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0" autoAdjust="0"/>
  </p:normalViewPr>
  <p:slideViewPr>
    <p:cSldViewPr>
      <p:cViewPr varScale="1">
        <p:scale>
          <a:sx n="75" d="100"/>
          <a:sy n="75" d="100"/>
        </p:scale>
        <p:origin x="148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25F9-F8BF-49BA-87B1-D54ADDA8B2F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B1C16-98D5-4814-9613-54AC4B6C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b="1" u="sng" dirty="0"/>
              <a:t>Pay Special Attention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B1C16-98D5-4814-9613-54AC4B6C9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b="1" u="sng" dirty="0"/>
              <a:t>Pay Special Attention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B1C16-98D5-4814-9613-54AC4B6C93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B1C16-98D5-4814-9613-54AC4B6C93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B1C16-98D5-4814-9613-54AC4B6C93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b="1" u="sng" dirty="0"/>
              <a:t>Pay Special Attention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B1C16-98D5-4814-9613-54AC4B6C93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b="1" u="sng" dirty="0"/>
              <a:t>Pay Special Attention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B1C16-98D5-4814-9613-54AC4B6C93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FF00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0" y="0"/>
                </a:moveTo>
                <a:lnTo>
                  <a:pt x="9905998" y="0"/>
                </a:lnTo>
                <a:lnTo>
                  <a:pt x="9905998" y="6857998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8608" y="126844"/>
            <a:ext cx="5748783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5434" y="1462088"/>
            <a:ext cx="8455131" cy="3522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FF00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29422" y="6449209"/>
            <a:ext cx="220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Ro3MSBS9w-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210" y="1891031"/>
            <a:ext cx="7615989" cy="2092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0095">
              <a:lnSpc>
                <a:spcPct val="120000"/>
              </a:lnSpc>
              <a:spcBef>
                <a:spcPts val="100"/>
              </a:spcBef>
            </a:pPr>
            <a:r>
              <a:rPr lang="en-SG" sz="4000" b="1" spc="9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40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Electronic Mail Security and </a:t>
            </a:r>
            <a:r>
              <a:rPr lang="en-SG" sz="4000" b="1" spc="110" dirty="0">
                <a:solidFill>
                  <a:srgbClr val="FFFFFF"/>
                </a:solidFill>
                <a:latin typeface="Calibri"/>
                <a:cs typeface="Calibri"/>
              </a:rPr>
              <a:t>Pretty</a:t>
            </a:r>
            <a:endParaRPr sz="4000" dirty="0">
              <a:latin typeface="Calibri"/>
              <a:cs typeface="Calibri"/>
            </a:endParaRPr>
          </a:p>
          <a:p>
            <a:pPr marL="1779270">
              <a:lnSpc>
                <a:spcPts val="4740"/>
              </a:lnSpc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Good Privacy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(PGP)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4181" y="6449209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430" y="239240"/>
            <a:ext cx="265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Private</a:t>
            </a:r>
            <a:r>
              <a:rPr spc="-5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Keys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8286115" cy="389773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1007744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Each PGP must have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private </a:t>
            </a:r>
            <a:r>
              <a:rPr sz="2800" spc="-80" dirty="0">
                <a:solidFill>
                  <a:srgbClr val="FFFFFF"/>
                </a:solidFill>
                <a:cs typeface="Book Antiqua"/>
              </a:rPr>
              <a:t>key</a:t>
            </a:r>
            <a:endParaRPr sz="28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private </a:t>
            </a:r>
            <a:r>
              <a:rPr sz="2800" spc="-80" dirty="0">
                <a:solidFill>
                  <a:srgbClr val="FFFFFF"/>
                </a:solidFill>
                <a:cs typeface="Book Antiqua"/>
              </a:rPr>
              <a:t>key,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must be handled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with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more</a:t>
            </a:r>
            <a:r>
              <a:rPr sz="2800" spc="5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care</a:t>
            </a:r>
            <a:r>
              <a:rPr lang="en-SG" sz="2800" spc="-15" dirty="0">
                <a:solidFill>
                  <a:srgbClr val="FFFFFF"/>
                </a:solidFill>
                <a:cs typeface="Book Antiqua"/>
              </a:rPr>
              <a:t>. </a:t>
            </a: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It is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stored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spc="25" dirty="0">
                <a:solidFill>
                  <a:srgbClr val="FFFFFF"/>
                </a:solidFill>
                <a:cs typeface="Book Antiqua"/>
              </a:rPr>
              <a:t>user’s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private key</a:t>
            </a:r>
            <a:r>
              <a:rPr sz="2800" spc="-4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ring</a:t>
            </a:r>
            <a:endParaRPr sz="2800" dirty="0">
              <a:cs typeface="Book Antiqua"/>
            </a:endParaRPr>
          </a:p>
          <a:p>
            <a:pPr marL="469900" marR="155575" indent="-457200">
              <a:lnSpc>
                <a:spcPct val="102000"/>
              </a:lnSpc>
              <a:spcBef>
                <a:spcPts val="57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Recommended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store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this private key ring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on a  </a:t>
            </a:r>
            <a:r>
              <a:rPr sz="2800" b="1" spc="-15" dirty="0">
                <a:solidFill>
                  <a:srgbClr val="00B050"/>
                </a:solidFill>
                <a:cs typeface="Book Antiqua"/>
              </a:rPr>
              <a:t>secure </a:t>
            </a:r>
            <a:r>
              <a:rPr sz="2800" b="1" spc="-5" dirty="0">
                <a:solidFill>
                  <a:srgbClr val="00B050"/>
                </a:solidFill>
                <a:cs typeface="Book Antiqua"/>
              </a:rPr>
              <a:t>USB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disk for security</a:t>
            </a:r>
            <a:r>
              <a:rPr sz="2800" spc="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reason</a:t>
            </a:r>
            <a:endParaRPr sz="28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13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access the </a:t>
            </a:r>
            <a:r>
              <a:rPr sz="2800" spc="-80" dirty="0">
                <a:solidFill>
                  <a:srgbClr val="FFFFFF"/>
                </a:solidFill>
                <a:cs typeface="Book Antiqua"/>
              </a:rPr>
              <a:t>key,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“</a:t>
            </a:r>
            <a:r>
              <a:rPr sz="2800" b="1" spc="-5" dirty="0">
                <a:solidFill>
                  <a:srgbClr val="FFFF00"/>
                </a:solidFill>
                <a:cs typeface="Book Antiqua"/>
              </a:rPr>
              <a:t>passphrase</a:t>
            </a:r>
            <a:r>
              <a:rPr sz="2800" b="1" spc="-5" dirty="0">
                <a:solidFill>
                  <a:srgbClr val="FFFFFF"/>
                </a:solidFill>
                <a:cs typeface="Book Antiqua"/>
              </a:rPr>
              <a:t>”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is</a:t>
            </a:r>
            <a:r>
              <a:rPr sz="2800" spc="20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required</a:t>
            </a:r>
            <a:endParaRPr sz="2800" dirty="0">
              <a:cs typeface="Book Antiqua"/>
            </a:endParaRPr>
          </a:p>
          <a:p>
            <a:pPr marL="469900" marR="5080" indent="-457200">
              <a:lnSpc>
                <a:spcPts val="3329"/>
              </a:lnSpc>
              <a:spcBef>
                <a:spcPts val="87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It can accept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phrase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or 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sentence, not necessary 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single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word</a:t>
            </a:r>
            <a:endParaRPr sz="2800" dirty="0">
              <a:cs typeface="Book Antiqu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800600"/>
            <a:ext cx="1528763" cy="15287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514" y="239240"/>
            <a:ext cx="4368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Private Keys</a:t>
            </a:r>
            <a:r>
              <a:rPr spc="-50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211" y="1093788"/>
            <a:ext cx="8453120" cy="53204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marR="5080" indent="-457200">
              <a:lnSpc>
                <a:spcPct val="99700"/>
              </a:lnSpc>
              <a:spcBef>
                <a:spcPts val="1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then uses that passphrase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generate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lang="en-SG" sz="2800" dirty="0">
                <a:solidFill>
                  <a:srgbClr val="FFFFFF"/>
                </a:solidFill>
                <a:cs typeface="Book Antiqua"/>
              </a:rPr>
              <a:t>symmetric Key (e.g.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128-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bit IDEA 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[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International Data Encryption  Algorithm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]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 key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 )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encrypts the private key using the chosen algorithm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passphrase-based key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.</a:t>
            </a:r>
            <a:endParaRPr sz="2800" dirty="0">
              <a:cs typeface="Book Antiqua"/>
            </a:endParaRPr>
          </a:p>
          <a:p>
            <a:pPr marL="469900" marR="810895" indent="-457200">
              <a:lnSpc>
                <a:spcPts val="3329"/>
              </a:lnSpc>
              <a:spcBef>
                <a:spcPts val="844"/>
              </a:spcBef>
              <a:buChar char="•"/>
              <a:tabLst>
                <a:tab pos="472440" algn="l"/>
                <a:tab pos="473075" algn="l"/>
              </a:tabLst>
            </a:pPr>
            <a:endParaRPr lang="en-SG" sz="2800" dirty="0">
              <a:solidFill>
                <a:srgbClr val="FFFFFF"/>
              </a:solidFill>
              <a:cs typeface="Book Antiqua"/>
            </a:endParaRPr>
          </a:p>
          <a:p>
            <a:pPr marL="469900" marR="810895" indent="-457200">
              <a:lnSpc>
                <a:spcPts val="3329"/>
              </a:lnSpc>
              <a:spcBef>
                <a:spcPts val="844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dirty="0">
                <a:solidFill>
                  <a:srgbClr val="FFFFFF"/>
                </a:solidFill>
                <a:cs typeface="Book Antiqua"/>
              </a:rPr>
              <a:t>For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each private </a:t>
            </a:r>
            <a:r>
              <a:rPr sz="2800" spc="-80" dirty="0">
                <a:solidFill>
                  <a:srgbClr val="FFFFFF"/>
                </a:solidFill>
                <a:cs typeface="Book Antiqua"/>
              </a:rPr>
              <a:t>key,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it includes the following  information:</a:t>
            </a:r>
            <a:endParaRPr sz="2800" dirty="0">
              <a:cs typeface="Book Antiqua"/>
            </a:endParaRPr>
          </a:p>
          <a:p>
            <a:pPr marL="1333500" marR="517525" lvl="1" indent="-469900">
              <a:lnSpc>
                <a:spcPct val="101499"/>
              </a:lnSpc>
              <a:spcBef>
                <a:spcPts val="365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b="1" spc="-5" dirty="0">
                <a:solidFill>
                  <a:srgbClr val="FFFF00"/>
                </a:solidFill>
                <a:cs typeface="Book Antiqua"/>
              </a:rPr>
              <a:t>The private </a:t>
            </a:r>
            <a:r>
              <a:rPr sz="2400" b="1" spc="-70" dirty="0">
                <a:solidFill>
                  <a:srgbClr val="FFFF00"/>
                </a:solidFill>
                <a:cs typeface="Book Antiqua"/>
              </a:rPr>
              <a:t>key, </a:t>
            </a:r>
            <a:r>
              <a:rPr sz="2400" b="1" spc="-5" dirty="0">
                <a:solidFill>
                  <a:srgbClr val="FFFF00"/>
                </a:solidFill>
                <a:cs typeface="Book Antiqua"/>
              </a:rPr>
              <a:t>encrypted using the passphrase-  based</a:t>
            </a:r>
            <a:r>
              <a:rPr sz="2400" b="1" spc="-10" dirty="0">
                <a:solidFill>
                  <a:srgbClr val="FFFF00"/>
                </a:solidFill>
                <a:cs typeface="Book Antiqua"/>
              </a:rPr>
              <a:t> </a:t>
            </a:r>
            <a:r>
              <a:rPr sz="2400" b="1" dirty="0">
                <a:solidFill>
                  <a:srgbClr val="FFFF00"/>
                </a:solidFill>
                <a:cs typeface="Book Antiqua"/>
              </a:rPr>
              <a:t>key</a:t>
            </a:r>
          </a:p>
          <a:p>
            <a:pPr marL="1333500" lvl="1" indent="-469900">
              <a:lnSpc>
                <a:spcPct val="100000"/>
              </a:lnSpc>
              <a:spcBef>
                <a:spcPts val="595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b="1" spc="-5" dirty="0">
                <a:solidFill>
                  <a:srgbClr val="FFFF00"/>
                </a:solidFill>
                <a:cs typeface="Book Antiqua"/>
              </a:rPr>
              <a:t>The </a:t>
            </a:r>
            <a:r>
              <a:rPr sz="2400" b="1" spc="15" dirty="0">
                <a:solidFill>
                  <a:srgbClr val="FFFF00"/>
                </a:solidFill>
                <a:cs typeface="Book Antiqua"/>
              </a:rPr>
              <a:t>owner’s </a:t>
            </a:r>
            <a:r>
              <a:rPr sz="2400" b="1" spc="-5" dirty="0">
                <a:solidFill>
                  <a:srgbClr val="FFFF00"/>
                </a:solidFill>
                <a:cs typeface="Book Antiqua"/>
              </a:rPr>
              <a:t>Used</a:t>
            </a:r>
            <a:r>
              <a:rPr sz="2400" b="1" spc="-35" dirty="0">
                <a:solidFill>
                  <a:srgbClr val="FFFF00"/>
                </a:solidFill>
                <a:cs typeface="Book Antiqua"/>
              </a:rPr>
              <a:t> </a:t>
            </a:r>
            <a:r>
              <a:rPr sz="2400" b="1" spc="-5" dirty="0">
                <a:solidFill>
                  <a:srgbClr val="FFFF00"/>
                </a:solidFill>
                <a:cs typeface="Book Antiqua"/>
              </a:rPr>
              <a:t>ID</a:t>
            </a:r>
            <a:endParaRPr sz="2400" b="1" dirty="0">
              <a:solidFill>
                <a:srgbClr val="FFFF00"/>
              </a:solidFill>
              <a:cs typeface="Book Antiqua"/>
            </a:endParaRPr>
          </a:p>
          <a:p>
            <a:pPr marL="1333500" lvl="1" indent="-469900">
              <a:lnSpc>
                <a:spcPct val="100000"/>
              </a:lnSpc>
              <a:spcBef>
                <a:spcPts val="520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b="1" dirty="0">
                <a:solidFill>
                  <a:srgbClr val="FFFF00"/>
                </a:solidFill>
                <a:cs typeface="Book Antiqua"/>
              </a:rPr>
              <a:t>A </a:t>
            </a:r>
            <a:r>
              <a:rPr sz="2400" b="1" spc="-5" dirty="0">
                <a:solidFill>
                  <a:srgbClr val="FFFF00"/>
                </a:solidFill>
                <a:cs typeface="Book Antiqua"/>
              </a:rPr>
              <a:t>copy </a:t>
            </a:r>
            <a:r>
              <a:rPr sz="2400" b="1" dirty="0">
                <a:solidFill>
                  <a:srgbClr val="FFFF00"/>
                </a:solidFill>
                <a:cs typeface="Book Antiqua"/>
              </a:rPr>
              <a:t>of </a:t>
            </a:r>
            <a:r>
              <a:rPr sz="2400" b="1" spc="-5" dirty="0">
                <a:solidFill>
                  <a:srgbClr val="FFFF00"/>
                </a:solidFill>
                <a:cs typeface="Book Antiqua"/>
              </a:rPr>
              <a:t>the matching public</a:t>
            </a:r>
            <a:r>
              <a:rPr sz="2400" b="1" spc="-140" dirty="0">
                <a:solidFill>
                  <a:srgbClr val="FFFF00"/>
                </a:solidFill>
                <a:cs typeface="Book Antiqua"/>
              </a:rPr>
              <a:t> </a:t>
            </a:r>
            <a:r>
              <a:rPr sz="2400" b="1" dirty="0">
                <a:solidFill>
                  <a:srgbClr val="FFFF00"/>
                </a:solidFill>
                <a:cs typeface="Book Antiqua"/>
              </a:rPr>
              <a:t>key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249" y="305915"/>
            <a:ext cx="5116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Operational</a:t>
            </a:r>
            <a:r>
              <a:rPr spc="-40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211" y="1093788"/>
            <a:ext cx="8378825" cy="30816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marR="5080" indent="-457200">
              <a:lnSpc>
                <a:spcPct val="99700"/>
              </a:lnSpc>
              <a:spcBef>
                <a:spcPts val="1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actual operation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PGP for sending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receiving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messages, consists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following FIVE services:-</a:t>
            </a:r>
            <a:endParaRPr sz="2800" dirty="0">
              <a:cs typeface="Book Antiqua"/>
            </a:endParaRPr>
          </a:p>
          <a:p>
            <a:pPr marL="1331595" lvl="1" indent="-467995">
              <a:lnSpc>
                <a:spcPct val="100000"/>
              </a:lnSpc>
              <a:spcBef>
                <a:spcPts val="515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Digital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Signature</a:t>
            </a:r>
            <a:endParaRPr sz="2400" dirty="0">
              <a:cs typeface="Book Antiqua"/>
            </a:endParaRPr>
          </a:p>
          <a:p>
            <a:pPr marL="1331595" lvl="1" indent="-467995">
              <a:lnSpc>
                <a:spcPct val="100000"/>
              </a:lnSpc>
              <a:spcBef>
                <a:spcPts val="620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Message Encryption</a:t>
            </a:r>
            <a:endParaRPr sz="2400" dirty="0">
              <a:cs typeface="Book Antiqua"/>
            </a:endParaRPr>
          </a:p>
          <a:p>
            <a:pPr marL="1331595" lvl="1" indent="-467995">
              <a:lnSpc>
                <a:spcPct val="100000"/>
              </a:lnSpc>
              <a:spcBef>
                <a:spcPts val="520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spc="-10" dirty="0">
                <a:solidFill>
                  <a:srgbClr val="FFFFFF"/>
                </a:solidFill>
                <a:cs typeface="Book Antiqua"/>
              </a:rPr>
              <a:t>Compression</a:t>
            </a:r>
            <a:endParaRPr sz="2400" dirty="0">
              <a:cs typeface="Book Antiqua"/>
            </a:endParaRPr>
          </a:p>
          <a:p>
            <a:pPr marL="1331595" lvl="1" indent="-467995">
              <a:lnSpc>
                <a:spcPct val="100000"/>
              </a:lnSpc>
              <a:spcBef>
                <a:spcPts val="620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E-mail Compatibility</a:t>
            </a:r>
            <a:endParaRPr sz="2400" dirty="0">
              <a:cs typeface="Book Antiqua"/>
            </a:endParaRPr>
          </a:p>
          <a:p>
            <a:pPr marL="1331595" lvl="1" indent="-467995">
              <a:lnSpc>
                <a:spcPct val="100000"/>
              </a:lnSpc>
              <a:spcBef>
                <a:spcPts val="620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Segmentation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and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Reassembly</a:t>
            </a:r>
            <a:endParaRPr sz="2400" dirty="0">
              <a:cs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34" y="305915"/>
            <a:ext cx="6830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Operational Description</a:t>
            </a:r>
            <a:r>
              <a:rPr spc="-3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587" y="4261060"/>
            <a:ext cx="51752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750" spc="225" dirty="0">
                <a:latin typeface="Times New Roman"/>
                <a:cs typeface="Times New Roman"/>
              </a:rPr>
              <a:t>R</a:t>
            </a:r>
            <a:r>
              <a:rPr sz="1750" spc="229" dirty="0">
                <a:latin typeface="Times New Roman"/>
                <a:cs typeface="Times New Roman"/>
              </a:rPr>
              <a:t>A</a:t>
            </a:r>
            <a:r>
              <a:rPr sz="1750" spc="190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4621" y="990601"/>
          <a:ext cx="8445497" cy="5038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6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50" b="1" spc="155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50" b="1" spc="160" dirty="0">
                          <a:latin typeface="Times New Roman"/>
                          <a:cs typeface="Times New Roman"/>
                        </a:rPr>
                        <a:t>Algorithms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50" b="1" spc="15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750" spc="130" dirty="0">
                          <a:latin typeface="Times New Roman"/>
                          <a:cs typeface="Times New Roman"/>
                        </a:rPr>
                        <a:t>Digital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750" spc="175" dirty="0">
                          <a:latin typeface="Times New Roman"/>
                          <a:cs typeface="Times New Roman"/>
                        </a:rPr>
                        <a:t>DSS/SHA-1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477520" algn="l"/>
                          <a:tab pos="1153160" algn="l"/>
                          <a:tab pos="1842135" algn="l"/>
                          <a:tab pos="2249170" algn="l"/>
                          <a:tab pos="2552065" algn="l"/>
                          <a:tab pos="3642995" algn="l"/>
                        </a:tabLst>
                      </a:pPr>
                      <a:r>
                        <a:rPr sz="1750" spc="250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750" spc="155" dirty="0">
                          <a:latin typeface="Times New Roman"/>
                          <a:cs typeface="Times New Roman"/>
                        </a:rPr>
                        <a:t>hash	</a:t>
                      </a:r>
                      <a:r>
                        <a:rPr sz="1750" spc="160" dirty="0">
                          <a:latin typeface="Times New Roman"/>
                          <a:cs typeface="Times New Roman"/>
                        </a:rPr>
                        <a:t>code	</a:t>
                      </a: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of	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750" spc="165" dirty="0">
                          <a:latin typeface="Times New Roman"/>
                          <a:cs typeface="Times New Roman"/>
                        </a:rPr>
                        <a:t>message	</a:t>
                      </a:r>
                      <a:r>
                        <a:rPr sz="1750" spc="110" dirty="0">
                          <a:latin typeface="Times New Roman"/>
                          <a:cs typeface="Times New Roman"/>
                        </a:rPr>
                        <a:t>is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263525">
                        <a:lnSpc>
                          <a:spcPts val="2014"/>
                        </a:lnSpc>
                      </a:pP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14"/>
                        </a:lnSpc>
                      </a:pP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or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  <a:tabLst>
                          <a:tab pos="1231900" algn="l"/>
                          <a:tab pos="2171065" algn="l"/>
                          <a:tab pos="3347085" algn="l"/>
                        </a:tabLst>
                      </a:pP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created	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using	</a:t>
                      </a:r>
                      <a:r>
                        <a:rPr sz="1750" spc="165" dirty="0">
                          <a:latin typeface="Times New Roman"/>
                          <a:cs typeface="Times New Roman"/>
                        </a:rPr>
                        <a:t>SHA-1.	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This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14"/>
                        </a:lnSpc>
                      </a:pPr>
                      <a:r>
                        <a:rPr sz="1750" spc="200" dirty="0">
                          <a:latin typeface="Times New Roman"/>
                          <a:cs typeface="Times New Roman"/>
                        </a:rPr>
                        <a:t>RSA/SHA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</a:pPr>
                      <a:r>
                        <a:rPr sz="1750" spc="165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750" spc="135" dirty="0">
                          <a:latin typeface="Times New Roman"/>
                          <a:cs typeface="Times New Roman"/>
                        </a:rPr>
                        <a:t>digest </a:t>
                      </a:r>
                      <a:r>
                        <a:rPr sz="1750" spc="11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encrypted</a:t>
                      </a:r>
                      <a:r>
                        <a:rPr sz="1750" spc="6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using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  <a:tabLst>
                          <a:tab pos="748665" algn="l"/>
                          <a:tab pos="1130935" algn="l"/>
                          <a:tab pos="1806575" algn="l"/>
                          <a:tab pos="2440940" algn="l"/>
                          <a:tab pos="2929890" algn="l"/>
                        </a:tabLst>
                      </a:pPr>
                      <a:r>
                        <a:rPr sz="1750" spc="200" dirty="0">
                          <a:latin typeface="Times New Roman"/>
                          <a:cs typeface="Times New Roman"/>
                        </a:rPr>
                        <a:t>DSS	</a:t>
                      </a: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or	</a:t>
                      </a:r>
                      <a:r>
                        <a:rPr sz="1750" spc="215" dirty="0">
                          <a:latin typeface="Times New Roman"/>
                          <a:cs typeface="Times New Roman"/>
                        </a:rPr>
                        <a:t>RSA	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with	</a:t>
                      </a:r>
                      <a:r>
                        <a:rPr sz="1750" spc="135" dirty="0">
                          <a:latin typeface="Times New Roman"/>
                          <a:cs typeface="Times New Roman"/>
                        </a:rPr>
                        <a:t>the	sender’s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</a:pPr>
                      <a:r>
                        <a:rPr sz="1750" spc="130" dirty="0">
                          <a:latin typeface="Times New Roman"/>
                          <a:cs typeface="Times New Roman"/>
                        </a:rPr>
                        <a:t>private </a:t>
                      </a: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key, </a:t>
                      </a:r>
                      <a:r>
                        <a:rPr sz="1750" spc="16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included with</a:t>
                      </a:r>
                      <a:r>
                        <a:rPr sz="175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3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</a:pPr>
                      <a:r>
                        <a:rPr sz="1750" spc="155" dirty="0">
                          <a:latin typeface="Times New Roman"/>
                          <a:cs typeface="Times New Roman"/>
                        </a:rPr>
                        <a:t>message.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750" spc="165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750" spc="210" dirty="0">
                          <a:latin typeface="Times New Roman"/>
                          <a:cs typeface="Times New Roman"/>
                        </a:rPr>
                        <a:t>CAST </a:t>
                      </a: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750" spc="200" dirty="0">
                          <a:latin typeface="Times New Roman"/>
                          <a:cs typeface="Times New Roman"/>
                        </a:rPr>
                        <a:t>IDEA</a:t>
                      </a:r>
                      <a:r>
                        <a:rPr sz="175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or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494030" algn="l"/>
                          <a:tab pos="1600835" algn="l"/>
                          <a:tab pos="1982470" algn="l"/>
                          <a:tab pos="3240405" algn="l"/>
                        </a:tabLst>
                      </a:pPr>
                      <a:r>
                        <a:rPr sz="1750" spc="250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750" spc="165" dirty="0">
                          <a:latin typeface="Times New Roman"/>
                          <a:cs typeface="Times New Roman"/>
                        </a:rPr>
                        <a:t>message	</a:t>
                      </a:r>
                      <a:r>
                        <a:rPr sz="1750" spc="110" dirty="0">
                          <a:latin typeface="Times New Roman"/>
                          <a:cs typeface="Times New Roman"/>
                        </a:rPr>
                        <a:t>is	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encrypted	using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263525">
                        <a:lnSpc>
                          <a:spcPts val="2014"/>
                        </a:lnSpc>
                      </a:pP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Encryption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14"/>
                        </a:lnSpc>
                      </a:pPr>
                      <a:r>
                        <a:rPr sz="1750" spc="160" dirty="0">
                          <a:latin typeface="Times New Roman"/>
                          <a:cs typeface="Times New Roman"/>
                        </a:rPr>
                        <a:t>Three-Key </a:t>
                      </a:r>
                      <a:r>
                        <a:rPr sz="1750" spc="135" dirty="0">
                          <a:latin typeface="Times New Roman"/>
                          <a:cs typeface="Times New Roman"/>
                        </a:rPr>
                        <a:t>Triple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200" dirty="0">
                          <a:latin typeface="Times New Roman"/>
                          <a:cs typeface="Times New Roman"/>
                        </a:rPr>
                        <a:t>DES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</a:pPr>
                      <a:r>
                        <a:rPr sz="1750" spc="180" dirty="0">
                          <a:latin typeface="Times New Roman"/>
                          <a:cs typeface="Times New Roman"/>
                        </a:rPr>
                        <a:t>CAST-128 </a:t>
                      </a: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750" spc="200" dirty="0">
                          <a:latin typeface="Times New Roman"/>
                          <a:cs typeface="Times New Roman"/>
                        </a:rPr>
                        <a:t>IDEA </a:t>
                      </a: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750" spc="200" dirty="0">
                          <a:latin typeface="Times New Roman"/>
                          <a:cs typeface="Times New Roman"/>
                        </a:rPr>
                        <a:t>3DES</a:t>
                      </a:r>
                      <a:r>
                        <a:rPr sz="17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14"/>
                        </a:lnSpc>
                      </a:pP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75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Diffie-Hellman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</a:pP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one-time </a:t>
                      </a:r>
                      <a:r>
                        <a:rPr sz="1750" spc="135" dirty="0">
                          <a:latin typeface="Times New Roman"/>
                          <a:cs typeface="Times New Roman"/>
                        </a:rPr>
                        <a:t>session </a:t>
                      </a:r>
                      <a:r>
                        <a:rPr sz="1750" spc="160" dirty="0">
                          <a:latin typeface="Times New Roman"/>
                          <a:cs typeface="Times New Roman"/>
                        </a:rPr>
                        <a:t>key 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generated</a:t>
                      </a:r>
                      <a:r>
                        <a:rPr sz="17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75" dirty="0">
                          <a:latin typeface="Times New Roman"/>
                          <a:cs typeface="Times New Roman"/>
                        </a:rPr>
                        <a:t>by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25" spc="209" baseline="7936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625" spc="585" baseline="793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RSA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  <a:tabLst>
                          <a:tab pos="602615" algn="l"/>
                          <a:tab pos="1539875" algn="l"/>
                          <a:tab pos="2129155" algn="l"/>
                          <a:tab pos="3079750" algn="l"/>
                          <a:tab pos="3641090" algn="l"/>
                        </a:tabLst>
                      </a:pPr>
                      <a:r>
                        <a:rPr sz="1750" spc="135" dirty="0">
                          <a:latin typeface="Times New Roman"/>
                          <a:cs typeface="Times New Roman"/>
                        </a:rPr>
                        <a:t>the	sender.	</a:t>
                      </a:r>
                      <a:r>
                        <a:rPr sz="1750" spc="175" dirty="0">
                          <a:latin typeface="Times New Roman"/>
                          <a:cs typeface="Times New Roman"/>
                        </a:rPr>
                        <a:t>The	</a:t>
                      </a:r>
                      <a:r>
                        <a:rPr sz="1750" spc="135" dirty="0">
                          <a:latin typeface="Times New Roman"/>
                          <a:cs typeface="Times New Roman"/>
                        </a:rPr>
                        <a:t>session	</a:t>
                      </a:r>
                      <a:r>
                        <a:rPr sz="1750" spc="160" dirty="0">
                          <a:latin typeface="Times New Roman"/>
                          <a:cs typeface="Times New Roman"/>
                        </a:rPr>
                        <a:t>key	</a:t>
                      </a:r>
                      <a:r>
                        <a:rPr sz="1750" spc="110" dirty="0">
                          <a:latin typeface="Times New Roman"/>
                          <a:cs typeface="Times New Roman"/>
                        </a:rPr>
                        <a:t>is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encrypted using Diffie-Hellman</a:t>
                      </a:r>
                      <a:r>
                        <a:rPr sz="17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or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  <a:tabLst>
                          <a:tab pos="766445" algn="l"/>
                          <a:tab pos="1391285" algn="l"/>
                          <a:tab pos="1868805" algn="l"/>
                          <a:tab pos="3149600" algn="l"/>
                        </a:tabLst>
                      </a:pPr>
                      <a:r>
                        <a:rPr sz="1750" spc="215" dirty="0">
                          <a:latin typeface="Times New Roman"/>
                          <a:cs typeface="Times New Roman"/>
                        </a:rPr>
                        <a:t>RSA	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with	</a:t>
                      </a:r>
                      <a:r>
                        <a:rPr sz="1750" spc="135" dirty="0">
                          <a:latin typeface="Times New Roman"/>
                          <a:cs typeface="Times New Roman"/>
                        </a:rPr>
                        <a:t>the	</a:t>
                      </a:r>
                      <a:r>
                        <a:rPr sz="1750" spc="125" dirty="0">
                          <a:latin typeface="Times New Roman"/>
                          <a:cs typeface="Times New Roman"/>
                        </a:rPr>
                        <a:t>recipient’s	</a:t>
                      </a: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public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  <a:tabLst>
                          <a:tab pos="842010" algn="l"/>
                          <a:tab pos="1517015" algn="l"/>
                          <a:tab pos="2728595" algn="l"/>
                          <a:tab pos="3492500" algn="l"/>
                        </a:tabLst>
                      </a:pPr>
                      <a:r>
                        <a:rPr sz="1750" spc="140" dirty="0">
                          <a:latin typeface="Times New Roman"/>
                          <a:cs typeface="Times New Roman"/>
                        </a:rPr>
                        <a:t>key,	</a:t>
                      </a:r>
                      <a:r>
                        <a:rPr sz="1750" spc="160" dirty="0">
                          <a:latin typeface="Times New Roman"/>
                          <a:cs typeface="Times New Roman"/>
                        </a:rPr>
                        <a:t>and	</a:t>
                      </a:r>
                      <a:r>
                        <a:rPr sz="1750" spc="150" dirty="0">
                          <a:latin typeface="Times New Roman"/>
                          <a:cs typeface="Times New Roman"/>
                        </a:rPr>
                        <a:t>included	with	</a:t>
                      </a:r>
                      <a:r>
                        <a:rPr sz="1750" spc="13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14"/>
                        </a:lnSpc>
                      </a:pPr>
                      <a:r>
                        <a:rPr sz="1750" spc="155" dirty="0">
                          <a:latin typeface="Times New Roman"/>
                          <a:cs typeface="Times New Roman"/>
                        </a:rPr>
                        <a:t>message.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284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34" y="305915"/>
            <a:ext cx="6830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Operational Description</a:t>
            </a:r>
            <a:r>
              <a:rPr spc="-3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6157" y="1219201"/>
          <a:ext cx="8962390" cy="497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250" b="1" spc="16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284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250" b="1" spc="160" dirty="0">
                          <a:latin typeface="Times New Roman"/>
                          <a:cs typeface="Times New Roman"/>
                        </a:rPr>
                        <a:t>Algorithms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250" b="1" spc="150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225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b="1" spc="150" dirty="0">
                          <a:latin typeface="Times New Roman"/>
                          <a:cs typeface="Times New Roman"/>
                        </a:rPr>
                        <a:t>(continue)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2841"/>
                      </a:solidFill>
                      <a:prstDash val="solid"/>
                    </a:lnR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844"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Compression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284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50" spc="165" dirty="0">
                          <a:latin typeface="Times New Roman"/>
                          <a:cs typeface="Times New Roman"/>
                        </a:rPr>
                        <a:t>ZIP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50" spc="2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2250" spc="19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250" spc="6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150" dirty="0">
                          <a:latin typeface="Times New Roman"/>
                          <a:cs typeface="Times New Roman"/>
                        </a:rPr>
                        <a:t>compressed,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18110" marR="99695">
                        <a:lnSpc>
                          <a:spcPts val="2710"/>
                        </a:lnSpc>
                        <a:spcBef>
                          <a:spcPts val="100"/>
                        </a:spcBef>
                        <a:tabLst>
                          <a:tab pos="825500" algn="l"/>
                          <a:tab pos="2103120" algn="l"/>
                          <a:tab pos="2700655" algn="l"/>
                        </a:tabLst>
                      </a:pPr>
                      <a:r>
                        <a:rPr sz="2250" spc="-5" dirty="0">
                          <a:latin typeface="Times New Roman"/>
                          <a:cs typeface="Times New Roman"/>
                        </a:rPr>
                        <a:t>fo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sz="2250" spc="-5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2250" spc="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25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25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250" spc="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2250" spc="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r	tr</a:t>
                      </a:r>
                      <a:r>
                        <a:rPr sz="225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250" spc="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25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5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issi</a:t>
                      </a:r>
                      <a:r>
                        <a:rPr sz="225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250" spc="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sz="2250" spc="15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225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140" dirty="0">
                          <a:latin typeface="Times New Roman"/>
                          <a:cs typeface="Times New Roman"/>
                        </a:rPr>
                        <a:t>ZIP.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2841"/>
                      </a:solidFill>
                      <a:prstDash val="solid"/>
                    </a:lnR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070">
                <a:tc>
                  <a:txBody>
                    <a:bodyPr/>
                    <a:lstStyle/>
                    <a:p>
                      <a:pPr marL="198755" marR="104775">
                        <a:lnSpc>
                          <a:spcPct val="100499"/>
                        </a:lnSpc>
                        <a:spcBef>
                          <a:spcPts val="5"/>
                        </a:spcBef>
                      </a:pP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Email  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250" spc="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25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atibility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284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Radix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50" spc="150" dirty="0">
                          <a:latin typeface="Times New Roman"/>
                          <a:cs typeface="Times New Roman"/>
                        </a:rPr>
                        <a:t>64-conversion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99060" algn="just">
                        <a:lnSpc>
                          <a:spcPct val="100400"/>
                        </a:lnSpc>
                        <a:spcBef>
                          <a:spcPts val="10"/>
                        </a:spcBef>
                      </a:pPr>
                      <a:r>
                        <a:rPr sz="2250" spc="19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250" spc="150" dirty="0">
                          <a:latin typeface="Times New Roman"/>
                          <a:cs typeface="Times New Roman"/>
                        </a:rPr>
                        <a:t>provide </a:t>
                      </a:r>
                      <a:r>
                        <a:rPr sz="2250" spc="140" dirty="0">
                          <a:latin typeface="Times New Roman"/>
                          <a:cs typeface="Times New Roman"/>
                        </a:rPr>
                        <a:t>transparency </a:t>
                      </a:r>
                      <a:r>
                        <a:rPr sz="2250" spc="1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2250" spc="130" dirty="0">
                          <a:latin typeface="Times New Roman"/>
                          <a:cs typeface="Times New Roman"/>
                        </a:rPr>
                        <a:t>e-  </a:t>
                      </a:r>
                      <a:r>
                        <a:rPr sz="2250" spc="150" dirty="0">
                          <a:latin typeface="Times New Roman"/>
                          <a:cs typeface="Times New Roman"/>
                        </a:rPr>
                        <a:t>mail </a:t>
                      </a:r>
                      <a:r>
                        <a:rPr sz="2250" spc="130" dirty="0">
                          <a:latin typeface="Times New Roman"/>
                          <a:cs typeface="Times New Roman"/>
                        </a:rPr>
                        <a:t>applications, </a:t>
                      </a: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2250" spc="150" dirty="0">
                          <a:latin typeface="Times New Roman"/>
                          <a:cs typeface="Times New Roman"/>
                        </a:rPr>
                        <a:t>encrypted  </a:t>
                      </a: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2250" spc="19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250" spc="150" dirty="0">
                          <a:latin typeface="Times New Roman"/>
                          <a:cs typeface="Times New Roman"/>
                        </a:rPr>
                        <a:t>converted </a:t>
                      </a:r>
                      <a:r>
                        <a:rPr sz="2250" spc="13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an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18110" marR="101600" algn="just">
                        <a:lnSpc>
                          <a:spcPts val="2710"/>
                        </a:lnSpc>
                        <a:spcBef>
                          <a:spcPts val="90"/>
                        </a:spcBef>
                      </a:pPr>
                      <a:r>
                        <a:rPr sz="2250" spc="175" dirty="0">
                          <a:latin typeface="Times New Roman"/>
                          <a:cs typeface="Times New Roman"/>
                        </a:rPr>
                        <a:t>ASCII </a:t>
                      </a:r>
                      <a:r>
                        <a:rPr sz="2250" spc="125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2250" spc="15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2250" spc="140" dirty="0">
                          <a:latin typeface="Times New Roman"/>
                          <a:cs typeface="Times New Roman"/>
                        </a:rPr>
                        <a:t>radix-64  conversion.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2841"/>
                      </a:solidFill>
                      <a:prstDash val="solid"/>
                    </a:lnR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4428">
                <a:tc>
                  <a:txBody>
                    <a:bodyPr/>
                    <a:lstStyle/>
                    <a:p>
                      <a:pPr marL="198755" marR="123825">
                        <a:lnSpc>
                          <a:spcPct val="100400"/>
                        </a:lnSpc>
                        <a:spcBef>
                          <a:spcPts val="15"/>
                        </a:spcBef>
                      </a:pPr>
                      <a:r>
                        <a:rPr sz="2250" spc="-5" dirty="0">
                          <a:latin typeface="Times New Roman"/>
                          <a:cs typeface="Times New Roman"/>
                        </a:rPr>
                        <a:t>Seg</a:t>
                      </a:r>
                      <a:r>
                        <a:rPr sz="225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entati</a:t>
                      </a:r>
                      <a:r>
                        <a:rPr sz="2250" spc="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25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2250" spc="275" dirty="0">
                          <a:latin typeface="Times New Roman"/>
                          <a:cs typeface="Times New Roman"/>
                        </a:rPr>
                        <a:t>&amp;  </a:t>
                      </a: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Reassembly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284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50" spc="140" dirty="0">
                          <a:latin typeface="Times New Roman"/>
                          <a:cs typeface="Times New Roman"/>
                        </a:rPr>
                        <a:t>Nil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97790" algn="just">
                        <a:lnSpc>
                          <a:spcPct val="100400"/>
                        </a:lnSpc>
                        <a:spcBef>
                          <a:spcPts val="15"/>
                        </a:spcBef>
                      </a:pPr>
                      <a:r>
                        <a:rPr sz="2250" spc="19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250" spc="165" dirty="0">
                          <a:latin typeface="Times New Roman"/>
                          <a:cs typeface="Times New Roman"/>
                        </a:rPr>
                        <a:t>accommodate </a:t>
                      </a:r>
                      <a:r>
                        <a:rPr sz="2250" spc="200" dirty="0">
                          <a:latin typeface="Times New Roman"/>
                          <a:cs typeface="Times New Roman"/>
                        </a:rPr>
                        <a:t>maximum  </a:t>
                      </a:r>
                      <a:r>
                        <a:rPr sz="2250" spc="16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2250" spc="125" dirty="0">
                          <a:latin typeface="Times New Roman"/>
                          <a:cs typeface="Times New Roman"/>
                        </a:rPr>
                        <a:t>size limitations, </a:t>
                      </a:r>
                      <a:r>
                        <a:rPr sz="2250" spc="204" dirty="0">
                          <a:latin typeface="Times New Roman"/>
                          <a:cs typeface="Times New Roman"/>
                        </a:rPr>
                        <a:t>PGP  </a:t>
                      </a:r>
                      <a:r>
                        <a:rPr sz="2250" spc="150" dirty="0">
                          <a:latin typeface="Times New Roman"/>
                          <a:cs typeface="Times New Roman"/>
                        </a:rPr>
                        <a:t>performs segmentation</a:t>
                      </a:r>
                      <a:r>
                        <a:rPr sz="2250" spc="8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16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18110" algn="just">
                        <a:lnSpc>
                          <a:spcPts val="2490"/>
                        </a:lnSpc>
                        <a:spcBef>
                          <a:spcPts val="10"/>
                        </a:spcBef>
                      </a:pPr>
                      <a:r>
                        <a:rPr sz="2250" spc="140" dirty="0">
                          <a:latin typeface="Times New Roman"/>
                          <a:cs typeface="Times New Roman"/>
                        </a:rPr>
                        <a:t>reassembly.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2841"/>
                      </a:solidFill>
                      <a:prstDash val="solid"/>
                    </a:lnR>
                    <a:lnT w="12700">
                      <a:solidFill>
                        <a:srgbClr val="FF284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1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2841"/>
                      </a:solidFill>
                      <a:prstDash val="solid"/>
                    </a:lnL>
                    <a:lnR w="12700">
                      <a:solidFill>
                        <a:srgbClr val="FF284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284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02" y="305915"/>
            <a:ext cx="3644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Digital</a:t>
            </a:r>
            <a:r>
              <a:rPr spc="-60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Signature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990600"/>
            <a:ext cx="9416389" cy="4123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marR="5080" indent="-457200">
              <a:lnSpc>
                <a:spcPct val="99700"/>
              </a:lnSpc>
              <a:spcBef>
                <a:spcPts val="1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first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step in the generation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PGP message is the </a:t>
            </a:r>
            <a:r>
              <a:rPr sz="2800" b="1" spc="-5" dirty="0">
                <a:solidFill>
                  <a:srgbClr val="FFFF00"/>
                </a:solidFill>
                <a:cs typeface="Book Antiqua"/>
              </a:rPr>
              <a:t>digital </a:t>
            </a:r>
            <a:r>
              <a:rPr sz="2800" b="1" spc="-10" dirty="0">
                <a:solidFill>
                  <a:srgbClr val="FFFF00"/>
                </a:solidFill>
                <a:cs typeface="Book Antiqua"/>
              </a:rPr>
              <a:t>signature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process.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sequence is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follows:</a:t>
            </a:r>
            <a:endParaRPr sz="2800" dirty="0">
              <a:cs typeface="Book Antiqua"/>
            </a:endParaRPr>
          </a:p>
          <a:p>
            <a:pPr marL="1333500" lvl="1" indent="-469900">
              <a:lnSpc>
                <a:spcPct val="100000"/>
              </a:lnSpc>
              <a:spcBef>
                <a:spcPts val="515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sender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creates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</a:t>
            </a:r>
            <a:r>
              <a:rPr sz="2400" spc="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message</a:t>
            </a:r>
            <a:endParaRPr sz="2400" dirty="0">
              <a:cs typeface="Book Antiqua"/>
            </a:endParaRPr>
          </a:p>
          <a:p>
            <a:pPr marL="1333500" marR="359410" lvl="1" indent="-469900">
              <a:lnSpc>
                <a:spcPts val="2820"/>
              </a:lnSpc>
              <a:spcBef>
                <a:spcPts val="765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400" dirty="0">
                <a:solidFill>
                  <a:srgbClr val="FFFFFF"/>
                </a:solidFill>
                <a:cs typeface="Book Antiqua"/>
              </a:rPr>
              <a:t>PGP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uses SHA-1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to generate a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160-bit hash code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of 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message</a:t>
            </a:r>
            <a:endParaRPr sz="2400" dirty="0">
              <a:cs typeface="Book Antiqua"/>
            </a:endParaRPr>
          </a:p>
          <a:p>
            <a:pPr marL="1333500" marR="306070" lvl="1" indent="-469900">
              <a:lnSpc>
                <a:spcPct val="101099"/>
              </a:lnSpc>
              <a:spcBef>
                <a:spcPts val="484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sender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specifies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private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 to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be used</a:t>
            </a:r>
            <a:r>
              <a:rPr lang="en-SG" sz="2400" spc="-5" dirty="0">
                <a:solidFill>
                  <a:srgbClr val="FFFFFF"/>
                </a:solidFill>
                <a:cs typeface="Book Antiqua"/>
              </a:rPr>
              <a:t> (digital signature)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 for this operation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provides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passphrase, enabling 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PGP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to decrypt the </a:t>
            </a:r>
            <a:r>
              <a:rPr sz="2400" spc="15" dirty="0">
                <a:solidFill>
                  <a:srgbClr val="FFFFFF"/>
                </a:solidFill>
                <a:cs typeface="Book Antiqua"/>
              </a:rPr>
              <a:t>sender’s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private</a:t>
            </a:r>
            <a:r>
              <a:rPr sz="2400" spc="-7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</a:t>
            </a:r>
            <a:endParaRPr sz="2400" dirty="0">
              <a:cs typeface="Book Antiqua"/>
            </a:endParaRPr>
          </a:p>
          <a:p>
            <a:pPr marL="1333500" marR="9525" lvl="1" indent="-469900">
              <a:lnSpc>
                <a:spcPct val="101099"/>
              </a:lnSpc>
              <a:spcBef>
                <a:spcPts val="459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400" dirty="0">
                <a:solidFill>
                  <a:srgbClr val="FFFFFF"/>
                </a:solidFill>
                <a:cs typeface="Book Antiqua"/>
              </a:rPr>
              <a:t>PGP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encrypts the hash code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with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RSA using</a:t>
            </a:r>
            <a:r>
              <a:rPr sz="2400" spc="-204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spc="15" dirty="0">
                <a:solidFill>
                  <a:srgbClr val="FFFFFF"/>
                </a:solidFill>
                <a:cs typeface="Book Antiqua"/>
              </a:rPr>
              <a:t>sender’s 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private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 and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result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is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prepended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message</a:t>
            </a:r>
            <a:endParaRPr sz="2400" dirty="0">
              <a:cs typeface="Book Antiqu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722" y="4953000"/>
            <a:ext cx="2019872" cy="13103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587" y="305915"/>
            <a:ext cx="535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Digital Signature</a:t>
            </a:r>
            <a:r>
              <a:rPr spc="-4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0742" y="1066800"/>
            <a:ext cx="8488680" cy="3448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33500" marR="269875" indent="-469900">
              <a:lnSpc>
                <a:spcPct val="101499"/>
              </a:lnSpc>
              <a:spcBef>
                <a:spcPts val="55"/>
              </a:spcBef>
              <a:buAutoNum type="arabicPlain" startAt="5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receiver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uses RSA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with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400" spc="15" dirty="0">
                <a:solidFill>
                  <a:srgbClr val="FFFFFF"/>
                </a:solidFill>
                <a:cs typeface="Book Antiqua"/>
              </a:rPr>
              <a:t>sender’s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public</a:t>
            </a:r>
            <a:r>
              <a:rPr sz="2400" spc="-18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  to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decrypt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recover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hash code</a:t>
            </a:r>
            <a:endParaRPr sz="2400">
              <a:cs typeface="Book Antiqua"/>
            </a:endParaRPr>
          </a:p>
          <a:p>
            <a:pPr marL="1333500" marR="601980" indent="-469900">
              <a:lnSpc>
                <a:spcPts val="2820"/>
              </a:lnSpc>
              <a:spcBef>
                <a:spcPts val="740"/>
              </a:spcBef>
              <a:buAutoNum type="arabicPlain" startAt="5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receiver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generates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new hash code. If the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two 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match, the message is accepted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as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authentic</a:t>
            </a:r>
            <a:endParaRPr sz="2400">
              <a:cs typeface="Book Antiqua"/>
            </a:endParaRPr>
          </a:p>
          <a:p>
            <a:pPr marL="469900" marR="398145" indent="-457200">
              <a:lnSpc>
                <a:spcPts val="3329"/>
              </a:lnSpc>
              <a:spcBef>
                <a:spcPts val="75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combination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SHA-1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RSA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provides</a:t>
            </a:r>
            <a:r>
              <a:rPr sz="2800" spc="-20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 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effective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 scheme</a:t>
            </a:r>
            <a:endParaRPr sz="2800">
              <a:cs typeface="Book Antiqua"/>
            </a:endParaRPr>
          </a:p>
          <a:p>
            <a:pPr marL="469900" marR="5080" indent="-457200">
              <a:lnSpc>
                <a:spcPct val="100099"/>
              </a:lnSpc>
              <a:spcBef>
                <a:spcPts val="60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strength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RSA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ensures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that only the  possessor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matching private key can generate  the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signature</a:t>
            </a:r>
            <a:endParaRPr sz="2800">
              <a:cs typeface="Book Antiqu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17" y="4736569"/>
            <a:ext cx="1307676" cy="14232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007" y="2286000"/>
            <a:ext cx="8035290" cy="2794000"/>
          </a:xfrm>
          <a:prstGeom prst="rect">
            <a:avLst/>
          </a:prstGeom>
          <a:solidFill>
            <a:srgbClr val="FFFFFF"/>
          </a:solidFill>
          <a:ln w="12699">
            <a:solidFill>
              <a:srgbClr val="FF2841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ts val="1910"/>
              </a:lnSpc>
              <a:spcBef>
                <a:spcPts val="360"/>
              </a:spcBef>
            </a:pP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-----BEGIN </a:t>
            </a:r>
            <a:r>
              <a:rPr sz="1600" dirty="0">
                <a:solidFill>
                  <a:srgbClr val="1F497D"/>
                </a:solidFill>
                <a:latin typeface="Times New Roman"/>
                <a:cs typeface="Times New Roman"/>
              </a:rPr>
              <a:t>PGP </a:t>
            </a: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SIGNED</a:t>
            </a:r>
            <a:r>
              <a:rPr sz="1600" spc="-6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MESSAGE-----</a:t>
            </a:r>
            <a:endParaRPr sz="1600" dirty="0">
              <a:latin typeface="Times New Roman"/>
              <a:cs typeface="Times New Roman"/>
            </a:endParaRPr>
          </a:p>
          <a:p>
            <a:pPr marL="92075">
              <a:lnSpc>
                <a:spcPts val="1910"/>
              </a:lnSpc>
            </a:pP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Hash:</a:t>
            </a:r>
            <a:r>
              <a:rPr sz="1600" spc="-1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497D"/>
                </a:solidFill>
                <a:latin typeface="Times New Roman"/>
                <a:cs typeface="Times New Roman"/>
              </a:rPr>
              <a:t>SHA1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2075">
              <a:lnSpc>
                <a:spcPts val="1910"/>
              </a:lnSpc>
            </a:pP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This is </a:t>
            </a:r>
            <a:r>
              <a:rPr sz="1600" dirty="0">
                <a:solidFill>
                  <a:srgbClr val="1F497D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test </a:t>
            </a:r>
            <a:r>
              <a:rPr sz="1600" dirty="0">
                <a:solidFill>
                  <a:srgbClr val="1F497D"/>
                </a:solidFill>
                <a:latin typeface="Times New Roman"/>
                <a:cs typeface="Times New Roman"/>
              </a:rPr>
              <a:t>by PGP</a:t>
            </a:r>
            <a:endParaRPr sz="1600" dirty="0">
              <a:latin typeface="Times New Roman"/>
              <a:cs typeface="Times New Roman"/>
            </a:endParaRPr>
          </a:p>
          <a:p>
            <a:pPr marL="92075">
              <a:lnSpc>
                <a:spcPts val="1910"/>
              </a:lnSpc>
            </a:pP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-----BEGIN </a:t>
            </a:r>
            <a:r>
              <a:rPr sz="1600" dirty="0">
                <a:solidFill>
                  <a:srgbClr val="1F497D"/>
                </a:solidFill>
                <a:latin typeface="Times New Roman"/>
                <a:cs typeface="Times New Roman"/>
              </a:rPr>
              <a:t>PGP</a:t>
            </a:r>
            <a:r>
              <a:rPr sz="1600" spc="-6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F497D"/>
                </a:solidFill>
                <a:latin typeface="Times New Roman"/>
                <a:cs typeface="Times New Roman"/>
              </a:rPr>
              <a:t>SIGNATURE-----</a:t>
            </a:r>
            <a:endParaRPr sz="16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80"/>
              </a:spcBef>
            </a:pPr>
            <a:r>
              <a:rPr sz="1600" spc="-25" dirty="0">
                <a:solidFill>
                  <a:srgbClr val="1F497D"/>
                </a:solidFill>
                <a:latin typeface="Times New Roman"/>
                <a:cs typeface="Times New Roman"/>
              </a:rPr>
              <a:t>Version: </a:t>
            </a: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PGPfreeware</a:t>
            </a:r>
            <a:r>
              <a:rPr sz="1600" spc="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497D"/>
                </a:solidFill>
                <a:latin typeface="Times New Roman"/>
                <a:cs typeface="Times New Roman"/>
              </a:rPr>
              <a:t>6.0.2i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2075" marR="842644">
              <a:lnSpc>
                <a:spcPts val="1900"/>
              </a:lnSpc>
            </a:pP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iQA/AwUBNx/iiIIwA9hdbcRNEQIlqwCeJqlpYOBAe73ym1JT/KKLU9eQBVcAn1ce  xWJ/04Izku0uQB6QlibpOMDM</a:t>
            </a:r>
            <a:endParaRPr sz="1600" dirty="0">
              <a:latin typeface="Times New Roman"/>
              <a:cs typeface="Times New Roman"/>
            </a:endParaRPr>
          </a:p>
          <a:p>
            <a:pPr marL="92075">
              <a:lnSpc>
                <a:spcPts val="1830"/>
              </a:lnSpc>
            </a:pP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=OSfJ</a:t>
            </a:r>
            <a:endParaRPr sz="1600" dirty="0">
              <a:latin typeface="Times New Roman"/>
              <a:cs typeface="Times New Roman"/>
            </a:endParaRPr>
          </a:p>
          <a:p>
            <a:pPr marL="92075">
              <a:lnSpc>
                <a:spcPts val="1910"/>
              </a:lnSpc>
            </a:pPr>
            <a:r>
              <a:rPr sz="1600" spc="-5" dirty="0">
                <a:solidFill>
                  <a:srgbClr val="1F497D"/>
                </a:solidFill>
                <a:latin typeface="Times New Roman"/>
                <a:cs typeface="Times New Roman"/>
              </a:rPr>
              <a:t>-----END </a:t>
            </a:r>
            <a:r>
              <a:rPr sz="1600" dirty="0">
                <a:solidFill>
                  <a:srgbClr val="1F497D"/>
                </a:solidFill>
                <a:latin typeface="Times New Roman"/>
                <a:cs typeface="Times New Roman"/>
              </a:rPr>
              <a:t>PGP</a:t>
            </a:r>
            <a:r>
              <a:rPr sz="1600" spc="-6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F497D"/>
                </a:solidFill>
                <a:latin typeface="Times New Roman"/>
                <a:cs typeface="Times New Roman"/>
              </a:rPr>
              <a:t>SIGNATURE-----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9887" y="305915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Digit</a:t>
            </a:r>
            <a:r>
              <a:rPr lang="en-SG" spc="-5">
                <a:latin typeface="+mn-lt"/>
                <a:cs typeface="Book Antiqua"/>
              </a:rPr>
              <a:t>a</a:t>
            </a:r>
            <a:r>
              <a:rPr spc="-5">
                <a:latin typeface="+mn-lt"/>
                <a:cs typeface="Book Antiqua"/>
              </a:rPr>
              <a:t>l </a:t>
            </a:r>
            <a:r>
              <a:rPr spc="-5" dirty="0">
                <a:latin typeface="+mn-lt"/>
                <a:cs typeface="Book Antiqua"/>
              </a:rPr>
              <a:t>Signature</a:t>
            </a:r>
            <a:r>
              <a:rPr spc="-4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211" y="1093788"/>
            <a:ext cx="7744459" cy="8797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sample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Digital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Signature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generated</a:t>
            </a:r>
            <a:r>
              <a:rPr sz="2800" spc="-17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using  PGP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software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is shown</a:t>
            </a:r>
            <a:r>
              <a:rPr sz="2800" spc="-4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below</a:t>
            </a:r>
            <a:endParaRPr sz="2800">
              <a:cs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28600"/>
            <a:ext cx="425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Message</a:t>
            </a:r>
            <a:r>
              <a:rPr spc="-50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Encryption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4232" y="990600"/>
            <a:ext cx="8505190" cy="506548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In </a:t>
            </a:r>
            <a:r>
              <a:rPr sz="2800" spc="-95" dirty="0">
                <a:solidFill>
                  <a:srgbClr val="FFFFFF"/>
                </a:solidFill>
                <a:cs typeface="Book Antiqua"/>
              </a:rPr>
              <a:t>PGP, </a:t>
            </a:r>
            <a:r>
              <a:rPr sz="2800" b="1" spc="-10" dirty="0">
                <a:solidFill>
                  <a:srgbClr val="FFFF00"/>
                </a:solidFill>
                <a:cs typeface="Book Antiqua"/>
              </a:rPr>
              <a:t>confidentiality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is achieved by encrypting  messages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be transmitted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or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stored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locally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 files</a:t>
            </a:r>
            <a:endParaRPr sz="2800" dirty="0">
              <a:cs typeface="Book Antiqua"/>
            </a:endParaRPr>
          </a:p>
          <a:p>
            <a:pPr marL="469900" marR="1403350" indent="-457200">
              <a:lnSpc>
                <a:spcPts val="3329"/>
              </a:lnSpc>
              <a:spcBef>
                <a:spcPts val="7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In both cases, the conventional encryption  algorithm </a:t>
            </a:r>
            <a:r>
              <a:rPr sz="2800" spc="-25" dirty="0">
                <a:solidFill>
                  <a:srgbClr val="FFFFFF"/>
                </a:solidFill>
                <a:cs typeface="Book Antiqua"/>
              </a:rPr>
              <a:t>CAST-128 </a:t>
            </a:r>
            <a:r>
              <a:rPr lang="en-SG" sz="2800" spc="-25" dirty="0">
                <a:solidFill>
                  <a:srgbClr val="FFFFFF"/>
                </a:solidFill>
                <a:cs typeface="Book Antiqua"/>
              </a:rPr>
              <a:t>(symmetric algorithm)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may be</a:t>
            </a:r>
            <a:r>
              <a:rPr sz="2800" spc="1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used</a:t>
            </a:r>
            <a:endParaRPr sz="2800" dirty="0">
              <a:cs typeface="Book Antiqua"/>
            </a:endParaRPr>
          </a:p>
          <a:p>
            <a:pPr marL="469900" marR="519430" indent="-457200" algn="just">
              <a:lnSpc>
                <a:spcPct val="100099"/>
              </a:lnSpc>
              <a:spcBef>
                <a:spcPts val="600"/>
              </a:spcBef>
              <a:buChar char="•"/>
              <a:tabLst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Other algorithms such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IDEA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or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3DES may</a:t>
            </a:r>
            <a:r>
              <a:rPr sz="2800" spc="-18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be  used. The 64-bit cipher feedback (CFB) mode is  used</a:t>
            </a:r>
            <a:endParaRPr sz="2800" dirty="0">
              <a:cs typeface="Book Antiqua"/>
            </a:endParaRPr>
          </a:p>
          <a:p>
            <a:pPr marL="469900" marR="410209" indent="-457200">
              <a:lnSpc>
                <a:spcPts val="3329"/>
              </a:lnSpc>
              <a:spcBef>
                <a:spcPts val="75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As always, one must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address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problem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key  distribution</a:t>
            </a:r>
            <a:endParaRPr sz="28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In </a:t>
            </a:r>
            <a:r>
              <a:rPr sz="2800" spc="-95" dirty="0">
                <a:solidFill>
                  <a:srgbClr val="FFFFFF"/>
                </a:solidFill>
                <a:cs typeface="Book Antiqua"/>
              </a:rPr>
              <a:t>PGP,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each conventional key is used only</a:t>
            </a:r>
            <a:r>
              <a:rPr sz="2800" spc="8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once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648984"/>
            <a:ext cx="2543175" cy="180022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596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Message Encryption</a:t>
            </a:r>
            <a:r>
              <a:rPr spc="-4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9312" y="990600"/>
            <a:ext cx="8500110" cy="4109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That is,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new key is generated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 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random 128-bit  number for each message</a:t>
            </a:r>
            <a:endParaRPr sz="2800" dirty="0">
              <a:cs typeface="Book Antiqua"/>
            </a:endParaRPr>
          </a:p>
          <a:p>
            <a:pPr marL="469900" marR="619760" indent="-457200">
              <a:lnSpc>
                <a:spcPct val="100099"/>
              </a:lnSpc>
              <a:spcBef>
                <a:spcPts val="60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Although this key is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referred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in the  documentation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 a </a:t>
            </a:r>
            <a:r>
              <a:rPr sz="2800" b="1" spc="-5" dirty="0">
                <a:solidFill>
                  <a:srgbClr val="FFFF00"/>
                </a:solidFill>
                <a:cs typeface="Book Antiqua"/>
              </a:rPr>
              <a:t>session </a:t>
            </a:r>
            <a:r>
              <a:rPr sz="2800" b="1" spc="-80" dirty="0">
                <a:solidFill>
                  <a:srgbClr val="FFFF00"/>
                </a:solidFill>
                <a:cs typeface="Book Antiqua"/>
              </a:rPr>
              <a:t>key</a:t>
            </a:r>
            <a:r>
              <a:rPr sz="2800" spc="-80" dirty="0">
                <a:solidFill>
                  <a:srgbClr val="FFFFFF"/>
                </a:solidFill>
                <a:cs typeface="Book Antiqua"/>
              </a:rPr>
              <a:t>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it is in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reality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 </a:t>
            </a:r>
            <a:r>
              <a:rPr sz="2800" spc="-5" dirty="0">
                <a:solidFill>
                  <a:srgbClr val="FFFFFF"/>
                </a:solidFill>
                <a:highlight>
                  <a:srgbClr val="808000"/>
                </a:highlight>
                <a:cs typeface="Book Antiqua"/>
              </a:rPr>
              <a:t>one-time key</a:t>
            </a:r>
            <a:endParaRPr sz="2800" dirty="0">
              <a:highlight>
                <a:srgbClr val="808000"/>
              </a:highlight>
              <a:cs typeface="Book Antiqua"/>
            </a:endParaRPr>
          </a:p>
          <a:p>
            <a:pPr marL="469900" marR="261620" indent="-457200">
              <a:lnSpc>
                <a:spcPct val="102000"/>
              </a:lnSpc>
              <a:spcBef>
                <a:spcPts val="5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Because it is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be used only once, the session key  is bound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message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transmitted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with</a:t>
            </a:r>
            <a:r>
              <a:rPr sz="2800" spc="-3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it</a:t>
            </a:r>
            <a:endParaRPr sz="2800" dirty="0">
              <a:cs typeface="Book Antiqua"/>
            </a:endParaRPr>
          </a:p>
          <a:p>
            <a:pPr marL="469900" marR="1437005" indent="-457200">
              <a:lnSpc>
                <a:spcPts val="3329"/>
              </a:lnSpc>
              <a:spcBef>
                <a:spcPts val="75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13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protect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spc="-80" dirty="0">
                <a:solidFill>
                  <a:srgbClr val="FFFFFF"/>
                </a:solidFill>
                <a:cs typeface="Book Antiqua"/>
              </a:rPr>
              <a:t>key,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it is encrypted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with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 </a:t>
            </a:r>
            <a:r>
              <a:rPr sz="2800" spc="5" dirty="0">
                <a:solidFill>
                  <a:srgbClr val="FFFFFF"/>
                </a:solidFill>
                <a:cs typeface="Book Antiqua"/>
              </a:rPr>
              <a:t>receiver’s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public</a:t>
            </a:r>
            <a:r>
              <a:rPr sz="2800" spc="-2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key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309" y="458315"/>
            <a:ext cx="177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14181" y="6449209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371600"/>
            <a:ext cx="6529070" cy="35998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73075" indent="-46037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Times New Roman"/>
              </a:rPr>
              <a:t>E-mail security requirements</a:t>
            </a:r>
            <a:endParaRPr sz="2800" dirty="0">
              <a:cs typeface="Times New Roman"/>
            </a:endParaRPr>
          </a:p>
          <a:p>
            <a:pPr marL="473075" indent="-46037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Times New Roman"/>
              </a:rPr>
              <a:t>Pretty </a:t>
            </a:r>
            <a:r>
              <a:rPr sz="2800" dirty="0">
                <a:solidFill>
                  <a:srgbClr val="FFFFFF"/>
                </a:solidFill>
                <a:cs typeface="Times New Roman"/>
              </a:rPr>
              <a:t>Good </a:t>
            </a:r>
            <a:r>
              <a:rPr sz="2800" spc="-5" dirty="0">
                <a:solidFill>
                  <a:srgbClr val="FFFFFF"/>
                </a:solidFill>
                <a:cs typeface="Times New Roman"/>
              </a:rPr>
              <a:t>Privacy (PGP)</a:t>
            </a:r>
            <a:endParaRPr sz="2800" dirty="0">
              <a:cs typeface="Times New Roman"/>
            </a:endParaRPr>
          </a:p>
          <a:p>
            <a:pPr marL="473075" indent="-46037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472440" algn="l"/>
                <a:tab pos="473075" algn="l"/>
              </a:tabLst>
            </a:pPr>
            <a:r>
              <a:rPr sz="2800" dirty="0">
                <a:solidFill>
                  <a:srgbClr val="FFFFFF"/>
                </a:solidFill>
                <a:cs typeface="Times New Roman"/>
              </a:rPr>
              <a:t>PGP </a:t>
            </a:r>
            <a:r>
              <a:rPr sz="2800" spc="-5" dirty="0">
                <a:solidFill>
                  <a:srgbClr val="FFFFFF"/>
                </a:solidFill>
                <a:cs typeface="Times New Roman"/>
              </a:rPr>
              <a:t>Operational</a:t>
            </a:r>
            <a:r>
              <a:rPr sz="2800" spc="-114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cs typeface="Times New Roman"/>
              </a:rPr>
              <a:t>Description</a:t>
            </a:r>
            <a:endParaRPr sz="2800" dirty="0">
              <a:cs typeface="Times New Roman"/>
            </a:endParaRPr>
          </a:p>
          <a:p>
            <a:pPr marL="473075" indent="-46037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Times New Roman"/>
              </a:rPr>
              <a:t>Digital Signature and Message Encryption</a:t>
            </a:r>
            <a:endParaRPr sz="2800" dirty="0">
              <a:cs typeface="Times New Roman"/>
            </a:endParaRPr>
          </a:p>
          <a:p>
            <a:pPr marL="473075" indent="-46037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Times New Roman"/>
              </a:rPr>
              <a:t>Quick Overview </a:t>
            </a:r>
            <a:r>
              <a:rPr sz="2800" dirty="0">
                <a:solidFill>
                  <a:srgbClr val="FFFFFF"/>
                </a:solidFill>
                <a:cs typeface="Times New Roman"/>
              </a:rPr>
              <a:t>of PGP</a:t>
            </a:r>
            <a:endParaRPr sz="2800" dirty="0">
              <a:cs typeface="Times New Roman"/>
            </a:endParaRPr>
          </a:p>
          <a:p>
            <a:pPr marL="473075" indent="-46037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Times New Roman"/>
              </a:rPr>
              <a:t>Order </a:t>
            </a:r>
            <a:r>
              <a:rPr sz="2800" dirty="0">
                <a:solidFill>
                  <a:srgbClr val="FFFFFF"/>
                </a:solidFill>
                <a:cs typeface="Times New Roman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Times New Roman"/>
              </a:rPr>
              <a:t>Operations in</a:t>
            </a:r>
            <a:r>
              <a:rPr sz="2800" dirty="0">
                <a:solidFill>
                  <a:srgbClr val="FFFFFF"/>
                </a:solidFill>
                <a:cs typeface="Times New Roman"/>
              </a:rPr>
              <a:t> PGP</a:t>
            </a:r>
            <a:endParaRPr sz="2800" dirty="0">
              <a:cs typeface="Times New Roman"/>
            </a:endParaRPr>
          </a:p>
          <a:p>
            <a:pPr marL="473075" indent="-46037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Times New Roman"/>
              </a:rPr>
              <a:t>Summary </a:t>
            </a:r>
            <a:r>
              <a:rPr sz="2800" dirty="0">
                <a:solidFill>
                  <a:srgbClr val="FFFFFF"/>
                </a:solidFill>
                <a:cs typeface="Times New Roman"/>
              </a:rPr>
              <a:t>of PGP</a:t>
            </a:r>
            <a:endParaRPr sz="2800" dirty="0"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749" y="305915"/>
            <a:ext cx="596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Message Encryption</a:t>
            </a:r>
            <a:r>
              <a:rPr spc="-4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211" y="1017334"/>
            <a:ext cx="8503920" cy="455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-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steps in encrypting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</a:t>
            </a:r>
            <a:r>
              <a:rPr sz="2800" spc="-5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message:</a:t>
            </a:r>
            <a:endParaRPr sz="2800" dirty="0">
              <a:cs typeface="Book Antiqua"/>
            </a:endParaRPr>
          </a:p>
          <a:p>
            <a:pPr marL="1333500" marR="5080" lvl="1" indent="-469900">
              <a:lnSpc>
                <a:spcPct val="99400"/>
              </a:lnSpc>
              <a:spcBef>
                <a:spcPts val="535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sender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generates a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message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and a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random 128bit  number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be used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as a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session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for this message  only</a:t>
            </a:r>
            <a:endParaRPr sz="2400" dirty="0">
              <a:cs typeface="Book Antiqua"/>
            </a:endParaRPr>
          </a:p>
          <a:p>
            <a:pPr marL="1333500" marR="80645" lvl="1" indent="-469900">
              <a:lnSpc>
                <a:spcPct val="101499"/>
              </a:lnSpc>
              <a:spcBef>
                <a:spcPts val="550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message is encrypted, using </a:t>
            </a:r>
            <a:r>
              <a:rPr sz="2400" spc="-20" dirty="0">
                <a:solidFill>
                  <a:srgbClr val="FFFFFF"/>
                </a:solidFill>
                <a:cs typeface="Book Antiqua"/>
              </a:rPr>
              <a:t>CAST-128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(or IDEA 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or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3DES)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with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session</a:t>
            </a:r>
            <a:r>
              <a:rPr sz="2400" spc="-2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</a:t>
            </a:r>
            <a:endParaRPr sz="2400" dirty="0">
              <a:cs typeface="Book Antiqua"/>
            </a:endParaRPr>
          </a:p>
          <a:p>
            <a:pPr marL="1333500" marR="543560" lvl="1" indent="-469900">
              <a:lnSpc>
                <a:spcPct val="99400"/>
              </a:lnSpc>
              <a:spcBef>
                <a:spcPts val="615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session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is encrypted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with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RSA, using the 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recipient’s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public </a:t>
            </a:r>
            <a:r>
              <a:rPr sz="2400" spc="-70" dirty="0">
                <a:solidFill>
                  <a:srgbClr val="FFFFFF"/>
                </a:solidFill>
                <a:cs typeface="Book Antiqua"/>
              </a:rPr>
              <a:t>key,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is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prepended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 message</a:t>
            </a:r>
            <a:endParaRPr sz="2400" dirty="0">
              <a:cs typeface="Book Antiqua"/>
            </a:endParaRPr>
          </a:p>
          <a:p>
            <a:pPr marL="1333500" marR="36195" lvl="1" indent="-469900">
              <a:lnSpc>
                <a:spcPts val="2820"/>
              </a:lnSpc>
              <a:spcBef>
                <a:spcPts val="740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receiver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uses RSA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with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its private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 to</a:t>
            </a:r>
            <a:r>
              <a:rPr sz="2400" spc="-12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decrypt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recover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session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</a:t>
            </a:r>
            <a:endParaRPr sz="2400" dirty="0">
              <a:cs typeface="Book Antiqua"/>
            </a:endParaRPr>
          </a:p>
          <a:p>
            <a:pPr marL="1333500" lvl="1" indent="-469900">
              <a:lnSpc>
                <a:spcPct val="100000"/>
              </a:lnSpc>
              <a:spcBef>
                <a:spcPts val="515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session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is used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decrypt the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message</a:t>
            </a:r>
            <a:endParaRPr sz="2400" dirty="0">
              <a:cs typeface="Book Antiq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048" y="1790700"/>
            <a:ext cx="8603851" cy="3657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0740" y="2642688"/>
            <a:ext cx="167640" cy="271145"/>
          </a:xfrm>
          <a:custGeom>
            <a:avLst/>
            <a:gdLst/>
            <a:ahLst/>
            <a:cxnLst/>
            <a:rect l="l" t="t" r="r" b="b"/>
            <a:pathLst>
              <a:path w="167639" h="271144">
                <a:moveTo>
                  <a:pt x="110404" y="0"/>
                </a:moveTo>
                <a:lnTo>
                  <a:pt x="59997" y="0"/>
                </a:lnTo>
                <a:lnTo>
                  <a:pt x="41098" y="25999"/>
                </a:lnTo>
                <a:lnTo>
                  <a:pt x="33102" y="25999"/>
                </a:lnTo>
                <a:lnTo>
                  <a:pt x="29803" y="32184"/>
                </a:lnTo>
                <a:lnTo>
                  <a:pt x="26475" y="34616"/>
                </a:lnTo>
                <a:lnTo>
                  <a:pt x="12468" y="34616"/>
                </a:lnTo>
                <a:lnTo>
                  <a:pt x="12468" y="40140"/>
                </a:lnTo>
                <a:lnTo>
                  <a:pt x="0" y="40140"/>
                </a:lnTo>
                <a:lnTo>
                  <a:pt x="0" y="78329"/>
                </a:lnTo>
                <a:lnTo>
                  <a:pt x="12664" y="78329"/>
                </a:lnTo>
                <a:lnTo>
                  <a:pt x="12664" y="86455"/>
                </a:lnTo>
                <a:lnTo>
                  <a:pt x="29216" y="86455"/>
                </a:lnTo>
                <a:lnTo>
                  <a:pt x="32905" y="95722"/>
                </a:lnTo>
                <a:lnTo>
                  <a:pt x="41098" y="95722"/>
                </a:lnTo>
                <a:lnTo>
                  <a:pt x="41098" y="115048"/>
                </a:lnTo>
                <a:lnTo>
                  <a:pt x="48506" y="115048"/>
                </a:lnTo>
                <a:lnTo>
                  <a:pt x="48506" y="137163"/>
                </a:lnTo>
                <a:lnTo>
                  <a:pt x="60751" y="137163"/>
                </a:lnTo>
                <a:lnTo>
                  <a:pt x="62708" y="153567"/>
                </a:lnTo>
                <a:lnTo>
                  <a:pt x="72829" y="163635"/>
                </a:lnTo>
                <a:lnTo>
                  <a:pt x="72829" y="171450"/>
                </a:lnTo>
                <a:lnTo>
                  <a:pt x="62513" y="179241"/>
                </a:lnTo>
                <a:lnTo>
                  <a:pt x="73025" y="188018"/>
                </a:lnTo>
                <a:lnTo>
                  <a:pt x="73025" y="195483"/>
                </a:lnTo>
                <a:lnTo>
                  <a:pt x="59800" y="204095"/>
                </a:lnTo>
                <a:lnTo>
                  <a:pt x="60947" y="205569"/>
                </a:lnTo>
                <a:lnTo>
                  <a:pt x="62513" y="220524"/>
                </a:lnTo>
                <a:lnTo>
                  <a:pt x="71291" y="225228"/>
                </a:lnTo>
                <a:lnTo>
                  <a:pt x="72829" y="227333"/>
                </a:lnTo>
                <a:lnTo>
                  <a:pt x="62708" y="232552"/>
                </a:lnTo>
                <a:lnTo>
                  <a:pt x="72829" y="238544"/>
                </a:lnTo>
                <a:lnTo>
                  <a:pt x="72829" y="245212"/>
                </a:lnTo>
                <a:lnTo>
                  <a:pt x="62708" y="250899"/>
                </a:lnTo>
                <a:lnTo>
                  <a:pt x="91141" y="270885"/>
                </a:lnTo>
                <a:lnTo>
                  <a:pt x="113342" y="253497"/>
                </a:lnTo>
                <a:lnTo>
                  <a:pt x="112753" y="138125"/>
                </a:lnTo>
                <a:lnTo>
                  <a:pt x="122093" y="137965"/>
                </a:lnTo>
                <a:lnTo>
                  <a:pt x="122093" y="118790"/>
                </a:lnTo>
                <a:lnTo>
                  <a:pt x="123850" y="115868"/>
                </a:lnTo>
                <a:lnTo>
                  <a:pt x="129109" y="115868"/>
                </a:lnTo>
                <a:lnTo>
                  <a:pt x="129694" y="96702"/>
                </a:lnTo>
                <a:lnTo>
                  <a:pt x="137500" y="96542"/>
                </a:lnTo>
                <a:lnTo>
                  <a:pt x="141577" y="87106"/>
                </a:lnTo>
                <a:lnTo>
                  <a:pt x="155778" y="87106"/>
                </a:lnTo>
                <a:lnTo>
                  <a:pt x="155969" y="79150"/>
                </a:lnTo>
                <a:lnTo>
                  <a:pt x="167073" y="78988"/>
                </a:lnTo>
                <a:lnTo>
                  <a:pt x="167073" y="41121"/>
                </a:lnTo>
                <a:lnTo>
                  <a:pt x="161814" y="41121"/>
                </a:lnTo>
                <a:lnTo>
                  <a:pt x="156171" y="40960"/>
                </a:lnTo>
                <a:lnTo>
                  <a:pt x="155969" y="34776"/>
                </a:lnTo>
                <a:lnTo>
                  <a:pt x="140991" y="34776"/>
                </a:lnTo>
                <a:lnTo>
                  <a:pt x="138063" y="26990"/>
                </a:lnTo>
                <a:lnTo>
                  <a:pt x="60360" y="26990"/>
                </a:lnTo>
                <a:lnTo>
                  <a:pt x="71459" y="10416"/>
                </a:lnTo>
                <a:lnTo>
                  <a:pt x="100834" y="10416"/>
                </a:lnTo>
                <a:lnTo>
                  <a:pt x="102604" y="8521"/>
                </a:lnTo>
                <a:lnTo>
                  <a:pt x="110404" y="0"/>
                </a:lnTo>
                <a:close/>
              </a:path>
              <a:path w="167639" h="271144">
                <a:moveTo>
                  <a:pt x="110404" y="170"/>
                </a:moveTo>
                <a:lnTo>
                  <a:pt x="102604" y="8521"/>
                </a:lnTo>
                <a:lnTo>
                  <a:pt x="100869" y="10416"/>
                </a:lnTo>
                <a:lnTo>
                  <a:pt x="100675" y="10586"/>
                </a:lnTo>
                <a:lnTo>
                  <a:pt x="110991" y="26990"/>
                </a:lnTo>
                <a:lnTo>
                  <a:pt x="138063" y="26990"/>
                </a:lnTo>
                <a:lnTo>
                  <a:pt x="137690" y="25999"/>
                </a:lnTo>
                <a:lnTo>
                  <a:pt x="128130" y="25839"/>
                </a:lnTo>
                <a:lnTo>
                  <a:pt x="110404" y="170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4823" y="2644167"/>
            <a:ext cx="167640" cy="271145"/>
          </a:xfrm>
          <a:custGeom>
            <a:avLst/>
            <a:gdLst/>
            <a:ahLst/>
            <a:cxnLst/>
            <a:rect l="l" t="t" r="r" b="b"/>
            <a:pathLst>
              <a:path w="167639" h="271144">
                <a:moveTo>
                  <a:pt x="110431" y="0"/>
                </a:moveTo>
                <a:lnTo>
                  <a:pt x="59994" y="0"/>
                </a:lnTo>
                <a:lnTo>
                  <a:pt x="41292" y="26000"/>
                </a:lnTo>
                <a:lnTo>
                  <a:pt x="33129" y="26000"/>
                </a:lnTo>
                <a:lnTo>
                  <a:pt x="29801" y="32175"/>
                </a:lnTo>
                <a:lnTo>
                  <a:pt x="26503" y="34607"/>
                </a:lnTo>
                <a:lnTo>
                  <a:pt x="12468" y="34607"/>
                </a:lnTo>
                <a:lnTo>
                  <a:pt x="12468" y="40131"/>
                </a:lnTo>
                <a:lnTo>
                  <a:pt x="0" y="40131"/>
                </a:lnTo>
                <a:lnTo>
                  <a:pt x="0" y="78329"/>
                </a:lnTo>
                <a:lnTo>
                  <a:pt x="12664" y="78329"/>
                </a:lnTo>
                <a:lnTo>
                  <a:pt x="12664" y="86446"/>
                </a:lnTo>
                <a:lnTo>
                  <a:pt x="29215" y="86446"/>
                </a:lnTo>
                <a:lnTo>
                  <a:pt x="32932" y="95713"/>
                </a:lnTo>
                <a:lnTo>
                  <a:pt x="41292" y="95713"/>
                </a:lnTo>
                <a:lnTo>
                  <a:pt x="41292" y="115048"/>
                </a:lnTo>
                <a:lnTo>
                  <a:pt x="48506" y="115048"/>
                </a:lnTo>
                <a:lnTo>
                  <a:pt x="48506" y="137135"/>
                </a:lnTo>
                <a:lnTo>
                  <a:pt x="60778" y="137135"/>
                </a:lnTo>
                <a:lnTo>
                  <a:pt x="62707" y="153539"/>
                </a:lnTo>
                <a:lnTo>
                  <a:pt x="72828" y="163626"/>
                </a:lnTo>
                <a:lnTo>
                  <a:pt x="72828" y="171422"/>
                </a:lnTo>
                <a:lnTo>
                  <a:pt x="62511" y="179213"/>
                </a:lnTo>
                <a:lnTo>
                  <a:pt x="73025" y="187989"/>
                </a:lnTo>
                <a:lnTo>
                  <a:pt x="73025" y="195478"/>
                </a:lnTo>
                <a:lnTo>
                  <a:pt x="59800" y="204254"/>
                </a:lnTo>
                <a:lnTo>
                  <a:pt x="60973" y="205540"/>
                </a:lnTo>
                <a:lnTo>
                  <a:pt x="62511" y="220494"/>
                </a:lnTo>
                <a:lnTo>
                  <a:pt x="71290" y="225221"/>
                </a:lnTo>
                <a:lnTo>
                  <a:pt x="72828" y="227328"/>
                </a:lnTo>
                <a:lnTo>
                  <a:pt x="62707" y="232524"/>
                </a:lnTo>
                <a:lnTo>
                  <a:pt x="72828" y="238537"/>
                </a:lnTo>
                <a:lnTo>
                  <a:pt x="72828" y="245207"/>
                </a:lnTo>
                <a:lnTo>
                  <a:pt x="62707" y="250894"/>
                </a:lnTo>
                <a:lnTo>
                  <a:pt x="91140" y="271043"/>
                </a:lnTo>
                <a:lnTo>
                  <a:pt x="113336" y="253491"/>
                </a:lnTo>
                <a:lnTo>
                  <a:pt x="112750" y="138116"/>
                </a:lnTo>
                <a:lnTo>
                  <a:pt x="122504" y="138116"/>
                </a:lnTo>
                <a:lnTo>
                  <a:pt x="122504" y="117480"/>
                </a:lnTo>
                <a:lnTo>
                  <a:pt x="123855" y="115840"/>
                </a:lnTo>
                <a:lnTo>
                  <a:pt x="129103" y="115840"/>
                </a:lnTo>
                <a:lnTo>
                  <a:pt x="129688" y="96674"/>
                </a:lnTo>
                <a:lnTo>
                  <a:pt x="137494" y="96506"/>
                </a:lnTo>
                <a:lnTo>
                  <a:pt x="141570" y="87106"/>
                </a:lnTo>
                <a:lnTo>
                  <a:pt x="155806" y="87106"/>
                </a:lnTo>
                <a:lnTo>
                  <a:pt x="155996" y="79122"/>
                </a:lnTo>
                <a:lnTo>
                  <a:pt x="167293" y="78960"/>
                </a:lnTo>
                <a:lnTo>
                  <a:pt x="167293" y="41093"/>
                </a:lnTo>
                <a:lnTo>
                  <a:pt x="161842" y="41093"/>
                </a:lnTo>
                <a:lnTo>
                  <a:pt x="156199" y="40951"/>
                </a:lnTo>
                <a:lnTo>
                  <a:pt x="155996" y="34777"/>
                </a:lnTo>
                <a:lnTo>
                  <a:pt x="140985" y="34777"/>
                </a:lnTo>
                <a:lnTo>
                  <a:pt x="138047" y="26962"/>
                </a:lnTo>
                <a:lnTo>
                  <a:pt x="60387" y="26962"/>
                </a:lnTo>
                <a:lnTo>
                  <a:pt x="71485" y="10388"/>
                </a:lnTo>
                <a:lnTo>
                  <a:pt x="100825" y="10388"/>
                </a:lnTo>
                <a:lnTo>
                  <a:pt x="103039" y="8031"/>
                </a:lnTo>
                <a:lnTo>
                  <a:pt x="110431" y="0"/>
                </a:lnTo>
                <a:close/>
              </a:path>
              <a:path w="167639" h="271144">
                <a:moveTo>
                  <a:pt x="110431" y="160"/>
                </a:moveTo>
                <a:lnTo>
                  <a:pt x="103039" y="8031"/>
                </a:lnTo>
                <a:lnTo>
                  <a:pt x="100869" y="10388"/>
                </a:lnTo>
                <a:lnTo>
                  <a:pt x="100674" y="10549"/>
                </a:lnTo>
                <a:lnTo>
                  <a:pt x="111017" y="26962"/>
                </a:lnTo>
                <a:lnTo>
                  <a:pt x="138047" y="26962"/>
                </a:lnTo>
                <a:lnTo>
                  <a:pt x="137685" y="26000"/>
                </a:lnTo>
                <a:lnTo>
                  <a:pt x="128348" y="25830"/>
                </a:lnTo>
                <a:lnTo>
                  <a:pt x="110431" y="160"/>
                </a:lnTo>
                <a:close/>
              </a:path>
            </a:pathLst>
          </a:custGeom>
          <a:solidFill>
            <a:srgbClr val="B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7878" y="2676812"/>
            <a:ext cx="141968" cy="2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5605" y="1892302"/>
            <a:ext cx="516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Sender’s  Public  Key</a:t>
            </a:r>
            <a:r>
              <a:rPr sz="1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5294" y="4559302"/>
            <a:ext cx="7346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Encrypt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 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CAST-128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L="149860" marR="14224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IDEA</a:t>
            </a:r>
            <a:r>
              <a:rPr sz="1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3DES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855" y="2806702"/>
            <a:ext cx="607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Encrypt  session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  using</a:t>
            </a:r>
            <a:r>
              <a:rPr sz="1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RSA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6135" y="3659189"/>
            <a:ext cx="1231900" cy="4292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5740" marR="5080" indent="-193675">
              <a:lnSpc>
                <a:spcPct val="97200"/>
              </a:lnSpc>
              <a:spcBef>
                <a:spcPts val="130"/>
              </a:spcBef>
            </a:pP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Generate one-time session  key using random  number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generator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2748" y="2139952"/>
            <a:ext cx="593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receiver’s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sz="1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0043" y="5495928"/>
            <a:ext cx="1266825" cy="388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Encrypted copy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 key  added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(RSA)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receiver’s  public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3967" y="2959103"/>
            <a:ext cx="11303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Boris </a:t>
            </a:r>
            <a:r>
              <a:rPr lang="en-SG"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  Alice</a:t>
            </a:r>
            <a:r>
              <a:rPr sz="10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Samson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734" y="4330703"/>
            <a:ext cx="7385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620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is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PGP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</a:t>
            </a:r>
            <a:r>
              <a:rPr sz="1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Alice to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Boris  which is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plaintext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84075" y="1949450"/>
            <a:ext cx="671195" cy="673100"/>
          </a:xfrm>
          <a:custGeom>
            <a:avLst/>
            <a:gdLst/>
            <a:ahLst/>
            <a:cxnLst/>
            <a:rect l="l" t="t" r="r" b="b"/>
            <a:pathLst>
              <a:path w="671195" h="673100">
                <a:moveTo>
                  <a:pt x="0" y="336549"/>
                </a:moveTo>
                <a:lnTo>
                  <a:pt x="3636" y="286817"/>
                </a:lnTo>
                <a:lnTo>
                  <a:pt x="14198" y="239349"/>
                </a:lnTo>
                <a:lnTo>
                  <a:pt x="31169" y="194668"/>
                </a:lnTo>
                <a:lnTo>
                  <a:pt x="54028" y="153294"/>
                </a:lnTo>
                <a:lnTo>
                  <a:pt x="82258" y="115748"/>
                </a:lnTo>
                <a:lnTo>
                  <a:pt x="115339" y="82549"/>
                </a:lnTo>
                <a:lnTo>
                  <a:pt x="152753" y="54220"/>
                </a:lnTo>
                <a:lnTo>
                  <a:pt x="193980" y="31279"/>
                </a:lnTo>
                <a:lnTo>
                  <a:pt x="238503" y="14249"/>
                </a:lnTo>
                <a:lnTo>
                  <a:pt x="285803" y="3649"/>
                </a:lnTo>
                <a:lnTo>
                  <a:pt x="335360" y="0"/>
                </a:lnTo>
                <a:lnTo>
                  <a:pt x="384917" y="3649"/>
                </a:lnTo>
                <a:lnTo>
                  <a:pt x="432216" y="14249"/>
                </a:lnTo>
                <a:lnTo>
                  <a:pt x="476739" y="31279"/>
                </a:lnTo>
                <a:lnTo>
                  <a:pt x="517966" y="54220"/>
                </a:lnTo>
                <a:lnTo>
                  <a:pt x="555380" y="82549"/>
                </a:lnTo>
                <a:lnTo>
                  <a:pt x="588461" y="115748"/>
                </a:lnTo>
                <a:lnTo>
                  <a:pt x="616691" y="153294"/>
                </a:lnTo>
                <a:lnTo>
                  <a:pt x="639550" y="194668"/>
                </a:lnTo>
                <a:lnTo>
                  <a:pt x="656520" y="239349"/>
                </a:lnTo>
                <a:lnTo>
                  <a:pt x="667083" y="286817"/>
                </a:lnTo>
                <a:lnTo>
                  <a:pt x="670719" y="336549"/>
                </a:lnTo>
                <a:lnTo>
                  <a:pt x="667083" y="386282"/>
                </a:lnTo>
                <a:lnTo>
                  <a:pt x="656520" y="433749"/>
                </a:lnTo>
                <a:lnTo>
                  <a:pt x="639550" y="478430"/>
                </a:lnTo>
                <a:lnTo>
                  <a:pt x="616691" y="519804"/>
                </a:lnTo>
                <a:lnTo>
                  <a:pt x="588461" y="557351"/>
                </a:lnTo>
                <a:lnTo>
                  <a:pt x="555380" y="590549"/>
                </a:lnTo>
                <a:lnTo>
                  <a:pt x="517966" y="618879"/>
                </a:lnTo>
                <a:lnTo>
                  <a:pt x="476739" y="641820"/>
                </a:lnTo>
                <a:lnTo>
                  <a:pt x="432216" y="658850"/>
                </a:lnTo>
                <a:lnTo>
                  <a:pt x="384917" y="669450"/>
                </a:lnTo>
                <a:lnTo>
                  <a:pt x="335360" y="673099"/>
                </a:lnTo>
                <a:lnTo>
                  <a:pt x="285803" y="669450"/>
                </a:lnTo>
                <a:lnTo>
                  <a:pt x="238503" y="658850"/>
                </a:lnTo>
                <a:lnTo>
                  <a:pt x="193980" y="641820"/>
                </a:lnTo>
                <a:lnTo>
                  <a:pt x="152753" y="618879"/>
                </a:lnTo>
                <a:lnTo>
                  <a:pt x="115339" y="590549"/>
                </a:lnTo>
                <a:lnTo>
                  <a:pt x="82258" y="557351"/>
                </a:lnTo>
                <a:lnTo>
                  <a:pt x="54028" y="519804"/>
                </a:lnTo>
                <a:lnTo>
                  <a:pt x="31169" y="478430"/>
                </a:lnTo>
                <a:lnTo>
                  <a:pt x="14198" y="433749"/>
                </a:lnTo>
                <a:lnTo>
                  <a:pt x="3636" y="386282"/>
                </a:lnTo>
                <a:lnTo>
                  <a:pt x="0" y="33654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41453" y="2044702"/>
            <a:ext cx="566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ecei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’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Private  Key</a:t>
            </a:r>
            <a:r>
              <a:rPr sz="1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7190" y="4559302"/>
            <a:ext cx="741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Decrypt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 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CAST-128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L="152400" marR="14732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IDEA</a:t>
            </a:r>
            <a:r>
              <a:rPr sz="1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3DES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0790" y="2406650"/>
            <a:ext cx="755015" cy="444500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65405" marR="113664" indent="114300">
              <a:lnSpc>
                <a:spcPct val="100000"/>
              </a:lnSpc>
              <a:spcBef>
                <a:spcPts val="85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Obtain  private</a:t>
            </a:r>
            <a:r>
              <a:rPr sz="1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3983" y="3644902"/>
            <a:ext cx="1316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6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Decrypt one-time session  key using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RSA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8064" y="3035303"/>
            <a:ext cx="300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Bor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0351" y="5495926"/>
            <a:ext cx="547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 marR="5080" indent="-6223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ryp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d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 received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2852" y="2795088"/>
            <a:ext cx="168910" cy="271145"/>
          </a:xfrm>
          <a:custGeom>
            <a:avLst/>
            <a:gdLst/>
            <a:ahLst/>
            <a:cxnLst/>
            <a:rect l="l" t="t" r="r" b="b"/>
            <a:pathLst>
              <a:path w="168909" h="271144">
                <a:moveTo>
                  <a:pt x="111518" y="0"/>
                </a:moveTo>
                <a:lnTo>
                  <a:pt x="60601" y="0"/>
                </a:lnTo>
                <a:lnTo>
                  <a:pt x="41512" y="25999"/>
                </a:lnTo>
                <a:lnTo>
                  <a:pt x="33435" y="25999"/>
                </a:lnTo>
                <a:lnTo>
                  <a:pt x="30104" y="32184"/>
                </a:lnTo>
                <a:lnTo>
                  <a:pt x="26742" y="34616"/>
                </a:lnTo>
                <a:lnTo>
                  <a:pt x="12594" y="34616"/>
                </a:lnTo>
                <a:lnTo>
                  <a:pt x="12594" y="40140"/>
                </a:lnTo>
                <a:lnTo>
                  <a:pt x="0" y="40140"/>
                </a:lnTo>
                <a:lnTo>
                  <a:pt x="0" y="78329"/>
                </a:lnTo>
                <a:lnTo>
                  <a:pt x="12791" y="78329"/>
                </a:lnTo>
                <a:lnTo>
                  <a:pt x="12791" y="86455"/>
                </a:lnTo>
                <a:lnTo>
                  <a:pt x="29509" y="86455"/>
                </a:lnTo>
                <a:lnTo>
                  <a:pt x="33238" y="95722"/>
                </a:lnTo>
                <a:lnTo>
                  <a:pt x="41512" y="95722"/>
                </a:lnTo>
                <a:lnTo>
                  <a:pt x="41512" y="115048"/>
                </a:lnTo>
                <a:lnTo>
                  <a:pt x="48995" y="115048"/>
                </a:lnTo>
                <a:lnTo>
                  <a:pt x="48995" y="137163"/>
                </a:lnTo>
                <a:lnTo>
                  <a:pt x="61363" y="137163"/>
                </a:lnTo>
                <a:lnTo>
                  <a:pt x="63341" y="153567"/>
                </a:lnTo>
                <a:lnTo>
                  <a:pt x="73563" y="163635"/>
                </a:lnTo>
                <a:lnTo>
                  <a:pt x="73563" y="171450"/>
                </a:lnTo>
                <a:lnTo>
                  <a:pt x="63144" y="179241"/>
                </a:lnTo>
                <a:lnTo>
                  <a:pt x="73761" y="188018"/>
                </a:lnTo>
                <a:lnTo>
                  <a:pt x="73761" y="195483"/>
                </a:lnTo>
                <a:lnTo>
                  <a:pt x="60405" y="204095"/>
                </a:lnTo>
                <a:lnTo>
                  <a:pt x="61561" y="205569"/>
                </a:lnTo>
                <a:lnTo>
                  <a:pt x="63144" y="220524"/>
                </a:lnTo>
                <a:lnTo>
                  <a:pt x="72010" y="225228"/>
                </a:lnTo>
                <a:lnTo>
                  <a:pt x="73563" y="227333"/>
                </a:lnTo>
                <a:lnTo>
                  <a:pt x="63341" y="232552"/>
                </a:lnTo>
                <a:lnTo>
                  <a:pt x="73563" y="238544"/>
                </a:lnTo>
                <a:lnTo>
                  <a:pt x="73563" y="245212"/>
                </a:lnTo>
                <a:lnTo>
                  <a:pt x="63341" y="250899"/>
                </a:lnTo>
                <a:lnTo>
                  <a:pt x="92062" y="270885"/>
                </a:lnTo>
                <a:lnTo>
                  <a:pt x="114486" y="253497"/>
                </a:lnTo>
                <a:lnTo>
                  <a:pt x="113891" y="138125"/>
                </a:lnTo>
                <a:lnTo>
                  <a:pt x="123325" y="137965"/>
                </a:lnTo>
                <a:lnTo>
                  <a:pt x="123325" y="118790"/>
                </a:lnTo>
                <a:lnTo>
                  <a:pt x="125100" y="115868"/>
                </a:lnTo>
                <a:lnTo>
                  <a:pt x="130413" y="115868"/>
                </a:lnTo>
                <a:lnTo>
                  <a:pt x="131004" y="96702"/>
                </a:lnTo>
                <a:lnTo>
                  <a:pt x="138888" y="96542"/>
                </a:lnTo>
                <a:lnTo>
                  <a:pt x="143005" y="87106"/>
                </a:lnTo>
                <a:lnTo>
                  <a:pt x="157350" y="87106"/>
                </a:lnTo>
                <a:lnTo>
                  <a:pt x="157544" y="79150"/>
                </a:lnTo>
                <a:lnTo>
                  <a:pt x="168760" y="78988"/>
                </a:lnTo>
                <a:lnTo>
                  <a:pt x="168760" y="41121"/>
                </a:lnTo>
                <a:lnTo>
                  <a:pt x="163449" y="41121"/>
                </a:lnTo>
                <a:lnTo>
                  <a:pt x="157749" y="40960"/>
                </a:lnTo>
                <a:lnTo>
                  <a:pt x="157544" y="34776"/>
                </a:lnTo>
                <a:lnTo>
                  <a:pt x="142413" y="34776"/>
                </a:lnTo>
                <a:lnTo>
                  <a:pt x="139457" y="26990"/>
                </a:lnTo>
                <a:lnTo>
                  <a:pt x="60970" y="26990"/>
                </a:lnTo>
                <a:lnTo>
                  <a:pt x="72180" y="10416"/>
                </a:lnTo>
                <a:lnTo>
                  <a:pt x="101851" y="10416"/>
                </a:lnTo>
                <a:lnTo>
                  <a:pt x="103664" y="8495"/>
                </a:lnTo>
                <a:lnTo>
                  <a:pt x="111518" y="0"/>
                </a:lnTo>
                <a:close/>
              </a:path>
              <a:path w="168909" h="271144">
                <a:moveTo>
                  <a:pt x="111518" y="170"/>
                </a:moveTo>
                <a:lnTo>
                  <a:pt x="103664" y="8495"/>
                </a:lnTo>
                <a:lnTo>
                  <a:pt x="101888" y="10416"/>
                </a:lnTo>
                <a:lnTo>
                  <a:pt x="101691" y="10586"/>
                </a:lnTo>
                <a:lnTo>
                  <a:pt x="112111" y="26990"/>
                </a:lnTo>
                <a:lnTo>
                  <a:pt x="139457" y="26990"/>
                </a:lnTo>
                <a:lnTo>
                  <a:pt x="139081" y="25999"/>
                </a:lnTo>
                <a:lnTo>
                  <a:pt x="129423" y="25839"/>
                </a:lnTo>
                <a:lnTo>
                  <a:pt x="111518" y="170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6974" y="2796567"/>
            <a:ext cx="169545" cy="271145"/>
          </a:xfrm>
          <a:custGeom>
            <a:avLst/>
            <a:gdLst/>
            <a:ahLst/>
            <a:cxnLst/>
            <a:rect l="l" t="t" r="r" b="b"/>
            <a:pathLst>
              <a:path w="169545" h="271144">
                <a:moveTo>
                  <a:pt x="111547" y="0"/>
                </a:moveTo>
                <a:lnTo>
                  <a:pt x="60601" y="0"/>
                </a:lnTo>
                <a:lnTo>
                  <a:pt x="41710" y="26000"/>
                </a:lnTo>
                <a:lnTo>
                  <a:pt x="33464" y="26000"/>
                </a:lnTo>
                <a:lnTo>
                  <a:pt x="30104" y="32175"/>
                </a:lnTo>
                <a:lnTo>
                  <a:pt x="26771" y="34607"/>
                </a:lnTo>
                <a:lnTo>
                  <a:pt x="12595" y="34607"/>
                </a:lnTo>
                <a:lnTo>
                  <a:pt x="12595" y="40131"/>
                </a:lnTo>
                <a:lnTo>
                  <a:pt x="0" y="40131"/>
                </a:lnTo>
                <a:lnTo>
                  <a:pt x="0" y="78329"/>
                </a:lnTo>
                <a:lnTo>
                  <a:pt x="12792" y="78329"/>
                </a:lnTo>
                <a:lnTo>
                  <a:pt x="12792" y="86446"/>
                </a:lnTo>
                <a:lnTo>
                  <a:pt x="29510" y="86446"/>
                </a:lnTo>
                <a:lnTo>
                  <a:pt x="33266" y="95713"/>
                </a:lnTo>
                <a:lnTo>
                  <a:pt x="41710" y="95713"/>
                </a:lnTo>
                <a:lnTo>
                  <a:pt x="41710" y="115048"/>
                </a:lnTo>
                <a:lnTo>
                  <a:pt x="48996" y="115048"/>
                </a:lnTo>
                <a:lnTo>
                  <a:pt x="48996" y="137135"/>
                </a:lnTo>
                <a:lnTo>
                  <a:pt x="61393" y="137135"/>
                </a:lnTo>
                <a:lnTo>
                  <a:pt x="63341" y="153539"/>
                </a:lnTo>
                <a:lnTo>
                  <a:pt x="73564" y="163626"/>
                </a:lnTo>
                <a:lnTo>
                  <a:pt x="73564" y="171422"/>
                </a:lnTo>
                <a:lnTo>
                  <a:pt x="63144" y="179213"/>
                </a:lnTo>
                <a:lnTo>
                  <a:pt x="73762" y="187989"/>
                </a:lnTo>
                <a:lnTo>
                  <a:pt x="73762" y="195478"/>
                </a:lnTo>
                <a:lnTo>
                  <a:pt x="60406" y="204254"/>
                </a:lnTo>
                <a:lnTo>
                  <a:pt x="61591" y="205540"/>
                </a:lnTo>
                <a:lnTo>
                  <a:pt x="63144" y="220494"/>
                </a:lnTo>
                <a:lnTo>
                  <a:pt x="72011" y="225221"/>
                </a:lnTo>
                <a:lnTo>
                  <a:pt x="73564" y="227328"/>
                </a:lnTo>
                <a:lnTo>
                  <a:pt x="63341" y="232524"/>
                </a:lnTo>
                <a:lnTo>
                  <a:pt x="73564" y="238537"/>
                </a:lnTo>
                <a:lnTo>
                  <a:pt x="73564" y="245207"/>
                </a:lnTo>
                <a:lnTo>
                  <a:pt x="63341" y="250894"/>
                </a:lnTo>
                <a:lnTo>
                  <a:pt x="92062" y="271043"/>
                </a:lnTo>
                <a:lnTo>
                  <a:pt x="114482" y="253491"/>
                </a:lnTo>
                <a:lnTo>
                  <a:pt x="113891" y="138116"/>
                </a:lnTo>
                <a:lnTo>
                  <a:pt x="123742" y="138116"/>
                </a:lnTo>
                <a:lnTo>
                  <a:pt x="123742" y="117480"/>
                </a:lnTo>
                <a:lnTo>
                  <a:pt x="125107" y="115840"/>
                </a:lnTo>
                <a:lnTo>
                  <a:pt x="130408" y="115840"/>
                </a:lnTo>
                <a:lnTo>
                  <a:pt x="131000" y="96674"/>
                </a:lnTo>
                <a:lnTo>
                  <a:pt x="138883" y="96506"/>
                </a:lnTo>
                <a:lnTo>
                  <a:pt x="143001" y="87106"/>
                </a:lnTo>
                <a:lnTo>
                  <a:pt x="157380" y="87106"/>
                </a:lnTo>
                <a:lnTo>
                  <a:pt x="157573" y="79122"/>
                </a:lnTo>
                <a:lnTo>
                  <a:pt x="168983" y="78960"/>
                </a:lnTo>
                <a:lnTo>
                  <a:pt x="168983" y="41093"/>
                </a:lnTo>
                <a:lnTo>
                  <a:pt x="163478" y="41093"/>
                </a:lnTo>
                <a:lnTo>
                  <a:pt x="157778" y="40951"/>
                </a:lnTo>
                <a:lnTo>
                  <a:pt x="157573" y="34777"/>
                </a:lnTo>
                <a:lnTo>
                  <a:pt x="142410" y="34777"/>
                </a:lnTo>
                <a:lnTo>
                  <a:pt x="139441" y="26962"/>
                </a:lnTo>
                <a:lnTo>
                  <a:pt x="60998" y="26962"/>
                </a:lnTo>
                <a:lnTo>
                  <a:pt x="72208" y="10388"/>
                </a:lnTo>
                <a:lnTo>
                  <a:pt x="101844" y="10388"/>
                </a:lnTo>
                <a:lnTo>
                  <a:pt x="104102" y="8008"/>
                </a:lnTo>
                <a:lnTo>
                  <a:pt x="111547" y="0"/>
                </a:lnTo>
                <a:close/>
              </a:path>
              <a:path w="169545" h="271144">
                <a:moveTo>
                  <a:pt x="111547" y="160"/>
                </a:moveTo>
                <a:lnTo>
                  <a:pt x="104102" y="8008"/>
                </a:lnTo>
                <a:lnTo>
                  <a:pt x="101889" y="10388"/>
                </a:lnTo>
                <a:lnTo>
                  <a:pt x="101691" y="10549"/>
                </a:lnTo>
                <a:lnTo>
                  <a:pt x="112138" y="26962"/>
                </a:lnTo>
                <a:lnTo>
                  <a:pt x="139441" y="26962"/>
                </a:lnTo>
                <a:lnTo>
                  <a:pt x="139076" y="26000"/>
                </a:lnTo>
                <a:lnTo>
                  <a:pt x="129646" y="25830"/>
                </a:lnTo>
                <a:lnTo>
                  <a:pt x="111547" y="160"/>
                </a:lnTo>
                <a:close/>
              </a:path>
            </a:pathLst>
          </a:custGeom>
          <a:solidFill>
            <a:srgbClr val="B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0162" y="2829212"/>
            <a:ext cx="143403" cy="2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19433" y="26289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75339" y="5219703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6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75339" y="5295902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6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75339" y="5372102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6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75339" y="5448303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6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984190" y="4387853"/>
            <a:ext cx="865505" cy="1130300"/>
          </a:xfrm>
          <a:prstGeom prst="rect">
            <a:avLst/>
          </a:prstGeom>
          <a:ln w="12699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1435" marR="93345" indent="7620" algn="ctr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is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PGP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</a:t>
            </a:r>
            <a:r>
              <a:rPr sz="1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Alice to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Boris  which is</a:t>
            </a:r>
            <a:r>
              <a:rPr sz="1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682625" algn="l"/>
              </a:tabLst>
            </a:pPr>
            <a:r>
              <a:rPr sz="1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plaintext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1371" y="3057526"/>
            <a:ext cx="736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Internet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64696" y="2324100"/>
            <a:ext cx="0" cy="2133600"/>
          </a:xfrm>
          <a:custGeom>
            <a:avLst/>
            <a:gdLst/>
            <a:ahLst/>
            <a:cxnLst/>
            <a:rect l="l" t="t" r="r" b="b"/>
            <a:pathLst>
              <a:path h="2133600">
                <a:moveTo>
                  <a:pt x="0" y="2133599"/>
                </a:moveTo>
                <a:lnTo>
                  <a:pt x="1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4697" y="2324100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362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1260" y="2286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92180" y="2349500"/>
            <a:ext cx="523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ID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attached  to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  key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10790" y="1720850"/>
            <a:ext cx="946150" cy="444500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86055" marR="201295" indent="-635"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Receiver  supplies 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ssphr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392317" y="2171700"/>
            <a:ext cx="76200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7661" y="308610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79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9561" y="3543300"/>
            <a:ext cx="762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47661" y="3086100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6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30417" y="28575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47661" y="2628900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0981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7843" y="2590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61672" y="2324100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5990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47661" y="23241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20178" y="3178177"/>
            <a:ext cx="607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89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one-time  session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920749" y="305915"/>
            <a:ext cx="596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Message Encryption</a:t>
            </a:r>
            <a:r>
              <a:rPr spc="-4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745514" y="1010806"/>
            <a:ext cx="6432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Message</a:t>
            </a:r>
            <a:r>
              <a:rPr sz="2800" spc="-9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Encryption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 Process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044700"/>
            <a:ext cx="7931784" cy="4121150"/>
          </a:xfrm>
          <a:custGeom>
            <a:avLst/>
            <a:gdLst/>
            <a:ahLst/>
            <a:cxnLst/>
            <a:rect l="l" t="t" r="r" b="b"/>
            <a:pathLst>
              <a:path w="7931784" h="4121150">
                <a:moveTo>
                  <a:pt x="0" y="0"/>
                </a:moveTo>
                <a:lnTo>
                  <a:pt x="7931677" y="0"/>
                </a:lnTo>
                <a:lnTo>
                  <a:pt x="7931677" y="4121149"/>
                </a:lnTo>
                <a:lnTo>
                  <a:pt x="0" y="4121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859" y="2032952"/>
            <a:ext cx="7931784" cy="4121150"/>
          </a:xfrm>
          <a:custGeom>
            <a:avLst/>
            <a:gdLst/>
            <a:ahLst/>
            <a:cxnLst/>
            <a:rect l="l" t="t" r="r" b="b"/>
            <a:pathLst>
              <a:path w="7931784" h="4121150">
                <a:moveTo>
                  <a:pt x="0" y="0"/>
                </a:moveTo>
                <a:lnTo>
                  <a:pt x="7931676" y="0"/>
                </a:lnTo>
                <a:lnTo>
                  <a:pt x="7931676" y="4121148"/>
                </a:lnTo>
                <a:lnTo>
                  <a:pt x="0" y="412114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2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0678" y="2255838"/>
            <a:ext cx="5877560" cy="3675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Plaintext text </a:t>
            </a:r>
            <a:r>
              <a:rPr sz="1200" dirty="0">
                <a:solidFill>
                  <a:srgbClr val="1F497D"/>
                </a:solidFill>
                <a:latin typeface="Times New Roman"/>
                <a:cs typeface="Times New Roman"/>
              </a:rPr>
              <a:t>- </a:t>
            </a: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“This is an encryption test </a:t>
            </a:r>
            <a:r>
              <a:rPr sz="1200" dirty="0">
                <a:solidFill>
                  <a:srgbClr val="1F497D"/>
                </a:solidFill>
                <a:latin typeface="Times New Roman"/>
                <a:cs typeface="Times New Roman"/>
              </a:rPr>
              <a:t>on PGP” </a:t>
            </a: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becomes the following</a:t>
            </a:r>
            <a:r>
              <a:rPr sz="1200" spc="3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text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-----BEGIN </a:t>
            </a:r>
            <a:r>
              <a:rPr sz="1200" dirty="0">
                <a:solidFill>
                  <a:srgbClr val="1F497D"/>
                </a:solidFill>
                <a:latin typeface="Times New Roman"/>
                <a:cs typeface="Times New Roman"/>
              </a:rPr>
              <a:t>PGP</a:t>
            </a:r>
            <a:r>
              <a:rPr sz="1200" spc="-4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MESSAGE-----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20" dirty="0">
                <a:solidFill>
                  <a:srgbClr val="1F497D"/>
                </a:solidFill>
                <a:latin typeface="Times New Roman"/>
                <a:cs typeface="Times New Roman"/>
              </a:rPr>
              <a:t>Version: </a:t>
            </a: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PGPfreeware</a:t>
            </a:r>
            <a:r>
              <a:rPr sz="1200" spc="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97D"/>
                </a:solidFill>
                <a:latin typeface="Times New Roman"/>
                <a:cs typeface="Times New Roman"/>
              </a:rPr>
              <a:t>6.0.2i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qANQR1DBwU4DQJqLyGZqVd0QCADh6RMrm+NnBECJxW3bnA3xQZVXbQ0EaRSXJ0r/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10" dirty="0">
                <a:solidFill>
                  <a:srgbClr val="1F497D"/>
                </a:solidFill>
                <a:latin typeface="Times New Roman"/>
                <a:cs typeface="Times New Roman"/>
              </a:rPr>
              <a:t>5Nsp8LW1R23l1cQ2BXcl/BJc+3fFMQ0VE1oMAVvtljVbFPDWyPqcmYNDSXa/6DCV</a:t>
            </a:r>
            <a:endParaRPr sz="1200" dirty="0">
              <a:latin typeface="Times New Roman"/>
              <a:cs typeface="Times New Roman"/>
            </a:endParaRPr>
          </a:p>
          <a:p>
            <a:pPr marL="12700" marR="30353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DqD+bZ6pd9zrj+HxoRYKOLC61PzX0Vl0uHVgbMHgyIDyWy5V9lEdBbcetXnYBbLc  76+/ii9DcpYU5UO/lax9IdRgRAyfJ5k17jyRsgJ8IJpSaIKJC51zguGUAB/GV3ra  cfO/EK1jx6YFyUJN4X+SmpraQF8N4+j+fsm3zcQDaCaiN66W4hIBlmFMq3H1x0Af  QsvP1IiZ2WIaeyEpUZapJV9S0j44olljweSxygSx+Ly9aD4RCADHuxm3ZbnT4OFA  xDMw4VrLwQpzorY9ZIaeQKkYFdszF1mR72rXjML1WT6DS8nXrDxt15Rb4A1VzDMi  </a:t>
            </a:r>
            <a:r>
              <a:rPr sz="1200" spc="-10" dirty="0">
                <a:solidFill>
                  <a:srgbClr val="1F497D"/>
                </a:solidFill>
                <a:latin typeface="Times New Roman"/>
                <a:cs typeface="Times New Roman"/>
              </a:rPr>
              <a:t>G3dQgjIej9/CiqNzzyAT+CSmfCaIYm8eZRNs/coMHQM5XAydtte5ihR7KbcY14eD  </a:t>
            </a: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aY4w05zB2XM480eYyw3y3Lp49fcTj5Y6nTkdqFgMnVlZDbJno8i08rgpxM5Vpse8  DzGiL/vuh2E4zWy/TKveviJjrcDRGJVk7t3f+x9pHE5jusDNOWURucQ/Xlh5orY7  aP3VuK3io2t3i7a3unrpAJkv2eww01/FvNUtX5yUThgFsB41UhvBXoStQrb4tuMu  L7kOnmMgyTUgr/dxYatzDPYB7j4cw7P67kF6j1b+/pik/dVhC6da3fQYQR64ppDe  qpsAqVFLCO9RfXxAfg==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=3tyi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-----END </a:t>
            </a:r>
            <a:r>
              <a:rPr sz="1200" dirty="0">
                <a:solidFill>
                  <a:srgbClr val="1F497D"/>
                </a:solidFill>
                <a:latin typeface="Times New Roman"/>
                <a:cs typeface="Times New Roman"/>
              </a:rPr>
              <a:t>PGP</a:t>
            </a:r>
            <a:r>
              <a:rPr sz="1200" spc="-4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97D"/>
                </a:solidFill>
                <a:latin typeface="Times New Roman"/>
                <a:cs typeface="Times New Roman"/>
              </a:rPr>
              <a:t>MESSAGE-----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0749" y="305915"/>
            <a:ext cx="596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Message Encryption</a:t>
            </a:r>
            <a:r>
              <a:rPr spc="-4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349" y="1016589"/>
            <a:ext cx="7332345" cy="8797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sample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message encryption using</a:t>
            </a:r>
            <a:r>
              <a:rPr sz="2800" spc="-18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PGP 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software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is shown</a:t>
            </a:r>
            <a:r>
              <a:rPr sz="2800" spc="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below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608" y="126844"/>
            <a:ext cx="5748783" cy="11362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09270" marR="5080" indent="-146050">
              <a:lnSpc>
                <a:spcPts val="4300"/>
              </a:lnSpc>
              <a:spcBef>
                <a:spcPts val="260"/>
              </a:spcBef>
            </a:pPr>
            <a:r>
              <a:rPr spc="-5" dirty="0">
                <a:latin typeface="+mn-lt"/>
                <a:cs typeface="Book Antiqua"/>
              </a:rPr>
              <a:t>Digital Signature and  Message</a:t>
            </a:r>
            <a:r>
              <a:rPr spc="-2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Encryption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5661" y="1436688"/>
            <a:ext cx="8428355" cy="4198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Both digital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signature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message encryption can be used together</a:t>
            </a:r>
            <a:endParaRPr sz="28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This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provides </a:t>
            </a:r>
            <a:r>
              <a:rPr sz="2800" b="1" spc="-5" dirty="0">
                <a:solidFill>
                  <a:srgbClr val="FFFF00"/>
                </a:solidFill>
                <a:cs typeface="Book Antiqua"/>
              </a:rPr>
              <a:t>authenticity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b="1" spc="-10" dirty="0">
                <a:solidFill>
                  <a:srgbClr val="FFFF00"/>
                </a:solidFill>
                <a:cs typeface="Book Antiqua"/>
              </a:rPr>
              <a:t>confidentiality</a:t>
            </a:r>
            <a:endParaRPr sz="2800" b="1" dirty="0">
              <a:solidFill>
                <a:srgbClr val="FFFF00"/>
              </a:solidFill>
              <a:cs typeface="Book Antiqua"/>
            </a:endParaRPr>
          </a:p>
          <a:p>
            <a:pPr marL="469900" marR="243204" indent="-457200">
              <a:lnSpc>
                <a:spcPts val="3329"/>
              </a:lnSpc>
              <a:spcBef>
                <a:spcPts val="77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digital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signature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is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first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generated for the  plaintext message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prepended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message</a:t>
            </a:r>
            <a:endParaRPr sz="2800" dirty="0">
              <a:cs typeface="Book Antiqua"/>
            </a:endParaRPr>
          </a:p>
          <a:p>
            <a:pPr marL="469900" marR="755650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Then the plaintext message plus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signature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is  encrypted using </a:t>
            </a:r>
            <a:r>
              <a:rPr sz="2800" spc="-25" dirty="0">
                <a:solidFill>
                  <a:srgbClr val="FFFFFF"/>
                </a:solidFill>
                <a:cs typeface="Book Antiqua"/>
              </a:rPr>
              <a:t>CAST-128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(or IDEA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or</a:t>
            </a:r>
            <a:r>
              <a:rPr sz="2800" spc="-15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3DES)</a:t>
            </a:r>
            <a:endParaRPr sz="2800" dirty="0">
              <a:cs typeface="Book Antiqua"/>
            </a:endParaRPr>
          </a:p>
          <a:p>
            <a:pPr marL="469900" marR="1184910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session key is encrypted using RSA</a:t>
            </a:r>
            <a:r>
              <a:rPr sz="2800" spc="-17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(or  ElGamal)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2865" y="6372860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7819" y="3509966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1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9720" y="4043366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967" y="3142407"/>
            <a:ext cx="373380" cy="457834"/>
          </a:xfrm>
          <a:custGeom>
            <a:avLst/>
            <a:gdLst/>
            <a:ahLst/>
            <a:cxnLst/>
            <a:rect l="l" t="t" r="r" b="b"/>
            <a:pathLst>
              <a:path w="373380" h="457835">
                <a:moveTo>
                  <a:pt x="246458" y="0"/>
                </a:moveTo>
                <a:lnTo>
                  <a:pt x="133931" y="0"/>
                </a:lnTo>
                <a:lnTo>
                  <a:pt x="91743" y="43942"/>
                </a:lnTo>
                <a:lnTo>
                  <a:pt x="73893" y="43942"/>
                </a:lnTo>
                <a:lnTo>
                  <a:pt x="66530" y="54394"/>
                </a:lnTo>
                <a:lnTo>
                  <a:pt x="59101" y="58503"/>
                </a:lnTo>
                <a:lnTo>
                  <a:pt x="27833" y="58503"/>
                </a:lnTo>
                <a:lnTo>
                  <a:pt x="27833" y="67840"/>
                </a:lnTo>
                <a:lnTo>
                  <a:pt x="0" y="67840"/>
                </a:lnTo>
                <a:lnTo>
                  <a:pt x="0" y="132382"/>
                </a:lnTo>
                <a:lnTo>
                  <a:pt x="28271" y="132382"/>
                </a:lnTo>
                <a:lnTo>
                  <a:pt x="28271" y="146116"/>
                </a:lnTo>
                <a:lnTo>
                  <a:pt x="65217" y="146116"/>
                </a:lnTo>
                <a:lnTo>
                  <a:pt x="73456" y="161777"/>
                </a:lnTo>
                <a:lnTo>
                  <a:pt x="91743" y="161777"/>
                </a:lnTo>
                <a:lnTo>
                  <a:pt x="91743" y="194439"/>
                </a:lnTo>
                <a:lnTo>
                  <a:pt x="108280" y="194439"/>
                </a:lnTo>
                <a:lnTo>
                  <a:pt x="108280" y="231816"/>
                </a:lnTo>
                <a:lnTo>
                  <a:pt x="135616" y="231816"/>
                </a:lnTo>
                <a:lnTo>
                  <a:pt x="139985" y="259538"/>
                </a:lnTo>
                <a:lnTo>
                  <a:pt x="162576" y="276553"/>
                </a:lnTo>
                <a:lnTo>
                  <a:pt x="162576" y="289761"/>
                </a:lnTo>
                <a:lnTo>
                  <a:pt x="139548" y="302930"/>
                </a:lnTo>
                <a:lnTo>
                  <a:pt x="163014" y="317762"/>
                </a:lnTo>
                <a:lnTo>
                  <a:pt x="163014" y="330380"/>
                </a:lnTo>
                <a:lnTo>
                  <a:pt x="133494" y="344934"/>
                </a:lnTo>
                <a:lnTo>
                  <a:pt x="136053" y="347426"/>
                </a:lnTo>
                <a:lnTo>
                  <a:pt x="139548" y="372699"/>
                </a:lnTo>
                <a:lnTo>
                  <a:pt x="159145" y="380649"/>
                </a:lnTo>
                <a:lnTo>
                  <a:pt x="162576" y="384209"/>
                </a:lnTo>
                <a:lnTo>
                  <a:pt x="139985" y="393029"/>
                </a:lnTo>
                <a:lnTo>
                  <a:pt x="162576" y="403153"/>
                </a:lnTo>
                <a:lnTo>
                  <a:pt x="162576" y="414426"/>
                </a:lnTo>
                <a:lnTo>
                  <a:pt x="139985" y="424036"/>
                </a:lnTo>
                <a:lnTo>
                  <a:pt x="203457" y="457813"/>
                </a:lnTo>
                <a:lnTo>
                  <a:pt x="253017" y="428426"/>
                </a:lnTo>
                <a:lnTo>
                  <a:pt x="251699" y="233441"/>
                </a:lnTo>
                <a:lnTo>
                  <a:pt x="272551" y="233170"/>
                </a:lnTo>
                <a:lnTo>
                  <a:pt x="272551" y="200764"/>
                </a:lnTo>
                <a:lnTo>
                  <a:pt x="276473" y="195825"/>
                </a:lnTo>
                <a:lnTo>
                  <a:pt x="288213" y="195825"/>
                </a:lnTo>
                <a:lnTo>
                  <a:pt x="289521" y="163435"/>
                </a:lnTo>
                <a:lnTo>
                  <a:pt x="306943" y="163163"/>
                </a:lnTo>
                <a:lnTo>
                  <a:pt x="316044" y="147215"/>
                </a:lnTo>
                <a:lnTo>
                  <a:pt x="347746" y="147215"/>
                </a:lnTo>
                <a:lnTo>
                  <a:pt x="348174" y="133769"/>
                </a:lnTo>
                <a:lnTo>
                  <a:pt x="372962" y="133497"/>
                </a:lnTo>
                <a:lnTo>
                  <a:pt x="372962" y="69496"/>
                </a:lnTo>
                <a:lnTo>
                  <a:pt x="361221" y="69496"/>
                </a:lnTo>
                <a:lnTo>
                  <a:pt x="348626" y="69226"/>
                </a:lnTo>
                <a:lnTo>
                  <a:pt x="348174" y="58774"/>
                </a:lnTo>
                <a:lnTo>
                  <a:pt x="314737" y="58774"/>
                </a:lnTo>
                <a:lnTo>
                  <a:pt x="308201" y="45614"/>
                </a:lnTo>
                <a:lnTo>
                  <a:pt x="134743" y="45614"/>
                </a:lnTo>
                <a:lnTo>
                  <a:pt x="159519" y="17606"/>
                </a:lnTo>
                <a:lnTo>
                  <a:pt x="225093" y="17606"/>
                </a:lnTo>
                <a:lnTo>
                  <a:pt x="229132" y="14331"/>
                </a:lnTo>
                <a:lnTo>
                  <a:pt x="246458" y="0"/>
                </a:lnTo>
                <a:close/>
              </a:path>
              <a:path w="373380" h="457835">
                <a:moveTo>
                  <a:pt x="246458" y="287"/>
                </a:moveTo>
                <a:lnTo>
                  <a:pt x="229132" y="14331"/>
                </a:lnTo>
                <a:lnTo>
                  <a:pt x="225174" y="17606"/>
                </a:lnTo>
                <a:lnTo>
                  <a:pt x="224739" y="17893"/>
                </a:lnTo>
                <a:lnTo>
                  <a:pt x="247767" y="45614"/>
                </a:lnTo>
                <a:lnTo>
                  <a:pt x="308201" y="45614"/>
                </a:lnTo>
                <a:lnTo>
                  <a:pt x="307370" y="43942"/>
                </a:lnTo>
                <a:lnTo>
                  <a:pt x="286026" y="43671"/>
                </a:lnTo>
                <a:lnTo>
                  <a:pt x="246458" y="287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079" y="3144909"/>
            <a:ext cx="374015" cy="458470"/>
          </a:xfrm>
          <a:custGeom>
            <a:avLst/>
            <a:gdLst/>
            <a:ahLst/>
            <a:cxnLst/>
            <a:rect l="l" t="t" r="r" b="b"/>
            <a:pathLst>
              <a:path w="374015" h="458470">
                <a:moveTo>
                  <a:pt x="246519" y="0"/>
                </a:moveTo>
                <a:lnTo>
                  <a:pt x="133930" y="0"/>
                </a:lnTo>
                <a:lnTo>
                  <a:pt x="92179" y="43942"/>
                </a:lnTo>
                <a:lnTo>
                  <a:pt x="73955" y="43942"/>
                </a:lnTo>
                <a:lnTo>
                  <a:pt x="66529" y="54377"/>
                </a:lnTo>
                <a:lnTo>
                  <a:pt x="59165" y="58487"/>
                </a:lnTo>
                <a:lnTo>
                  <a:pt x="27835" y="58487"/>
                </a:lnTo>
                <a:lnTo>
                  <a:pt x="27835" y="67824"/>
                </a:lnTo>
                <a:lnTo>
                  <a:pt x="0" y="67824"/>
                </a:lnTo>
                <a:lnTo>
                  <a:pt x="0" y="132382"/>
                </a:lnTo>
                <a:lnTo>
                  <a:pt x="28272" y="132382"/>
                </a:lnTo>
                <a:lnTo>
                  <a:pt x="28272" y="146099"/>
                </a:lnTo>
                <a:lnTo>
                  <a:pt x="65219" y="146099"/>
                </a:lnTo>
                <a:lnTo>
                  <a:pt x="73518" y="161761"/>
                </a:lnTo>
                <a:lnTo>
                  <a:pt x="92179" y="161761"/>
                </a:lnTo>
                <a:lnTo>
                  <a:pt x="92179" y="194438"/>
                </a:lnTo>
                <a:lnTo>
                  <a:pt x="108282" y="194438"/>
                </a:lnTo>
                <a:lnTo>
                  <a:pt x="108282" y="231768"/>
                </a:lnTo>
                <a:lnTo>
                  <a:pt x="135678" y="231768"/>
                </a:lnTo>
                <a:lnTo>
                  <a:pt x="139984" y="259490"/>
                </a:lnTo>
                <a:lnTo>
                  <a:pt x="162578" y="276537"/>
                </a:lnTo>
                <a:lnTo>
                  <a:pt x="162578" y="289713"/>
                </a:lnTo>
                <a:lnTo>
                  <a:pt x="139549" y="302882"/>
                </a:lnTo>
                <a:lnTo>
                  <a:pt x="163015" y="317713"/>
                </a:lnTo>
                <a:lnTo>
                  <a:pt x="163015" y="330370"/>
                </a:lnTo>
                <a:lnTo>
                  <a:pt x="133495" y="345201"/>
                </a:lnTo>
                <a:lnTo>
                  <a:pt x="136115" y="347376"/>
                </a:lnTo>
                <a:lnTo>
                  <a:pt x="139549" y="372649"/>
                </a:lnTo>
                <a:lnTo>
                  <a:pt x="159144" y="380638"/>
                </a:lnTo>
                <a:lnTo>
                  <a:pt x="162578" y="384199"/>
                </a:lnTo>
                <a:lnTo>
                  <a:pt x="139984" y="392979"/>
                </a:lnTo>
                <a:lnTo>
                  <a:pt x="162578" y="403144"/>
                </a:lnTo>
                <a:lnTo>
                  <a:pt x="162578" y="414416"/>
                </a:lnTo>
                <a:lnTo>
                  <a:pt x="139984" y="424026"/>
                </a:lnTo>
                <a:lnTo>
                  <a:pt x="203456" y="458080"/>
                </a:lnTo>
                <a:lnTo>
                  <a:pt x="253006" y="428416"/>
                </a:lnTo>
                <a:lnTo>
                  <a:pt x="251698" y="233424"/>
                </a:lnTo>
                <a:lnTo>
                  <a:pt x="273470" y="233424"/>
                </a:lnTo>
                <a:lnTo>
                  <a:pt x="273470" y="198549"/>
                </a:lnTo>
                <a:lnTo>
                  <a:pt x="276487" y="195776"/>
                </a:lnTo>
                <a:lnTo>
                  <a:pt x="288202" y="195776"/>
                </a:lnTo>
                <a:lnTo>
                  <a:pt x="289510" y="163386"/>
                </a:lnTo>
                <a:lnTo>
                  <a:pt x="306932" y="163099"/>
                </a:lnTo>
                <a:lnTo>
                  <a:pt x="316033" y="147214"/>
                </a:lnTo>
                <a:lnTo>
                  <a:pt x="347810" y="147214"/>
                </a:lnTo>
                <a:lnTo>
                  <a:pt x="348238" y="133720"/>
                </a:lnTo>
                <a:lnTo>
                  <a:pt x="373454" y="133449"/>
                </a:lnTo>
                <a:lnTo>
                  <a:pt x="373454" y="69449"/>
                </a:lnTo>
                <a:lnTo>
                  <a:pt x="361286" y="69449"/>
                </a:lnTo>
                <a:lnTo>
                  <a:pt x="348690" y="69209"/>
                </a:lnTo>
                <a:lnTo>
                  <a:pt x="348238" y="58774"/>
                </a:lnTo>
                <a:lnTo>
                  <a:pt x="314725" y="58774"/>
                </a:lnTo>
                <a:lnTo>
                  <a:pt x="308166" y="45566"/>
                </a:lnTo>
                <a:lnTo>
                  <a:pt x="134805" y="45566"/>
                </a:lnTo>
                <a:lnTo>
                  <a:pt x="159581" y="17557"/>
                </a:lnTo>
                <a:lnTo>
                  <a:pt x="225073" y="17557"/>
                </a:lnTo>
                <a:lnTo>
                  <a:pt x="230143" y="13471"/>
                </a:lnTo>
                <a:lnTo>
                  <a:pt x="246519" y="0"/>
                </a:lnTo>
                <a:close/>
              </a:path>
              <a:path w="374015" h="458470">
                <a:moveTo>
                  <a:pt x="246519" y="270"/>
                </a:moveTo>
                <a:lnTo>
                  <a:pt x="230143" y="13471"/>
                </a:lnTo>
                <a:lnTo>
                  <a:pt x="225175" y="17557"/>
                </a:lnTo>
                <a:lnTo>
                  <a:pt x="224738" y="17828"/>
                </a:lnTo>
                <a:lnTo>
                  <a:pt x="247827" y="45566"/>
                </a:lnTo>
                <a:lnTo>
                  <a:pt x="308166" y="45566"/>
                </a:lnTo>
                <a:lnTo>
                  <a:pt x="307359" y="43942"/>
                </a:lnTo>
                <a:lnTo>
                  <a:pt x="286518" y="43654"/>
                </a:lnTo>
                <a:lnTo>
                  <a:pt x="246519" y="270"/>
                </a:lnTo>
                <a:close/>
              </a:path>
            </a:pathLst>
          </a:custGeom>
          <a:solidFill>
            <a:srgbClr val="B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253" y="3218517"/>
            <a:ext cx="264160" cy="52705"/>
          </a:xfrm>
          <a:custGeom>
            <a:avLst/>
            <a:gdLst/>
            <a:ahLst/>
            <a:cxnLst/>
            <a:rect l="l" t="t" r="r" b="b"/>
            <a:pathLst>
              <a:path w="264159" h="52704">
                <a:moveTo>
                  <a:pt x="263859" y="0"/>
                </a:moveTo>
                <a:lnTo>
                  <a:pt x="23031" y="0"/>
                </a:lnTo>
                <a:lnTo>
                  <a:pt x="0" y="27164"/>
                </a:lnTo>
                <a:lnTo>
                  <a:pt x="21344" y="52433"/>
                </a:lnTo>
                <a:lnTo>
                  <a:pt x="25213" y="50775"/>
                </a:lnTo>
                <a:lnTo>
                  <a:pt x="4369" y="27164"/>
                </a:lnTo>
                <a:lnTo>
                  <a:pt x="25650" y="1896"/>
                </a:lnTo>
                <a:lnTo>
                  <a:pt x="261697" y="1896"/>
                </a:lnTo>
                <a:lnTo>
                  <a:pt x="263859" y="0"/>
                </a:lnTo>
                <a:close/>
              </a:path>
            </a:pathLst>
          </a:custGeom>
          <a:solidFill>
            <a:srgbClr val="BF7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162" y="3218230"/>
            <a:ext cx="264160" cy="52705"/>
          </a:xfrm>
          <a:custGeom>
            <a:avLst/>
            <a:gdLst/>
            <a:ahLst/>
            <a:cxnLst/>
            <a:rect l="l" t="t" r="r" b="b"/>
            <a:pathLst>
              <a:path w="264159" h="52704">
                <a:moveTo>
                  <a:pt x="242522" y="0"/>
                </a:moveTo>
                <a:lnTo>
                  <a:pt x="238651" y="1625"/>
                </a:lnTo>
                <a:lnTo>
                  <a:pt x="259492" y="24997"/>
                </a:lnTo>
                <a:lnTo>
                  <a:pt x="238223" y="50505"/>
                </a:lnTo>
                <a:lnTo>
                  <a:pt x="2121" y="50505"/>
                </a:lnTo>
                <a:lnTo>
                  <a:pt x="0" y="52448"/>
                </a:lnTo>
                <a:lnTo>
                  <a:pt x="240788" y="52448"/>
                </a:lnTo>
                <a:lnTo>
                  <a:pt x="263867" y="24997"/>
                </a:lnTo>
                <a:lnTo>
                  <a:pt x="242522" y="0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661" y="3211212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161" y="0"/>
                </a:lnTo>
              </a:path>
            </a:pathLst>
          </a:custGeom>
          <a:ln w="3175">
            <a:solidFill>
              <a:srgbClr val="FF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991" y="3200910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4">
                <a:moveTo>
                  <a:pt x="0" y="0"/>
                </a:moveTo>
                <a:lnTo>
                  <a:pt x="245582" y="0"/>
                </a:lnTo>
              </a:path>
            </a:pathLst>
          </a:custGeom>
          <a:ln w="3175">
            <a:solidFill>
              <a:srgbClr val="FF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572" y="3341244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196"/>
                </a:lnTo>
              </a:path>
            </a:pathLst>
          </a:custGeom>
          <a:ln w="8238">
            <a:solidFill>
              <a:srgbClr val="FF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5756" y="3347840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154"/>
                </a:lnTo>
              </a:path>
            </a:pathLst>
          </a:custGeom>
          <a:ln w="7366">
            <a:solidFill>
              <a:srgbClr val="FF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224" y="3280268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21" y="0"/>
                </a:lnTo>
              </a:path>
            </a:pathLst>
          </a:custGeom>
          <a:ln w="4943">
            <a:solidFill>
              <a:srgbClr val="BF7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6443" y="3310211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970" y="0"/>
                </a:lnTo>
              </a:path>
            </a:pathLst>
          </a:custGeom>
          <a:ln w="4390">
            <a:solidFill>
              <a:srgbClr val="BF7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957" y="3348398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038"/>
                </a:lnTo>
              </a:path>
            </a:pathLst>
          </a:custGeom>
          <a:ln w="24338">
            <a:solidFill>
              <a:srgbClr val="BF7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0361" y="3339061"/>
            <a:ext cx="170180" cy="38735"/>
          </a:xfrm>
          <a:custGeom>
            <a:avLst/>
            <a:gdLst/>
            <a:ahLst/>
            <a:cxnLst/>
            <a:rect l="l" t="t" r="r" b="b"/>
            <a:pathLst>
              <a:path w="170180" h="38735">
                <a:moveTo>
                  <a:pt x="73892" y="4398"/>
                </a:moveTo>
                <a:lnTo>
                  <a:pt x="17349" y="4398"/>
                </a:lnTo>
                <a:lnTo>
                  <a:pt x="17349" y="29667"/>
                </a:lnTo>
                <a:lnTo>
                  <a:pt x="28707" y="38173"/>
                </a:lnTo>
                <a:lnTo>
                  <a:pt x="32139" y="11520"/>
                </a:lnTo>
                <a:lnTo>
                  <a:pt x="66091" y="11520"/>
                </a:lnTo>
                <a:lnTo>
                  <a:pt x="73892" y="4398"/>
                </a:lnTo>
                <a:close/>
              </a:path>
              <a:path w="170180" h="38735">
                <a:moveTo>
                  <a:pt x="169939" y="0"/>
                </a:moveTo>
                <a:lnTo>
                  <a:pt x="0" y="0"/>
                </a:lnTo>
                <a:lnTo>
                  <a:pt x="0" y="4398"/>
                </a:lnTo>
                <a:lnTo>
                  <a:pt x="165640" y="4398"/>
                </a:lnTo>
                <a:lnTo>
                  <a:pt x="169939" y="0"/>
                </a:lnTo>
                <a:close/>
              </a:path>
            </a:pathLst>
          </a:custGeom>
          <a:solidFill>
            <a:srgbClr val="BF7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4144" y="2286000"/>
            <a:ext cx="887730" cy="673100"/>
          </a:xfrm>
          <a:custGeom>
            <a:avLst/>
            <a:gdLst/>
            <a:ahLst/>
            <a:cxnLst/>
            <a:rect l="l" t="t" r="r" b="b"/>
            <a:pathLst>
              <a:path w="887730" h="673100">
                <a:moveTo>
                  <a:pt x="0" y="336549"/>
                </a:moveTo>
                <a:lnTo>
                  <a:pt x="3457" y="294333"/>
                </a:lnTo>
                <a:lnTo>
                  <a:pt x="13551" y="253682"/>
                </a:lnTo>
                <a:lnTo>
                  <a:pt x="29866" y="214911"/>
                </a:lnTo>
                <a:lnTo>
                  <a:pt x="51987" y="178336"/>
                </a:lnTo>
                <a:lnTo>
                  <a:pt x="79497" y="144271"/>
                </a:lnTo>
                <a:lnTo>
                  <a:pt x="111981" y="113033"/>
                </a:lnTo>
                <a:lnTo>
                  <a:pt x="149023" y="84937"/>
                </a:lnTo>
                <a:lnTo>
                  <a:pt x="190207" y="60298"/>
                </a:lnTo>
                <a:lnTo>
                  <a:pt x="235117" y="39432"/>
                </a:lnTo>
                <a:lnTo>
                  <a:pt x="283338" y="22653"/>
                </a:lnTo>
                <a:lnTo>
                  <a:pt x="334453" y="10278"/>
                </a:lnTo>
                <a:lnTo>
                  <a:pt x="388048" y="2622"/>
                </a:lnTo>
                <a:lnTo>
                  <a:pt x="443705" y="0"/>
                </a:lnTo>
                <a:lnTo>
                  <a:pt x="499363" y="2622"/>
                </a:lnTo>
                <a:lnTo>
                  <a:pt x="552957" y="10278"/>
                </a:lnTo>
                <a:lnTo>
                  <a:pt x="604073" y="22653"/>
                </a:lnTo>
                <a:lnTo>
                  <a:pt x="652294" y="39432"/>
                </a:lnTo>
                <a:lnTo>
                  <a:pt x="697204" y="60298"/>
                </a:lnTo>
                <a:lnTo>
                  <a:pt x="738388" y="84937"/>
                </a:lnTo>
                <a:lnTo>
                  <a:pt x="775430" y="113033"/>
                </a:lnTo>
                <a:lnTo>
                  <a:pt x="807914" y="144271"/>
                </a:lnTo>
                <a:lnTo>
                  <a:pt x="835424" y="178336"/>
                </a:lnTo>
                <a:lnTo>
                  <a:pt x="857545" y="214911"/>
                </a:lnTo>
                <a:lnTo>
                  <a:pt x="873860" y="253682"/>
                </a:lnTo>
                <a:lnTo>
                  <a:pt x="883954" y="294333"/>
                </a:lnTo>
                <a:lnTo>
                  <a:pt x="887411" y="336549"/>
                </a:lnTo>
                <a:lnTo>
                  <a:pt x="883954" y="378766"/>
                </a:lnTo>
                <a:lnTo>
                  <a:pt x="873860" y="419417"/>
                </a:lnTo>
                <a:lnTo>
                  <a:pt x="857545" y="458188"/>
                </a:lnTo>
                <a:lnTo>
                  <a:pt x="835424" y="494763"/>
                </a:lnTo>
                <a:lnTo>
                  <a:pt x="807914" y="528828"/>
                </a:lnTo>
                <a:lnTo>
                  <a:pt x="775430" y="560066"/>
                </a:lnTo>
                <a:lnTo>
                  <a:pt x="738388" y="588162"/>
                </a:lnTo>
                <a:lnTo>
                  <a:pt x="697204" y="612801"/>
                </a:lnTo>
                <a:lnTo>
                  <a:pt x="652294" y="633667"/>
                </a:lnTo>
                <a:lnTo>
                  <a:pt x="604073" y="650446"/>
                </a:lnTo>
                <a:lnTo>
                  <a:pt x="552957" y="662821"/>
                </a:lnTo>
                <a:lnTo>
                  <a:pt x="499363" y="670477"/>
                </a:lnTo>
                <a:lnTo>
                  <a:pt x="443705" y="673099"/>
                </a:lnTo>
                <a:lnTo>
                  <a:pt x="388048" y="670477"/>
                </a:lnTo>
                <a:lnTo>
                  <a:pt x="334453" y="662821"/>
                </a:lnTo>
                <a:lnTo>
                  <a:pt x="283338" y="650446"/>
                </a:lnTo>
                <a:lnTo>
                  <a:pt x="235117" y="633667"/>
                </a:lnTo>
                <a:lnTo>
                  <a:pt x="190207" y="612801"/>
                </a:lnTo>
                <a:lnTo>
                  <a:pt x="149023" y="588162"/>
                </a:lnTo>
                <a:lnTo>
                  <a:pt x="111981" y="560066"/>
                </a:lnTo>
                <a:lnTo>
                  <a:pt x="79497" y="528828"/>
                </a:lnTo>
                <a:lnTo>
                  <a:pt x="51987" y="494763"/>
                </a:lnTo>
                <a:lnTo>
                  <a:pt x="29866" y="458188"/>
                </a:lnTo>
                <a:lnTo>
                  <a:pt x="13551" y="419417"/>
                </a:lnTo>
                <a:lnTo>
                  <a:pt x="3457" y="378766"/>
                </a:lnTo>
                <a:lnTo>
                  <a:pt x="0" y="33654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8852" y="4125916"/>
            <a:ext cx="1001394" cy="444500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9380" marR="207010" algn="ctr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Genrate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hash  code using  SHA-1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4113" y="4125916"/>
            <a:ext cx="999490" cy="447675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5420" marR="251460" indent="50800" algn="just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Generate  signature  using</a:t>
            </a:r>
            <a:r>
              <a:rPr sz="1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RSA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8227" y="3306766"/>
            <a:ext cx="3003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Alice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7403" y="3633791"/>
            <a:ext cx="628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1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Sender’s  Private</a:t>
            </a:r>
            <a:r>
              <a:rPr sz="1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0880" y="2239966"/>
            <a:ext cx="826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39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Sender</a:t>
            </a:r>
            <a:r>
              <a:rPr sz="1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supplies  passphrase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77819" y="251936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9720" y="2900366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6649" y="3281366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1299" y="32432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6649" y="4348166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1299" y="43100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099"/>
                </a:ln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2621" y="2660653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5">
                <a:moveTo>
                  <a:pt x="0" y="0"/>
                </a:moveTo>
                <a:lnTo>
                  <a:pt x="0" y="54133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0707" y="3175002"/>
            <a:ext cx="122105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7906" y="3132141"/>
            <a:ext cx="220345" cy="269875"/>
          </a:xfrm>
          <a:custGeom>
            <a:avLst/>
            <a:gdLst/>
            <a:ahLst/>
            <a:cxnLst/>
            <a:rect l="l" t="t" r="r" b="b"/>
            <a:pathLst>
              <a:path w="220345" h="269875">
                <a:moveTo>
                  <a:pt x="204655" y="34925"/>
                </a:moveTo>
                <a:lnTo>
                  <a:pt x="15478" y="34925"/>
                </a:lnTo>
                <a:lnTo>
                  <a:pt x="15478" y="39687"/>
                </a:lnTo>
                <a:lnTo>
                  <a:pt x="0" y="39687"/>
                </a:lnTo>
                <a:lnTo>
                  <a:pt x="0" y="77787"/>
                </a:lnTo>
                <a:lnTo>
                  <a:pt x="15478" y="77787"/>
                </a:lnTo>
                <a:lnTo>
                  <a:pt x="15478" y="85725"/>
                </a:lnTo>
                <a:lnTo>
                  <a:pt x="36116" y="85725"/>
                </a:lnTo>
                <a:lnTo>
                  <a:pt x="41275" y="95250"/>
                </a:lnTo>
                <a:lnTo>
                  <a:pt x="53313" y="95250"/>
                </a:lnTo>
                <a:lnTo>
                  <a:pt x="53313" y="114300"/>
                </a:lnTo>
                <a:lnTo>
                  <a:pt x="61912" y="114300"/>
                </a:lnTo>
                <a:lnTo>
                  <a:pt x="61912" y="134937"/>
                </a:lnTo>
                <a:lnTo>
                  <a:pt x="79110" y="134937"/>
                </a:lnTo>
                <a:lnTo>
                  <a:pt x="80830" y="152400"/>
                </a:lnTo>
                <a:lnTo>
                  <a:pt x="94588" y="161925"/>
                </a:lnTo>
                <a:lnTo>
                  <a:pt x="94588" y="169862"/>
                </a:lnTo>
                <a:lnTo>
                  <a:pt x="80830" y="177800"/>
                </a:lnTo>
                <a:lnTo>
                  <a:pt x="94588" y="187325"/>
                </a:lnTo>
                <a:lnTo>
                  <a:pt x="94588" y="193675"/>
                </a:lnTo>
                <a:lnTo>
                  <a:pt x="79110" y="203200"/>
                </a:lnTo>
                <a:lnTo>
                  <a:pt x="79110" y="204787"/>
                </a:lnTo>
                <a:lnTo>
                  <a:pt x="80830" y="219075"/>
                </a:lnTo>
                <a:lnTo>
                  <a:pt x="92868" y="223837"/>
                </a:lnTo>
                <a:lnTo>
                  <a:pt x="94588" y="225425"/>
                </a:lnTo>
                <a:lnTo>
                  <a:pt x="80830" y="231775"/>
                </a:lnTo>
                <a:lnTo>
                  <a:pt x="94588" y="236537"/>
                </a:lnTo>
                <a:lnTo>
                  <a:pt x="94588" y="244475"/>
                </a:lnTo>
                <a:lnTo>
                  <a:pt x="80830" y="249237"/>
                </a:lnTo>
                <a:lnTo>
                  <a:pt x="118666" y="269875"/>
                </a:lnTo>
                <a:lnTo>
                  <a:pt x="149622" y="252412"/>
                </a:lnTo>
                <a:lnTo>
                  <a:pt x="149622" y="136525"/>
                </a:lnTo>
                <a:lnTo>
                  <a:pt x="159941" y="136525"/>
                </a:lnTo>
                <a:lnTo>
                  <a:pt x="159941" y="119062"/>
                </a:lnTo>
                <a:lnTo>
                  <a:pt x="163380" y="115887"/>
                </a:lnTo>
                <a:lnTo>
                  <a:pt x="170260" y="115887"/>
                </a:lnTo>
                <a:lnTo>
                  <a:pt x="170260" y="96837"/>
                </a:lnTo>
                <a:lnTo>
                  <a:pt x="182298" y="96837"/>
                </a:lnTo>
                <a:lnTo>
                  <a:pt x="185737" y="87312"/>
                </a:lnTo>
                <a:lnTo>
                  <a:pt x="204655" y="87312"/>
                </a:lnTo>
                <a:lnTo>
                  <a:pt x="204655" y="79375"/>
                </a:lnTo>
                <a:lnTo>
                  <a:pt x="220134" y="79375"/>
                </a:lnTo>
                <a:lnTo>
                  <a:pt x="220134" y="41275"/>
                </a:lnTo>
                <a:lnTo>
                  <a:pt x="204655" y="41275"/>
                </a:lnTo>
                <a:lnTo>
                  <a:pt x="204655" y="34925"/>
                </a:lnTo>
                <a:close/>
              </a:path>
              <a:path w="220345" h="269875">
                <a:moveTo>
                  <a:pt x="144462" y="0"/>
                </a:moveTo>
                <a:lnTo>
                  <a:pt x="79110" y="0"/>
                </a:lnTo>
                <a:lnTo>
                  <a:pt x="53313" y="25400"/>
                </a:lnTo>
                <a:lnTo>
                  <a:pt x="41275" y="25400"/>
                </a:lnTo>
                <a:lnTo>
                  <a:pt x="39555" y="31750"/>
                </a:lnTo>
                <a:lnTo>
                  <a:pt x="34396" y="34925"/>
                </a:lnTo>
                <a:lnTo>
                  <a:pt x="185737" y="34925"/>
                </a:lnTo>
                <a:lnTo>
                  <a:pt x="182871" y="26987"/>
                </a:lnTo>
                <a:lnTo>
                  <a:pt x="79110" y="26987"/>
                </a:lnTo>
                <a:lnTo>
                  <a:pt x="92868" y="9525"/>
                </a:lnTo>
                <a:lnTo>
                  <a:pt x="132424" y="9525"/>
                </a:lnTo>
                <a:lnTo>
                  <a:pt x="144462" y="0"/>
                </a:lnTo>
                <a:close/>
              </a:path>
              <a:path w="220345" h="269875">
                <a:moveTo>
                  <a:pt x="144462" y="0"/>
                </a:moveTo>
                <a:lnTo>
                  <a:pt x="132424" y="9525"/>
                </a:lnTo>
                <a:lnTo>
                  <a:pt x="146182" y="26987"/>
                </a:lnTo>
                <a:lnTo>
                  <a:pt x="182871" y="26987"/>
                </a:lnTo>
                <a:lnTo>
                  <a:pt x="182298" y="25400"/>
                </a:lnTo>
                <a:lnTo>
                  <a:pt x="168540" y="25400"/>
                </a:lnTo>
                <a:lnTo>
                  <a:pt x="144462" y="0"/>
                </a:lnTo>
                <a:close/>
              </a:path>
            </a:pathLst>
          </a:custGeom>
          <a:solidFill>
            <a:srgbClr val="FF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21346" y="3133728"/>
            <a:ext cx="224154" cy="270510"/>
          </a:xfrm>
          <a:custGeom>
            <a:avLst/>
            <a:gdLst/>
            <a:ahLst/>
            <a:cxnLst/>
            <a:rect l="l" t="t" r="r" b="b"/>
            <a:pathLst>
              <a:path w="224154" h="270510">
                <a:moveTo>
                  <a:pt x="147901" y="0"/>
                </a:moveTo>
                <a:lnTo>
                  <a:pt x="79110" y="0"/>
                </a:lnTo>
                <a:lnTo>
                  <a:pt x="53314" y="25400"/>
                </a:lnTo>
                <a:lnTo>
                  <a:pt x="44715" y="25400"/>
                </a:lnTo>
                <a:lnTo>
                  <a:pt x="39555" y="31750"/>
                </a:lnTo>
                <a:lnTo>
                  <a:pt x="34396" y="33337"/>
                </a:lnTo>
                <a:lnTo>
                  <a:pt x="15478" y="33337"/>
                </a:lnTo>
                <a:lnTo>
                  <a:pt x="15478" y="39687"/>
                </a:lnTo>
                <a:lnTo>
                  <a:pt x="0" y="39687"/>
                </a:lnTo>
                <a:lnTo>
                  <a:pt x="0" y="77787"/>
                </a:lnTo>
                <a:lnTo>
                  <a:pt x="15478" y="77787"/>
                </a:lnTo>
                <a:lnTo>
                  <a:pt x="15478" y="85725"/>
                </a:lnTo>
                <a:lnTo>
                  <a:pt x="39555" y="85725"/>
                </a:lnTo>
                <a:lnTo>
                  <a:pt x="44715" y="95250"/>
                </a:lnTo>
                <a:lnTo>
                  <a:pt x="53314" y="95250"/>
                </a:lnTo>
                <a:lnTo>
                  <a:pt x="53314" y="114300"/>
                </a:lnTo>
                <a:lnTo>
                  <a:pt x="61912" y="114300"/>
                </a:lnTo>
                <a:lnTo>
                  <a:pt x="61912" y="134938"/>
                </a:lnTo>
                <a:lnTo>
                  <a:pt x="79110" y="134938"/>
                </a:lnTo>
                <a:lnTo>
                  <a:pt x="84270" y="152401"/>
                </a:lnTo>
                <a:lnTo>
                  <a:pt x="96309" y="161926"/>
                </a:lnTo>
                <a:lnTo>
                  <a:pt x="96309" y="169863"/>
                </a:lnTo>
                <a:lnTo>
                  <a:pt x="80830" y="177801"/>
                </a:lnTo>
                <a:lnTo>
                  <a:pt x="96309" y="185738"/>
                </a:lnTo>
                <a:lnTo>
                  <a:pt x="96309" y="193676"/>
                </a:lnTo>
                <a:lnTo>
                  <a:pt x="79110" y="203201"/>
                </a:lnTo>
                <a:lnTo>
                  <a:pt x="80830" y="204788"/>
                </a:lnTo>
                <a:lnTo>
                  <a:pt x="80830" y="219076"/>
                </a:lnTo>
                <a:lnTo>
                  <a:pt x="92868" y="223838"/>
                </a:lnTo>
                <a:lnTo>
                  <a:pt x="96309" y="225426"/>
                </a:lnTo>
                <a:lnTo>
                  <a:pt x="84270" y="231776"/>
                </a:lnTo>
                <a:lnTo>
                  <a:pt x="96309" y="236538"/>
                </a:lnTo>
                <a:lnTo>
                  <a:pt x="96309" y="244476"/>
                </a:lnTo>
                <a:lnTo>
                  <a:pt x="84270" y="249238"/>
                </a:lnTo>
                <a:lnTo>
                  <a:pt x="122105" y="269876"/>
                </a:lnTo>
                <a:lnTo>
                  <a:pt x="149622" y="252413"/>
                </a:lnTo>
                <a:lnTo>
                  <a:pt x="149622" y="136526"/>
                </a:lnTo>
                <a:lnTo>
                  <a:pt x="161660" y="136526"/>
                </a:lnTo>
                <a:lnTo>
                  <a:pt x="161660" y="117476"/>
                </a:lnTo>
                <a:lnTo>
                  <a:pt x="163380" y="115887"/>
                </a:lnTo>
                <a:lnTo>
                  <a:pt x="170260" y="115887"/>
                </a:lnTo>
                <a:lnTo>
                  <a:pt x="170260" y="96837"/>
                </a:lnTo>
                <a:lnTo>
                  <a:pt x="182298" y="96837"/>
                </a:lnTo>
                <a:lnTo>
                  <a:pt x="187457" y="87312"/>
                </a:lnTo>
                <a:lnTo>
                  <a:pt x="206375" y="87312"/>
                </a:lnTo>
                <a:lnTo>
                  <a:pt x="206375" y="79375"/>
                </a:lnTo>
                <a:lnTo>
                  <a:pt x="223572" y="79375"/>
                </a:lnTo>
                <a:lnTo>
                  <a:pt x="223572" y="41275"/>
                </a:lnTo>
                <a:lnTo>
                  <a:pt x="214974" y="41275"/>
                </a:lnTo>
                <a:lnTo>
                  <a:pt x="206375" y="39687"/>
                </a:lnTo>
                <a:lnTo>
                  <a:pt x="206375" y="34925"/>
                </a:lnTo>
                <a:lnTo>
                  <a:pt x="187457" y="34925"/>
                </a:lnTo>
                <a:lnTo>
                  <a:pt x="183158" y="26987"/>
                </a:lnTo>
                <a:lnTo>
                  <a:pt x="79110" y="26987"/>
                </a:lnTo>
                <a:lnTo>
                  <a:pt x="92868" y="9525"/>
                </a:lnTo>
                <a:lnTo>
                  <a:pt x="134143" y="9525"/>
                </a:lnTo>
                <a:lnTo>
                  <a:pt x="147901" y="0"/>
                </a:lnTo>
                <a:close/>
              </a:path>
              <a:path w="224154" h="270510">
                <a:moveTo>
                  <a:pt x="147901" y="0"/>
                </a:moveTo>
                <a:lnTo>
                  <a:pt x="134143" y="9525"/>
                </a:lnTo>
                <a:lnTo>
                  <a:pt x="147901" y="26987"/>
                </a:lnTo>
                <a:lnTo>
                  <a:pt x="183158" y="26987"/>
                </a:lnTo>
                <a:lnTo>
                  <a:pt x="182298" y="25400"/>
                </a:lnTo>
                <a:lnTo>
                  <a:pt x="170260" y="25400"/>
                </a:lnTo>
                <a:lnTo>
                  <a:pt x="147901" y="0"/>
                </a:lnTo>
                <a:close/>
              </a:path>
            </a:pathLst>
          </a:custGeom>
          <a:solidFill>
            <a:srgbClr val="CC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0263" y="3165478"/>
            <a:ext cx="189177" cy="238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61866" y="2287591"/>
            <a:ext cx="889635" cy="673100"/>
          </a:xfrm>
          <a:custGeom>
            <a:avLst/>
            <a:gdLst/>
            <a:ahLst/>
            <a:cxnLst/>
            <a:rect l="l" t="t" r="r" b="b"/>
            <a:pathLst>
              <a:path w="889634" h="673100">
                <a:moveTo>
                  <a:pt x="0" y="336549"/>
                </a:moveTo>
                <a:lnTo>
                  <a:pt x="3463" y="294333"/>
                </a:lnTo>
                <a:lnTo>
                  <a:pt x="13577" y="253682"/>
                </a:lnTo>
                <a:lnTo>
                  <a:pt x="29924" y="214911"/>
                </a:lnTo>
                <a:lnTo>
                  <a:pt x="52087" y="178336"/>
                </a:lnTo>
                <a:lnTo>
                  <a:pt x="79651" y="144271"/>
                </a:lnTo>
                <a:lnTo>
                  <a:pt x="112198" y="113033"/>
                </a:lnTo>
                <a:lnTo>
                  <a:pt x="149312" y="84937"/>
                </a:lnTo>
                <a:lnTo>
                  <a:pt x="190575" y="60298"/>
                </a:lnTo>
                <a:lnTo>
                  <a:pt x="235573" y="39432"/>
                </a:lnTo>
                <a:lnTo>
                  <a:pt x="283887" y="22653"/>
                </a:lnTo>
                <a:lnTo>
                  <a:pt x="335102" y="10278"/>
                </a:lnTo>
                <a:lnTo>
                  <a:pt x="388800" y="2622"/>
                </a:lnTo>
                <a:lnTo>
                  <a:pt x="444565" y="0"/>
                </a:lnTo>
                <a:lnTo>
                  <a:pt x="500331" y="2622"/>
                </a:lnTo>
                <a:lnTo>
                  <a:pt x="554029" y="10278"/>
                </a:lnTo>
                <a:lnTo>
                  <a:pt x="605244" y="22653"/>
                </a:lnTo>
                <a:lnTo>
                  <a:pt x="653558" y="39432"/>
                </a:lnTo>
                <a:lnTo>
                  <a:pt x="698555" y="60298"/>
                </a:lnTo>
                <a:lnTo>
                  <a:pt x="739819" y="84937"/>
                </a:lnTo>
                <a:lnTo>
                  <a:pt x="776933" y="113033"/>
                </a:lnTo>
                <a:lnTo>
                  <a:pt x="809480" y="144271"/>
                </a:lnTo>
                <a:lnTo>
                  <a:pt x="837044" y="178336"/>
                </a:lnTo>
                <a:lnTo>
                  <a:pt x="859207" y="214911"/>
                </a:lnTo>
                <a:lnTo>
                  <a:pt x="875554" y="253682"/>
                </a:lnTo>
                <a:lnTo>
                  <a:pt x="885668" y="294333"/>
                </a:lnTo>
                <a:lnTo>
                  <a:pt x="889132" y="336549"/>
                </a:lnTo>
                <a:lnTo>
                  <a:pt x="885668" y="378766"/>
                </a:lnTo>
                <a:lnTo>
                  <a:pt x="875554" y="419417"/>
                </a:lnTo>
                <a:lnTo>
                  <a:pt x="859207" y="458188"/>
                </a:lnTo>
                <a:lnTo>
                  <a:pt x="837044" y="494763"/>
                </a:lnTo>
                <a:lnTo>
                  <a:pt x="809480" y="528828"/>
                </a:lnTo>
                <a:lnTo>
                  <a:pt x="776933" y="560066"/>
                </a:lnTo>
                <a:lnTo>
                  <a:pt x="739819" y="588162"/>
                </a:lnTo>
                <a:lnTo>
                  <a:pt x="698555" y="612801"/>
                </a:lnTo>
                <a:lnTo>
                  <a:pt x="653558" y="633667"/>
                </a:lnTo>
                <a:lnTo>
                  <a:pt x="605244" y="650446"/>
                </a:lnTo>
                <a:lnTo>
                  <a:pt x="554029" y="662821"/>
                </a:lnTo>
                <a:lnTo>
                  <a:pt x="500331" y="670477"/>
                </a:lnTo>
                <a:lnTo>
                  <a:pt x="444565" y="673099"/>
                </a:lnTo>
                <a:lnTo>
                  <a:pt x="388800" y="670477"/>
                </a:lnTo>
                <a:lnTo>
                  <a:pt x="335102" y="662821"/>
                </a:lnTo>
                <a:lnTo>
                  <a:pt x="283887" y="650446"/>
                </a:lnTo>
                <a:lnTo>
                  <a:pt x="235573" y="633667"/>
                </a:lnTo>
                <a:lnTo>
                  <a:pt x="190575" y="612801"/>
                </a:lnTo>
                <a:lnTo>
                  <a:pt x="149312" y="588162"/>
                </a:lnTo>
                <a:lnTo>
                  <a:pt x="112198" y="560066"/>
                </a:lnTo>
                <a:lnTo>
                  <a:pt x="79651" y="528828"/>
                </a:lnTo>
                <a:lnTo>
                  <a:pt x="52087" y="494763"/>
                </a:lnTo>
                <a:lnTo>
                  <a:pt x="29924" y="458188"/>
                </a:lnTo>
                <a:lnTo>
                  <a:pt x="13577" y="419417"/>
                </a:lnTo>
                <a:lnTo>
                  <a:pt x="3463" y="378766"/>
                </a:lnTo>
                <a:lnTo>
                  <a:pt x="0" y="33654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54395" y="2392366"/>
            <a:ext cx="44640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ts val="869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Sender’s</a:t>
            </a:r>
            <a:endParaRPr sz="800" dirty="0">
              <a:latin typeface="Times New Roman"/>
              <a:cs typeface="Times New Roman"/>
            </a:endParaRPr>
          </a:p>
          <a:p>
            <a:pPr marL="95885" algn="ctr">
              <a:lnSpc>
                <a:spcPts val="1075"/>
              </a:lnSpc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Pub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000" dirty="0">
              <a:latin typeface="Times New Roman"/>
              <a:cs typeface="Times New Roman"/>
            </a:endParaRPr>
          </a:p>
          <a:p>
            <a:pPr marR="20955" algn="ctr">
              <a:lnSpc>
                <a:spcPts val="930"/>
              </a:lnSpc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13000" y="5024441"/>
            <a:ext cx="1002665" cy="596900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0005" marR="86995" indent="158115">
              <a:lnSpc>
                <a:spcPts val="1060"/>
              </a:lnSpc>
              <a:spcBef>
                <a:spcPts val="6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Encrypt</a:t>
            </a:r>
            <a:r>
              <a:rPr sz="1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 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CAST-128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L="141605" algn="ctr">
              <a:lnSpc>
                <a:spcPts val="720"/>
              </a:lnSpc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IDEA</a:t>
            </a:r>
            <a:r>
              <a:rPr sz="1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L="179705" algn="ctr">
              <a:lnSpc>
                <a:spcPts val="1080"/>
              </a:lnSpc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3DES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37194" y="3275016"/>
            <a:ext cx="1002665" cy="446405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6830" marR="367665" indent="59055" algn="ctr">
              <a:lnSpc>
                <a:spcPts val="960"/>
              </a:lnSpc>
              <a:spcBef>
                <a:spcPts val="38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Encrypt  session</a:t>
            </a:r>
            <a:r>
              <a:rPr sz="1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  using</a:t>
            </a:r>
            <a:r>
              <a:rPr sz="1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RSA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74201" y="4111627"/>
            <a:ext cx="1788795" cy="446405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01625" marR="393065" indent="-254635">
              <a:lnSpc>
                <a:spcPts val="960"/>
              </a:lnSpc>
              <a:spcBef>
                <a:spcPts val="38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Generate one-time session  key using random  number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generator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14010" y="3433766"/>
            <a:ext cx="300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Bor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46518" y="2800353"/>
            <a:ext cx="593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receiver’s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sz="1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56157" y="2660653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29902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19077" y="5246691"/>
            <a:ext cx="911860" cy="0"/>
          </a:xfrm>
          <a:custGeom>
            <a:avLst/>
            <a:gdLst/>
            <a:ahLst/>
            <a:cxnLst/>
            <a:rect l="l" t="t" r="r" b="b"/>
            <a:pathLst>
              <a:path w="911859">
                <a:moveTo>
                  <a:pt x="0" y="0"/>
                </a:moveTo>
                <a:lnTo>
                  <a:pt x="91148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302004" y="5964241"/>
            <a:ext cx="1266825" cy="384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97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Encrypted copy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 key  added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(RSA)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receiver’s  public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54985" y="3132141"/>
            <a:ext cx="220345" cy="269875"/>
          </a:xfrm>
          <a:custGeom>
            <a:avLst/>
            <a:gdLst/>
            <a:ahLst/>
            <a:cxnLst/>
            <a:rect l="l" t="t" r="r" b="b"/>
            <a:pathLst>
              <a:path w="220345" h="269875">
                <a:moveTo>
                  <a:pt x="204655" y="34925"/>
                </a:moveTo>
                <a:lnTo>
                  <a:pt x="15478" y="34925"/>
                </a:lnTo>
                <a:lnTo>
                  <a:pt x="15478" y="39687"/>
                </a:lnTo>
                <a:lnTo>
                  <a:pt x="0" y="39687"/>
                </a:lnTo>
                <a:lnTo>
                  <a:pt x="0" y="77787"/>
                </a:lnTo>
                <a:lnTo>
                  <a:pt x="15478" y="77787"/>
                </a:lnTo>
                <a:lnTo>
                  <a:pt x="15478" y="85725"/>
                </a:lnTo>
                <a:lnTo>
                  <a:pt x="36116" y="85725"/>
                </a:lnTo>
                <a:lnTo>
                  <a:pt x="41275" y="95250"/>
                </a:lnTo>
                <a:lnTo>
                  <a:pt x="53313" y="95250"/>
                </a:lnTo>
                <a:lnTo>
                  <a:pt x="53313" y="114300"/>
                </a:lnTo>
                <a:lnTo>
                  <a:pt x="61912" y="114300"/>
                </a:lnTo>
                <a:lnTo>
                  <a:pt x="61912" y="134937"/>
                </a:lnTo>
                <a:lnTo>
                  <a:pt x="79110" y="134937"/>
                </a:lnTo>
                <a:lnTo>
                  <a:pt x="80830" y="152400"/>
                </a:lnTo>
                <a:lnTo>
                  <a:pt x="94588" y="161925"/>
                </a:lnTo>
                <a:lnTo>
                  <a:pt x="94588" y="169862"/>
                </a:lnTo>
                <a:lnTo>
                  <a:pt x="80830" y="177800"/>
                </a:lnTo>
                <a:lnTo>
                  <a:pt x="94588" y="187325"/>
                </a:lnTo>
                <a:lnTo>
                  <a:pt x="94588" y="193675"/>
                </a:lnTo>
                <a:lnTo>
                  <a:pt x="79110" y="203200"/>
                </a:lnTo>
                <a:lnTo>
                  <a:pt x="79110" y="204787"/>
                </a:lnTo>
                <a:lnTo>
                  <a:pt x="80830" y="219075"/>
                </a:lnTo>
                <a:lnTo>
                  <a:pt x="92868" y="223837"/>
                </a:lnTo>
                <a:lnTo>
                  <a:pt x="94588" y="225425"/>
                </a:lnTo>
                <a:lnTo>
                  <a:pt x="80830" y="231775"/>
                </a:lnTo>
                <a:lnTo>
                  <a:pt x="94588" y="236537"/>
                </a:lnTo>
                <a:lnTo>
                  <a:pt x="94588" y="244475"/>
                </a:lnTo>
                <a:lnTo>
                  <a:pt x="80830" y="249237"/>
                </a:lnTo>
                <a:lnTo>
                  <a:pt x="118666" y="269875"/>
                </a:lnTo>
                <a:lnTo>
                  <a:pt x="149622" y="252412"/>
                </a:lnTo>
                <a:lnTo>
                  <a:pt x="149622" y="136525"/>
                </a:lnTo>
                <a:lnTo>
                  <a:pt x="159941" y="136525"/>
                </a:lnTo>
                <a:lnTo>
                  <a:pt x="159941" y="119062"/>
                </a:lnTo>
                <a:lnTo>
                  <a:pt x="163380" y="115887"/>
                </a:lnTo>
                <a:lnTo>
                  <a:pt x="170260" y="115887"/>
                </a:lnTo>
                <a:lnTo>
                  <a:pt x="170260" y="96837"/>
                </a:lnTo>
                <a:lnTo>
                  <a:pt x="182298" y="96837"/>
                </a:lnTo>
                <a:lnTo>
                  <a:pt x="185737" y="87312"/>
                </a:lnTo>
                <a:lnTo>
                  <a:pt x="204655" y="87312"/>
                </a:lnTo>
                <a:lnTo>
                  <a:pt x="204655" y="79375"/>
                </a:lnTo>
                <a:lnTo>
                  <a:pt x="220132" y="79375"/>
                </a:lnTo>
                <a:lnTo>
                  <a:pt x="220132" y="41275"/>
                </a:lnTo>
                <a:lnTo>
                  <a:pt x="204655" y="41275"/>
                </a:lnTo>
                <a:lnTo>
                  <a:pt x="204655" y="34925"/>
                </a:lnTo>
                <a:close/>
              </a:path>
              <a:path w="220345" h="269875">
                <a:moveTo>
                  <a:pt x="144462" y="0"/>
                </a:moveTo>
                <a:lnTo>
                  <a:pt x="79110" y="0"/>
                </a:lnTo>
                <a:lnTo>
                  <a:pt x="53313" y="25400"/>
                </a:lnTo>
                <a:lnTo>
                  <a:pt x="41275" y="25400"/>
                </a:lnTo>
                <a:lnTo>
                  <a:pt x="39555" y="31750"/>
                </a:lnTo>
                <a:lnTo>
                  <a:pt x="34396" y="34925"/>
                </a:lnTo>
                <a:lnTo>
                  <a:pt x="185737" y="34925"/>
                </a:lnTo>
                <a:lnTo>
                  <a:pt x="182871" y="26987"/>
                </a:lnTo>
                <a:lnTo>
                  <a:pt x="79110" y="26987"/>
                </a:lnTo>
                <a:lnTo>
                  <a:pt x="92868" y="9525"/>
                </a:lnTo>
                <a:lnTo>
                  <a:pt x="132424" y="9525"/>
                </a:lnTo>
                <a:lnTo>
                  <a:pt x="144462" y="0"/>
                </a:lnTo>
                <a:close/>
              </a:path>
              <a:path w="220345" h="269875">
                <a:moveTo>
                  <a:pt x="144462" y="0"/>
                </a:moveTo>
                <a:lnTo>
                  <a:pt x="132424" y="9525"/>
                </a:lnTo>
                <a:lnTo>
                  <a:pt x="146182" y="26987"/>
                </a:lnTo>
                <a:lnTo>
                  <a:pt x="182871" y="26987"/>
                </a:lnTo>
                <a:lnTo>
                  <a:pt x="182298" y="25400"/>
                </a:lnTo>
                <a:lnTo>
                  <a:pt x="168539" y="25400"/>
                </a:lnTo>
                <a:lnTo>
                  <a:pt x="144462" y="0"/>
                </a:lnTo>
                <a:close/>
              </a:path>
            </a:pathLst>
          </a:custGeom>
          <a:solidFill>
            <a:srgbClr val="FF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60144" y="3133728"/>
            <a:ext cx="224154" cy="270510"/>
          </a:xfrm>
          <a:custGeom>
            <a:avLst/>
            <a:gdLst/>
            <a:ahLst/>
            <a:cxnLst/>
            <a:rect l="l" t="t" r="r" b="b"/>
            <a:pathLst>
              <a:path w="224154" h="270510">
                <a:moveTo>
                  <a:pt x="147902" y="0"/>
                </a:moveTo>
                <a:lnTo>
                  <a:pt x="79110" y="0"/>
                </a:lnTo>
                <a:lnTo>
                  <a:pt x="53314" y="25400"/>
                </a:lnTo>
                <a:lnTo>
                  <a:pt x="44715" y="25400"/>
                </a:lnTo>
                <a:lnTo>
                  <a:pt x="39555" y="31750"/>
                </a:lnTo>
                <a:lnTo>
                  <a:pt x="34396" y="33337"/>
                </a:lnTo>
                <a:lnTo>
                  <a:pt x="15478" y="33337"/>
                </a:lnTo>
                <a:lnTo>
                  <a:pt x="15478" y="39687"/>
                </a:lnTo>
                <a:lnTo>
                  <a:pt x="0" y="39687"/>
                </a:lnTo>
                <a:lnTo>
                  <a:pt x="0" y="77787"/>
                </a:lnTo>
                <a:lnTo>
                  <a:pt x="15478" y="77787"/>
                </a:lnTo>
                <a:lnTo>
                  <a:pt x="15478" y="85725"/>
                </a:lnTo>
                <a:lnTo>
                  <a:pt x="39555" y="85725"/>
                </a:lnTo>
                <a:lnTo>
                  <a:pt x="44715" y="95250"/>
                </a:lnTo>
                <a:lnTo>
                  <a:pt x="53314" y="95250"/>
                </a:lnTo>
                <a:lnTo>
                  <a:pt x="53314" y="114300"/>
                </a:lnTo>
                <a:lnTo>
                  <a:pt x="61912" y="114300"/>
                </a:lnTo>
                <a:lnTo>
                  <a:pt x="61912" y="134938"/>
                </a:lnTo>
                <a:lnTo>
                  <a:pt x="79110" y="134938"/>
                </a:lnTo>
                <a:lnTo>
                  <a:pt x="84270" y="152401"/>
                </a:lnTo>
                <a:lnTo>
                  <a:pt x="96309" y="161926"/>
                </a:lnTo>
                <a:lnTo>
                  <a:pt x="96309" y="169863"/>
                </a:lnTo>
                <a:lnTo>
                  <a:pt x="80830" y="177801"/>
                </a:lnTo>
                <a:lnTo>
                  <a:pt x="96309" y="185738"/>
                </a:lnTo>
                <a:lnTo>
                  <a:pt x="96309" y="193676"/>
                </a:lnTo>
                <a:lnTo>
                  <a:pt x="79110" y="203201"/>
                </a:lnTo>
                <a:lnTo>
                  <a:pt x="80830" y="204788"/>
                </a:lnTo>
                <a:lnTo>
                  <a:pt x="80830" y="219076"/>
                </a:lnTo>
                <a:lnTo>
                  <a:pt x="92868" y="223838"/>
                </a:lnTo>
                <a:lnTo>
                  <a:pt x="96309" y="225426"/>
                </a:lnTo>
                <a:lnTo>
                  <a:pt x="84270" y="231776"/>
                </a:lnTo>
                <a:lnTo>
                  <a:pt x="96309" y="236538"/>
                </a:lnTo>
                <a:lnTo>
                  <a:pt x="96309" y="244476"/>
                </a:lnTo>
                <a:lnTo>
                  <a:pt x="84270" y="249238"/>
                </a:lnTo>
                <a:lnTo>
                  <a:pt x="122105" y="269876"/>
                </a:lnTo>
                <a:lnTo>
                  <a:pt x="149622" y="252413"/>
                </a:lnTo>
                <a:lnTo>
                  <a:pt x="149622" y="136526"/>
                </a:lnTo>
                <a:lnTo>
                  <a:pt x="161660" y="136526"/>
                </a:lnTo>
                <a:lnTo>
                  <a:pt x="161660" y="117476"/>
                </a:lnTo>
                <a:lnTo>
                  <a:pt x="163380" y="115887"/>
                </a:lnTo>
                <a:lnTo>
                  <a:pt x="170260" y="115887"/>
                </a:lnTo>
                <a:lnTo>
                  <a:pt x="170260" y="96837"/>
                </a:lnTo>
                <a:lnTo>
                  <a:pt x="182298" y="96837"/>
                </a:lnTo>
                <a:lnTo>
                  <a:pt x="187458" y="87312"/>
                </a:lnTo>
                <a:lnTo>
                  <a:pt x="206376" y="87312"/>
                </a:lnTo>
                <a:lnTo>
                  <a:pt x="206376" y="79375"/>
                </a:lnTo>
                <a:lnTo>
                  <a:pt x="223573" y="79375"/>
                </a:lnTo>
                <a:lnTo>
                  <a:pt x="223573" y="41275"/>
                </a:lnTo>
                <a:lnTo>
                  <a:pt x="214974" y="41275"/>
                </a:lnTo>
                <a:lnTo>
                  <a:pt x="206376" y="39687"/>
                </a:lnTo>
                <a:lnTo>
                  <a:pt x="206376" y="34925"/>
                </a:lnTo>
                <a:lnTo>
                  <a:pt x="187458" y="34925"/>
                </a:lnTo>
                <a:lnTo>
                  <a:pt x="183158" y="26987"/>
                </a:lnTo>
                <a:lnTo>
                  <a:pt x="79110" y="26987"/>
                </a:lnTo>
                <a:lnTo>
                  <a:pt x="92868" y="9525"/>
                </a:lnTo>
                <a:lnTo>
                  <a:pt x="134143" y="9525"/>
                </a:lnTo>
                <a:lnTo>
                  <a:pt x="147902" y="0"/>
                </a:lnTo>
                <a:close/>
              </a:path>
              <a:path w="224154" h="270510">
                <a:moveTo>
                  <a:pt x="147902" y="0"/>
                </a:moveTo>
                <a:lnTo>
                  <a:pt x="134143" y="9525"/>
                </a:lnTo>
                <a:lnTo>
                  <a:pt x="147902" y="26987"/>
                </a:lnTo>
                <a:lnTo>
                  <a:pt x="183158" y="26987"/>
                </a:lnTo>
                <a:lnTo>
                  <a:pt x="182298" y="25400"/>
                </a:lnTo>
                <a:lnTo>
                  <a:pt x="170260" y="25400"/>
                </a:lnTo>
                <a:lnTo>
                  <a:pt x="147902" y="0"/>
                </a:lnTo>
                <a:close/>
              </a:path>
            </a:pathLst>
          </a:custGeom>
          <a:solidFill>
            <a:srgbClr val="CC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75623" y="3165478"/>
            <a:ext cx="192617" cy="238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93785" y="3132141"/>
            <a:ext cx="220345" cy="269875"/>
          </a:xfrm>
          <a:custGeom>
            <a:avLst/>
            <a:gdLst/>
            <a:ahLst/>
            <a:cxnLst/>
            <a:rect l="l" t="t" r="r" b="b"/>
            <a:pathLst>
              <a:path w="220345" h="269875">
                <a:moveTo>
                  <a:pt x="204655" y="34925"/>
                </a:moveTo>
                <a:lnTo>
                  <a:pt x="15478" y="34925"/>
                </a:lnTo>
                <a:lnTo>
                  <a:pt x="15478" y="39687"/>
                </a:lnTo>
                <a:lnTo>
                  <a:pt x="0" y="39687"/>
                </a:lnTo>
                <a:lnTo>
                  <a:pt x="0" y="77787"/>
                </a:lnTo>
                <a:lnTo>
                  <a:pt x="15478" y="77787"/>
                </a:lnTo>
                <a:lnTo>
                  <a:pt x="15478" y="85725"/>
                </a:lnTo>
                <a:lnTo>
                  <a:pt x="36116" y="85725"/>
                </a:lnTo>
                <a:lnTo>
                  <a:pt x="41275" y="95250"/>
                </a:lnTo>
                <a:lnTo>
                  <a:pt x="53313" y="95250"/>
                </a:lnTo>
                <a:lnTo>
                  <a:pt x="53313" y="114300"/>
                </a:lnTo>
                <a:lnTo>
                  <a:pt x="61912" y="114300"/>
                </a:lnTo>
                <a:lnTo>
                  <a:pt x="61912" y="134937"/>
                </a:lnTo>
                <a:lnTo>
                  <a:pt x="79110" y="134937"/>
                </a:lnTo>
                <a:lnTo>
                  <a:pt x="80830" y="152400"/>
                </a:lnTo>
                <a:lnTo>
                  <a:pt x="94588" y="161925"/>
                </a:lnTo>
                <a:lnTo>
                  <a:pt x="94588" y="169862"/>
                </a:lnTo>
                <a:lnTo>
                  <a:pt x="80830" y="177800"/>
                </a:lnTo>
                <a:lnTo>
                  <a:pt x="94588" y="187325"/>
                </a:lnTo>
                <a:lnTo>
                  <a:pt x="94588" y="193675"/>
                </a:lnTo>
                <a:lnTo>
                  <a:pt x="79110" y="203200"/>
                </a:lnTo>
                <a:lnTo>
                  <a:pt x="79110" y="204787"/>
                </a:lnTo>
                <a:lnTo>
                  <a:pt x="80830" y="219075"/>
                </a:lnTo>
                <a:lnTo>
                  <a:pt x="92868" y="223837"/>
                </a:lnTo>
                <a:lnTo>
                  <a:pt x="94588" y="225425"/>
                </a:lnTo>
                <a:lnTo>
                  <a:pt x="80830" y="231775"/>
                </a:lnTo>
                <a:lnTo>
                  <a:pt x="94588" y="236537"/>
                </a:lnTo>
                <a:lnTo>
                  <a:pt x="94588" y="244475"/>
                </a:lnTo>
                <a:lnTo>
                  <a:pt x="80830" y="249237"/>
                </a:lnTo>
                <a:lnTo>
                  <a:pt x="118666" y="269875"/>
                </a:lnTo>
                <a:lnTo>
                  <a:pt x="149622" y="252412"/>
                </a:lnTo>
                <a:lnTo>
                  <a:pt x="149622" y="136525"/>
                </a:lnTo>
                <a:lnTo>
                  <a:pt x="159941" y="136525"/>
                </a:lnTo>
                <a:lnTo>
                  <a:pt x="159941" y="119062"/>
                </a:lnTo>
                <a:lnTo>
                  <a:pt x="163380" y="115887"/>
                </a:lnTo>
                <a:lnTo>
                  <a:pt x="170260" y="115887"/>
                </a:lnTo>
                <a:lnTo>
                  <a:pt x="170260" y="96837"/>
                </a:lnTo>
                <a:lnTo>
                  <a:pt x="182298" y="96837"/>
                </a:lnTo>
                <a:lnTo>
                  <a:pt x="185737" y="87312"/>
                </a:lnTo>
                <a:lnTo>
                  <a:pt x="204655" y="87312"/>
                </a:lnTo>
                <a:lnTo>
                  <a:pt x="204655" y="79375"/>
                </a:lnTo>
                <a:lnTo>
                  <a:pt x="220132" y="79375"/>
                </a:lnTo>
                <a:lnTo>
                  <a:pt x="220132" y="41275"/>
                </a:lnTo>
                <a:lnTo>
                  <a:pt x="204655" y="41275"/>
                </a:lnTo>
                <a:lnTo>
                  <a:pt x="204655" y="34925"/>
                </a:lnTo>
                <a:close/>
              </a:path>
              <a:path w="220345" h="269875">
                <a:moveTo>
                  <a:pt x="144462" y="0"/>
                </a:moveTo>
                <a:lnTo>
                  <a:pt x="79110" y="0"/>
                </a:lnTo>
                <a:lnTo>
                  <a:pt x="53313" y="25400"/>
                </a:lnTo>
                <a:lnTo>
                  <a:pt x="41275" y="25400"/>
                </a:lnTo>
                <a:lnTo>
                  <a:pt x="39555" y="31750"/>
                </a:lnTo>
                <a:lnTo>
                  <a:pt x="34396" y="34925"/>
                </a:lnTo>
                <a:lnTo>
                  <a:pt x="185737" y="34925"/>
                </a:lnTo>
                <a:lnTo>
                  <a:pt x="182871" y="26987"/>
                </a:lnTo>
                <a:lnTo>
                  <a:pt x="79110" y="26987"/>
                </a:lnTo>
                <a:lnTo>
                  <a:pt x="92868" y="9525"/>
                </a:lnTo>
                <a:lnTo>
                  <a:pt x="132424" y="9525"/>
                </a:lnTo>
                <a:lnTo>
                  <a:pt x="144462" y="0"/>
                </a:lnTo>
                <a:close/>
              </a:path>
              <a:path w="220345" h="269875">
                <a:moveTo>
                  <a:pt x="144462" y="0"/>
                </a:moveTo>
                <a:lnTo>
                  <a:pt x="132424" y="9525"/>
                </a:lnTo>
                <a:lnTo>
                  <a:pt x="146182" y="26987"/>
                </a:lnTo>
                <a:lnTo>
                  <a:pt x="182871" y="26987"/>
                </a:lnTo>
                <a:lnTo>
                  <a:pt x="182298" y="25400"/>
                </a:lnTo>
                <a:lnTo>
                  <a:pt x="168539" y="25400"/>
                </a:lnTo>
                <a:lnTo>
                  <a:pt x="144462" y="0"/>
                </a:lnTo>
                <a:close/>
              </a:path>
            </a:pathLst>
          </a:custGeom>
          <a:solidFill>
            <a:srgbClr val="FF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97225" y="3133728"/>
            <a:ext cx="225425" cy="270510"/>
          </a:xfrm>
          <a:custGeom>
            <a:avLst/>
            <a:gdLst/>
            <a:ahLst/>
            <a:cxnLst/>
            <a:rect l="l" t="t" r="r" b="b"/>
            <a:pathLst>
              <a:path w="225425" h="270510">
                <a:moveTo>
                  <a:pt x="147901" y="0"/>
                </a:moveTo>
                <a:lnTo>
                  <a:pt x="79110" y="0"/>
                </a:lnTo>
                <a:lnTo>
                  <a:pt x="53313" y="25400"/>
                </a:lnTo>
                <a:lnTo>
                  <a:pt x="44714" y="25400"/>
                </a:lnTo>
                <a:lnTo>
                  <a:pt x="39555" y="31750"/>
                </a:lnTo>
                <a:lnTo>
                  <a:pt x="34395" y="33337"/>
                </a:lnTo>
                <a:lnTo>
                  <a:pt x="15477" y="33337"/>
                </a:lnTo>
                <a:lnTo>
                  <a:pt x="15477" y="39687"/>
                </a:lnTo>
                <a:lnTo>
                  <a:pt x="0" y="39687"/>
                </a:lnTo>
                <a:lnTo>
                  <a:pt x="0" y="77787"/>
                </a:lnTo>
                <a:lnTo>
                  <a:pt x="15477" y="77787"/>
                </a:lnTo>
                <a:lnTo>
                  <a:pt x="15477" y="85725"/>
                </a:lnTo>
                <a:lnTo>
                  <a:pt x="39555" y="85725"/>
                </a:lnTo>
                <a:lnTo>
                  <a:pt x="44714" y="95250"/>
                </a:lnTo>
                <a:lnTo>
                  <a:pt x="53313" y="95250"/>
                </a:lnTo>
                <a:lnTo>
                  <a:pt x="53313" y="114300"/>
                </a:lnTo>
                <a:lnTo>
                  <a:pt x="63632" y="114300"/>
                </a:lnTo>
                <a:lnTo>
                  <a:pt x="63632" y="134938"/>
                </a:lnTo>
                <a:lnTo>
                  <a:pt x="79110" y="134938"/>
                </a:lnTo>
                <a:lnTo>
                  <a:pt x="84269" y="152401"/>
                </a:lnTo>
                <a:lnTo>
                  <a:pt x="96307" y="161926"/>
                </a:lnTo>
                <a:lnTo>
                  <a:pt x="96307" y="169863"/>
                </a:lnTo>
                <a:lnTo>
                  <a:pt x="82550" y="177801"/>
                </a:lnTo>
                <a:lnTo>
                  <a:pt x="96307" y="185738"/>
                </a:lnTo>
                <a:lnTo>
                  <a:pt x="96307" y="193676"/>
                </a:lnTo>
                <a:lnTo>
                  <a:pt x="79110" y="203201"/>
                </a:lnTo>
                <a:lnTo>
                  <a:pt x="82550" y="204788"/>
                </a:lnTo>
                <a:lnTo>
                  <a:pt x="82550" y="219076"/>
                </a:lnTo>
                <a:lnTo>
                  <a:pt x="94588" y="223838"/>
                </a:lnTo>
                <a:lnTo>
                  <a:pt x="96307" y="225426"/>
                </a:lnTo>
                <a:lnTo>
                  <a:pt x="84269" y="231776"/>
                </a:lnTo>
                <a:lnTo>
                  <a:pt x="96307" y="236538"/>
                </a:lnTo>
                <a:lnTo>
                  <a:pt x="96307" y="244476"/>
                </a:lnTo>
                <a:lnTo>
                  <a:pt x="84269" y="249238"/>
                </a:lnTo>
                <a:lnTo>
                  <a:pt x="122105" y="269876"/>
                </a:lnTo>
                <a:lnTo>
                  <a:pt x="151340" y="252413"/>
                </a:lnTo>
                <a:lnTo>
                  <a:pt x="151340" y="136526"/>
                </a:lnTo>
                <a:lnTo>
                  <a:pt x="163380" y="136526"/>
                </a:lnTo>
                <a:lnTo>
                  <a:pt x="163380" y="117476"/>
                </a:lnTo>
                <a:lnTo>
                  <a:pt x="165100" y="115887"/>
                </a:lnTo>
                <a:lnTo>
                  <a:pt x="171978" y="115887"/>
                </a:lnTo>
                <a:lnTo>
                  <a:pt x="171978" y="96837"/>
                </a:lnTo>
                <a:lnTo>
                  <a:pt x="184017" y="96837"/>
                </a:lnTo>
                <a:lnTo>
                  <a:pt x="189176" y="87312"/>
                </a:lnTo>
                <a:lnTo>
                  <a:pt x="208094" y="87312"/>
                </a:lnTo>
                <a:lnTo>
                  <a:pt x="208094" y="79375"/>
                </a:lnTo>
                <a:lnTo>
                  <a:pt x="225291" y="79375"/>
                </a:lnTo>
                <a:lnTo>
                  <a:pt x="225291" y="41275"/>
                </a:lnTo>
                <a:lnTo>
                  <a:pt x="216693" y="41275"/>
                </a:lnTo>
                <a:lnTo>
                  <a:pt x="208094" y="39687"/>
                </a:lnTo>
                <a:lnTo>
                  <a:pt x="208094" y="34925"/>
                </a:lnTo>
                <a:lnTo>
                  <a:pt x="189176" y="34925"/>
                </a:lnTo>
                <a:lnTo>
                  <a:pt x="184877" y="26987"/>
                </a:lnTo>
                <a:lnTo>
                  <a:pt x="79110" y="26987"/>
                </a:lnTo>
                <a:lnTo>
                  <a:pt x="94588" y="9525"/>
                </a:lnTo>
                <a:lnTo>
                  <a:pt x="134143" y="9525"/>
                </a:lnTo>
                <a:lnTo>
                  <a:pt x="147901" y="0"/>
                </a:lnTo>
                <a:close/>
              </a:path>
              <a:path w="225425" h="270510">
                <a:moveTo>
                  <a:pt x="147901" y="0"/>
                </a:moveTo>
                <a:lnTo>
                  <a:pt x="134143" y="9525"/>
                </a:lnTo>
                <a:lnTo>
                  <a:pt x="147901" y="26987"/>
                </a:lnTo>
                <a:lnTo>
                  <a:pt x="184877" y="26987"/>
                </a:lnTo>
                <a:lnTo>
                  <a:pt x="184017" y="25400"/>
                </a:lnTo>
                <a:lnTo>
                  <a:pt x="171978" y="25400"/>
                </a:lnTo>
                <a:lnTo>
                  <a:pt x="147901" y="0"/>
                </a:lnTo>
                <a:close/>
              </a:path>
            </a:pathLst>
          </a:custGeom>
          <a:solidFill>
            <a:srgbClr val="CC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14422" y="3165478"/>
            <a:ext cx="190896" cy="2381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05571" y="2965453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1" y="155575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29694" y="3041653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682756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29693" y="3041653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1" y="79374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68493" y="3041653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1" y="79374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715000" y="3433766"/>
            <a:ext cx="3644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1000" dirty="0">
                <a:solidFill>
                  <a:schemeClr val="bg1"/>
                </a:solidFill>
                <a:latin typeface="Times New Roman"/>
                <a:cs typeface="Times New Roman"/>
              </a:rPr>
              <a:t>Alice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96000" y="3433766"/>
            <a:ext cx="427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son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54985" y="4562478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1" y="38734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88444" y="4916491"/>
            <a:ext cx="134805" cy="107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54985" y="4713291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5">
                <a:moveTo>
                  <a:pt x="0" y="0"/>
                </a:moveTo>
                <a:lnTo>
                  <a:pt x="1243408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94955" y="3497266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199"/>
                </a:move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94955" y="3497266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5611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89293" y="3455991"/>
            <a:ext cx="141605" cy="82550"/>
          </a:xfrm>
          <a:custGeom>
            <a:avLst/>
            <a:gdLst/>
            <a:ahLst/>
            <a:cxnLst/>
            <a:rect l="l" t="t" r="r" b="b"/>
            <a:pathLst>
              <a:path w="141604" h="82550">
                <a:moveTo>
                  <a:pt x="0" y="0"/>
                </a:moveTo>
                <a:lnTo>
                  <a:pt x="20637" y="41275"/>
                </a:lnTo>
                <a:lnTo>
                  <a:pt x="0" y="82550"/>
                </a:lnTo>
                <a:lnTo>
                  <a:pt x="141022" y="412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82621" y="3725866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82943" y="5199066"/>
            <a:ext cx="153723" cy="95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37194" y="4795841"/>
            <a:ext cx="1002665" cy="1130300"/>
          </a:xfrm>
          <a:custGeom>
            <a:avLst/>
            <a:gdLst/>
            <a:ahLst/>
            <a:cxnLst/>
            <a:rect l="l" t="t" r="r" b="b"/>
            <a:pathLst>
              <a:path w="1002665" h="1130300">
                <a:moveTo>
                  <a:pt x="0" y="0"/>
                </a:moveTo>
                <a:lnTo>
                  <a:pt x="1002638" y="0"/>
                </a:lnTo>
                <a:lnTo>
                  <a:pt x="1002638" y="1130299"/>
                </a:lnTo>
                <a:lnTo>
                  <a:pt x="0" y="11302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38661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38661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14332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14332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90004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90003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63954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954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39626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9626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15296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15296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90968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3" y="25401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90967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66637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66637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38869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4" y="25401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38869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14539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14538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210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90210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38661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38661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14332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14332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90004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90003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63954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63954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39626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39626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15296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15296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90968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3" y="25400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90967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66637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66637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38869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38869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114539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114538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90210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90210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38661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38661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14332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14332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90004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90003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63954" y="56959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63954" y="56959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39626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39626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815296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15296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90968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3" y="25400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890967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66637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66637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38869" y="56959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38869" y="56959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114539" y="56959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14538" y="56959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190210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90210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38661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438661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14332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14332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590004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90003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63954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63954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739626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39626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15296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15296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90968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3" y="25400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890967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66637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66637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38869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038869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114539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114538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190210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210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38661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438661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14332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14332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590004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90003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663954" y="58483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63954" y="58483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39626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39626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15296" y="58483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815296" y="58483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890968" y="58483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3" y="25400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890967" y="58483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966637" y="58483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66637" y="58483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038869" y="58483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038869" y="58483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14539" y="58483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14538" y="58483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90210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90210" y="58483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438661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5" y="25399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438661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14332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5" y="25399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14332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90004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90003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663954" y="4859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5" y="25399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663954" y="4859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39626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39626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815296" y="4859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4" y="25399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815296" y="4859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890968" y="4859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3" y="25399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890967" y="4859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966637" y="4859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4" y="25399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966637" y="4859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038869" y="4859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4" y="25399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038869" y="4859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114539" y="4859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5" y="25399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14538" y="4859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190210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190210" y="4859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438661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5" y="25399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38661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514332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5" y="25399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514332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590004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590003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663954" y="50117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5" y="25399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663954" y="50117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739626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739626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15296" y="50117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4" y="25399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815296" y="50117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90968" y="50117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3" y="25399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890967" y="50117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966637" y="50117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4" y="25399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966637" y="50117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038869" y="50117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4" y="25399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038869" y="50117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114539" y="50117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5" y="25399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114538" y="50117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190210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190210" y="50117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438661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5" y="25399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438661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514332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5" y="25399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514332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590004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590003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663954" y="50879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5" y="25399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663954" y="50879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739626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739626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815296" y="50879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4" y="25399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15296" y="50879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890968" y="50879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3" y="25399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890967" y="50879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966637" y="50879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4" y="25399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966637" y="50879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038869" y="50879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4" y="25399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038869" y="50879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114539" y="50879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5" y="25399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14538" y="50879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190210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190210" y="50879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438661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5" y="25399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438661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514332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5" y="25399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514332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590004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590003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663954" y="51641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5" y="25399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663954" y="51641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739626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739626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815296" y="51641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4" y="25399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815296" y="51641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890968" y="51641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3" y="25399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890967" y="51641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966637" y="51641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399"/>
                </a:lnTo>
                <a:lnTo>
                  <a:pt x="36114" y="25399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966637" y="51641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038869" y="51641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4" y="25399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038869" y="51641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114539" y="51641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399"/>
                </a:lnTo>
                <a:lnTo>
                  <a:pt x="39555" y="25399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114538" y="51641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190210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399"/>
                </a:lnTo>
                <a:lnTo>
                  <a:pt x="37834" y="25399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190210" y="51641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438661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438661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514332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514332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590004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590003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663954" y="5240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663954" y="5240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739626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739626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815296" y="5240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15296" y="5240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890968" y="5240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3" y="25400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890967" y="5240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966637" y="5240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966637" y="52403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038869" y="5240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038869" y="5240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114539" y="5240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114538" y="52403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190210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190210" y="52403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438661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438661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514332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14332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590004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590003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663954" y="53165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663954" y="53165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39626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739626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815296" y="53165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815296" y="53165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890968" y="53165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3" y="25400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90967" y="53165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966637" y="53165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966637" y="5316541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038869" y="53165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038869" y="53165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114539" y="53165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114538" y="5316541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190210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190210" y="5316541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438661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438661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514332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514332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590004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590003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663954" y="5391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663954" y="5391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739626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739626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815296" y="5391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815296" y="5391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890968" y="5391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3" y="25400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890967" y="5391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966637" y="5391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966637" y="5391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038869" y="5391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038869" y="5391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114539" y="5391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114538" y="5391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190210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190210" y="5391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438661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438661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514332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514332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90004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90003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663954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663954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739626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739626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815296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815296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890968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3" y="25401"/>
                </a:lnTo>
                <a:lnTo>
                  <a:pt x="36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890967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966637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966637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038869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4" y="25401"/>
                </a:lnTo>
                <a:lnTo>
                  <a:pt x="395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038869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114539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114538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4" y="25400"/>
                </a:lnTo>
                <a:lnTo>
                  <a:pt x="3955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190210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190210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720707" y="4694241"/>
            <a:ext cx="122105" cy="95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44522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44522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18474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18474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4144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4144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69815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69815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45485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45485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19436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19436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95107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95107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70778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1"/>
                </a:lnTo>
                <a:lnTo>
                  <a:pt x="36115" y="25401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70778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46449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1"/>
                </a:lnTo>
                <a:lnTo>
                  <a:pt x="36115" y="25401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46449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022120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1"/>
                </a:lnTo>
                <a:lnTo>
                  <a:pt x="36115" y="25401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022120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094351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094351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44522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44522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18474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18474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94144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94144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9815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69815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5485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45485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19436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19436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95107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95107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70778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1"/>
                </a:lnTo>
                <a:lnTo>
                  <a:pt x="36115" y="25401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70778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46449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1"/>
                </a:lnTo>
                <a:lnTo>
                  <a:pt x="36115" y="25401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946449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22120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1"/>
                </a:lnTo>
                <a:lnTo>
                  <a:pt x="36115" y="25401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22120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94351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94351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44522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44522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18474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18474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94144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94144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69815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69815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45485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45485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9436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19436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95107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95107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70778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70778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946449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946449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022120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022120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094351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094351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44522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44522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18474" y="56959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18474" y="56959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94144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94144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9815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9815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45485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45485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19436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19436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95107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95107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70778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70778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946449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946449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022120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022120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094351" y="56959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094351" y="56959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44522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44522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18474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18474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94144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94144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69815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69815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45485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45485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19436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19436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95107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95107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70778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70778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946449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946449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022120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022120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4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094351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094351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5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 txBox="1"/>
          <p:nvPr/>
        </p:nvSpPr>
        <p:spPr>
          <a:xfrm>
            <a:off x="244774" y="4719641"/>
            <a:ext cx="997585" cy="1130300"/>
          </a:xfrm>
          <a:prstGeom prst="rect">
            <a:avLst/>
          </a:prstGeom>
          <a:ln w="12699">
            <a:solidFill>
              <a:srgbClr val="FFFFFF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74295" marR="186690" indent="18415" algn="ctr">
              <a:lnSpc>
                <a:spcPts val="960"/>
              </a:lnSpc>
              <a:spcBef>
                <a:spcPts val="845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is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PGP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Alice to Boris  which is</a:t>
            </a:r>
            <a:r>
              <a:rPr sz="1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50495">
              <a:lnSpc>
                <a:spcPts val="805"/>
              </a:lnSpc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plaintext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3" name="object 463"/>
          <p:cNvSpPr/>
          <p:nvPr/>
        </p:nvSpPr>
        <p:spPr>
          <a:xfrm>
            <a:off x="3285366" y="4719641"/>
            <a:ext cx="1001394" cy="1130300"/>
          </a:xfrm>
          <a:custGeom>
            <a:avLst/>
            <a:gdLst/>
            <a:ahLst/>
            <a:cxnLst/>
            <a:rect l="l" t="t" r="r" b="b"/>
            <a:pathLst>
              <a:path w="1001395" h="1130300">
                <a:moveTo>
                  <a:pt x="0" y="0"/>
                </a:moveTo>
                <a:lnTo>
                  <a:pt x="1000918" y="0"/>
                </a:lnTo>
                <a:lnTo>
                  <a:pt x="1000918" y="1130299"/>
                </a:lnTo>
                <a:lnTo>
                  <a:pt x="0" y="11302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386833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386833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462505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462504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538175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538175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612126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612126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687798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687797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763468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763468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3839138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3839138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3913089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913089" y="54673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987041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987041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062710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062710" y="54673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138382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138382" y="54673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386833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386833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462505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62504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538175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538175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612126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5" y="25401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612126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687798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687797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763468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763468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839138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839138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913089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1"/>
                </a:lnTo>
                <a:lnTo>
                  <a:pt x="37834" y="25401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913089" y="55435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987041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987041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062710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1"/>
                </a:lnTo>
                <a:lnTo>
                  <a:pt x="39555" y="25401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062710" y="55435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138382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1"/>
                </a:lnTo>
                <a:lnTo>
                  <a:pt x="36114" y="25401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138382" y="55435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386833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386833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462505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462504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538175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538175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612126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612126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763468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763468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839138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839138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913089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913089" y="56197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987041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987041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062710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062710" y="56197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138382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138382" y="56197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3386833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3386833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462505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462504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538175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538175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612126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612126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687798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687797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763468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763468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839138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839138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913089" y="56959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3913089" y="5695952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987041" y="56959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3987041" y="56959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062710" y="56959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062710" y="5695952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138382" y="56959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138382" y="5695952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3386833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3386833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3462505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3462504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3538175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538175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612126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612126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687798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687797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763468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763468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3839138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3839138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3913089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4" y="25400"/>
                </a:lnTo>
                <a:lnTo>
                  <a:pt x="378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3913089" y="5772153"/>
            <a:ext cx="38100" cy="25400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0" y="0"/>
                </a:moveTo>
                <a:lnTo>
                  <a:pt x="0" y="25400"/>
                </a:lnTo>
                <a:lnTo>
                  <a:pt x="37835" y="25400"/>
                </a:lnTo>
                <a:lnTo>
                  <a:pt x="3783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3987041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3987041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062710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062710" y="5772153"/>
            <a:ext cx="40005" cy="25400"/>
          </a:xfrm>
          <a:custGeom>
            <a:avLst/>
            <a:gdLst/>
            <a:ahLst/>
            <a:cxnLst/>
            <a:rect l="l" t="t" r="r" b="b"/>
            <a:pathLst>
              <a:path w="40004" h="25400">
                <a:moveTo>
                  <a:pt x="0" y="0"/>
                </a:moveTo>
                <a:lnTo>
                  <a:pt x="0" y="25400"/>
                </a:lnTo>
                <a:lnTo>
                  <a:pt x="39555" y="25400"/>
                </a:lnTo>
                <a:lnTo>
                  <a:pt x="3955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138382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4" y="25400"/>
                </a:lnTo>
                <a:lnTo>
                  <a:pt x="36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138382" y="5772153"/>
            <a:ext cx="36195" cy="25400"/>
          </a:xfrm>
          <a:custGeom>
            <a:avLst/>
            <a:gdLst/>
            <a:ahLst/>
            <a:cxnLst/>
            <a:rect l="l" t="t" r="r" b="b"/>
            <a:pathLst>
              <a:path w="36195" h="25400">
                <a:moveTo>
                  <a:pt x="0" y="0"/>
                </a:moveTo>
                <a:lnTo>
                  <a:pt x="0" y="25400"/>
                </a:lnTo>
                <a:lnTo>
                  <a:pt x="36115" y="25400"/>
                </a:lnTo>
                <a:lnTo>
                  <a:pt x="3611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 txBox="1"/>
          <p:nvPr/>
        </p:nvSpPr>
        <p:spPr>
          <a:xfrm>
            <a:off x="3291716" y="4757741"/>
            <a:ext cx="988694" cy="6781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2705" marR="199390" indent="15240" algn="ctr">
              <a:lnSpc>
                <a:spcPts val="960"/>
              </a:lnSpc>
              <a:spcBef>
                <a:spcPts val="33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is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PGP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Alice to Boris  which is</a:t>
            </a:r>
            <a:r>
              <a:rPr sz="1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R="264795" algn="ctr">
              <a:lnSpc>
                <a:spcPts val="1065"/>
              </a:lnSpc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plaintext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3" name="object 573"/>
          <p:cNvSpPr/>
          <p:nvPr/>
        </p:nvSpPr>
        <p:spPr>
          <a:xfrm>
            <a:off x="3285366" y="4506916"/>
            <a:ext cx="1001394" cy="200025"/>
          </a:xfrm>
          <a:custGeom>
            <a:avLst/>
            <a:gdLst/>
            <a:ahLst/>
            <a:cxnLst/>
            <a:rect l="l" t="t" r="r" b="b"/>
            <a:pathLst>
              <a:path w="1001395" h="200025">
                <a:moveTo>
                  <a:pt x="0" y="0"/>
                </a:moveTo>
                <a:lnTo>
                  <a:pt x="1000918" y="0"/>
                </a:lnTo>
                <a:lnTo>
                  <a:pt x="1000918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 txBox="1"/>
          <p:nvPr/>
        </p:nvSpPr>
        <p:spPr>
          <a:xfrm>
            <a:off x="3291716" y="4513266"/>
            <a:ext cx="988694" cy="1873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905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5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Signature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75" name="object 575"/>
          <p:cNvSpPr/>
          <p:nvPr/>
        </p:nvSpPr>
        <p:spPr>
          <a:xfrm>
            <a:off x="1276649" y="5262566"/>
            <a:ext cx="2004695" cy="0"/>
          </a:xfrm>
          <a:custGeom>
            <a:avLst/>
            <a:gdLst/>
            <a:ahLst/>
            <a:cxnLst/>
            <a:rect l="l" t="t" r="r" b="b"/>
            <a:pathLst>
              <a:path w="2004695">
                <a:moveTo>
                  <a:pt x="0" y="0"/>
                </a:moveTo>
                <a:lnTo>
                  <a:pt x="2004218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230068" y="52244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099"/>
                </a:ln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501942" y="450056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302049" y="45005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892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276649" y="44624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0800" y="381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 txBox="1"/>
          <p:nvPr/>
        </p:nvSpPr>
        <p:spPr>
          <a:xfrm>
            <a:off x="687025" y="2362200"/>
            <a:ext cx="516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Sender’s  Private  Key</a:t>
            </a:r>
            <a:r>
              <a:rPr sz="1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endParaRPr sz="1000" dirty="0">
              <a:latin typeface="Times New Roman"/>
              <a:cs typeface="Times New Roman"/>
            </a:endParaRPr>
          </a:p>
          <a:p>
            <a:pPr marR="55244" algn="ctr">
              <a:lnSpc>
                <a:spcPct val="100000"/>
              </a:lnSpc>
              <a:tabLst>
                <a:tab pos="250825" algn="l"/>
              </a:tabLst>
            </a:pPr>
            <a:r>
              <a:rPr sz="1000" u="sng" dirty="0">
                <a:solidFill>
                  <a:srgbClr val="FFFFFF"/>
                </a:solidFill>
                <a:uFill>
                  <a:solidFill>
                    <a:srgbClr val="BF7F3F"/>
                  </a:solidFill>
                </a:uFill>
                <a:latin typeface="Times New Roman"/>
                <a:cs typeface="Times New Roman"/>
              </a:rPr>
              <a:t> 	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81" name="object 581"/>
          <p:cNvSpPr txBox="1"/>
          <p:nvPr/>
        </p:nvSpPr>
        <p:spPr>
          <a:xfrm>
            <a:off x="1734113" y="2982916"/>
            <a:ext cx="999490" cy="444500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5590" marR="355600" indent="10795" algn="ctr">
              <a:lnSpc>
                <a:spcPct val="100000"/>
              </a:lnSpc>
              <a:spcBef>
                <a:spcPts val="25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Ob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tai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n  Pr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e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2740192" y="4348166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225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2855418" y="434816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855418" y="4576766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230068" y="45386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099"/>
                </a:ln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 txBox="1"/>
          <p:nvPr/>
        </p:nvSpPr>
        <p:spPr>
          <a:xfrm>
            <a:off x="3240916" y="5868990"/>
            <a:ext cx="1189355" cy="685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2065" algn="ctr">
              <a:lnSpc>
                <a:spcPct val="97200"/>
              </a:lnSpc>
              <a:spcBef>
                <a:spcPts val="13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Digital Signature  added</a:t>
            </a:r>
            <a:r>
              <a:rPr sz="1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SHA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-1/RSA)  using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sender’s</a:t>
            </a:r>
            <a:endParaRPr sz="1000">
              <a:latin typeface="Times New Roman"/>
              <a:cs typeface="Times New Roman"/>
            </a:endParaRPr>
          </a:p>
          <a:p>
            <a:pPr marL="13335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private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7" name="object 587"/>
          <p:cNvSpPr/>
          <p:nvPr/>
        </p:nvSpPr>
        <p:spPr>
          <a:xfrm>
            <a:off x="4318960" y="5262566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9012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257172" y="52244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099"/>
                </a:ln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361271" y="4957766"/>
            <a:ext cx="902969" cy="0"/>
          </a:xfrm>
          <a:custGeom>
            <a:avLst/>
            <a:gdLst/>
            <a:ahLst/>
            <a:cxnLst/>
            <a:rect l="l" t="t" r="r" b="b"/>
            <a:pathLst>
              <a:path w="902970">
                <a:moveTo>
                  <a:pt x="0" y="0"/>
                </a:moveTo>
                <a:lnTo>
                  <a:pt x="90289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 txBox="1">
            <a:spLocks noGrp="1"/>
          </p:cNvSpPr>
          <p:nvPr>
            <p:ph type="title"/>
          </p:nvPr>
        </p:nvSpPr>
        <p:spPr>
          <a:xfrm>
            <a:off x="2078608" y="126844"/>
            <a:ext cx="5748783" cy="11362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 marR="5080" indent="12065">
              <a:lnSpc>
                <a:spcPts val="4300"/>
              </a:lnSpc>
              <a:spcBef>
                <a:spcPts val="260"/>
              </a:spcBef>
            </a:pPr>
            <a:r>
              <a:rPr spc="-5" dirty="0">
                <a:solidFill>
                  <a:schemeClr val="bg1"/>
                </a:solidFill>
                <a:latin typeface="+mn-lt"/>
                <a:cs typeface="Book Antiqua"/>
              </a:rPr>
              <a:t>Message Encryption </a:t>
            </a:r>
            <a:r>
              <a:rPr spc="-5" dirty="0">
                <a:latin typeface="+mn-lt"/>
                <a:cs typeface="Book Antiqua"/>
              </a:rPr>
              <a:t>with  Digital Signature</a:t>
            </a:r>
            <a:r>
              <a:rPr spc="-50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591" name="object 591"/>
          <p:cNvSpPr txBox="1"/>
          <p:nvPr/>
        </p:nvSpPr>
        <p:spPr>
          <a:xfrm>
            <a:off x="507581" y="1486221"/>
            <a:ext cx="9102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Message </a:t>
            </a:r>
            <a:r>
              <a:rPr sz="2800" b="1" spc="-5" dirty="0">
                <a:solidFill>
                  <a:srgbClr val="FFFF00"/>
                </a:solidFill>
                <a:cs typeface="Book Antiqua"/>
              </a:rPr>
              <a:t>Encryption </a:t>
            </a:r>
            <a:r>
              <a:rPr sz="2800" b="1" dirty="0">
                <a:solidFill>
                  <a:srgbClr val="FFFF00"/>
                </a:solidFill>
                <a:cs typeface="Book Antiqua"/>
              </a:rPr>
              <a:t>and </a:t>
            </a:r>
            <a:r>
              <a:rPr sz="2800" b="1" spc="-5" dirty="0">
                <a:solidFill>
                  <a:srgbClr val="FFFF00"/>
                </a:solidFill>
                <a:cs typeface="Book Antiqua"/>
              </a:rPr>
              <a:t>Digital</a:t>
            </a:r>
            <a:r>
              <a:rPr sz="2800" b="1" spc="-15" dirty="0">
                <a:solidFill>
                  <a:srgbClr val="FFFF00"/>
                </a:solidFill>
                <a:cs typeface="Book Antiqua"/>
              </a:rPr>
              <a:t> </a:t>
            </a:r>
            <a:r>
              <a:rPr sz="2800" b="1" spc="-10" dirty="0">
                <a:solidFill>
                  <a:srgbClr val="FFFF00"/>
                </a:solidFill>
                <a:cs typeface="Book Antiqua"/>
              </a:rPr>
              <a:t>Signature</a:t>
            </a:r>
            <a:r>
              <a:rPr lang="en-SG" sz="2800" b="1" spc="-10" dirty="0">
                <a:solidFill>
                  <a:srgbClr val="FFFF00"/>
                </a:solidFill>
                <a:cs typeface="Book Antiqua"/>
              </a:rPr>
              <a:t> </a:t>
            </a:r>
            <a:r>
              <a:rPr lang="en-SG" sz="2800" spc="-10" dirty="0">
                <a:solidFill>
                  <a:srgbClr val="FFFFFF"/>
                </a:solidFill>
                <a:cs typeface="Book Antiqua"/>
              </a:rPr>
              <a:t>Process</a:t>
            </a:r>
            <a:endParaRPr sz="2800" dirty="0">
              <a:cs typeface="Book Antiqua"/>
            </a:endParaRPr>
          </a:p>
        </p:txBody>
      </p:sp>
      <p:sp>
        <p:nvSpPr>
          <p:cNvPr id="592" name="object 592"/>
          <p:cNvSpPr/>
          <p:nvPr/>
        </p:nvSpPr>
        <p:spPr>
          <a:xfrm>
            <a:off x="8300257" y="4380807"/>
            <a:ext cx="901930" cy="1280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342677" y="3851058"/>
            <a:ext cx="1564570" cy="17508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4253" y="6372860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38739" y="2760240"/>
            <a:ext cx="0" cy="965200"/>
          </a:xfrm>
          <a:custGeom>
            <a:avLst/>
            <a:gdLst/>
            <a:ahLst/>
            <a:cxnLst/>
            <a:rect l="l" t="t" r="r" b="b"/>
            <a:pathLst>
              <a:path h="965200">
                <a:moveTo>
                  <a:pt x="0" y="0"/>
                </a:moveTo>
                <a:lnTo>
                  <a:pt x="0" y="9651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0639" y="3674640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192" y="3187278"/>
            <a:ext cx="200025" cy="269875"/>
          </a:xfrm>
          <a:custGeom>
            <a:avLst/>
            <a:gdLst/>
            <a:ahLst/>
            <a:cxnLst/>
            <a:rect l="l" t="t" r="r" b="b"/>
            <a:pathLst>
              <a:path w="200025" h="269875">
                <a:moveTo>
                  <a:pt x="185737" y="34925"/>
                </a:moveTo>
                <a:lnTo>
                  <a:pt x="13759" y="34925"/>
                </a:lnTo>
                <a:lnTo>
                  <a:pt x="13759" y="39687"/>
                </a:lnTo>
                <a:lnTo>
                  <a:pt x="0" y="39687"/>
                </a:lnTo>
                <a:lnTo>
                  <a:pt x="0" y="77787"/>
                </a:lnTo>
                <a:lnTo>
                  <a:pt x="13759" y="77787"/>
                </a:lnTo>
                <a:lnTo>
                  <a:pt x="13759" y="85725"/>
                </a:lnTo>
                <a:lnTo>
                  <a:pt x="32677" y="85725"/>
                </a:lnTo>
                <a:lnTo>
                  <a:pt x="37835" y="95250"/>
                </a:lnTo>
                <a:lnTo>
                  <a:pt x="48154" y="95250"/>
                </a:lnTo>
                <a:lnTo>
                  <a:pt x="48154" y="114300"/>
                </a:lnTo>
                <a:lnTo>
                  <a:pt x="56753" y="114300"/>
                </a:lnTo>
                <a:lnTo>
                  <a:pt x="56753" y="134937"/>
                </a:lnTo>
                <a:lnTo>
                  <a:pt x="70511" y="134937"/>
                </a:lnTo>
                <a:lnTo>
                  <a:pt x="73952" y="152400"/>
                </a:lnTo>
                <a:lnTo>
                  <a:pt x="85990" y="161925"/>
                </a:lnTo>
                <a:lnTo>
                  <a:pt x="85990" y="169862"/>
                </a:lnTo>
                <a:lnTo>
                  <a:pt x="73952" y="177800"/>
                </a:lnTo>
                <a:lnTo>
                  <a:pt x="85990" y="187325"/>
                </a:lnTo>
                <a:lnTo>
                  <a:pt x="85990" y="193675"/>
                </a:lnTo>
                <a:lnTo>
                  <a:pt x="70511" y="203200"/>
                </a:lnTo>
                <a:lnTo>
                  <a:pt x="70511" y="204787"/>
                </a:lnTo>
                <a:lnTo>
                  <a:pt x="73952" y="219075"/>
                </a:lnTo>
                <a:lnTo>
                  <a:pt x="84270" y="223837"/>
                </a:lnTo>
                <a:lnTo>
                  <a:pt x="85990" y="225425"/>
                </a:lnTo>
                <a:lnTo>
                  <a:pt x="73952" y="231775"/>
                </a:lnTo>
                <a:lnTo>
                  <a:pt x="85990" y="236537"/>
                </a:lnTo>
                <a:lnTo>
                  <a:pt x="85990" y="244475"/>
                </a:lnTo>
                <a:lnTo>
                  <a:pt x="73952" y="249237"/>
                </a:lnTo>
                <a:lnTo>
                  <a:pt x="106627" y="269875"/>
                </a:lnTo>
                <a:lnTo>
                  <a:pt x="134143" y="252412"/>
                </a:lnTo>
                <a:lnTo>
                  <a:pt x="134143" y="136525"/>
                </a:lnTo>
                <a:lnTo>
                  <a:pt x="146183" y="136525"/>
                </a:lnTo>
                <a:lnTo>
                  <a:pt x="146183" y="119062"/>
                </a:lnTo>
                <a:lnTo>
                  <a:pt x="147902" y="115887"/>
                </a:lnTo>
                <a:lnTo>
                  <a:pt x="154781" y="115887"/>
                </a:lnTo>
                <a:lnTo>
                  <a:pt x="154781" y="96837"/>
                </a:lnTo>
                <a:lnTo>
                  <a:pt x="165100" y="96837"/>
                </a:lnTo>
                <a:lnTo>
                  <a:pt x="168540" y="87312"/>
                </a:lnTo>
                <a:lnTo>
                  <a:pt x="185737" y="87312"/>
                </a:lnTo>
                <a:lnTo>
                  <a:pt x="185737" y="79375"/>
                </a:lnTo>
                <a:lnTo>
                  <a:pt x="199496" y="79375"/>
                </a:lnTo>
                <a:lnTo>
                  <a:pt x="199496" y="41275"/>
                </a:lnTo>
                <a:lnTo>
                  <a:pt x="185737" y="41275"/>
                </a:lnTo>
                <a:lnTo>
                  <a:pt x="185737" y="34925"/>
                </a:lnTo>
                <a:close/>
              </a:path>
              <a:path w="200025" h="269875">
                <a:moveTo>
                  <a:pt x="130704" y="0"/>
                </a:moveTo>
                <a:lnTo>
                  <a:pt x="70511" y="0"/>
                </a:lnTo>
                <a:lnTo>
                  <a:pt x="48154" y="25400"/>
                </a:lnTo>
                <a:lnTo>
                  <a:pt x="37835" y="25400"/>
                </a:lnTo>
                <a:lnTo>
                  <a:pt x="34396" y="31750"/>
                </a:lnTo>
                <a:lnTo>
                  <a:pt x="30956" y="34925"/>
                </a:lnTo>
                <a:lnTo>
                  <a:pt x="168540" y="34925"/>
                </a:lnTo>
                <a:lnTo>
                  <a:pt x="165673" y="26987"/>
                </a:lnTo>
                <a:lnTo>
                  <a:pt x="70511" y="26987"/>
                </a:lnTo>
                <a:lnTo>
                  <a:pt x="84270" y="9525"/>
                </a:lnTo>
                <a:lnTo>
                  <a:pt x="120385" y="9525"/>
                </a:lnTo>
                <a:lnTo>
                  <a:pt x="130704" y="0"/>
                </a:lnTo>
                <a:close/>
              </a:path>
              <a:path w="200025" h="269875">
                <a:moveTo>
                  <a:pt x="130704" y="0"/>
                </a:moveTo>
                <a:lnTo>
                  <a:pt x="120385" y="9525"/>
                </a:lnTo>
                <a:lnTo>
                  <a:pt x="132425" y="26987"/>
                </a:lnTo>
                <a:lnTo>
                  <a:pt x="165673" y="26987"/>
                </a:lnTo>
                <a:lnTo>
                  <a:pt x="165100" y="25400"/>
                </a:lnTo>
                <a:lnTo>
                  <a:pt x="151342" y="25400"/>
                </a:lnTo>
                <a:lnTo>
                  <a:pt x="130704" y="0"/>
                </a:lnTo>
                <a:close/>
              </a:path>
            </a:pathLst>
          </a:custGeom>
          <a:solidFill>
            <a:srgbClr val="FF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54352" y="3188865"/>
            <a:ext cx="200025" cy="270510"/>
          </a:xfrm>
          <a:custGeom>
            <a:avLst/>
            <a:gdLst/>
            <a:ahLst/>
            <a:cxnLst/>
            <a:rect l="l" t="t" r="r" b="b"/>
            <a:pathLst>
              <a:path w="200025" h="270510">
                <a:moveTo>
                  <a:pt x="130704" y="0"/>
                </a:moveTo>
                <a:lnTo>
                  <a:pt x="70511" y="0"/>
                </a:lnTo>
                <a:lnTo>
                  <a:pt x="48154" y="25400"/>
                </a:lnTo>
                <a:lnTo>
                  <a:pt x="39555" y="25400"/>
                </a:lnTo>
                <a:lnTo>
                  <a:pt x="34395" y="31750"/>
                </a:lnTo>
                <a:lnTo>
                  <a:pt x="30956" y="33337"/>
                </a:lnTo>
                <a:lnTo>
                  <a:pt x="13757" y="33337"/>
                </a:lnTo>
                <a:lnTo>
                  <a:pt x="13757" y="39687"/>
                </a:lnTo>
                <a:lnTo>
                  <a:pt x="0" y="39687"/>
                </a:lnTo>
                <a:lnTo>
                  <a:pt x="0" y="77787"/>
                </a:lnTo>
                <a:lnTo>
                  <a:pt x="13757" y="77787"/>
                </a:lnTo>
                <a:lnTo>
                  <a:pt x="13757" y="85725"/>
                </a:lnTo>
                <a:lnTo>
                  <a:pt x="34395" y="85725"/>
                </a:lnTo>
                <a:lnTo>
                  <a:pt x="39555" y="95250"/>
                </a:lnTo>
                <a:lnTo>
                  <a:pt x="48154" y="95250"/>
                </a:lnTo>
                <a:lnTo>
                  <a:pt x="48154" y="114300"/>
                </a:lnTo>
                <a:lnTo>
                  <a:pt x="55032" y="114300"/>
                </a:lnTo>
                <a:lnTo>
                  <a:pt x="55032" y="134938"/>
                </a:lnTo>
                <a:lnTo>
                  <a:pt x="70511" y="134938"/>
                </a:lnTo>
                <a:lnTo>
                  <a:pt x="73950" y="152401"/>
                </a:lnTo>
                <a:lnTo>
                  <a:pt x="85990" y="161926"/>
                </a:lnTo>
                <a:lnTo>
                  <a:pt x="85990" y="169863"/>
                </a:lnTo>
                <a:lnTo>
                  <a:pt x="72231" y="177801"/>
                </a:lnTo>
                <a:lnTo>
                  <a:pt x="85990" y="185738"/>
                </a:lnTo>
                <a:lnTo>
                  <a:pt x="85990" y="193676"/>
                </a:lnTo>
                <a:lnTo>
                  <a:pt x="70511" y="203201"/>
                </a:lnTo>
                <a:lnTo>
                  <a:pt x="72231" y="204788"/>
                </a:lnTo>
                <a:lnTo>
                  <a:pt x="72231" y="219076"/>
                </a:lnTo>
                <a:lnTo>
                  <a:pt x="85990" y="225426"/>
                </a:lnTo>
                <a:lnTo>
                  <a:pt x="73950" y="231776"/>
                </a:lnTo>
                <a:lnTo>
                  <a:pt x="85990" y="236538"/>
                </a:lnTo>
                <a:lnTo>
                  <a:pt x="85990" y="244476"/>
                </a:lnTo>
                <a:lnTo>
                  <a:pt x="73950" y="249238"/>
                </a:lnTo>
                <a:lnTo>
                  <a:pt x="108346" y="269876"/>
                </a:lnTo>
                <a:lnTo>
                  <a:pt x="134143" y="252413"/>
                </a:lnTo>
                <a:lnTo>
                  <a:pt x="134143" y="136526"/>
                </a:lnTo>
                <a:lnTo>
                  <a:pt x="144462" y="136526"/>
                </a:lnTo>
                <a:lnTo>
                  <a:pt x="144462" y="117476"/>
                </a:lnTo>
                <a:lnTo>
                  <a:pt x="146182" y="115887"/>
                </a:lnTo>
                <a:lnTo>
                  <a:pt x="153061" y="115887"/>
                </a:lnTo>
                <a:lnTo>
                  <a:pt x="153061" y="96837"/>
                </a:lnTo>
                <a:lnTo>
                  <a:pt x="163380" y="96837"/>
                </a:lnTo>
                <a:lnTo>
                  <a:pt x="166819" y="87312"/>
                </a:lnTo>
                <a:lnTo>
                  <a:pt x="184017" y="87312"/>
                </a:lnTo>
                <a:lnTo>
                  <a:pt x="184017" y="79375"/>
                </a:lnTo>
                <a:lnTo>
                  <a:pt x="199496" y="79375"/>
                </a:lnTo>
                <a:lnTo>
                  <a:pt x="199496" y="41275"/>
                </a:lnTo>
                <a:lnTo>
                  <a:pt x="192617" y="41275"/>
                </a:lnTo>
                <a:lnTo>
                  <a:pt x="184017" y="39687"/>
                </a:lnTo>
                <a:lnTo>
                  <a:pt x="184017" y="34925"/>
                </a:lnTo>
                <a:lnTo>
                  <a:pt x="166819" y="34925"/>
                </a:lnTo>
                <a:lnTo>
                  <a:pt x="163953" y="26987"/>
                </a:lnTo>
                <a:lnTo>
                  <a:pt x="70511" y="26987"/>
                </a:lnTo>
                <a:lnTo>
                  <a:pt x="82550" y="9525"/>
                </a:lnTo>
                <a:lnTo>
                  <a:pt x="118664" y="9525"/>
                </a:lnTo>
                <a:lnTo>
                  <a:pt x="130704" y="0"/>
                </a:lnTo>
                <a:close/>
              </a:path>
              <a:path w="200025" h="270510">
                <a:moveTo>
                  <a:pt x="130704" y="0"/>
                </a:moveTo>
                <a:lnTo>
                  <a:pt x="118664" y="9525"/>
                </a:lnTo>
                <a:lnTo>
                  <a:pt x="130704" y="26987"/>
                </a:lnTo>
                <a:lnTo>
                  <a:pt x="163953" y="26987"/>
                </a:lnTo>
                <a:lnTo>
                  <a:pt x="163380" y="25400"/>
                </a:lnTo>
                <a:lnTo>
                  <a:pt x="153061" y="25400"/>
                </a:lnTo>
                <a:lnTo>
                  <a:pt x="130704" y="0"/>
                </a:lnTo>
                <a:close/>
              </a:path>
            </a:pathLst>
          </a:custGeom>
          <a:solidFill>
            <a:srgbClr val="CC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9831" y="3220617"/>
            <a:ext cx="170258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0476" y="2342728"/>
            <a:ext cx="793115" cy="673100"/>
          </a:xfrm>
          <a:custGeom>
            <a:avLst/>
            <a:gdLst/>
            <a:ahLst/>
            <a:cxnLst/>
            <a:rect l="l" t="t" r="r" b="b"/>
            <a:pathLst>
              <a:path w="793115" h="673100">
                <a:moveTo>
                  <a:pt x="0" y="336549"/>
                </a:moveTo>
                <a:lnTo>
                  <a:pt x="3088" y="294333"/>
                </a:lnTo>
                <a:lnTo>
                  <a:pt x="12106" y="253682"/>
                </a:lnTo>
                <a:lnTo>
                  <a:pt x="26683" y="214911"/>
                </a:lnTo>
                <a:lnTo>
                  <a:pt x="46445" y="178336"/>
                </a:lnTo>
                <a:lnTo>
                  <a:pt x="71023" y="144271"/>
                </a:lnTo>
                <a:lnTo>
                  <a:pt x="100045" y="113033"/>
                </a:lnTo>
                <a:lnTo>
                  <a:pt x="133139" y="84937"/>
                </a:lnTo>
                <a:lnTo>
                  <a:pt x="169933" y="60298"/>
                </a:lnTo>
                <a:lnTo>
                  <a:pt x="210056" y="39432"/>
                </a:lnTo>
                <a:lnTo>
                  <a:pt x="253137" y="22653"/>
                </a:lnTo>
                <a:lnTo>
                  <a:pt x="298805" y="10278"/>
                </a:lnTo>
                <a:lnTo>
                  <a:pt x="346687" y="2622"/>
                </a:lnTo>
                <a:lnTo>
                  <a:pt x="396412" y="0"/>
                </a:lnTo>
                <a:lnTo>
                  <a:pt x="446137" y="2622"/>
                </a:lnTo>
                <a:lnTo>
                  <a:pt x="494018" y="10278"/>
                </a:lnTo>
                <a:lnTo>
                  <a:pt x="539686" y="22653"/>
                </a:lnTo>
                <a:lnTo>
                  <a:pt x="582767" y="39432"/>
                </a:lnTo>
                <a:lnTo>
                  <a:pt x="622890" y="60298"/>
                </a:lnTo>
                <a:lnTo>
                  <a:pt x="659684" y="84937"/>
                </a:lnTo>
                <a:lnTo>
                  <a:pt x="692778" y="113033"/>
                </a:lnTo>
                <a:lnTo>
                  <a:pt x="721799" y="144271"/>
                </a:lnTo>
                <a:lnTo>
                  <a:pt x="746377" y="178336"/>
                </a:lnTo>
                <a:lnTo>
                  <a:pt x="766140" y="214911"/>
                </a:lnTo>
                <a:lnTo>
                  <a:pt x="780716" y="253682"/>
                </a:lnTo>
                <a:lnTo>
                  <a:pt x="789734" y="294333"/>
                </a:lnTo>
                <a:lnTo>
                  <a:pt x="792823" y="336549"/>
                </a:lnTo>
                <a:lnTo>
                  <a:pt x="789734" y="378766"/>
                </a:lnTo>
                <a:lnTo>
                  <a:pt x="780716" y="419417"/>
                </a:lnTo>
                <a:lnTo>
                  <a:pt x="766140" y="458188"/>
                </a:lnTo>
                <a:lnTo>
                  <a:pt x="746377" y="494763"/>
                </a:lnTo>
                <a:lnTo>
                  <a:pt x="721799" y="528828"/>
                </a:lnTo>
                <a:lnTo>
                  <a:pt x="692778" y="560066"/>
                </a:lnTo>
                <a:lnTo>
                  <a:pt x="659684" y="588162"/>
                </a:lnTo>
                <a:lnTo>
                  <a:pt x="622890" y="612801"/>
                </a:lnTo>
                <a:lnTo>
                  <a:pt x="582767" y="633667"/>
                </a:lnTo>
                <a:lnTo>
                  <a:pt x="539686" y="650446"/>
                </a:lnTo>
                <a:lnTo>
                  <a:pt x="494018" y="662821"/>
                </a:lnTo>
                <a:lnTo>
                  <a:pt x="446137" y="670477"/>
                </a:lnTo>
                <a:lnTo>
                  <a:pt x="396412" y="673099"/>
                </a:lnTo>
                <a:lnTo>
                  <a:pt x="346687" y="670477"/>
                </a:lnTo>
                <a:lnTo>
                  <a:pt x="298805" y="662821"/>
                </a:lnTo>
                <a:lnTo>
                  <a:pt x="253137" y="650446"/>
                </a:lnTo>
                <a:lnTo>
                  <a:pt x="210056" y="633667"/>
                </a:lnTo>
                <a:lnTo>
                  <a:pt x="169933" y="612801"/>
                </a:lnTo>
                <a:lnTo>
                  <a:pt x="133139" y="588162"/>
                </a:lnTo>
                <a:lnTo>
                  <a:pt x="100045" y="560066"/>
                </a:lnTo>
                <a:lnTo>
                  <a:pt x="71023" y="528828"/>
                </a:lnTo>
                <a:lnTo>
                  <a:pt x="46445" y="494763"/>
                </a:lnTo>
                <a:lnTo>
                  <a:pt x="26683" y="458188"/>
                </a:lnTo>
                <a:lnTo>
                  <a:pt x="12106" y="419417"/>
                </a:lnTo>
                <a:lnTo>
                  <a:pt x="3088" y="378766"/>
                </a:lnTo>
                <a:lnTo>
                  <a:pt x="0" y="33654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46730" y="2403054"/>
            <a:ext cx="68135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ts val="1195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Receiver’s</a:t>
            </a:r>
            <a:endParaRPr sz="1200">
              <a:latin typeface="Times New Roman"/>
              <a:cs typeface="Times New Roman"/>
            </a:endParaRPr>
          </a:p>
          <a:p>
            <a:pPr marL="12700" marR="71755" indent="-27305" algn="ctr">
              <a:lnSpc>
                <a:spcPct val="66800"/>
              </a:lnSpc>
              <a:spcBef>
                <a:spcPts val="229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Public  Key</a:t>
            </a:r>
            <a:r>
              <a:rPr sz="1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5305" y="5131967"/>
            <a:ext cx="7067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3420" algn="l"/>
              </a:tabLst>
            </a:pPr>
            <a:r>
              <a:rPr sz="1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5408" y="3789042"/>
            <a:ext cx="896619" cy="446405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165"/>
              </a:lnSpc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Decrypt</a:t>
            </a:r>
            <a:endParaRPr sz="1200">
              <a:latin typeface="Times New Roman"/>
              <a:cs typeface="Times New Roman"/>
            </a:endParaRPr>
          </a:p>
          <a:p>
            <a:pPr marL="161925" marR="60960" indent="-19685" algn="ctr">
              <a:lnSpc>
                <a:spcPct val="6680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signature  using</a:t>
            </a:r>
            <a:r>
              <a:rPr sz="1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RSA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4099" y="3320629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Bor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02635" y="2871368"/>
            <a:ext cx="70739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sender’s 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sz="1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70956" y="5082756"/>
            <a:ext cx="897890" cy="446405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125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53596" y="3187278"/>
            <a:ext cx="198120" cy="269875"/>
          </a:xfrm>
          <a:custGeom>
            <a:avLst/>
            <a:gdLst/>
            <a:ahLst/>
            <a:cxnLst/>
            <a:rect l="l" t="t" r="r" b="b"/>
            <a:pathLst>
              <a:path w="198120" h="269875">
                <a:moveTo>
                  <a:pt x="184017" y="34925"/>
                </a:moveTo>
                <a:lnTo>
                  <a:pt x="13757" y="34925"/>
                </a:lnTo>
                <a:lnTo>
                  <a:pt x="13757" y="39687"/>
                </a:lnTo>
                <a:lnTo>
                  <a:pt x="0" y="39687"/>
                </a:lnTo>
                <a:lnTo>
                  <a:pt x="0" y="77787"/>
                </a:lnTo>
                <a:lnTo>
                  <a:pt x="13757" y="77787"/>
                </a:lnTo>
                <a:lnTo>
                  <a:pt x="13757" y="85725"/>
                </a:lnTo>
                <a:lnTo>
                  <a:pt x="32675" y="85725"/>
                </a:lnTo>
                <a:lnTo>
                  <a:pt x="37835" y="95250"/>
                </a:lnTo>
                <a:lnTo>
                  <a:pt x="48154" y="95250"/>
                </a:lnTo>
                <a:lnTo>
                  <a:pt x="48154" y="114300"/>
                </a:lnTo>
                <a:lnTo>
                  <a:pt x="56752" y="114300"/>
                </a:lnTo>
                <a:lnTo>
                  <a:pt x="56752" y="134937"/>
                </a:lnTo>
                <a:lnTo>
                  <a:pt x="70511" y="134937"/>
                </a:lnTo>
                <a:lnTo>
                  <a:pt x="72231" y="152400"/>
                </a:lnTo>
                <a:lnTo>
                  <a:pt x="85989" y="161925"/>
                </a:lnTo>
                <a:lnTo>
                  <a:pt x="85989" y="169862"/>
                </a:lnTo>
                <a:lnTo>
                  <a:pt x="72231" y="177800"/>
                </a:lnTo>
                <a:lnTo>
                  <a:pt x="85989" y="187325"/>
                </a:lnTo>
                <a:lnTo>
                  <a:pt x="85989" y="193675"/>
                </a:lnTo>
                <a:lnTo>
                  <a:pt x="70511" y="203200"/>
                </a:lnTo>
                <a:lnTo>
                  <a:pt x="70511" y="204787"/>
                </a:lnTo>
                <a:lnTo>
                  <a:pt x="72231" y="219075"/>
                </a:lnTo>
                <a:lnTo>
                  <a:pt x="85989" y="225425"/>
                </a:lnTo>
                <a:lnTo>
                  <a:pt x="72231" y="231775"/>
                </a:lnTo>
                <a:lnTo>
                  <a:pt x="85989" y="236537"/>
                </a:lnTo>
                <a:lnTo>
                  <a:pt x="85989" y="244475"/>
                </a:lnTo>
                <a:lnTo>
                  <a:pt x="72231" y="249237"/>
                </a:lnTo>
                <a:lnTo>
                  <a:pt x="106626" y="269875"/>
                </a:lnTo>
                <a:lnTo>
                  <a:pt x="134143" y="252412"/>
                </a:lnTo>
                <a:lnTo>
                  <a:pt x="134143" y="136525"/>
                </a:lnTo>
                <a:lnTo>
                  <a:pt x="144462" y="136525"/>
                </a:lnTo>
                <a:lnTo>
                  <a:pt x="144462" y="119062"/>
                </a:lnTo>
                <a:lnTo>
                  <a:pt x="146182" y="115887"/>
                </a:lnTo>
                <a:lnTo>
                  <a:pt x="153061" y="115887"/>
                </a:lnTo>
                <a:lnTo>
                  <a:pt x="153061" y="96837"/>
                </a:lnTo>
                <a:lnTo>
                  <a:pt x="163380" y="96837"/>
                </a:lnTo>
                <a:lnTo>
                  <a:pt x="166819" y="87312"/>
                </a:lnTo>
                <a:lnTo>
                  <a:pt x="184017" y="87312"/>
                </a:lnTo>
                <a:lnTo>
                  <a:pt x="184017" y="79375"/>
                </a:lnTo>
                <a:lnTo>
                  <a:pt x="197775" y="79375"/>
                </a:lnTo>
                <a:lnTo>
                  <a:pt x="197775" y="41275"/>
                </a:lnTo>
                <a:lnTo>
                  <a:pt x="184017" y="41275"/>
                </a:lnTo>
                <a:lnTo>
                  <a:pt x="184017" y="34925"/>
                </a:lnTo>
                <a:close/>
              </a:path>
              <a:path w="198120" h="269875">
                <a:moveTo>
                  <a:pt x="128983" y="0"/>
                </a:moveTo>
                <a:lnTo>
                  <a:pt x="70511" y="0"/>
                </a:lnTo>
                <a:lnTo>
                  <a:pt x="48154" y="25400"/>
                </a:lnTo>
                <a:lnTo>
                  <a:pt x="37835" y="25400"/>
                </a:lnTo>
                <a:lnTo>
                  <a:pt x="34395" y="31750"/>
                </a:lnTo>
                <a:lnTo>
                  <a:pt x="30956" y="34925"/>
                </a:lnTo>
                <a:lnTo>
                  <a:pt x="166819" y="34925"/>
                </a:lnTo>
                <a:lnTo>
                  <a:pt x="163953" y="26987"/>
                </a:lnTo>
                <a:lnTo>
                  <a:pt x="70511" y="26987"/>
                </a:lnTo>
                <a:lnTo>
                  <a:pt x="82550" y="9525"/>
                </a:lnTo>
                <a:lnTo>
                  <a:pt x="118664" y="9525"/>
                </a:lnTo>
                <a:lnTo>
                  <a:pt x="128983" y="0"/>
                </a:lnTo>
                <a:close/>
              </a:path>
              <a:path w="198120" h="269875">
                <a:moveTo>
                  <a:pt x="128983" y="0"/>
                </a:moveTo>
                <a:lnTo>
                  <a:pt x="118664" y="9525"/>
                </a:lnTo>
                <a:lnTo>
                  <a:pt x="132424" y="26987"/>
                </a:lnTo>
                <a:lnTo>
                  <a:pt x="163953" y="26987"/>
                </a:lnTo>
                <a:lnTo>
                  <a:pt x="163380" y="25400"/>
                </a:lnTo>
                <a:lnTo>
                  <a:pt x="151342" y="25400"/>
                </a:lnTo>
                <a:lnTo>
                  <a:pt x="128983" y="0"/>
                </a:lnTo>
                <a:close/>
              </a:path>
            </a:pathLst>
          </a:custGeom>
          <a:solidFill>
            <a:srgbClr val="FF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57036" y="3188865"/>
            <a:ext cx="200025" cy="270510"/>
          </a:xfrm>
          <a:custGeom>
            <a:avLst/>
            <a:gdLst/>
            <a:ahLst/>
            <a:cxnLst/>
            <a:rect l="l" t="t" r="r" b="b"/>
            <a:pathLst>
              <a:path w="200025" h="270510">
                <a:moveTo>
                  <a:pt x="130703" y="0"/>
                </a:moveTo>
                <a:lnTo>
                  <a:pt x="70510" y="0"/>
                </a:lnTo>
                <a:lnTo>
                  <a:pt x="48153" y="25400"/>
                </a:lnTo>
                <a:lnTo>
                  <a:pt x="39554" y="25400"/>
                </a:lnTo>
                <a:lnTo>
                  <a:pt x="34395" y="31750"/>
                </a:lnTo>
                <a:lnTo>
                  <a:pt x="30956" y="33337"/>
                </a:lnTo>
                <a:lnTo>
                  <a:pt x="13757" y="33337"/>
                </a:lnTo>
                <a:lnTo>
                  <a:pt x="13757" y="39687"/>
                </a:lnTo>
                <a:lnTo>
                  <a:pt x="0" y="39687"/>
                </a:lnTo>
                <a:lnTo>
                  <a:pt x="0" y="77787"/>
                </a:lnTo>
                <a:lnTo>
                  <a:pt x="13757" y="77787"/>
                </a:lnTo>
                <a:lnTo>
                  <a:pt x="13757" y="85725"/>
                </a:lnTo>
                <a:lnTo>
                  <a:pt x="34395" y="85725"/>
                </a:lnTo>
                <a:lnTo>
                  <a:pt x="39554" y="95250"/>
                </a:lnTo>
                <a:lnTo>
                  <a:pt x="48153" y="95250"/>
                </a:lnTo>
                <a:lnTo>
                  <a:pt x="48153" y="114300"/>
                </a:lnTo>
                <a:lnTo>
                  <a:pt x="55032" y="114300"/>
                </a:lnTo>
                <a:lnTo>
                  <a:pt x="55032" y="134938"/>
                </a:lnTo>
                <a:lnTo>
                  <a:pt x="70510" y="134938"/>
                </a:lnTo>
                <a:lnTo>
                  <a:pt x="73949" y="152401"/>
                </a:lnTo>
                <a:lnTo>
                  <a:pt x="85989" y="161926"/>
                </a:lnTo>
                <a:lnTo>
                  <a:pt x="85989" y="169863"/>
                </a:lnTo>
                <a:lnTo>
                  <a:pt x="72231" y="177801"/>
                </a:lnTo>
                <a:lnTo>
                  <a:pt x="85989" y="185738"/>
                </a:lnTo>
                <a:lnTo>
                  <a:pt x="85989" y="193676"/>
                </a:lnTo>
                <a:lnTo>
                  <a:pt x="70510" y="203201"/>
                </a:lnTo>
                <a:lnTo>
                  <a:pt x="72231" y="204788"/>
                </a:lnTo>
                <a:lnTo>
                  <a:pt x="72231" y="219076"/>
                </a:lnTo>
                <a:lnTo>
                  <a:pt x="85989" y="225426"/>
                </a:lnTo>
                <a:lnTo>
                  <a:pt x="73949" y="231776"/>
                </a:lnTo>
                <a:lnTo>
                  <a:pt x="85989" y="236538"/>
                </a:lnTo>
                <a:lnTo>
                  <a:pt x="85989" y="244476"/>
                </a:lnTo>
                <a:lnTo>
                  <a:pt x="73949" y="249238"/>
                </a:lnTo>
                <a:lnTo>
                  <a:pt x="108346" y="269876"/>
                </a:lnTo>
                <a:lnTo>
                  <a:pt x="134142" y="252413"/>
                </a:lnTo>
                <a:lnTo>
                  <a:pt x="134142" y="136526"/>
                </a:lnTo>
                <a:lnTo>
                  <a:pt x="144461" y="136526"/>
                </a:lnTo>
                <a:lnTo>
                  <a:pt x="144461" y="117476"/>
                </a:lnTo>
                <a:lnTo>
                  <a:pt x="146180" y="115887"/>
                </a:lnTo>
                <a:lnTo>
                  <a:pt x="153060" y="115887"/>
                </a:lnTo>
                <a:lnTo>
                  <a:pt x="153060" y="96837"/>
                </a:lnTo>
                <a:lnTo>
                  <a:pt x="163379" y="96837"/>
                </a:lnTo>
                <a:lnTo>
                  <a:pt x="166818" y="87312"/>
                </a:lnTo>
                <a:lnTo>
                  <a:pt x="184016" y="87312"/>
                </a:lnTo>
                <a:lnTo>
                  <a:pt x="184016" y="79375"/>
                </a:lnTo>
                <a:lnTo>
                  <a:pt x="199494" y="79375"/>
                </a:lnTo>
                <a:lnTo>
                  <a:pt x="199494" y="41275"/>
                </a:lnTo>
                <a:lnTo>
                  <a:pt x="192615" y="41275"/>
                </a:lnTo>
                <a:lnTo>
                  <a:pt x="184016" y="39687"/>
                </a:lnTo>
                <a:lnTo>
                  <a:pt x="184016" y="34925"/>
                </a:lnTo>
                <a:lnTo>
                  <a:pt x="166818" y="34925"/>
                </a:lnTo>
                <a:lnTo>
                  <a:pt x="163952" y="26987"/>
                </a:lnTo>
                <a:lnTo>
                  <a:pt x="70510" y="26987"/>
                </a:lnTo>
                <a:lnTo>
                  <a:pt x="82550" y="9525"/>
                </a:lnTo>
                <a:lnTo>
                  <a:pt x="118664" y="9525"/>
                </a:lnTo>
                <a:lnTo>
                  <a:pt x="130703" y="0"/>
                </a:lnTo>
                <a:close/>
              </a:path>
              <a:path w="200025" h="270510">
                <a:moveTo>
                  <a:pt x="130703" y="0"/>
                </a:moveTo>
                <a:lnTo>
                  <a:pt x="118664" y="9525"/>
                </a:lnTo>
                <a:lnTo>
                  <a:pt x="130703" y="26987"/>
                </a:lnTo>
                <a:lnTo>
                  <a:pt x="163952" y="26987"/>
                </a:lnTo>
                <a:lnTo>
                  <a:pt x="163379" y="25400"/>
                </a:lnTo>
                <a:lnTo>
                  <a:pt x="153060" y="25400"/>
                </a:lnTo>
                <a:lnTo>
                  <a:pt x="130703" y="0"/>
                </a:lnTo>
                <a:close/>
              </a:path>
            </a:pathLst>
          </a:custGeom>
          <a:solidFill>
            <a:srgbClr val="CC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2710" y="3447629"/>
            <a:ext cx="431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1200" dirty="0">
                <a:solidFill>
                  <a:srgbClr val="FFFFFF"/>
                </a:solidFill>
                <a:latin typeface="Times New Roman"/>
                <a:cs typeface="Times New Roman"/>
              </a:rPr>
              <a:t>Alice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14764" y="3314279"/>
            <a:ext cx="5086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6606" y="5901904"/>
            <a:ext cx="1066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Signed Plain</a:t>
            </a:r>
            <a:r>
              <a:rPr sz="1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033873" y="4555706"/>
          <a:ext cx="2712719" cy="133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156845">
                        <a:lnSpc>
                          <a:spcPts val="1325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Signature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 rowSpan="4">
                  <a:txBody>
                    <a:bodyPr/>
                    <a:lstStyle/>
                    <a:p>
                      <a:pPr marL="48260" marR="111125" indent="13335" algn="ctr">
                        <a:lnSpc>
                          <a:spcPct val="83100"/>
                        </a:lnSpc>
                        <a:spcBef>
                          <a:spcPts val="40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This is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PGP 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from 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Alice to Boris  which is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plaintext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635" marR="387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Generate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hash  code using  SHA-1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7272514" y="3220617"/>
            <a:ext cx="170258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6280" y="3187278"/>
            <a:ext cx="198120" cy="269875"/>
          </a:xfrm>
          <a:custGeom>
            <a:avLst/>
            <a:gdLst/>
            <a:ahLst/>
            <a:cxnLst/>
            <a:rect l="l" t="t" r="r" b="b"/>
            <a:pathLst>
              <a:path w="198120" h="269875">
                <a:moveTo>
                  <a:pt x="184016" y="34925"/>
                </a:moveTo>
                <a:lnTo>
                  <a:pt x="13757" y="34925"/>
                </a:lnTo>
                <a:lnTo>
                  <a:pt x="13757" y="39687"/>
                </a:lnTo>
                <a:lnTo>
                  <a:pt x="0" y="39687"/>
                </a:lnTo>
                <a:lnTo>
                  <a:pt x="0" y="77787"/>
                </a:lnTo>
                <a:lnTo>
                  <a:pt x="13757" y="77787"/>
                </a:lnTo>
                <a:lnTo>
                  <a:pt x="13757" y="85725"/>
                </a:lnTo>
                <a:lnTo>
                  <a:pt x="32675" y="85725"/>
                </a:lnTo>
                <a:lnTo>
                  <a:pt x="37835" y="95250"/>
                </a:lnTo>
                <a:lnTo>
                  <a:pt x="48154" y="95250"/>
                </a:lnTo>
                <a:lnTo>
                  <a:pt x="48154" y="114300"/>
                </a:lnTo>
                <a:lnTo>
                  <a:pt x="56752" y="114300"/>
                </a:lnTo>
                <a:lnTo>
                  <a:pt x="56752" y="134937"/>
                </a:lnTo>
                <a:lnTo>
                  <a:pt x="70510" y="134937"/>
                </a:lnTo>
                <a:lnTo>
                  <a:pt x="72231" y="152400"/>
                </a:lnTo>
                <a:lnTo>
                  <a:pt x="85989" y="161925"/>
                </a:lnTo>
                <a:lnTo>
                  <a:pt x="85989" y="169862"/>
                </a:lnTo>
                <a:lnTo>
                  <a:pt x="72231" y="177800"/>
                </a:lnTo>
                <a:lnTo>
                  <a:pt x="85989" y="187325"/>
                </a:lnTo>
                <a:lnTo>
                  <a:pt x="85989" y="193675"/>
                </a:lnTo>
                <a:lnTo>
                  <a:pt x="70510" y="203200"/>
                </a:lnTo>
                <a:lnTo>
                  <a:pt x="70510" y="204787"/>
                </a:lnTo>
                <a:lnTo>
                  <a:pt x="72231" y="219075"/>
                </a:lnTo>
                <a:lnTo>
                  <a:pt x="85989" y="225425"/>
                </a:lnTo>
                <a:lnTo>
                  <a:pt x="72231" y="231775"/>
                </a:lnTo>
                <a:lnTo>
                  <a:pt x="85989" y="236537"/>
                </a:lnTo>
                <a:lnTo>
                  <a:pt x="85989" y="244475"/>
                </a:lnTo>
                <a:lnTo>
                  <a:pt x="72231" y="249237"/>
                </a:lnTo>
                <a:lnTo>
                  <a:pt x="106626" y="269875"/>
                </a:lnTo>
                <a:lnTo>
                  <a:pt x="134143" y="252412"/>
                </a:lnTo>
                <a:lnTo>
                  <a:pt x="134143" y="136525"/>
                </a:lnTo>
                <a:lnTo>
                  <a:pt x="144462" y="136525"/>
                </a:lnTo>
                <a:lnTo>
                  <a:pt x="144462" y="119062"/>
                </a:lnTo>
                <a:lnTo>
                  <a:pt x="146182" y="115887"/>
                </a:lnTo>
                <a:lnTo>
                  <a:pt x="153060" y="115887"/>
                </a:lnTo>
                <a:lnTo>
                  <a:pt x="153060" y="96837"/>
                </a:lnTo>
                <a:lnTo>
                  <a:pt x="163379" y="96837"/>
                </a:lnTo>
                <a:lnTo>
                  <a:pt x="166819" y="87312"/>
                </a:lnTo>
                <a:lnTo>
                  <a:pt x="184016" y="87312"/>
                </a:lnTo>
                <a:lnTo>
                  <a:pt x="184016" y="79375"/>
                </a:lnTo>
                <a:lnTo>
                  <a:pt x="197775" y="79375"/>
                </a:lnTo>
                <a:lnTo>
                  <a:pt x="197775" y="41275"/>
                </a:lnTo>
                <a:lnTo>
                  <a:pt x="184016" y="41275"/>
                </a:lnTo>
                <a:lnTo>
                  <a:pt x="184016" y="34925"/>
                </a:lnTo>
                <a:close/>
              </a:path>
              <a:path w="198120" h="269875">
                <a:moveTo>
                  <a:pt x="128983" y="0"/>
                </a:moveTo>
                <a:lnTo>
                  <a:pt x="70510" y="0"/>
                </a:lnTo>
                <a:lnTo>
                  <a:pt x="48154" y="25400"/>
                </a:lnTo>
                <a:lnTo>
                  <a:pt x="37835" y="25400"/>
                </a:lnTo>
                <a:lnTo>
                  <a:pt x="34395" y="31750"/>
                </a:lnTo>
                <a:lnTo>
                  <a:pt x="30956" y="34925"/>
                </a:lnTo>
                <a:lnTo>
                  <a:pt x="166819" y="34925"/>
                </a:lnTo>
                <a:lnTo>
                  <a:pt x="163952" y="26987"/>
                </a:lnTo>
                <a:lnTo>
                  <a:pt x="70510" y="26987"/>
                </a:lnTo>
                <a:lnTo>
                  <a:pt x="82550" y="9525"/>
                </a:lnTo>
                <a:lnTo>
                  <a:pt x="118664" y="9525"/>
                </a:lnTo>
                <a:lnTo>
                  <a:pt x="128983" y="0"/>
                </a:lnTo>
                <a:close/>
              </a:path>
              <a:path w="198120" h="269875">
                <a:moveTo>
                  <a:pt x="128983" y="0"/>
                </a:moveTo>
                <a:lnTo>
                  <a:pt x="118664" y="9525"/>
                </a:lnTo>
                <a:lnTo>
                  <a:pt x="132422" y="26987"/>
                </a:lnTo>
                <a:lnTo>
                  <a:pt x="163952" y="26987"/>
                </a:lnTo>
                <a:lnTo>
                  <a:pt x="163379" y="25400"/>
                </a:lnTo>
                <a:lnTo>
                  <a:pt x="151342" y="25400"/>
                </a:lnTo>
                <a:lnTo>
                  <a:pt x="128983" y="0"/>
                </a:lnTo>
                <a:close/>
              </a:path>
            </a:pathLst>
          </a:custGeom>
          <a:solidFill>
            <a:srgbClr val="FF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59719" y="3188865"/>
            <a:ext cx="201295" cy="270510"/>
          </a:xfrm>
          <a:custGeom>
            <a:avLst/>
            <a:gdLst/>
            <a:ahLst/>
            <a:cxnLst/>
            <a:rect l="l" t="t" r="r" b="b"/>
            <a:pathLst>
              <a:path w="201295" h="270510">
                <a:moveTo>
                  <a:pt x="132424" y="0"/>
                </a:moveTo>
                <a:lnTo>
                  <a:pt x="70511" y="0"/>
                </a:lnTo>
                <a:lnTo>
                  <a:pt x="48154" y="25400"/>
                </a:lnTo>
                <a:lnTo>
                  <a:pt x="39555" y="25400"/>
                </a:lnTo>
                <a:lnTo>
                  <a:pt x="34396" y="31750"/>
                </a:lnTo>
                <a:lnTo>
                  <a:pt x="30956" y="33337"/>
                </a:lnTo>
                <a:lnTo>
                  <a:pt x="13759" y="33337"/>
                </a:lnTo>
                <a:lnTo>
                  <a:pt x="13759" y="39687"/>
                </a:lnTo>
                <a:lnTo>
                  <a:pt x="0" y="39687"/>
                </a:lnTo>
                <a:lnTo>
                  <a:pt x="0" y="77787"/>
                </a:lnTo>
                <a:lnTo>
                  <a:pt x="13759" y="77787"/>
                </a:lnTo>
                <a:lnTo>
                  <a:pt x="13759" y="85725"/>
                </a:lnTo>
                <a:lnTo>
                  <a:pt x="34396" y="85725"/>
                </a:lnTo>
                <a:lnTo>
                  <a:pt x="39555" y="95250"/>
                </a:lnTo>
                <a:lnTo>
                  <a:pt x="48154" y="95250"/>
                </a:lnTo>
                <a:lnTo>
                  <a:pt x="48154" y="114300"/>
                </a:lnTo>
                <a:lnTo>
                  <a:pt x="56753" y="114300"/>
                </a:lnTo>
                <a:lnTo>
                  <a:pt x="56753" y="134938"/>
                </a:lnTo>
                <a:lnTo>
                  <a:pt x="70511" y="134938"/>
                </a:lnTo>
                <a:lnTo>
                  <a:pt x="75671" y="152401"/>
                </a:lnTo>
                <a:lnTo>
                  <a:pt x="85990" y="161926"/>
                </a:lnTo>
                <a:lnTo>
                  <a:pt x="85990" y="169863"/>
                </a:lnTo>
                <a:lnTo>
                  <a:pt x="73950" y="177801"/>
                </a:lnTo>
                <a:lnTo>
                  <a:pt x="85990" y="185738"/>
                </a:lnTo>
                <a:lnTo>
                  <a:pt x="85990" y="193676"/>
                </a:lnTo>
                <a:lnTo>
                  <a:pt x="70511" y="203201"/>
                </a:lnTo>
                <a:lnTo>
                  <a:pt x="73950" y="204788"/>
                </a:lnTo>
                <a:lnTo>
                  <a:pt x="73950" y="219076"/>
                </a:lnTo>
                <a:lnTo>
                  <a:pt x="84269" y="223838"/>
                </a:lnTo>
                <a:lnTo>
                  <a:pt x="85990" y="225426"/>
                </a:lnTo>
                <a:lnTo>
                  <a:pt x="75671" y="231776"/>
                </a:lnTo>
                <a:lnTo>
                  <a:pt x="85990" y="236538"/>
                </a:lnTo>
                <a:lnTo>
                  <a:pt x="85990" y="244476"/>
                </a:lnTo>
                <a:lnTo>
                  <a:pt x="75671" y="249238"/>
                </a:lnTo>
                <a:lnTo>
                  <a:pt x="110067" y="269876"/>
                </a:lnTo>
                <a:lnTo>
                  <a:pt x="134143" y="252413"/>
                </a:lnTo>
                <a:lnTo>
                  <a:pt x="134143" y="136526"/>
                </a:lnTo>
                <a:lnTo>
                  <a:pt x="144462" y="136526"/>
                </a:lnTo>
                <a:lnTo>
                  <a:pt x="144462" y="117476"/>
                </a:lnTo>
                <a:lnTo>
                  <a:pt x="147902" y="115887"/>
                </a:lnTo>
                <a:lnTo>
                  <a:pt x="153061" y="115887"/>
                </a:lnTo>
                <a:lnTo>
                  <a:pt x="153061" y="96837"/>
                </a:lnTo>
                <a:lnTo>
                  <a:pt x="165100" y="96837"/>
                </a:lnTo>
                <a:lnTo>
                  <a:pt x="168540" y="87312"/>
                </a:lnTo>
                <a:lnTo>
                  <a:pt x="185737" y="87312"/>
                </a:lnTo>
                <a:lnTo>
                  <a:pt x="185737" y="79375"/>
                </a:lnTo>
                <a:lnTo>
                  <a:pt x="201214" y="79375"/>
                </a:lnTo>
                <a:lnTo>
                  <a:pt x="201214" y="41275"/>
                </a:lnTo>
                <a:lnTo>
                  <a:pt x="194336" y="41275"/>
                </a:lnTo>
                <a:lnTo>
                  <a:pt x="185737" y="39687"/>
                </a:lnTo>
                <a:lnTo>
                  <a:pt x="185737" y="34925"/>
                </a:lnTo>
                <a:lnTo>
                  <a:pt x="168540" y="34925"/>
                </a:lnTo>
                <a:lnTo>
                  <a:pt x="165673" y="26987"/>
                </a:lnTo>
                <a:lnTo>
                  <a:pt x="70511" y="26987"/>
                </a:lnTo>
                <a:lnTo>
                  <a:pt x="84269" y="9525"/>
                </a:lnTo>
                <a:lnTo>
                  <a:pt x="120385" y="9525"/>
                </a:lnTo>
                <a:lnTo>
                  <a:pt x="132424" y="0"/>
                </a:lnTo>
                <a:close/>
              </a:path>
              <a:path w="201295" h="270510">
                <a:moveTo>
                  <a:pt x="132424" y="0"/>
                </a:moveTo>
                <a:lnTo>
                  <a:pt x="120385" y="9525"/>
                </a:lnTo>
                <a:lnTo>
                  <a:pt x="132424" y="26987"/>
                </a:lnTo>
                <a:lnTo>
                  <a:pt x="165673" y="26987"/>
                </a:lnTo>
                <a:lnTo>
                  <a:pt x="165100" y="25400"/>
                </a:lnTo>
                <a:lnTo>
                  <a:pt x="153061" y="25400"/>
                </a:lnTo>
                <a:lnTo>
                  <a:pt x="132424" y="0"/>
                </a:lnTo>
                <a:close/>
              </a:path>
            </a:pathLst>
          </a:custGeom>
          <a:solidFill>
            <a:srgbClr val="CC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75198" y="3220617"/>
            <a:ext cx="170258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57746" y="3020593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575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50660" y="3096791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>
                <a:moveTo>
                  <a:pt x="610525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0661" y="3096793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374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53344" y="3096793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374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9653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6" y="25401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6726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5518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20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32588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20" h="26035">
                <a:moveTo>
                  <a:pt x="0" y="0"/>
                </a:moveTo>
                <a:lnTo>
                  <a:pt x="0" y="25401"/>
                </a:lnTo>
                <a:lnTo>
                  <a:pt x="32677" y="25401"/>
                </a:lnTo>
                <a:lnTo>
                  <a:pt x="32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9660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20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6732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33805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0876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6" y="25401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7950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36741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20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03812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20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9653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96726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65518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2588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7" y="25400"/>
                </a:lnTo>
                <a:lnTo>
                  <a:pt x="32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99660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66732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33805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00876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67950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36741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03812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29653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96726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65518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32588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7" y="25400"/>
                </a:lnTo>
                <a:lnTo>
                  <a:pt x="32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9660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6732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3805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00876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67950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36741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03812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29653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96726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65518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32588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7" y="25400"/>
                </a:lnTo>
                <a:lnTo>
                  <a:pt x="32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99660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66732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33805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00876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67950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36741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03812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29653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96726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65518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32588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7" y="25400"/>
                </a:lnTo>
                <a:lnTo>
                  <a:pt x="32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99660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66732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33805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00876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67950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36741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03812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20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97322" y="52796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099"/>
                </a:ln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03028" y="2415753"/>
            <a:ext cx="793115" cy="673100"/>
          </a:xfrm>
          <a:custGeom>
            <a:avLst/>
            <a:gdLst/>
            <a:ahLst/>
            <a:cxnLst/>
            <a:rect l="l" t="t" r="r" b="b"/>
            <a:pathLst>
              <a:path w="793114" h="673100">
                <a:moveTo>
                  <a:pt x="0" y="336549"/>
                </a:moveTo>
                <a:lnTo>
                  <a:pt x="3088" y="294333"/>
                </a:lnTo>
                <a:lnTo>
                  <a:pt x="12106" y="253682"/>
                </a:lnTo>
                <a:lnTo>
                  <a:pt x="26683" y="214911"/>
                </a:lnTo>
                <a:lnTo>
                  <a:pt x="46445" y="178336"/>
                </a:lnTo>
                <a:lnTo>
                  <a:pt x="71023" y="144271"/>
                </a:lnTo>
                <a:lnTo>
                  <a:pt x="100045" y="113033"/>
                </a:lnTo>
                <a:lnTo>
                  <a:pt x="133138" y="84937"/>
                </a:lnTo>
                <a:lnTo>
                  <a:pt x="169933" y="60298"/>
                </a:lnTo>
                <a:lnTo>
                  <a:pt x="210056" y="39432"/>
                </a:lnTo>
                <a:lnTo>
                  <a:pt x="253137" y="22653"/>
                </a:lnTo>
                <a:lnTo>
                  <a:pt x="298804" y="10278"/>
                </a:lnTo>
                <a:lnTo>
                  <a:pt x="346686" y="2622"/>
                </a:lnTo>
                <a:lnTo>
                  <a:pt x="396411" y="0"/>
                </a:lnTo>
                <a:lnTo>
                  <a:pt x="446136" y="2622"/>
                </a:lnTo>
                <a:lnTo>
                  <a:pt x="494018" y="10278"/>
                </a:lnTo>
                <a:lnTo>
                  <a:pt x="539686" y="22653"/>
                </a:lnTo>
                <a:lnTo>
                  <a:pt x="582767" y="39432"/>
                </a:lnTo>
                <a:lnTo>
                  <a:pt x="622890" y="60298"/>
                </a:lnTo>
                <a:lnTo>
                  <a:pt x="659684" y="84937"/>
                </a:lnTo>
                <a:lnTo>
                  <a:pt x="692778" y="113033"/>
                </a:lnTo>
                <a:lnTo>
                  <a:pt x="721799" y="144271"/>
                </a:lnTo>
                <a:lnTo>
                  <a:pt x="746377" y="178336"/>
                </a:lnTo>
                <a:lnTo>
                  <a:pt x="766140" y="214911"/>
                </a:lnTo>
                <a:lnTo>
                  <a:pt x="780716" y="253682"/>
                </a:lnTo>
                <a:lnTo>
                  <a:pt x="789735" y="294333"/>
                </a:lnTo>
                <a:lnTo>
                  <a:pt x="792823" y="336549"/>
                </a:lnTo>
                <a:lnTo>
                  <a:pt x="789735" y="378766"/>
                </a:lnTo>
                <a:lnTo>
                  <a:pt x="780716" y="419417"/>
                </a:lnTo>
                <a:lnTo>
                  <a:pt x="766140" y="458188"/>
                </a:lnTo>
                <a:lnTo>
                  <a:pt x="746377" y="494763"/>
                </a:lnTo>
                <a:lnTo>
                  <a:pt x="721799" y="528828"/>
                </a:lnTo>
                <a:lnTo>
                  <a:pt x="692778" y="560066"/>
                </a:lnTo>
                <a:lnTo>
                  <a:pt x="659684" y="588162"/>
                </a:lnTo>
                <a:lnTo>
                  <a:pt x="622890" y="612801"/>
                </a:lnTo>
                <a:lnTo>
                  <a:pt x="582767" y="633667"/>
                </a:lnTo>
                <a:lnTo>
                  <a:pt x="539686" y="650446"/>
                </a:lnTo>
                <a:lnTo>
                  <a:pt x="494018" y="662821"/>
                </a:lnTo>
                <a:lnTo>
                  <a:pt x="446136" y="670477"/>
                </a:lnTo>
                <a:lnTo>
                  <a:pt x="396411" y="673099"/>
                </a:lnTo>
                <a:lnTo>
                  <a:pt x="346686" y="670477"/>
                </a:lnTo>
                <a:lnTo>
                  <a:pt x="298804" y="662821"/>
                </a:lnTo>
                <a:lnTo>
                  <a:pt x="253137" y="650446"/>
                </a:lnTo>
                <a:lnTo>
                  <a:pt x="210056" y="633667"/>
                </a:lnTo>
                <a:lnTo>
                  <a:pt x="169933" y="612801"/>
                </a:lnTo>
                <a:lnTo>
                  <a:pt x="133138" y="588162"/>
                </a:lnTo>
                <a:lnTo>
                  <a:pt x="100045" y="560066"/>
                </a:lnTo>
                <a:lnTo>
                  <a:pt x="71023" y="528828"/>
                </a:lnTo>
                <a:lnTo>
                  <a:pt x="46445" y="494763"/>
                </a:lnTo>
                <a:lnTo>
                  <a:pt x="26683" y="458188"/>
                </a:lnTo>
                <a:lnTo>
                  <a:pt x="12106" y="419417"/>
                </a:lnTo>
                <a:lnTo>
                  <a:pt x="3088" y="378766"/>
                </a:lnTo>
                <a:lnTo>
                  <a:pt x="0" y="33654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787563" y="2522119"/>
            <a:ext cx="566420" cy="422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ctr">
              <a:lnSpc>
                <a:spcPts val="960"/>
              </a:lnSpc>
              <a:spcBef>
                <a:spcPts val="33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ecei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’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Private  Key</a:t>
            </a:r>
            <a:r>
              <a:rPr sz="1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206926" y="5000203"/>
            <a:ext cx="896619" cy="596900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0960" marR="111125" algn="ctr">
              <a:lnSpc>
                <a:spcPts val="960"/>
              </a:lnSpc>
              <a:spcBef>
                <a:spcPts val="48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Decrypt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 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CAST-128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R="43180" algn="ctr">
              <a:lnSpc>
                <a:spcPts val="840"/>
              </a:lnSpc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IDEA</a:t>
            </a:r>
            <a:r>
              <a:rPr sz="1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R="25400" algn="ctr">
              <a:lnSpc>
                <a:spcPts val="1080"/>
              </a:lnSpc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3DES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912043" y="2871366"/>
            <a:ext cx="897890" cy="444500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66040" marR="142240" indent="118110">
              <a:lnSpc>
                <a:spcPct val="66800"/>
              </a:lnSpc>
              <a:spcBef>
                <a:spcPts val="105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Obtain  private</a:t>
            </a:r>
            <a:r>
              <a:rPr sz="1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890484" y="4252490"/>
            <a:ext cx="1603375" cy="446405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9845" marR="163195" indent="183515">
              <a:lnSpc>
                <a:spcPts val="1310"/>
              </a:lnSpc>
              <a:spcBef>
                <a:spcPts val="425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Decrypt one-time  session key using</a:t>
            </a: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RSA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906228" y="3463504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Bor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95792" y="5895555"/>
            <a:ext cx="6521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Encrypted</a:t>
            </a:r>
            <a:endParaRPr sz="1200">
              <a:latin typeface="Times New Roman"/>
              <a:cs typeface="Times New Roman"/>
            </a:endParaRPr>
          </a:p>
          <a:p>
            <a:pPr marL="60325" marR="66675">
              <a:lnSpc>
                <a:spcPct val="6680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ge  r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ecei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998833" y="3258715"/>
            <a:ext cx="198120" cy="271780"/>
          </a:xfrm>
          <a:custGeom>
            <a:avLst/>
            <a:gdLst/>
            <a:ahLst/>
            <a:cxnLst/>
            <a:rect l="l" t="t" r="r" b="b"/>
            <a:pathLst>
              <a:path w="198119" h="271779">
                <a:moveTo>
                  <a:pt x="184016" y="34925"/>
                </a:moveTo>
                <a:lnTo>
                  <a:pt x="13757" y="34925"/>
                </a:lnTo>
                <a:lnTo>
                  <a:pt x="13757" y="39687"/>
                </a:lnTo>
                <a:lnTo>
                  <a:pt x="0" y="39687"/>
                </a:lnTo>
                <a:lnTo>
                  <a:pt x="0" y="77787"/>
                </a:lnTo>
                <a:lnTo>
                  <a:pt x="13757" y="77787"/>
                </a:lnTo>
                <a:lnTo>
                  <a:pt x="13757" y="85725"/>
                </a:lnTo>
                <a:lnTo>
                  <a:pt x="32675" y="85725"/>
                </a:lnTo>
                <a:lnTo>
                  <a:pt x="37834" y="95250"/>
                </a:lnTo>
                <a:lnTo>
                  <a:pt x="48153" y="95250"/>
                </a:lnTo>
                <a:lnTo>
                  <a:pt x="48153" y="114300"/>
                </a:lnTo>
                <a:lnTo>
                  <a:pt x="56752" y="114300"/>
                </a:lnTo>
                <a:lnTo>
                  <a:pt x="56752" y="136525"/>
                </a:lnTo>
                <a:lnTo>
                  <a:pt x="70510" y="136525"/>
                </a:lnTo>
                <a:lnTo>
                  <a:pt x="72231" y="153987"/>
                </a:lnTo>
                <a:lnTo>
                  <a:pt x="85989" y="163512"/>
                </a:lnTo>
                <a:lnTo>
                  <a:pt x="85989" y="171450"/>
                </a:lnTo>
                <a:lnTo>
                  <a:pt x="72231" y="179387"/>
                </a:lnTo>
                <a:lnTo>
                  <a:pt x="85989" y="188912"/>
                </a:lnTo>
                <a:lnTo>
                  <a:pt x="85989" y="195262"/>
                </a:lnTo>
                <a:lnTo>
                  <a:pt x="70510" y="204787"/>
                </a:lnTo>
                <a:lnTo>
                  <a:pt x="70510" y="206375"/>
                </a:lnTo>
                <a:lnTo>
                  <a:pt x="72231" y="220662"/>
                </a:lnTo>
                <a:lnTo>
                  <a:pt x="85989" y="227012"/>
                </a:lnTo>
                <a:lnTo>
                  <a:pt x="72231" y="233362"/>
                </a:lnTo>
                <a:lnTo>
                  <a:pt x="85989" y="238125"/>
                </a:lnTo>
                <a:lnTo>
                  <a:pt x="85989" y="246062"/>
                </a:lnTo>
                <a:lnTo>
                  <a:pt x="72231" y="250825"/>
                </a:lnTo>
                <a:lnTo>
                  <a:pt x="106626" y="271462"/>
                </a:lnTo>
                <a:lnTo>
                  <a:pt x="134143" y="254000"/>
                </a:lnTo>
                <a:lnTo>
                  <a:pt x="134143" y="138112"/>
                </a:lnTo>
                <a:lnTo>
                  <a:pt x="144462" y="138112"/>
                </a:lnTo>
                <a:lnTo>
                  <a:pt x="144462" y="119062"/>
                </a:lnTo>
                <a:lnTo>
                  <a:pt x="146182" y="115887"/>
                </a:lnTo>
                <a:lnTo>
                  <a:pt x="153060" y="115887"/>
                </a:lnTo>
                <a:lnTo>
                  <a:pt x="153060" y="96837"/>
                </a:lnTo>
                <a:lnTo>
                  <a:pt x="163379" y="96837"/>
                </a:lnTo>
                <a:lnTo>
                  <a:pt x="166819" y="87312"/>
                </a:lnTo>
                <a:lnTo>
                  <a:pt x="184016" y="87312"/>
                </a:lnTo>
                <a:lnTo>
                  <a:pt x="184016" y="79375"/>
                </a:lnTo>
                <a:lnTo>
                  <a:pt x="197775" y="79375"/>
                </a:lnTo>
                <a:lnTo>
                  <a:pt x="197775" y="41275"/>
                </a:lnTo>
                <a:lnTo>
                  <a:pt x="184016" y="41275"/>
                </a:lnTo>
                <a:lnTo>
                  <a:pt x="184016" y="34925"/>
                </a:lnTo>
                <a:close/>
              </a:path>
              <a:path w="198119" h="271779">
                <a:moveTo>
                  <a:pt x="128983" y="0"/>
                </a:moveTo>
                <a:lnTo>
                  <a:pt x="70510" y="0"/>
                </a:lnTo>
                <a:lnTo>
                  <a:pt x="48153" y="25400"/>
                </a:lnTo>
                <a:lnTo>
                  <a:pt x="37834" y="25400"/>
                </a:lnTo>
                <a:lnTo>
                  <a:pt x="34395" y="31750"/>
                </a:lnTo>
                <a:lnTo>
                  <a:pt x="30956" y="34925"/>
                </a:lnTo>
                <a:lnTo>
                  <a:pt x="166819" y="34925"/>
                </a:lnTo>
                <a:lnTo>
                  <a:pt x="163952" y="26987"/>
                </a:lnTo>
                <a:lnTo>
                  <a:pt x="70510" y="26987"/>
                </a:lnTo>
                <a:lnTo>
                  <a:pt x="82550" y="9525"/>
                </a:lnTo>
                <a:lnTo>
                  <a:pt x="118664" y="9525"/>
                </a:lnTo>
                <a:lnTo>
                  <a:pt x="128983" y="0"/>
                </a:lnTo>
                <a:close/>
              </a:path>
              <a:path w="198119" h="271779">
                <a:moveTo>
                  <a:pt x="128983" y="0"/>
                </a:moveTo>
                <a:lnTo>
                  <a:pt x="118664" y="9525"/>
                </a:lnTo>
                <a:lnTo>
                  <a:pt x="132422" y="26987"/>
                </a:lnTo>
                <a:lnTo>
                  <a:pt x="163952" y="26987"/>
                </a:lnTo>
                <a:lnTo>
                  <a:pt x="163379" y="25400"/>
                </a:lnTo>
                <a:lnTo>
                  <a:pt x="151340" y="25400"/>
                </a:lnTo>
                <a:lnTo>
                  <a:pt x="128983" y="0"/>
                </a:lnTo>
                <a:close/>
              </a:path>
            </a:pathLst>
          </a:custGeom>
          <a:solidFill>
            <a:srgbClr val="FF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02272" y="3260303"/>
            <a:ext cx="201295" cy="271780"/>
          </a:xfrm>
          <a:custGeom>
            <a:avLst/>
            <a:gdLst/>
            <a:ahLst/>
            <a:cxnLst/>
            <a:rect l="l" t="t" r="r" b="b"/>
            <a:pathLst>
              <a:path w="201294" h="271779">
                <a:moveTo>
                  <a:pt x="132424" y="0"/>
                </a:moveTo>
                <a:lnTo>
                  <a:pt x="70511" y="0"/>
                </a:lnTo>
                <a:lnTo>
                  <a:pt x="48154" y="25400"/>
                </a:lnTo>
                <a:lnTo>
                  <a:pt x="39555" y="25400"/>
                </a:lnTo>
                <a:lnTo>
                  <a:pt x="34396" y="31750"/>
                </a:lnTo>
                <a:lnTo>
                  <a:pt x="30956" y="33337"/>
                </a:lnTo>
                <a:lnTo>
                  <a:pt x="13759" y="33337"/>
                </a:lnTo>
                <a:lnTo>
                  <a:pt x="13759" y="39687"/>
                </a:lnTo>
                <a:lnTo>
                  <a:pt x="0" y="39687"/>
                </a:lnTo>
                <a:lnTo>
                  <a:pt x="0" y="77787"/>
                </a:lnTo>
                <a:lnTo>
                  <a:pt x="13759" y="77787"/>
                </a:lnTo>
                <a:lnTo>
                  <a:pt x="13759" y="85725"/>
                </a:lnTo>
                <a:lnTo>
                  <a:pt x="34396" y="85725"/>
                </a:lnTo>
                <a:lnTo>
                  <a:pt x="39555" y="95250"/>
                </a:lnTo>
                <a:lnTo>
                  <a:pt x="48154" y="95250"/>
                </a:lnTo>
                <a:lnTo>
                  <a:pt x="48154" y="114300"/>
                </a:lnTo>
                <a:lnTo>
                  <a:pt x="56753" y="114300"/>
                </a:lnTo>
                <a:lnTo>
                  <a:pt x="56753" y="136525"/>
                </a:lnTo>
                <a:lnTo>
                  <a:pt x="70511" y="136525"/>
                </a:lnTo>
                <a:lnTo>
                  <a:pt x="75670" y="153987"/>
                </a:lnTo>
                <a:lnTo>
                  <a:pt x="85989" y="163512"/>
                </a:lnTo>
                <a:lnTo>
                  <a:pt x="85989" y="171450"/>
                </a:lnTo>
                <a:lnTo>
                  <a:pt x="73950" y="179387"/>
                </a:lnTo>
                <a:lnTo>
                  <a:pt x="85989" y="187325"/>
                </a:lnTo>
                <a:lnTo>
                  <a:pt x="85989" y="195262"/>
                </a:lnTo>
                <a:lnTo>
                  <a:pt x="70511" y="204787"/>
                </a:lnTo>
                <a:lnTo>
                  <a:pt x="73950" y="206375"/>
                </a:lnTo>
                <a:lnTo>
                  <a:pt x="73950" y="220662"/>
                </a:lnTo>
                <a:lnTo>
                  <a:pt x="84269" y="225425"/>
                </a:lnTo>
                <a:lnTo>
                  <a:pt x="85989" y="227012"/>
                </a:lnTo>
                <a:lnTo>
                  <a:pt x="75670" y="233362"/>
                </a:lnTo>
                <a:lnTo>
                  <a:pt x="85989" y="238125"/>
                </a:lnTo>
                <a:lnTo>
                  <a:pt x="85989" y="246062"/>
                </a:lnTo>
                <a:lnTo>
                  <a:pt x="75670" y="250825"/>
                </a:lnTo>
                <a:lnTo>
                  <a:pt x="110067" y="271462"/>
                </a:lnTo>
                <a:lnTo>
                  <a:pt x="134143" y="254000"/>
                </a:lnTo>
                <a:lnTo>
                  <a:pt x="134143" y="138112"/>
                </a:lnTo>
                <a:lnTo>
                  <a:pt x="144462" y="138112"/>
                </a:lnTo>
                <a:lnTo>
                  <a:pt x="144462" y="117475"/>
                </a:lnTo>
                <a:lnTo>
                  <a:pt x="147901" y="115887"/>
                </a:lnTo>
                <a:lnTo>
                  <a:pt x="153061" y="115887"/>
                </a:lnTo>
                <a:lnTo>
                  <a:pt x="153061" y="96837"/>
                </a:lnTo>
                <a:lnTo>
                  <a:pt x="165100" y="96837"/>
                </a:lnTo>
                <a:lnTo>
                  <a:pt x="168539" y="87312"/>
                </a:lnTo>
                <a:lnTo>
                  <a:pt x="185737" y="87312"/>
                </a:lnTo>
                <a:lnTo>
                  <a:pt x="185737" y="79375"/>
                </a:lnTo>
                <a:lnTo>
                  <a:pt x="201214" y="79375"/>
                </a:lnTo>
                <a:lnTo>
                  <a:pt x="201214" y="41275"/>
                </a:lnTo>
                <a:lnTo>
                  <a:pt x="194336" y="41275"/>
                </a:lnTo>
                <a:lnTo>
                  <a:pt x="185737" y="39687"/>
                </a:lnTo>
                <a:lnTo>
                  <a:pt x="185737" y="34925"/>
                </a:lnTo>
                <a:lnTo>
                  <a:pt x="168539" y="34925"/>
                </a:lnTo>
                <a:lnTo>
                  <a:pt x="165673" y="26987"/>
                </a:lnTo>
                <a:lnTo>
                  <a:pt x="70511" y="26987"/>
                </a:lnTo>
                <a:lnTo>
                  <a:pt x="84269" y="9525"/>
                </a:lnTo>
                <a:lnTo>
                  <a:pt x="120385" y="9525"/>
                </a:lnTo>
                <a:lnTo>
                  <a:pt x="132424" y="0"/>
                </a:lnTo>
                <a:close/>
              </a:path>
              <a:path w="201294" h="271779">
                <a:moveTo>
                  <a:pt x="132424" y="0"/>
                </a:moveTo>
                <a:lnTo>
                  <a:pt x="120385" y="9525"/>
                </a:lnTo>
                <a:lnTo>
                  <a:pt x="132424" y="26987"/>
                </a:lnTo>
                <a:lnTo>
                  <a:pt x="165673" y="26987"/>
                </a:lnTo>
                <a:lnTo>
                  <a:pt x="165100" y="25400"/>
                </a:lnTo>
                <a:lnTo>
                  <a:pt x="153061" y="25400"/>
                </a:lnTo>
                <a:lnTo>
                  <a:pt x="132424" y="0"/>
                </a:lnTo>
                <a:close/>
              </a:path>
            </a:pathLst>
          </a:custGeom>
          <a:solidFill>
            <a:srgbClr val="CC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7751" y="3292053"/>
            <a:ext cx="170258" cy="239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00299" y="3093616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398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84912" y="5222453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706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68154" y="5187531"/>
            <a:ext cx="138245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54324" y="4716039"/>
            <a:ext cx="110068" cy="2841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84912" y="4917653"/>
            <a:ext cx="814069" cy="0"/>
          </a:xfrm>
          <a:custGeom>
            <a:avLst/>
            <a:gdLst/>
            <a:ahLst/>
            <a:cxnLst/>
            <a:rect l="l" t="t" r="r" b="b"/>
            <a:pathLst>
              <a:path w="814069">
                <a:moveTo>
                  <a:pt x="0" y="0"/>
                </a:moveTo>
                <a:lnTo>
                  <a:pt x="81346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93213" y="4309640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611187"/>
                </a:move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93213" y="4309640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72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58591" y="4255665"/>
            <a:ext cx="138245" cy="95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89061" y="2788817"/>
            <a:ext cx="0" cy="2132330"/>
          </a:xfrm>
          <a:custGeom>
            <a:avLst/>
            <a:gdLst/>
            <a:ahLst/>
            <a:cxnLst/>
            <a:rect l="l" t="t" r="r" b="b"/>
            <a:pathLst>
              <a:path h="2132329">
                <a:moveTo>
                  <a:pt x="0" y="2132012"/>
                </a:move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89061" y="278881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76292" y="2741190"/>
            <a:ext cx="139964" cy="95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394531" y="3130444"/>
            <a:ext cx="633095" cy="7626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9375" indent="8763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1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endParaRPr sz="1200">
              <a:latin typeface="Times New Roman"/>
              <a:cs typeface="Times New Roman"/>
            </a:endParaRPr>
          </a:p>
          <a:p>
            <a:pPr marL="12700" marR="15240" indent="66675">
              <a:lnSpc>
                <a:spcPts val="1210"/>
              </a:lnSpc>
              <a:spcBef>
                <a:spcPts val="355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attached  to</a:t>
            </a:r>
            <a:r>
              <a:rPr sz="1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endParaRPr sz="12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912043" y="2187153"/>
            <a:ext cx="897890" cy="444500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175"/>
              </a:lnSpc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83185" marR="146050" indent="52705">
              <a:lnSpc>
                <a:spcPct val="66000"/>
              </a:lnSpc>
              <a:spcBef>
                <a:spcPts val="25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supplies 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ssphr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55748" y="2636416"/>
            <a:ext cx="110067" cy="228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41095" y="3954040"/>
            <a:ext cx="122767" cy="2984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02479" y="3549228"/>
            <a:ext cx="812165" cy="0"/>
          </a:xfrm>
          <a:custGeom>
            <a:avLst/>
            <a:gdLst/>
            <a:ahLst/>
            <a:cxnLst/>
            <a:rect l="l" t="t" r="r" b="b"/>
            <a:pathLst>
              <a:path w="812164">
                <a:moveTo>
                  <a:pt x="0" y="0"/>
                </a:moveTo>
                <a:lnTo>
                  <a:pt x="811741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10779" y="3320631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231775"/>
                </a:moveTo>
                <a:lnTo>
                  <a:pt x="1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02478" y="3093616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253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79617" y="3052340"/>
            <a:ext cx="125730" cy="82550"/>
          </a:xfrm>
          <a:custGeom>
            <a:avLst/>
            <a:gdLst/>
            <a:ahLst/>
            <a:cxnLst/>
            <a:rect l="l" t="t" r="r" b="b"/>
            <a:pathLst>
              <a:path w="125729" h="82550">
                <a:moveTo>
                  <a:pt x="0" y="0"/>
                </a:moveTo>
                <a:lnTo>
                  <a:pt x="17198" y="41275"/>
                </a:lnTo>
                <a:lnTo>
                  <a:pt x="0" y="82550"/>
                </a:lnTo>
                <a:lnTo>
                  <a:pt x="125544" y="412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501012" y="2788815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4907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02478" y="2788818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1" y="307974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866409" y="3665115"/>
            <a:ext cx="1519555" cy="278130"/>
          </a:xfrm>
          <a:prstGeom prst="rect">
            <a:avLst/>
          </a:prstGeom>
          <a:solidFill>
            <a:srgbClr val="000000"/>
          </a:solidFill>
          <a:ln w="12699">
            <a:solidFill>
              <a:srgbClr val="FFFF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one-time session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94060" y="4774778"/>
            <a:ext cx="897890" cy="1130300"/>
          </a:xfrm>
          <a:custGeom>
            <a:avLst/>
            <a:gdLst/>
            <a:ahLst/>
            <a:cxnLst/>
            <a:rect l="l" t="t" r="r" b="b"/>
            <a:pathLst>
              <a:path w="897889" h="1130300">
                <a:moveTo>
                  <a:pt x="0" y="0"/>
                </a:moveTo>
                <a:lnTo>
                  <a:pt x="897730" y="0"/>
                </a:lnTo>
                <a:lnTo>
                  <a:pt x="897730" y="1130299"/>
                </a:lnTo>
                <a:lnTo>
                  <a:pt x="0" y="11302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83489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3489" y="55224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50559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6" y="25401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50559" y="55224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19352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6" y="25401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19352" y="55224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86424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6" y="25401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86424" y="55224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53494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6" y="25401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53494" y="55224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20567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20567" y="55224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87640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87640" y="55224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54712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54712" y="55224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21782" y="55224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6" y="25401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21782" y="55224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90576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90576" y="55224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57647" y="55224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57647" y="55224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3489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83489" y="55986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50559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50559" y="55986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19352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19352" y="55986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86424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86424" y="55986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53494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53494" y="55986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20567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20567" y="55986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287640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87640" y="55986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354712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54712" y="55986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21782" y="55986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21782" y="55986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90576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90576" y="55986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57647" y="55986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557647" y="55986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83489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83489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50559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50559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19352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19352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86424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86424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53494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53494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220567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20567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87640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287640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54712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54712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421782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421782" y="56748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490576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490576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557647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557647" y="56748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3489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83489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50559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50559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19352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019352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086424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086424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53494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53494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20567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20567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87640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87640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54712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354712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21782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21782" y="5751090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490576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90576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557647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557647" y="5751090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83489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83489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50559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50559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19352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19352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86424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86424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53494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53494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220567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220567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287640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287640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354712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354712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21782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21782" y="5827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90576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90576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557647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557647" y="5827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83489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83489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50559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50559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19352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19352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86424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86424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53494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53494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20567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20567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87640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87640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54712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354712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421782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421782" y="4838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490576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490576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557647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557647" y="4838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83489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3489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50559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50559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19352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19352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086424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086424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53494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53494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20567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20567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87640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287640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354712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354712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421782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21782" y="49906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90576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90576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557647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557647" y="49906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83489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83489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50559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50559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19352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19352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86424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86424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53494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53494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220567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20567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287640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87640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54712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354712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421782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421782" y="50668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490576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490576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557647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557647" y="50668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83489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83489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50559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50559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19352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019352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86424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86424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53494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153494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220567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220567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287640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287640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54712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354712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421782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421782" y="51430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490576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490576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557647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557647" y="51430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83489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83489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50559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50559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19352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19352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86424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86424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53494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53494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220567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220567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287640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287640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354712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354712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421782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421782" y="52192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490576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490576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557647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557647" y="52192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83489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83489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50559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50559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19352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019352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086424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086424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53494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153494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220567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220567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287640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287640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54712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354712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5" y="25399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421782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421782" y="529548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399"/>
                </a:lnTo>
                <a:lnTo>
                  <a:pt x="34396" y="25399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490576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490576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557647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5" y="25400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557647" y="529548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399"/>
                </a:lnTo>
                <a:lnTo>
                  <a:pt x="32676" y="25399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83489" y="53700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83489" y="53700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50559" y="53700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6" y="25401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50559" y="53700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019352" y="53700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6" y="25401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019352" y="53700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086424" y="53700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6" y="25401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086424" y="53700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153494" y="53700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6" y="25401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153494" y="53700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220567" y="53700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220567" y="53700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287640" y="53700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287640" y="53700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354712" y="53700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354712" y="53700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421782" y="53700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6" y="25401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421782" y="53700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490576" y="53700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490576" y="53700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557647" y="53700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557647" y="53700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83489" y="54462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83489" y="5446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950559" y="54462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6" y="25401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950559" y="5446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19352" y="54462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6" y="25401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19352" y="5446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86424" y="54462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6" y="25401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86424" y="5446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153494" y="54462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6" y="25401"/>
                </a:lnTo>
                <a:lnTo>
                  <a:pt x="32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53494" y="5446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220567" y="54462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220567" y="5446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287640" y="54462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287640" y="5446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354712" y="54462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5" y="25401"/>
                </a:lnTo>
                <a:lnTo>
                  <a:pt x="34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354712" y="5446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5" y="25400"/>
                </a:lnTo>
                <a:lnTo>
                  <a:pt x="34395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421782" y="544628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0" y="0"/>
                </a:moveTo>
                <a:lnTo>
                  <a:pt x="0" y="25401"/>
                </a:lnTo>
                <a:lnTo>
                  <a:pt x="34396" y="25401"/>
                </a:lnTo>
                <a:lnTo>
                  <a:pt x="3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421782" y="5446289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0" y="0"/>
                </a:moveTo>
                <a:lnTo>
                  <a:pt x="0" y="25400"/>
                </a:lnTo>
                <a:lnTo>
                  <a:pt x="34396" y="25400"/>
                </a:lnTo>
                <a:lnTo>
                  <a:pt x="3439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490576" y="54462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490576" y="5446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557647" y="5446289"/>
            <a:ext cx="33020" cy="26034"/>
          </a:xfrm>
          <a:custGeom>
            <a:avLst/>
            <a:gdLst/>
            <a:ahLst/>
            <a:cxnLst/>
            <a:rect l="l" t="t" r="r" b="b"/>
            <a:pathLst>
              <a:path w="33019" h="26035">
                <a:moveTo>
                  <a:pt x="0" y="0"/>
                </a:moveTo>
                <a:lnTo>
                  <a:pt x="0" y="25401"/>
                </a:lnTo>
                <a:lnTo>
                  <a:pt x="32675" y="25401"/>
                </a:lnTo>
                <a:lnTo>
                  <a:pt x="32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557647" y="5446289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0" y="25400"/>
                </a:lnTo>
                <a:lnTo>
                  <a:pt x="32676" y="25400"/>
                </a:lnTo>
                <a:lnTo>
                  <a:pt x="32676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14697" y="4936703"/>
            <a:ext cx="808355" cy="0"/>
          </a:xfrm>
          <a:custGeom>
            <a:avLst/>
            <a:gdLst/>
            <a:ahLst/>
            <a:cxnLst/>
            <a:rect l="l" t="t" r="r" b="b"/>
            <a:pathLst>
              <a:path w="808355">
                <a:moveTo>
                  <a:pt x="0" y="0"/>
                </a:moveTo>
                <a:lnTo>
                  <a:pt x="808301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090899" y="5198639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922749" y="51605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130691" y="2760240"/>
            <a:ext cx="908050" cy="0"/>
          </a:xfrm>
          <a:custGeom>
            <a:avLst/>
            <a:gdLst/>
            <a:ahLst/>
            <a:cxnLst/>
            <a:rect l="l" t="t" r="r" b="b"/>
            <a:pathLst>
              <a:path w="908050">
                <a:moveTo>
                  <a:pt x="908049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038739" y="4208039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7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9000639" y="4970039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220918" y="397944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799"/>
                </a:move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220920" y="3979439"/>
            <a:ext cx="1414145" cy="0"/>
          </a:xfrm>
          <a:custGeom>
            <a:avLst/>
            <a:gdLst/>
            <a:ahLst/>
            <a:cxnLst/>
            <a:rect l="l" t="t" r="r" b="b"/>
            <a:pathLst>
              <a:path w="1414145">
                <a:moveTo>
                  <a:pt x="0" y="0"/>
                </a:moveTo>
                <a:lnTo>
                  <a:pt x="1413668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211402" y="2760241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1904999"/>
                </a:moveTo>
                <a:lnTo>
                  <a:pt x="1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211403" y="2760240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>
                <a:moveTo>
                  <a:pt x="0" y="0"/>
                </a:moveTo>
                <a:lnTo>
                  <a:pt x="9842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144853" y="27221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010185" y="4665240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>
                <a:moveTo>
                  <a:pt x="0" y="0"/>
                </a:moveTo>
                <a:lnTo>
                  <a:pt x="1210732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182818" y="4208039"/>
            <a:ext cx="76200" cy="152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 txBox="1"/>
          <p:nvPr/>
        </p:nvSpPr>
        <p:spPr>
          <a:xfrm>
            <a:off x="5534069" y="3576217"/>
            <a:ext cx="622935" cy="75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05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ID 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attached  to</a:t>
            </a:r>
            <a:r>
              <a:rPr sz="1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  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8" name="object 418"/>
          <p:cNvSpPr/>
          <p:nvPr/>
        </p:nvSpPr>
        <p:spPr>
          <a:xfrm>
            <a:off x="8458243" y="52367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595599" y="3549231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1" y="115886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 txBox="1">
            <a:spLocks noGrp="1"/>
          </p:cNvSpPr>
          <p:nvPr>
            <p:ph type="title"/>
          </p:nvPr>
        </p:nvSpPr>
        <p:spPr>
          <a:xfrm>
            <a:off x="2078608" y="126844"/>
            <a:ext cx="5748783" cy="11362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 marR="5080" indent="-13335">
              <a:lnSpc>
                <a:spcPts val="4300"/>
              </a:lnSpc>
              <a:spcBef>
                <a:spcPts val="260"/>
              </a:spcBef>
            </a:pPr>
            <a:r>
              <a:rPr spc="-5" dirty="0">
                <a:solidFill>
                  <a:schemeClr val="bg1"/>
                </a:solidFill>
                <a:latin typeface="+mn-lt"/>
                <a:cs typeface="Book Antiqua"/>
              </a:rPr>
              <a:t>Message Decryption </a:t>
            </a:r>
            <a:r>
              <a:rPr spc="-5" dirty="0">
                <a:latin typeface="+mn-lt"/>
                <a:cs typeface="Book Antiqua"/>
              </a:rPr>
              <a:t>with  Digital Signature</a:t>
            </a:r>
            <a:r>
              <a:rPr spc="-4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21" name="object 421"/>
          <p:cNvSpPr txBox="1"/>
          <p:nvPr/>
        </p:nvSpPr>
        <p:spPr>
          <a:xfrm>
            <a:off x="583284" y="1465086"/>
            <a:ext cx="82524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Message </a:t>
            </a:r>
            <a:r>
              <a:rPr sz="2800" b="1" spc="-35" dirty="0">
                <a:solidFill>
                  <a:srgbClr val="00B050"/>
                </a:solidFill>
                <a:cs typeface="Book Antiqua"/>
              </a:rPr>
              <a:t>Verification </a:t>
            </a:r>
            <a:r>
              <a:rPr sz="2800" b="1" dirty="0">
                <a:solidFill>
                  <a:srgbClr val="00B050"/>
                </a:solidFill>
                <a:cs typeface="Book Antiqua"/>
              </a:rPr>
              <a:t>and</a:t>
            </a:r>
            <a:r>
              <a:rPr sz="2800" b="1" spc="-15" dirty="0">
                <a:solidFill>
                  <a:srgbClr val="00B050"/>
                </a:solidFill>
                <a:cs typeface="Book Antiqua"/>
              </a:rPr>
              <a:t> </a:t>
            </a:r>
            <a:r>
              <a:rPr sz="2800" b="1" spc="-5" dirty="0">
                <a:solidFill>
                  <a:srgbClr val="00B050"/>
                </a:solidFill>
                <a:cs typeface="Book Antiqua"/>
              </a:rPr>
              <a:t>Decryption</a:t>
            </a:r>
            <a:r>
              <a:rPr lang="en-SG" sz="2800" b="1" spc="-5" dirty="0">
                <a:solidFill>
                  <a:srgbClr val="00B050"/>
                </a:solidFill>
                <a:cs typeface="Book Antiqua"/>
              </a:rPr>
              <a:t> 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Process</a:t>
            </a:r>
            <a:endParaRPr sz="2800" dirty="0">
              <a:cs typeface="Book Antiqua"/>
            </a:endParaRPr>
          </a:p>
        </p:txBody>
      </p:sp>
      <p:sp>
        <p:nvSpPr>
          <p:cNvPr id="422" name="object 422"/>
          <p:cNvSpPr/>
          <p:nvPr/>
        </p:nvSpPr>
        <p:spPr>
          <a:xfrm>
            <a:off x="270163" y="4239490"/>
            <a:ext cx="565265" cy="9892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3446" y="3635034"/>
            <a:ext cx="1115310" cy="15348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666" y="3059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Compression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90600"/>
            <a:ext cx="8273389" cy="4630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348615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By default, PGP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compresses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message after  applying the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signature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but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before</a:t>
            </a:r>
            <a:r>
              <a:rPr sz="2800" spc="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encryption</a:t>
            </a:r>
            <a:endParaRPr sz="2800" dirty="0">
              <a:cs typeface="Book Antiqua"/>
            </a:endParaRPr>
          </a:p>
          <a:p>
            <a:pPr marL="469900" marR="200025" indent="-457200">
              <a:lnSpc>
                <a:spcPts val="3329"/>
              </a:lnSpc>
              <a:spcBef>
                <a:spcPts val="7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Data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compression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saves transmission time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disk space</a:t>
            </a:r>
            <a:endParaRPr sz="2800" dirty="0">
              <a:cs typeface="Book Antiqua"/>
            </a:endParaRPr>
          </a:p>
          <a:p>
            <a:pPr marL="469900" marR="163830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15" dirty="0">
                <a:solidFill>
                  <a:srgbClr val="FFFFFF"/>
                </a:solidFill>
                <a:cs typeface="Book Antiqua"/>
              </a:rPr>
              <a:t>More </a:t>
            </a:r>
            <a:r>
              <a:rPr sz="2800" spc="-30" dirty="0">
                <a:solidFill>
                  <a:srgbClr val="FFFFFF"/>
                </a:solidFill>
                <a:cs typeface="Book Antiqua"/>
              </a:rPr>
              <a:t>importantly,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it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strengthens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cryptographic  security</a:t>
            </a:r>
            <a:endParaRPr sz="2800" dirty="0">
              <a:cs typeface="Book Antiqua"/>
            </a:endParaRPr>
          </a:p>
          <a:p>
            <a:pPr marL="469900" marR="152400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00"/>
                </a:solidFill>
                <a:cs typeface="Book Antiqua"/>
              </a:rPr>
              <a:t>Data </a:t>
            </a:r>
            <a:r>
              <a:rPr sz="2800" spc="-10" dirty="0">
                <a:solidFill>
                  <a:srgbClr val="FFFF00"/>
                </a:solidFill>
                <a:cs typeface="Book Antiqua"/>
              </a:rPr>
              <a:t>compression </a:t>
            </a:r>
            <a:r>
              <a:rPr sz="2800" spc="-15" dirty="0">
                <a:solidFill>
                  <a:srgbClr val="FFFF00"/>
                </a:solidFill>
                <a:cs typeface="Book Antiqua"/>
              </a:rPr>
              <a:t>reduces </a:t>
            </a:r>
            <a:r>
              <a:rPr sz="2800" spc="-10" dirty="0">
                <a:solidFill>
                  <a:srgbClr val="FFFF00"/>
                </a:solidFill>
                <a:cs typeface="Book Antiqua"/>
              </a:rPr>
              <a:t>redundancy thereby  </a:t>
            </a:r>
            <a:r>
              <a:rPr sz="2800" spc="-5" dirty="0">
                <a:solidFill>
                  <a:srgbClr val="FFFF00"/>
                </a:solidFill>
                <a:cs typeface="Book Antiqua"/>
              </a:rPr>
              <a:t>enhancing </a:t>
            </a:r>
            <a:r>
              <a:rPr sz="2800" spc="-10" dirty="0">
                <a:solidFill>
                  <a:srgbClr val="FFFF00"/>
                </a:solidFill>
                <a:cs typeface="Book Antiqua"/>
              </a:rPr>
              <a:t>resistance </a:t>
            </a:r>
            <a:r>
              <a:rPr sz="2800" dirty="0">
                <a:solidFill>
                  <a:srgbClr val="FFFF00"/>
                </a:solidFill>
                <a:cs typeface="Book Antiqua"/>
              </a:rPr>
              <a:t>to</a:t>
            </a:r>
            <a:r>
              <a:rPr sz="2800" spc="5" dirty="0">
                <a:solidFill>
                  <a:srgbClr val="FFFF00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00"/>
                </a:solidFill>
                <a:cs typeface="Book Antiqua"/>
              </a:rPr>
              <a:t>cryptanalysis</a:t>
            </a:r>
            <a:endParaRPr sz="2800" dirty="0">
              <a:solidFill>
                <a:srgbClr val="FFFF00"/>
              </a:solidFill>
              <a:cs typeface="Book Antiqua"/>
            </a:endParaRPr>
          </a:p>
          <a:p>
            <a:pPr marL="469900" marR="5080" indent="-457200">
              <a:lnSpc>
                <a:spcPct val="102000"/>
              </a:lnSpc>
              <a:spcBef>
                <a:spcPts val="439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It takes extra time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compress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plaintext, but 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from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security point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view it seems worth it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752" y="305915"/>
            <a:ext cx="4507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Compression</a:t>
            </a:r>
            <a:r>
              <a:rPr spc="-5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211" y="1093788"/>
            <a:ext cx="8467090" cy="436863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207645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uses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commonly used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compression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technique called </a:t>
            </a:r>
            <a:r>
              <a:rPr sz="2800" b="1" spc="-95" dirty="0">
                <a:solidFill>
                  <a:srgbClr val="FFFF00"/>
                </a:solidFill>
                <a:cs typeface="Book Antiqua"/>
              </a:rPr>
              <a:t>ZIP</a:t>
            </a:r>
            <a:r>
              <a:rPr sz="2800" spc="-95" dirty="0">
                <a:solidFill>
                  <a:srgbClr val="FFFFFF"/>
                </a:solidFill>
                <a:cs typeface="Book Antiqua"/>
              </a:rPr>
              <a:t>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which is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freeware</a:t>
            </a:r>
            <a:r>
              <a:rPr sz="2800" spc="12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package</a:t>
            </a:r>
            <a:endParaRPr sz="2800" dirty="0">
              <a:cs typeface="Book Antiqua"/>
            </a:endParaRPr>
          </a:p>
          <a:p>
            <a:pPr marL="469900" marR="74930" indent="-457200">
              <a:lnSpc>
                <a:spcPts val="3329"/>
              </a:lnSpc>
              <a:spcBef>
                <a:spcPts val="7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In essence, the operation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ZIP algorithm is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follows:</a:t>
            </a:r>
            <a:endParaRPr sz="2800" dirty="0">
              <a:cs typeface="Book Antiqua"/>
            </a:endParaRPr>
          </a:p>
          <a:p>
            <a:pPr marL="1333500" marR="595630" lvl="1" indent="-469900">
              <a:lnSpc>
                <a:spcPts val="2320"/>
              </a:lnSpc>
              <a:spcBef>
                <a:spcPts val="555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200" spc="-5" dirty="0">
                <a:solidFill>
                  <a:srgbClr val="FFFFFF"/>
                </a:solidFill>
                <a:cs typeface="Book Antiqua"/>
              </a:rPr>
              <a:t>It looks for </a:t>
            </a:r>
            <a:r>
              <a:rPr sz="2200" spc="-10" dirty="0">
                <a:solidFill>
                  <a:srgbClr val="FFFFFF"/>
                </a:solidFill>
                <a:cs typeface="Book Antiqua"/>
              </a:rPr>
              <a:t>repeating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strings 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characters in the input 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and  </a:t>
            </a:r>
            <a:r>
              <a:rPr sz="2200" spc="-10" dirty="0">
                <a:solidFill>
                  <a:srgbClr val="FFFFFF"/>
                </a:solidFill>
                <a:cs typeface="Book Antiqua"/>
              </a:rPr>
              <a:t>replaces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these 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with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compact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codes</a:t>
            </a:r>
            <a:endParaRPr sz="2200" dirty="0">
              <a:cs typeface="Book Antiqua"/>
            </a:endParaRPr>
          </a:p>
          <a:p>
            <a:pPr marL="1333500" marR="878840" lvl="1" indent="-469900">
              <a:lnSpc>
                <a:spcPct val="100800"/>
              </a:lnSpc>
              <a:spcBef>
                <a:spcPts val="400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200" spc="-5" dirty="0">
                <a:solidFill>
                  <a:srgbClr val="FFFFFF"/>
                </a:solidFill>
                <a:cs typeface="Book Antiqua"/>
              </a:rPr>
              <a:t>The destination system performs the same function 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and  </a:t>
            </a:r>
            <a:r>
              <a:rPr sz="2200" spc="-10" dirty="0">
                <a:solidFill>
                  <a:srgbClr val="FFFFFF"/>
                </a:solidFill>
                <a:cs typeface="Book Antiqua"/>
              </a:rPr>
              <a:t>replaces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these codes 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with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the original 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text</a:t>
            </a:r>
            <a:endParaRPr sz="2200" dirty="0">
              <a:cs typeface="Book Antiqua"/>
            </a:endParaRPr>
          </a:p>
          <a:p>
            <a:pPr marL="1333500" marR="36195" lvl="1" indent="-469900">
              <a:lnSpc>
                <a:spcPct val="100800"/>
              </a:lnSpc>
              <a:spcBef>
                <a:spcPts val="459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2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Book Antiqua"/>
              </a:rPr>
              <a:t>more </a:t>
            </a:r>
            <a:r>
              <a:rPr sz="2200" spc="-30" dirty="0">
                <a:solidFill>
                  <a:srgbClr val="FFFFFF"/>
                </a:solidFill>
                <a:cs typeface="Book Antiqua"/>
              </a:rPr>
              <a:t>redundancy,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Book Antiqua"/>
              </a:rPr>
              <a:t>more </a:t>
            </a:r>
            <a:r>
              <a:rPr sz="2200" spc="-10" dirty="0">
                <a:solidFill>
                  <a:srgbClr val="FFFFFF"/>
                </a:solidFill>
                <a:cs typeface="Book Antiqua"/>
              </a:rPr>
              <a:t>effective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zip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algorithm</a:t>
            </a:r>
            <a:endParaRPr lang="en-SG" sz="2200" spc="-5" dirty="0">
              <a:solidFill>
                <a:srgbClr val="FFFFFF"/>
              </a:solidFill>
              <a:cs typeface="Book Antiqua"/>
            </a:endParaRPr>
          </a:p>
          <a:p>
            <a:pPr marL="1333500" marR="36195" lvl="1" indent="-469900">
              <a:lnSpc>
                <a:spcPct val="100800"/>
              </a:lnSpc>
              <a:spcBef>
                <a:spcPts val="459"/>
              </a:spcBef>
              <a:buAutoNum type="arabicPlain"/>
              <a:tabLst>
                <a:tab pos="1331595" algn="l"/>
                <a:tab pos="1332230" algn="l"/>
              </a:tabLst>
            </a:pPr>
            <a:r>
              <a:rPr sz="2200" spc="-30" dirty="0">
                <a:solidFill>
                  <a:srgbClr val="FFFFFF"/>
                </a:solidFill>
                <a:cs typeface="Book Antiqua"/>
              </a:rPr>
              <a:t>Typical 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text </a:t>
            </a:r>
            <a:r>
              <a:rPr sz="2200" spc="-10" dirty="0">
                <a:solidFill>
                  <a:srgbClr val="FFFFFF"/>
                </a:solidFill>
                <a:cs typeface="Book Antiqua"/>
              </a:rPr>
              <a:t>files compress 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about </a:t>
            </a:r>
            <a:r>
              <a:rPr sz="2200" b="1" dirty="0">
                <a:solidFill>
                  <a:srgbClr val="00B050"/>
                </a:solidFill>
                <a:cs typeface="Book Antiqua"/>
              </a:rPr>
              <a:t>50%</a:t>
            </a:r>
            <a:r>
              <a:rPr sz="2200" dirty="0">
                <a:solidFill>
                  <a:srgbClr val="FFFFFF"/>
                </a:solidFill>
                <a:cs typeface="Book Antiqua"/>
              </a:rPr>
              <a:t> of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their original</a:t>
            </a:r>
            <a:r>
              <a:rPr sz="2200" spc="4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200" spc="-5" dirty="0">
                <a:solidFill>
                  <a:srgbClr val="FFFFFF"/>
                </a:solidFill>
                <a:cs typeface="Book Antiqua"/>
              </a:rPr>
              <a:t>length.</a:t>
            </a:r>
            <a:endParaRPr sz="2200" dirty="0">
              <a:cs typeface="Book Antiqu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929" y="305915"/>
            <a:ext cx="438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Radix-64</a:t>
            </a:r>
            <a:r>
              <a:rPr spc="-4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211" y="1093788"/>
            <a:ext cx="8187055" cy="2750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dirty="0">
                <a:solidFill>
                  <a:srgbClr val="FFFFFF"/>
                </a:solidFill>
                <a:cs typeface="Book Antiqua"/>
              </a:rPr>
              <a:t>When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PGP is used,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at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least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part 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block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be  transmitted is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encrypted</a:t>
            </a:r>
            <a:endParaRPr sz="2800" dirty="0">
              <a:cs typeface="Book Antiqua"/>
            </a:endParaRPr>
          </a:p>
          <a:p>
            <a:pPr marL="469900" marR="1200150" indent="-457200">
              <a:lnSpc>
                <a:spcPts val="3329"/>
              </a:lnSpc>
              <a:spcBef>
                <a:spcPts val="7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10" dirty="0">
                <a:solidFill>
                  <a:srgbClr val="FFFF00"/>
                </a:solidFill>
                <a:cs typeface="Book Antiqua"/>
              </a:rPr>
              <a:t>Signature </a:t>
            </a:r>
            <a:r>
              <a:rPr sz="2800" spc="-5" dirty="0">
                <a:solidFill>
                  <a:srgbClr val="FFFF00"/>
                </a:solidFill>
                <a:cs typeface="Book Antiqua"/>
              </a:rPr>
              <a:t>Services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-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message digest is  encrypted (with the </a:t>
            </a:r>
            <a:r>
              <a:rPr sz="2800" spc="15" dirty="0">
                <a:solidFill>
                  <a:srgbClr val="FFFFFF"/>
                </a:solidFill>
                <a:cs typeface="Book Antiqua"/>
              </a:rPr>
              <a:t>sender’s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private</a:t>
            </a:r>
            <a:r>
              <a:rPr sz="2800" spc="-3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key)</a:t>
            </a:r>
            <a:endParaRPr sz="2800" dirty="0">
              <a:cs typeface="Book Antiqua"/>
            </a:endParaRPr>
          </a:p>
          <a:p>
            <a:pPr marL="469900" marR="212090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10" dirty="0">
                <a:solidFill>
                  <a:srgbClr val="FFFF00"/>
                </a:solidFill>
                <a:cs typeface="Book Antiqua"/>
              </a:rPr>
              <a:t>Confidentiality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-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both the message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signature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(if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present)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are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encrypted (with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</a:t>
            </a:r>
            <a:r>
              <a:rPr sz="2800" spc="1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one-</a:t>
            </a:r>
            <a:endParaRPr sz="2800" dirty="0"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6350" y="4222750"/>
            <a:ext cx="647065" cy="215900"/>
          </a:xfrm>
          <a:custGeom>
            <a:avLst/>
            <a:gdLst/>
            <a:ahLst/>
            <a:cxnLst/>
            <a:rect l="l" t="t" r="r" b="b"/>
            <a:pathLst>
              <a:path w="647065" h="215900">
                <a:moveTo>
                  <a:pt x="0" y="0"/>
                </a:moveTo>
                <a:lnTo>
                  <a:pt x="646641" y="0"/>
                </a:lnTo>
                <a:lnTo>
                  <a:pt x="646641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6750" y="4222750"/>
            <a:ext cx="647065" cy="215900"/>
          </a:xfrm>
          <a:custGeom>
            <a:avLst/>
            <a:gdLst/>
            <a:ahLst/>
            <a:cxnLst/>
            <a:rect l="l" t="t" r="r" b="b"/>
            <a:pathLst>
              <a:path w="647065" h="215900">
                <a:moveTo>
                  <a:pt x="0" y="0"/>
                </a:moveTo>
                <a:lnTo>
                  <a:pt x="646641" y="0"/>
                </a:lnTo>
                <a:lnTo>
                  <a:pt x="646641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77150" y="4222750"/>
            <a:ext cx="647065" cy="215900"/>
          </a:xfrm>
          <a:custGeom>
            <a:avLst/>
            <a:gdLst/>
            <a:ahLst/>
            <a:cxnLst/>
            <a:rect l="l" t="t" r="r" b="b"/>
            <a:pathLst>
              <a:path w="647065" h="215900">
                <a:moveTo>
                  <a:pt x="0" y="0"/>
                </a:moveTo>
                <a:lnTo>
                  <a:pt x="646641" y="0"/>
                </a:lnTo>
                <a:lnTo>
                  <a:pt x="646641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7550" y="4222750"/>
            <a:ext cx="647065" cy="215900"/>
          </a:xfrm>
          <a:custGeom>
            <a:avLst/>
            <a:gdLst/>
            <a:ahLst/>
            <a:cxnLst/>
            <a:rect l="l" t="t" r="r" b="b"/>
            <a:pathLst>
              <a:path w="647065" h="215900">
                <a:moveTo>
                  <a:pt x="0" y="0"/>
                </a:moveTo>
                <a:lnTo>
                  <a:pt x="646641" y="0"/>
                </a:lnTo>
                <a:lnTo>
                  <a:pt x="646641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19798" y="5587999"/>
          <a:ext cx="3618228" cy="215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38898" y="4832350"/>
            <a:ext cx="399415" cy="215900"/>
          </a:xfrm>
          <a:custGeom>
            <a:avLst/>
            <a:gdLst/>
            <a:ahLst/>
            <a:cxnLst/>
            <a:rect l="l" t="t" r="r" b="b"/>
            <a:pathLst>
              <a:path w="399415" h="215900">
                <a:moveTo>
                  <a:pt x="0" y="63219"/>
                </a:moveTo>
                <a:lnTo>
                  <a:pt x="63220" y="0"/>
                </a:lnTo>
                <a:lnTo>
                  <a:pt x="335772" y="0"/>
                </a:lnTo>
                <a:lnTo>
                  <a:pt x="398992" y="63219"/>
                </a:lnTo>
                <a:lnTo>
                  <a:pt x="398992" y="152679"/>
                </a:lnTo>
                <a:lnTo>
                  <a:pt x="335772" y="215899"/>
                </a:lnTo>
                <a:lnTo>
                  <a:pt x="63220" y="215899"/>
                </a:lnTo>
                <a:lnTo>
                  <a:pt x="0" y="152679"/>
                </a:lnTo>
                <a:lnTo>
                  <a:pt x="0" y="6321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1848" y="4832350"/>
            <a:ext cx="399415" cy="215900"/>
          </a:xfrm>
          <a:custGeom>
            <a:avLst/>
            <a:gdLst/>
            <a:ahLst/>
            <a:cxnLst/>
            <a:rect l="l" t="t" r="r" b="b"/>
            <a:pathLst>
              <a:path w="399415" h="215900">
                <a:moveTo>
                  <a:pt x="0" y="63219"/>
                </a:moveTo>
                <a:lnTo>
                  <a:pt x="63220" y="0"/>
                </a:lnTo>
                <a:lnTo>
                  <a:pt x="335771" y="0"/>
                </a:lnTo>
                <a:lnTo>
                  <a:pt x="398991" y="63219"/>
                </a:lnTo>
                <a:lnTo>
                  <a:pt x="398991" y="152679"/>
                </a:lnTo>
                <a:lnTo>
                  <a:pt x="335771" y="215899"/>
                </a:lnTo>
                <a:lnTo>
                  <a:pt x="63220" y="215899"/>
                </a:lnTo>
                <a:lnTo>
                  <a:pt x="0" y="152679"/>
                </a:lnTo>
                <a:lnTo>
                  <a:pt x="0" y="6321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2248" y="4832350"/>
            <a:ext cx="399415" cy="215900"/>
          </a:xfrm>
          <a:custGeom>
            <a:avLst/>
            <a:gdLst/>
            <a:ahLst/>
            <a:cxnLst/>
            <a:rect l="l" t="t" r="r" b="b"/>
            <a:pathLst>
              <a:path w="399415" h="215900">
                <a:moveTo>
                  <a:pt x="0" y="63219"/>
                </a:moveTo>
                <a:lnTo>
                  <a:pt x="63220" y="0"/>
                </a:lnTo>
                <a:lnTo>
                  <a:pt x="335771" y="0"/>
                </a:lnTo>
                <a:lnTo>
                  <a:pt x="398991" y="63219"/>
                </a:lnTo>
                <a:lnTo>
                  <a:pt x="398991" y="152679"/>
                </a:lnTo>
                <a:lnTo>
                  <a:pt x="335771" y="215899"/>
                </a:lnTo>
                <a:lnTo>
                  <a:pt x="63220" y="215899"/>
                </a:lnTo>
                <a:lnTo>
                  <a:pt x="0" y="152679"/>
                </a:lnTo>
                <a:lnTo>
                  <a:pt x="0" y="6321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5198" y="4832350"/>
            <a:ext cx="399415" cy="215900"/>
          </a:xfrm>
          <a:custGeom>
            <a:avLst/>
            <a:gdLst/>
            <a:ahLst/>
            <a:cxnLst/>
            <a:rect l="l" t="t" r="r" b="b"/>
            <a:pathLst>
              <a:path w="399415" h="215900">
                <a:moveTo>
                  <a:pt x="0" y="63219"/>
                </a:moveTo>
                <a:lnTo>
                  <a:pt x="63220" y="0"/>
                </a:lnTo>
                <a:lnTo>
                  <a:pt x="335771" y="0"/>
                </a:lnTo>
                <a:lnTo>
                  <a:pt x="398991" y="63219"/>
                </a:lnTo>
                <a:lnTo>
                  <a:pt x="398991" y="152679"/>
                </a:lnTo>
                <a:lnTo>
                  <a:pt x="335771" y="215899"/>
                </a:lnTo>
                <a:lnTo>
                  <a:pt x="63220" y="215899"/>
                </a:lnTo>
                <a:lnTo>
                  <a:pt x="0" y="152679"/>
                </a:lnTo>
                <a:lnTo>
                  <a:pt x="0" y="6321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9470" y="4025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0800" y="381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14870" y="4025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4670" y="6045200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398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62170" y="3911602"/>
            <a:ext cx="261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6630" algn="l"/>
                <a:tab pos="2602865" algn="l"/>
              </a:tabLst>
            </a:pPr>
            <a:r>
              <a:rPr sz="1000" b="1" u="sng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24</a:t>
            </a:r>
            <a:r>
              <a:rPr sz="1000" b="1" u="sng" spc="-8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b="1" u="sng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Bits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9270" y="6007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0800" y="381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75270" y="6007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47215" y="5886453"/>
            <a:ext cx="11982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00"/>
                </a:solidFill>
                <a:latin typeface="Times New Roman"/>
                <a:cs typeface="Times New Roman"/>
              </a:rPr>
              <a:t>4 </a:t>
            </a:r>
            <a:r>
              <a:rPr sz="1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characters </a:t>
            </a:r>
            <a:r>
              <a:rPr sz="1000" b="1" dirty="0">
                <a:solidFill>
                  <a:srgbClr val="FFFF00"/>
                </a:solidFill>
                <a:latin typeface="Times New Roman"/>
                <a:cs typeface="Times New Roman"/>
              </a:rPr>
              <a:t>= 32</a:t>
            </a:r>
            <a:r>
              <a:rPr sz="1000" b="1" spc="-5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Bits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4197" y="4851402"/>
            <a:ext cx="244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00"/>
                </a:solidFill>
                <a:latin typeface="Times New Roman"/>
                <a:cs typeface="Times New Roman"/>
              </a:rPr>
              <a:t>R64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7147" y="4851402"/>
            <a:ext cx="244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00"/>
                </a:solidFill>
                <a:latin typeface="Times New Roman"/>
                <a:cs typeface="Times New Roman"/>
              </a:rPr>
              <a:t>R64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7547" y="4851402"/>
            <a:ext cx="244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00"/>
                </a:solidFill>
                <a:latin typeface="Times New Roman"/>
                <a:cs typeface="Times New Roman"/>
              </a:rPr>
              <a:t>R64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40497" y="4851402"/>
            <a:ext cx="244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00"/>
                </a:solidFill>
                <a:latin typeface="Times New Roman"/>
                <a:cs typeface="Times New Roman"/>
              </a:rPr>
              <a:t>R64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79670" y="4445000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5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1570" y="4749800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22620" y="4445000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5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4520" y="4749800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83020" y="4445000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5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44920" y="4749800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25970" y="4445000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5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87870" y="4749800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41086" y="5054602"/>
            <a:ext cx="238760" cy="509270"/>
          </a:xfrm>
          <a:custGeom>
            <a:avLst/>
            <a:gdLst/>
            <a:ahLst/>
            <a:cxnLst/>
            <a:rect l="l" t="t" r="r" b="b"/>
            <a:pathLst>
              <a:path w="238759" h="509270">
                <a:moveTo>
                  <a:pt x="238585" y="0"/>
                </a:moveTo>
                <a:lnTo>
                  <a:pt x="0" y="508815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8157" y="5501248"/>
            <a:ext cx="68991" cy="85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43966" y="5054602"/>
            <a:ext cx="78740" cy="506730"/>
          </a:xfrm>
          <a:custGeom>
            <a:avLst/>
            <a:gdLst/>
            <a:ahLst/>
            <a:cxnLst/>
            <a:rect l="l" t="t" r="r" b="b"/>
            <a:pathLst>
              <a:path w="78740" h="506729">
                <a:moveTo>
                  <a:pt x="78654" y="0"/>
                </a:moveTo>
                <a:lnTo>
                  <a:pt x="0" y="506713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14109" y="5505273"/>
            <a:ext cx="75298" cy="81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3020" y="5054600"/>
            <a:ext cx="158115" cy="509270"/>
          </a:xfrm>
          <a:custGeom>
            <a:avLst/>
            <a:gdLst/>
            <a:ahLst/>
            <a:cxnLst/>
            <a:rect l="l" t="t" r="r" b="b"/>
            <a:pathLst>
              <a:path w="158115" h="509270">
                <a:moveTo>
                  <a:pt x="0" y="0"/>
                </a:moveTo>
                <a:lnTo>
                  <a:pt x="157589" y="509135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9192" y="5503941"/>
            <a:ext cx="72792" cy="84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25971" y="5054600"/>
            <a:ext cx="396240" cy="513715"/>
          </a:xfrm>
          <a:custGeom>
            <a:avLst/>
            <a:gdLst/>
            <a:ahLst/>
            <a:cxnLst/>
            <a:rect l="l" t="t" r="r" b="b"/>
            <a:pathLst>
              <a:path w="396240" h="513714">
                <a:moveTo>
                  <a:pt x="0" y="0"/>
                </a:moveTo>
                <a:lnTo>
                  <a:pt x="395655" y="513282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60437" y="5504388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4" h="83820">
                <a:moveTo>
                  <a:pt x="60351" y="0"/>
                </a:moveTo>
                <a:lnTo>
                  <a:pt x="45683" y="43378"/>
                </a:lnTo>
                <a:lnTo>
                  <a:pt x="0" y="46521"/>
                </a:lnTo>
                <a:lnTo>
                  <a:pt x="76696" y="83611"/>
                </a:lnTo>
                <a:lnTo>
                  <a:pt x="60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6937" y="3777935"/>
            <a:ext cx="5447030" cy="139065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464"/>
              </a:spcBef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time symmetric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key)</a:t>
            </a:r>
            <a:endParaRPr sz="2800" dirty="0">
              <a:cs typeface="Book Antiqua"/>
            </a:endParaRPr>
          </a:p>
          <a:p>
            <a:pPr marL="469900" marR="5080" indent="-457200">
              <a:lnSpc>
                <a:spcPts val="3300"/>
              </a:lnSpc>
              <a:spcBef>
                <a:spcPts val="52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Thus,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part of all 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</a:t>
            </a:r>
            <a:r>
              <a:rPr sz="2800" spc="-7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resulting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block consists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a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stream</a:t>
            </a:r>
            <a:r>
              <a:rPr sz="2800" spc="-2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</a:t>
            </a:r>
            <a:endParaRPr sz="2800" dirty="0">
              <a:cs typeface="Book Antiqu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134137" y="5148263"/>
            <a:ext cx="36150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arbitary eight-bit</a:t>
            </a:r>
            <a:r>
              <a:rPr sz="2800" spc="-3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bytes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014" y="305915"/>
            <a:ext cx="609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Radix-64 Conversion</a:t>
            </a:r>
            <a:r>
              <a:rPr spc="-40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211" y="1093788"/>
            <a:ext cx="8462010" cy="4198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dirty="0">
                <a:solidFill>
                  <a:srgbClr val="FFFFFF"/>
                </a:solidFill>
                <a:cs typeface="Book Antiqua"/>
              </a:rPr>
              <a:t>Many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electronic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mail systems only allow messages  made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b="1" spc="-5" dirty="0">
                <a:solidFill>
                  <a:srgbClr val="00B050"/>
                </a:solidFill>
                <a:cs typeface="Book Antiqua"/>
              </a:rPr>
              <a:t>ASCII</a:t>
            </a:r>
            <a:r>
              <a:rPr sz="2800" b="1" spc="-105" dirty="0">
                <a:solidFill>
                  <a:srgbClr val="00B050"/>
                </a:solidFill>
                <a:cs typeface="Book Antiqua"/>
              </a:rPr>
              <a:t> </a:t>
            </a:r>
            <a:r>
              <a:rPr sz="2800" b="1" spc="-5" dirty="0">
                <a:solidFill>
                  <a:srgbClr val="00B050"/>
                </a:solidFill>
                <a:cs typeface="Book Antiqua"/>
              </a:rPr>
              <a:t>text</a:t>
            </a:r>
            <a:endParaRPr sz="2800" b="1" dirty="0">
              <a:solidFill>
                <a:srgbClr val="00B050"/>
              </a:solidFill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8-bit raw binary data is not</a:t>
            </a:r>
            <a:r>
              <a:rPr sz="2800" spc="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supported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. </a:t>
            </a:r>
            <a:r>
              <a:rPr lang="en-SG" sz="2800" i="1" spc="-5" dirty="0" err="1">
                <a:solidFill>
                  <a:srgbClr val="FFFFFF"/>
                </a:solidFill>
                <a:cs typeface="Book Antiqua"/>
              </a:rPr>
              <a:t>i.e</a:t>
            </a:r>
            <a:r>
              <a:rPr lang="en-SG" sz="2800" i="1" spc="-5" dirty="0">
                <a:solidFill>
                  <a:srgbClr val="FFFFFF"/>
                </a:solidFill>
                <a:cs typeface="Book Antiqua"/>
              </a:rPr>
              <a:t> not readable </a:t>
            </a:r>
            <a:endParaRPr sz="2800" i="1" dirty="0">
              <a:cs typeface="Book Antiqua"/>
            </a:endParaRPr>
          </a:p>
          <a:p>
            <a:pPr marL="469900" marR="27305" indent="-457200">
              <a:lnSpc>
                <a:spcPts val="3329"/>
              </a:lnSpc>
              <a:spcBef>
                <a:spcPts val="77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supports ASCII radix-64 format for ciphertext  messages</a:t>
            </a:r>
            <a:endParaRPr sz="2800" dirty="0">
              <a:cs typeface="Book Antiqua"/>
            </a:endParaRPr>
          </a:p>
          <a:p>
            <a:pPr marL="469900" marR="906144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This special format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represents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binary data by  using only printable ASCII</a:t>
            </a:r>
            <a:r>
              <a:rPr sz="2800" spc="-10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characters</a:t>
            </a:r>
            <a:endParaRPr sz="2800" dirty="0">
              <a:cs typeface="Book Antiqua"/>
            </a:endParaRPr>
          </a:p>
          <a:p>
            <a:pPr marL="469900" marR="885825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It is useful for transmitting encrypted data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normal E-mail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text.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1670" y="1938340"/>
            <a:ext cx="7581900" cy="3063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14"/>
              </a:spcBef>
            </a:pP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"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PGP has become a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de-facto standard around  the world. It is generally believed 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by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experts to  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be </a:t>
            </a:r>
            <a:r>
              <a:rPr sz="3200" b="1" u="heavy" spc="-5" dirty="0">
                <a:solidFill>
                  <a:srgbClr val="FFFF00"/>
                </a:solidFill>
                <a:uFill>
                  <a:solidFill>
                    <a:srgbClr val="FFFB00"/>
                  </a:solidFill>
                </a:uFill>
                <a:latin typeface="Arial Narrow"/>
                <a:cs typeface="Arial Narrow"/>
              </a:rPr>
              <a:t>unbreakable</a:t>
            </a:r>
            <a:r>
              <a:rPr sz="3200" b="1" spc="-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useful time (at least  hundreds 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years). 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Only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intended recipient 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can 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read the encrypted message. 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Not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Organised  Crime, 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not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NSA, not </a:t>
            </a:r>
            <a:r>
              <a:rPr sz="3200" b="1" spc="-5" dirty="0">
                <a:solidFill>
                  <a:srgbClr val="FFFFFF"/>
                </a:solidFill>
                <a:latin typeface="Arial Narrow"/>
                <a:cs typeface="Arial Narrow"/>
              </a:rPr>
              <a:t>the FBI, </a:t>
            </a:r>
            <a:r>
              <a:rPr sz="3200" b="1" spc="-45" dirty="0">
                <a:solidFill>
                  <a:srgbClr val="FFFFFF"/>
                </a:solidFill>
                <a:latin typeface="Arial Narrow"/>
                <a:cs typeface="Arial Narrow"/>
              </a:rPr>
              <a:t>NOBODY.</a:t>
            </a:r>
            <a:r>
              <a:rPr sz="3200" b="1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”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4181" y="6449209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6239" y="599758"/>
            <a:ext cx="5849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latin typeface="+mn-lt"/>
              </a:rPr>
              <a:t>Electronic </a:t>
            </a:r>
            <a:r>
              <a:rPr sz="4400" spc="-5" dirty="0">
                <a:latin typeface="+mn-lt"/>
              </a:rPr>
              <a:t>Mail</a:t>
            </a:r>
            <a:r>
              <a:rPr sz="4400" spc="-35" dirty="0">
                <a:latin typeface="+mn-lt"/>
              </a:rPr>
              <a:t> </a:t>
            </a:r>
            <a:r>
              <a:rPr sz="4400" spc="-5" dirty="0">
                <a:latin typeface="+mn-lt"/>
              </a:rPr>
              <a:t>Security</a:t>
            </a:r>
            <a:endParaRPr sz="440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014" y="305915"/>
            <a:ext cx="609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Radix-64 Conversion</a:t>
            </a:r>
            <a:r>
              <a:rPr spc="-40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(cont’d)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211" y="1093788"/>
            <a:ext cx="8136890" cy="4541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316865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This format acts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 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form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transport </a:t>
            </a:r>
            <a:r>
              <a:rPr sz="2800" spc="-35" dirty="0">
                <a:solidFill>
                  <a:srgbClr val="FFFFFF"/>
                </a:solidFill>
                <a:cs typeface="Book Antiqua"/>
              </a:rPr>
              <a:t>armour, 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protecting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it against corruption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Internet</a:t>
            </a:r>
            <a:endParaRPr sz="2800" dirty="0">
              <a:cs typeface="Book Antiqua"/>
            </a:endParaRPr>
          </a:p>
          <a:p>
            <a:pPr marL="469900" marR="436880" indent="-457200">
              <a:lnSpc>
                <a:spcPts val="3329"/>
              </a:lnSpc>
              <a:spcBef>
                <a:spcPts val="7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also appends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CRC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(Cyclic Redundancy  Check)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detect transmission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errors</a:t>
            </a:r>
            <a:endParaRPr sz="2800" dirty="0">
              <a:cs typeface="Book Antiqua"/>
            </a:endParaRPr>
          </a:p>
          <a:p>
            <a:pPr marL="469900" marR="15240" indent="-457200">
              <a:lnSpc>
                <a:spcPct val="100099"/>
              </a:lnSpc>
              <a:spcBef>
                <a:spcPts val="60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Radix-64 format converts the plaintext by  expanding block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b="1" dirty="0">
                <a:solidFill>
                  <a:srgbClr val="00B050"/>
                </a:solidFill>
                <a:cs typeface="Book Antiqua"/>
              </a:rPr>
              <a:t>24 </a:t>
            </a:r>
            <a:r>
              <a:rPr sz="2800" b="1" spc="-5" dirty="0">
                <a:solidFill>
                  <a:srgbClr val="00B050"/>
                </a:solidFill>
                <a:cs typeface="Book Antiqua"/>
              </a:rPr>
              <a:t>bits into </a:t>
            </a:r>
            <a:r>
              <a:rPr sz="2800" b="1" dirty="0">
                <a:solidFill>
                  <a:srgbClr val="00B050"/>
                </a:solidFill>
                <a:cs typeface="Book Antiqua"/>
              </a:rPr>
              <a:t>4 </a:t>
            </a:r>
            <a:r>
              <a:rPr sz="2800" b="1" spc="-5" dirty="0">
                <a:solidFill>
                  <a:srgbClr val="00B050"/>
                </a:solidFill>
                <a:cs typeface="Book Antiqua"/>
              </a:rPr>
              <a:t>printable ASCII  characters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(32 bits)</a:t>
            </a:r>
            <a:endParaRPr sz="2800" dirty="0">
              <a:cs typeface="Book Antiqua"/>
            </a:endParaRPr>
          </a:p>
          <a:p>
            <a:pPr marL="469900" marR="5080" indent="-457200" algn="just">
              <a:lnSpc>
                <a:spcPct val="100099"/>
              </a:lnSpc>
              <a:spcBef>
                <a:spcPts val="610"/>
              </a:spcBef>
              <a:buChar char="•"/>
              <a:tabLst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file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grows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by about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33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percent,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consider that  the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file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probably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was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compressed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more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than that  by PGP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before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it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was</a:t>
            </a:r>
            <a:r>
              <a:rPr sz="2800" spc="-3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encrypted.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201" y="305915"/>
            <a:ext cx="645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Segmentation</a:t>
            </a:r>
            <a:r>
              <a:rPr spc="-5" dirty="0">
                <a:latin typeface="Book Antiqua"/>
                <a:cs typeface="Book Antiqua"/>
              </a:rPr>
              <a:t> and</a:t>
            </a:r>
            <a:r>
              <a:rPr spc="-40" dirty="0">
                <a:latin typeface="Book Antiqua"/>
                <a:cs typeface="Book Antiqua"/>
              </a:rPr>
              <a:t> </a:t>
            </a:r>
            <a:r>
              <a:rPr spc="-5" dirty="0">
                <a:latin typeface="Book Antiqua"/>
                <a:cs typeface="Book Antiqua"/>
              </a:rPr>
              <a:t>Reassembly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211" y="1093788"/>
            <a:ext cx="8256270" cy="4541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335280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10" dirty="0">
                <a:solidFill>
                  <a:srgbClr val="FFFFFF"/>
                </a:solidFill>
                <a:cs typeface="Book Antiqua"/>
              </a:rPr>
              <a:t>Electronic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mail facilities often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are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restricted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a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maximum message length</a:t>
            </a:r>
            <a:endParaRPr sz="2800" dirty="0">
              <a:cs typeface="Book Antiqua"/>
            </a:endParaRPr>
          </a:p>
          <a:p>
            <a:pPr marL="469900" marR="5080" indent="-457200">
              <a:lnSpc>
                <a:spcPct val="100099"/>
              </a:lnSpc>
              <a:spcBef>
                <a:spcPts val="60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Any message longer than the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pre-specified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size  must be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broken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up into smaller segments, each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which is mailed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separately</a:t>
            </a:r>
            <a:endParaRPr sz="2800" dirty="0">
              <a:cs typeface="Book Antiqua"/>
            </a:endParaRPr>
          </a:p>
          <a:p>
            <a:pPr marL="469900" marR="232410" indent="-457200" algn="just">
              <a:lnSpc>
                <a:spcPct val="100099"/>
              </a:lnSpc>
              <a:spcBef>
                <a:spcPts val="610"/>
              </a:spcBef>
              <a:buChar char="•"/>
              <a:tabLst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automatically subdivides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message that is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too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large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into segments that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are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small enough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send via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e-mail</a:t>
            </a:r>
            <a:endParaRPr sz="2800" dirty="0">
              <a:cs typeface="Book Antiqua"/>
            </a:endParaRPr>
          </a:p>
          <a:p>
            <a:pPr marL="469900" marR="1142365" indent="-457200">
              <a:lnSpc>
                <a:spcPts val="3329"/>
              </a:lnSpc>
              <a:spcBef>
                <a:spcPts val="85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segmentation is done after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all 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other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processing,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including radix-64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conversion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051" y="231619"/>
            <a:ext cx="6450965" cy="11362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82215" marR="5080" indent="-2470150">
              <a:lnSpc>
                <a:spcPts val="4300"/>
              </a:lnSpc>
              <a:spcBef>
                <a:spcPts val="260"/>
              </a:spcBef>
            </a:pPr>
            <a:r>
              <a:rPr spc="-5" dirty="0">
                <a:latin typeface="+mn-lt"/>
                <a:cs typeface="Book Antiqua"/>
              </a:rPr>
              <a:t>Segmentation and Reassembly  (cont’d)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6298" y="1671638"/>
            <a:ext cx="8375015" cy="3632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marR="196215" indent="-457200">
              <a:lnSpc>
                <a:spcPct val="99700"/>
              </a:lnSpc>
              <a:spcBef>
                <a:spcPts val="1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spc="-5" dirty="0">
                <a:solidFill>
                  <a:srgbClr val="00B050"/>
                </a:solidFill>
                <a:cs typeface="Book Antiqua"/>
              </a:rPr>
              <a:t>session key component </a:t>
            </a:r>
            <a:r>
              <a:rPr sz="2800" dirty="0">
                <a:solidFill>
                  <a:srgbClr val="00B050"/>
                </a:solidFill>
                <a:cs typeface="Book Antiqua"/>
              </a:rPr>
              <a:t>and </a:t>
            </a:r>
            <a:r>
              <a:rPr sz="2800" spc="-10" dirty="0">
                <a:solidFill>
                  <a:srgbClr val="00B050"/>
                </a:solidFill>
                <a:cs typeface="Book Antiqua"/>
              </a:rPr>
              <a:t>signature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component appear only once,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at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beginning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spc="-15" dirty="0">
                <a:solidFill>
                  <a:srgbClr val="00B050"/>
                </a:solidFill>
                <a:cs typeface="Book Antiqua"/>
              </a:rPr>
              <a:t>first</a:t>
            </a:r>
            <a:r>
              <a:rPr sz="2800" spc="-5" dirty="0">
                <a:solidFill>
                  <a:srgbClr val="00B050"/>
                </a:solidFill>
                <a:cs typeface="Book Antiqua"/>
              </a:rPr>
              <a:t> segment</a:t>
            </a:r>
            <a:endParaRPr sz="2800" dirty="0">
              <a:solidFill>
                <a:srgbClr val="00B050"/>
              </a:solidFill>
              <a:cs typeface="Book Antiqua"/>
            </a:endParaRPr>
          </a:p>
          <a:p>
            <a:pPr marL="469900" marR="67945" indent="-457200">
              <a:lnSpc>
                <a:spcPct val="102000"/>
              </a:lnSpc>
              <a:spcBef>
                <a:spcPts val="5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At the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receiving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end, PGP must strip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off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all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e-mail  header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reassemble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entire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original block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 (</a:t>
            </a:r>
            <a:r>
              <a:rPr lang="en-SG" sz="2800" i="1" spc="-5" dirty="0" err="1">
                <a:solidFill>
                  <a:srgbClr val="FFFFFF"/>
                </a:solidFill>
                <a:cs typeface="Book Antiqua"/>
              </a:rPr>
              <a:t>i.e</a:t>
            </a:r>
            <a:r>
              <a:rPr lang="en-SG" sz="2800" i="1" spc="-5" dirty="0">
                <a:solidFill>
                  <a:srgbClr val="FFFFFF"/>
                </a:solidFill>
                <a:cs typeface="Book Antiqua"/>
              </a:rPr>
              <a:t> text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)</a:t>
            </a:r>
            <a:endParaRPr sz="2800" dirty="0">
              <a:cs typeface="Book Antiqua"/>
            </a:endParaRPr>
          </a:p>
          <a:p>
            <a:pPr marL="469900" marR="5080" indent="-457200">
              <a:lnSpc>
                <a:spcPct val="102000"/>
              </a:lnSpc>
              <a:spcBef>
                <a:spcPts val="5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This is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before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performing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any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appropriate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steps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verify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or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decrypt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any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 message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608" y="126844"/>
            <a:ext cx="5748783" cy="11362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15340" marR="5080" indent="505459">
              <a:lnSpc>
                <a:spcPts val="4300"/>
              </a:lnSpc>
              <a:spcBef>
                <a:spcPts val="260"/>
              </a:spcBef>
            </a:pPr>
            <a:r>
              <a:rPr dirty="0">
                <a:latin typeface="+mn-lt"/>
              </a:rPr>
              <a:t>The </a:t>
            </a:r>
            <a:r>
              <a:rPr spc="-5" dirty="0">
                <a:latin typeface="+mn-lt"/>
              </a:rPr>
              <a:t>Order </a:t>
            </a:r>
            <a:r>
              <a:rPr dirty="0">
                <a:latin typeface="+mn-lt"/>
              </a:rPr>
              <a:t>of  </a:t>
            </a:r>
            <a:r>
              <a:rPr spc="-5" dirty="0">
                <a:latin typeface="+mn-lt"/>
              </a:rPr>
              <a:t>Operations in</a:t>
            </a:r>
            <a:r>
              <a:rPr spc="-55" dirty="0">
                <a:latin typeface="+mn-lt"/>
              </a:rPr>
              <a:t> </a:t>
            </a:r>
            <a:r>
              <a:rPr spc="-5" dirty="0">
                <a:latin typeface="+mn-lt"/>
              </a:rPr>
              <a:t>PGP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3495" marR="5080">
              <a:lnSpc>
                <a:spcPts val="3300"/>
              </a:lnSpc>
              <a:spcBef>
                <a:spcPts val="260"/>
              </a:spcBef>
              <a:tabLst>
                <a:tab pos="966469" algn="l"/>
                <a:tab pos="2934335" algn="l"/>
                <a:tab pos="3440429" algn="l"/>
                <a:tab pos="4127500" algn="l"/>
                <a:tab pos="5761355" algn="l"/>
                <a:tab pos="6267450" algn="l"/>
                <a:tab pos="8128634" algn="l"/>
              </a:tabLst>
            </a:pPr>
            <a:r>
              <a:rPr spc="-5" dirty="0">
                <a:latin typeface="+mn-lt"/>
              </a:rPr>
              <a:t>Brie</a:t>
            </a:r>
            <a:r>
              <a:rPr dirty="0">
                <a:latin typeface="+mn-lt"/>
              </a:rPr>
              <a:t>f	</a:t>
            </a:r>
            <a:r>
              <a:rPr spc="-5" dirty="0">
                <a:latin typeface="+mn-lt"/>
              </a:rPr>
              <a:t>descri</a:t>
            </a:r>
            <a:r>
              <a:rPr dirty="0">
                <a:latin typeface="+mn-lt"/>
              </a:rPr>
              <a:t>pt</a:t>
            </a:r>
            <a:r>
              <a:rPr spc="-5" dirty="0">
                <a:latin typeface="+mn-lt"/>
              </a:rPr>
              <a:t>io</a:t>
            </a:r>
            <a:r>
              <a:rPr dirty="0">
                <a:latin typeface="+mn-lt"/>
              </a:rPr>
              <a:t>n	of	t</a:t>
            </a:r>
            <a:r>
              <a:rPr spc="-5" dirty="0">
                <a:latin typeface="+mn-lt"/>
              </a:rPr>
              <a:t>h</a:t>
            </a:r>
            <a:r>
              <a:rPr dirty="0">
                <a:latin typeface="+mn-lt"/>
              </a:rPr>
              <a:t>e	</a:t>
            </a:r>
            <a:r>
              <a:rPr spc="-5" dirty="0">
                <a:latin typeface="+mn-lt"/>
              </a:rPr>
              <a:t>se</a:t>
            </a:r>
            <a:r>
              <a:rPr dirty="0">
                <a:latin typeface="+mn-lt"/>
              </a:rPr>
              <a:t>q</a:t>
            </a:r>
            <a:r>
              <a:rPr spc="-5" dirty="0">
                <a:latin typeface="+mn-lt"/>
              </a:rPr>
              <a:t>uenc</a:t>
            </a:r>
            <a:r>
              <a:rPr dirty="0">
                <a:latin typeface="+mn-lt"/>
              </a:rPr>
              <a:t>e	of	op</a:t>
            </a:r>
            <a:r>
              <a:rPr spc="-5" dirty="0">
                <a:latin typeface="+mn-lt"/>
              </a:rPr>
              <a:t>era</a:t>
            </a:r>
            <a:r>
              <a:rPr dirty="0">
                <a:latin typeface="+mn-lt"/>
              </a:rPr>
              <a:t>t</a:t>
            </a:r>
            <a:r>
              <a:rPr spc="-5" dirty="0">
                <a:latin typeface="+mn-lt"/>
              </a:rPr>
              <a:t>ion</a:t>
            </a:r>
            <a:r>
              <a:rPr dirty="0">
                <a:latin typeface="+mn-lt"/>
              </a:rPr>
              <a:t>s	of  </a:t>
            </a:r>
            <a:r>
              <a:rPr spc="-5" dirty="0">
                <a:latin typeface="+mn-lt"/>
              </a:rPr>
              <a:t>PGP:</a:t>
            </a:r>
          </a:p>
          <a:p>
            <a:pPr marL="598170" indent="-460375">
              <a:lnSpc>
                <a:spcPct val="100000"/>
              </a:lnSpc>
              <a:spcBef>
                <a:spcPts val="1210"/>
              </a:spcBef>
              <a:buChar char="•"/>
              <a:tabLst>
                <a:tab pos="597535" algn="l"/>
                <a:tab pos="598170" algn="l"/>
              </a:tabLst>
            </a:pPr>
            <a:r>
              <a:rPr spc="-10" dirty="0">
                <a:solidFill>
                  <a:srgbClr val="FFFFFF"/>
                </a:solidFill>
                <a:latin typeface="+mn-lt"/>
              </a:rPr>
              <a:t>Create </a:t>
            </a:r>
            <a:r>
              <a:rPr dirty="0">
                <a:solidFill>
                  <a:srgbClr val="FFFFFF"/>
                </a:solidFill>
                <a:latin typeface="+mn-lt"/>
              </a:rPr>
              <a:t>a </a:t>
            </a:r>
            <a:r>
              <a:rPr spc="-5" dirty="0">
                <a:solidFill>
                  <a:srgbClr val="FFFFFF"/>
                </a:solidFill>
                <a:latin typeface="+mn-lt"/>
              </a:rPr>
              <a:t>private </a:t>
            </a:r>
            <a:r>
              <a:rPr dirty="0">
                <a:solidFill>
                  <a:srgbClr val="FFFFFF"/>
                </a:solidFill>
                <a:latin typeface="+mn-lt"/>
              </a:rPr>
              <a:t>and </a:t>
            </a:r>
            <a:r>
              <a:rPr spc="-5" dirty="0">
                <a:solidFill>
                  <a:srgbClr val="FFFFFF"/>
                </a:solidFill>
                <a:latin typeface="+mn-lt"/>
              </a:rPr>
              <a:t>public key </a:t>
            </a:r>
            <a:r>
              <a:rPr dirty="0">
                <a:solidFill>
                  <a:srgbClr val="FFFFFF"/>
                </a:solidFill>
                <a:latin typeface="+mn-lt"/>
              </a:rPr>
              <a:t>pair</a:t>
            </a:r>
          </a:p>
          <a:p>
            <a:pPr marL="598170" indent="-460375">
              <a:lnSpc>
                <a:spcPct val="100000"/>
              </a:lnSpc>
              <a:spcBef>
                <a:spcPts val="740"/>
              </a:spcBef>
              <a:buChar char="•"/>
              <a:tabLst>
                <a:tab pos="597535" algn="l"/>
                <a:tab pos="598170" algn="l"/>
              </a:tabLst>
            </a:pPr>
            <a:r>
              <a:rPr spc="-5" dirty="0">
                <a:solidFill>
                  <a:srgbClr val="FFFFFF"/>
                </a:solidFill>
                <a:latin typeface="+mn-lt"/>
              </a:rPr>
              <a:t>Exchange public keys </a:t>
            </a:r>
            <a:r>
              <a:rPr dirty="0">
                <a:solidFill>
                  <a:srgbClr val="FFFFFF"/>
                </a:solidFill>
                <a:latin typeface="+mn-lt"/>
              </a:rPr>
              <a:t>with</a:t>
            </a:r>
            <a:r>
              <a:rPr spc="-10" dirty="0">
                <a:solidFill>
                  <a:srgbClr val="FFFFFF"/>
                </a:solidFill>
                <a:latin typeface="+mn-lt"/>
              </a:rPr>
              <a:t> </a:t>
            </a:r>
            <a:r>
              <a:rPr spc="-5" dirty="0">
                <a:solidFill>
                  <a:srgbClr val="FFFFFF"/>
                </a:solidFill>
                <a:latin typeface="+mn-lt"/>
              </a:rPr>
              <a:t>others</a:t>
            </a:r>
          </a:p>
          <a:p>
            <a:pPr marL="598170" indent="-460375">
              <a:lnSpc>
                <a:spcPct val="100000"/>
              </a:lnSpc>
              <a:spcBef>
                <a:spcPts val="640"/>
              </a:spcBef>
              <a:buChar char="•"/>
              <a:tabLst>
                <a:tab pos="597535" algn="l"/>
                <a:tab pos="598170" algn="l"/>
              </a:tabLst>
            </a:pPr>
            <a:r>
              <a:rPr spc="-35" dirty="0">
                <a:solidFill>
                  <a:srgbClr val="FFFFFF"/>
                </a:solidFill>
                <a:latin typeface="+mn-lt"/>
              </a:rPr>
              <a:t>Validate </a:t>
            </a:r>
            <a:r>
              <a:rPr spc="-5" dirty="0">
                <a:solidFill>
                  <a:srgbClr val="FFFFFF"/>
                </a:solidFill>
                <a:latin typeface="+mn-lt"/>
              </a:rPr>
              <a:t>your</a:t>
            </a:r>
            <a:r>
              <a:rPr spc="25" dirty="0">
                <a:solidFill>
                  <a:srgbClr val="FFFFFF"/>
                </a:solidFill>
                <a:latin typeface="+mn-lt"/>
              </a:rPr>
              <a:t> </a:t>
            </a:r>
            <a:r>
              <a:rPr spc="-5" dirty="0">
                <a:solidFill>
                  <a:srgbClr val="FFFFFF"/>
                </a:solidFill>
                <a:latin typeface="+mn-lt"/>
              </a:rPr>
              <a:t>keys</a:t>
            </a:r>
          </a:p>
          <a:p>
            <a:pPr marL="598170" indent="-460375">
              <a:lnSpc>
                <a:spcPct val="100000"/>
              </a:lnSpc>
              <a:spcBef>
                <a:spcPts val="640"/>
              </a:spcBef>
              <a:buChar char="•"/>
              <a:tabLst>
                <a:tab pos="597535" algn="l"/>
                <a:tab pos="598170" algn="l"/>
              </a:tabLst>
            </a:pPr>
            <a:r>
              <a:rPr spc="-5" dirty="0">
                <a:solidFill>
                  <a:srgbClr val="FFFFFF"/>
                </a:solidFill>
                <a:latin typeface="+mn-lt"/>
              </a:rPr>
              <a:t>Sign </a:t>
            </a:r>
            <a:r>
              <a:rPr dirty="0">
                <a:solidFill>
                  <a:srgbClr val="FFFFFF"/>
                </a:solidFill>
                <a:latin typeface="+mn-lt"/>
              </a:rPr>
              <a:t>and </a:t>
            </a:r>
            <a:r>
              <a:rPr spc="-5" dirty="0">
                <a:solidFill>
                  <a:srgbClr val="FFFFFF"/>
                </a:solidFill>
                <a:latin typeface="+mn-lt"/>
              </a:rPr>
              <a:t>encrypt your email </a:t>
            </a:r>
            <a:r>
              <a:rPr dirty="0">
                <a:solidFill>
                  <a:srgbClr val="FFFFFF"/>
                </a:solidFill>
                <a:latin typeface="+mn-lt"/>
              </a:rPr>
              <a:t>and</a:t>
            </a:r>
            <a:r>
              <a:rPr spc="-5" dirty="0">
                <a:solidFill>
                  <a:srgbClr val="FFFFFF"/>
                </a:solidFill>
                <a:latin typeface="+mn-lt"/>
              </a:rPr>
              <a:t> </a:t>
            </a:r>
            <a:r>
              <a:rPr spc="-15" dirty="0">
                <a:solidFill>
                  <a:srgbClr val="FFFFFF"/>
                </a:solidFill>
                <a:latin typeface="+mn-lt"/>
              </a:rPr>
              <a:t>files</a:t>
            </a:r>
          </a:p>
          <a:p>
            <a:pPr marL="598170" indent="-460375">
              <a:lnSpc>
                <a:spcPct val="100000"/>
              </a:lnSpc>
              <a:spcBef>
                <a:spcPts val="740"/>
              </a:spcBef>
              <a:buChar char="•"/>
              <a:tabLst>
                <a:tab pos="597535" algn="l"/>
                <a:tab pos="598170" algn="l"/>
              </a:tabLst>
            </a:pPr>
            <a:r>
              <a:rPr spc="-5" dirty="0">
                <a:solidFill>
                  <a:srgbClr val="FFFFFF"/>
                </a:solidFill>
                <a:latin typeface="+mn-lt"/>
              </a:rPr>
              <a:t>Decrypt </a:t>
            </a:r>
            <a:r>
              <a:rPr dirty="0">
                <a:solidFill>
                  <a:srgbClr val="FFFFFF"/>
                </a:solidFill>
                <a:latin typeface="+mn-lt"/>
              </a:rPr>
              <a:t>and </a:t>
            </a:r>
            <a:r>
              <a:rPr spc="-5" dirty="0">
                <a:solidFill>
                  <a:srgbClr val="FFFFFF"/>
                </a:solidFill>
                <a:latin typeface="+mn-lt"/>
              </a:rPr>
              <a:t>verify your email </a:t>
            </a:r>
            <a:r>
              <a:rPr dirty="0">
                <a:solidFill>
                  <a:srgbClr val="FFFFFF"/>
                </a:solidFill>
                <a:latin typeface="+mn-lt"/>
              </a:rPr>
              <a:t>and</a:t>
            </a:r>
            <a:r>
              <a:rPr spc="-5" dirty="0">
                <a:solidFill>
                  <a:srgbClr val="FFFFFF"/>
                </a:solidFill>
                <a:latin typeface="+mn-lt"/>
              </a:rPr>
              <a:t> </a:t>
            </a:r>
            <a:r>
              <a:rPr spc="-15" dirty="0">
                <a:solidFill>
                  <a:srgbClr val="FFFFFF"/>
                </a:solidFill>
                <a:latin typeface="+mn-lt"/>
              </a:rPr>
              <a:t>files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343" y="334490"/>
            <a:ext cx="429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</a:rPr>
              <a:t>PGP e-mail</a:t>
            </a:r>
            <a:r>
              <a:rPr spc="-270" dirty="0">
                <a:latin typeface="+mn-lt"/>
              </a:rPr>
              <a:t> </a:t>
            </a:r>
            <a:r>
              <a:rPr spc="-5" dirty="0">
                <a:latin typeface="+mn-lt"/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6869" y="1009714"/>
            <a:ext cx="8380095" cy="445452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The de-facto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standard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for email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encryption</a:t>
            </a:r>
            <a:endParaRPr sz="2800" dirty="0">
              <a:cs typeface="Book Antiqua"/>
            </a:endParaRPr>
          </a:p>
          <a:p>
            <a:pPr marL="469900" marR="1008380" indent="-457200">
              <a:lnSpc>
                <a:spcPts val="3329"/>
              </a:lnSpc>
              <a:spcBef>
                <a:spcPts val="145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10" dirty="0">
                <a:solidFill>
                  <a:srgbClr val="FFFFFF"/>
                </a:solidFill>
                <a:cs typeface="Book Antiqua"/>
              </a:rPr>
              <a:t>Strong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sound underlying cryptography  techniques being used</a:t>
            </a:r>
            <a:endParaRPr sz="2800" dirty="0">
              <a:cs typeface="Book Antiqua"/>
            </a:endParaRPr>
          </a:p>
          <a:p>
            <a:pPr marL="469900" marR="5080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It is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freeware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package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commercial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version is also available</a:t>
            </a:r>
            <a:endParaRPr sz="28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10" dirty="0">
                <a:solidFill>
                  <a:srgbClr val="FFFFFF"/>
                </a:solidFill>
                <a:cs typeface="Book Antiqua"/>
              </a:rPr>
              <a:t>Cross-platform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e-mail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communications</a:t>
            </a:r>
            <a:endParaRPr sz="2800" dirty="0">
              <a:cs typeface="Book Antiqua"/>
            </a:endParaRPr>
          </a:p>
          <a:p>
            <a:pPr marL="469900" marR="655955" indent="-457200">
              <a:lnSpc>
                <a:spcPct val="100099"/>
              </a:lnSpc>
              <a:spcBef>
                <a:spcPts val="63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is packaged in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single application which performs encryption, decryption, signing, 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verification,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key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management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3576" y="498158"/>
            <a:ext cx="2183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4400" b="0" spc="-5" dirty="0">
                <a:solidFill>
                  <a:srgbClr val="FFFFFF"/>
                </a:solidFill>
                <a:latin typeface="Calibri"/>
                <a:cs typeface="Calibri"/>
              </a:rPr>
              <a:t>mmar</a:t>
            </a: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371600"/>
            <a:ext cx="6153150" cy="1542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Requirements of electronic mail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Overview of </a:t>
            </a:r>
            <a:r>
              <a:rPr lang="en-SG" sz="2800" spc="65" dirty="0">
                <a:solidFill>
                  <a:srgbClr val="FFFFFF"/>
                </a:solidFill>
                <a:latin typeface="Calibri"/>
                <a:cs typeface="Calibri"/>
              </a:rPr>
              <a:t>Pretty</a:t>
            </a:r>
            <a:r>
              <a:rPr sz="2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Good Privacy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(PGP)</a:t>
            </a:r>
            <a:endParaRPr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298450" algn="l"/>
              </a:tabLst>
            </a:pPr>
            <a:r>
              <a:rPr lang="en-SG" sz="2800" spc="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PGP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609600"/>
            <a:ext cx="6172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+mn-lt"/>
              </a:rPr>
              <a:t>Email Security</a:t>
            </a:r>
            <a:r>
              <a:rPr sz="4000" spc="-50" dirty="0">
                <a:latin typeface="+mn-lt"/>
              </a:rPr>
              <a:t> </a:t>
            </a:r>
            <a:r>
              <a:rPr sz="4000" spc="-5" dirty="0">
                <a:latin typeface="+mn-lt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14181" y="6449209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2057400"/>
            <a:ext cx="4925695" cy="29489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73075" indent="-460375">
              <a:lnSpc>
                <a:spcPct val="100000"/>
              </a:lnSpc>
              <a:spcBef>
                <a:spcPts val="1060"/>
              </a:spcBef>
              <a:buFont typeface="Book Antiqua"/>
              <a:buChar char="•"/>
              <a:tabLst>
                <a:tab pos="473075" algn="l"/>
              </a:tabLst>
            </a:pPr>
            <a:r>
              <a:rPr sz="4000" b="1" spc="-5" dirty="0">
                <a:solidFill>
                  <a:srgbClr val="FFFFFF"/>
                </a:solidFill>
                <a:cs typeface="Book Antiqua"/>
              </a:rPr>
              <a:t>Privacy/Encryption</a:t>
            </a:r>
            <a:endParaRPr sz="4000">
              <a:cs typeface="Book Antiqua"/>
            </a:endParaRPr>
          </a:p>
          <a:p>
            <a:pPr marL="473075" indent="-460375">
              <a:lnSpc>
                <a:spcPct val="100000"/>
              </a:lnSpc>
              <a:spcBef>
                <a:spcPts val="960"/>
              </a:spcBef>
              <a:buFont typeface="Book Antiqua"/>
              <a:buChar char="•"/>
              <a:tabLst>
                <a:tab pos="473075" algn="l"/>
              </a:tabLst>
            </a:pPr>
            <a:r>
              <a:rPr sz="4000" b="1" spc="-5" dirty="0">
                <a:solidFill>
                  <a:srgbClr val="FFFFFF"/>
                </a:solidFill>
                <a:cs typeface="Book Antiqua"/>
              </a:rPr>
              <a:t>Message</a:t>
            </a:r>
            <a:r>
              <a:rPr sz="4000" b="1" spc="-20" dirty="0">
                <a:solidFill>
                  <a:srgbClr val="FFFFFF"/>
                </a:solidFill>
                <a:cs typeface="Book Antiqua"/>
              </a:rPr>
              <a:t> </a:t>
            </a:r>
            <a:r>
              <a:rPr sz="4000" b="1" spc="-5" dirty="0">
                <a:solidFill>
                  <a:srgbClr val="FFFFFF"/>
                </a:solidFill>
                <a:cs typeface="Book Antiqua"/>
              </a:rPr>
              <a:t>integrity</a:t>
            </a:r>
            <a:endParaRPr sz="4000">
              <a:cs typeface="Book Antiqua"/>
            </a:endParaRPr>
          </a:p>
          <a:p>
            <a:pPr marL="473075" indent="-460375">
              <a:lnSpc>
                <a:spcPct val="100000"/>
              </a:lnSpc>
              <a:spcBef>
                <a:spcPts val="900"/>
              </a:spcBef>
              <a:buFont typeface="Book Antiqua"/>
              <a:buChar char="•"/>
              <a:tabLst>
                <a:tab pos="473075" algn="l"/>
              </a:tabLst>
            </a:pPr>
            <a:r>
              <a:rPr sz="4000" b="1" spc="-5" dirty="0">
                <a:solidFill>
                  <a:srgbClr val="FFFFFF"/>
                </a:solidFill>
                <a:cs typeface="Book Antiqua"/>
              </a:rPr>
              <a:t>Authentication</a:t>
            </a:r>
            <a:endParaRPr sz="4000">
              <a:cs typeface="Book Antiqua"/>
            </a:endParaRPr>
          </a:p>
          <a:p>
            <a:pPr marL="473075" indent="-460375">
              <a:lnSpc>
                <a:spcPct val="100000"/>
              </a:lnSpc>
              <a:spcBef>
                <a:spcPts val="1000"/>
              </a:spcBef>
              <a:buFont typeface="Book Antiqua"/>
              <a:buChar char="•"/>
              <a:tabLst>
                <a:tab pos="473075" algn="l"/>
              </a:tabLst>
            </a:pPr>
            <a:r>
              <a:rPr sz="4000" b="1" spc="-5" dirty="0">
                <a:solidFill>
                  <a:srgbClr val="FFFFFF"/>
                </a:solidFill>
                <a:cs typeface="Book Antiqua"/>
              </a:rPr>
              <a:t>Non-repudiation</a:t>
            </a:r>
            <a:endParaRPr sz="4000"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162" y="305915"/>
            <a:ext cx="28689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+mn-lt"/>
                <a:cs typeface="Book Antiqua"/>
              </a:rPr>
              <a:t>What is</a:t>
            </a:r>
            <a:r>
              <a:rPr sz="4000" spc="-70" dirty="0">
                <a:latin typeface="+mn-lt"/>
                <a:cs typeface="Book Antiqua"/>
              </a:rPr>
              <a:t> </a:t>
            </a:r>
            <a:r>
              <a:rPr sz="4000" spc="-5" dirty="0">
                <a:latin typeface="+mn-lt"/>
                <a:cs typeface="Book Antiqua"/>
              </a:rPr>
              <a:t>PGP?</a:t>
            </a:r>
          </a:p>
        </p:txBody>
      </p:sp>
      <p:sp>
        <p:nvSpPr>
          <p:cNvPr id="3" name="object 3"/>
          <p:cNvSpPr/>
          <p:nvPr/>
        </p:nvSpPr>
        <p:spPr>
          <a:xfrm>
            <a:off x="694112" y="3857104"/>
            <a:ext cx="8429104" cy="644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843" y="4364181"/>
            <a:ext cx="4655126" cy="5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8211" y="1150938"/>
            <a:ext cx="8284845" cy="324704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762635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is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program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secure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electronic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mail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ensure </a:t>
            </a:r>
            <a:r>
              <a:rPr sz="2800" b="1" i="1" spc="-5" dirty="0">
                <a:solidFill>
                  <a:srgbClr val="FFFF00"/>
                </a:solidFill>
                <a:cs typeface="Palatino Linotype"/>
              </a:rPr>
              <a:t>Privacy </a:t>
            </a:r>
            <a:r>
              <a:rPr sz="2800" spc="-5" dirty="0">
                <a:solidFill>
                  <a:srgbClr val="FFFFFF"/>
                </a:solidFill>
                <a:cs typeface="Times New Roman"/>
              </a:rPr>
              <a:t>and</a:t>
            </a:r>
            <a:r>
              <a:rPr sz="2800" spc="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800" b="1" i="1" spc="-5" dirty="0">
                <a:solidFill>
                  <a:srgbClr val="FFFF00"/>
                </a:solidFill>
                <a:cs typeface="Palatino Linotype"/>
              </a:rPr>
              <a:t>Authenticity</a:t>
            </a:r>
            <a:endParaRPr sz="2800" dirty="0">
              <a:cs typeface="Palatino Linotype"/>
            </a:endParaRPr>
          </a:p>
          <a:p>
            <a:pPr marL="469900" marR="42545" indent="-457200">
              <a:lnSpc>
                <a:spcPts val="3329"/>
              </a:lnSpc>
              <a:spcBef>
                <a:spcPts val="7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It has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proven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itself quite capable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resisting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even the most sophisticated forms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analysis</a:t>
            </a:r>
            <a:endParaRPr sz="2800" dirty="0">
              <a:cs typeface="Book Antiqua"/>
            </a:endParaRPr>
          </a:p>
          <a:p>
            <a:pPr marL="469900" marR="158750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can be used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apply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b="1" spc="-5" dirty="0">
                <a:solidFill>
                  <a:srgbClr val="00B050"/>
                </a:solidFill>
                <a:cs typeface="Book Antiqua"/>
              </a:rPr>
              <a:t>digital </a:t>
            </a:r>
            <a:r>
              <a:rPr sz="2800" b="1" spc="-10" dirty="0">
                <a:solidFill>
                  <a:srgbClr val="00B050"/>
                </a:solidFill>
                <a:cs typeface="Book Antiqua"/>
              </a:rPr>
              <a:t>signature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encrypt/decrypt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message</a:t>
            </a:r>
            <a:endParaRPr sz="28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35" dirty="0">
                <a:solidFill>
                  <a:srgbClr val="FFFFFF"/>
                </a:solidFill>
                <a:cs typeface="Book Antiqua"/>
              </a:rPr>
              <a:t>Written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by </a:t>
            </a:r>
            <a:r>
              <a:rPr sz="2800" i="1" spc="-5" dirty="0">
                <a:solidFill>
                  <a:srgbClr val="FFFFFF"/>
                </a:solidFill>
                <a:cs typeface="Times New Roman"/>
              </a:rPr>
              <a:t>Phil </a:t>
            </a:r>
            <a:r>
              <a:rPr sz="2800" i="1" dirty="0">
                <a:solidFill>
                  <a:srgbClr val="FFFFFF"/>
                </a:solidFill>
                <a:cs typeface="Times New Roman"/>
              </a:rPr>
              <a:t>R</a:t>
            </a:r>
            <a:r>
              <a:rPr sz="2800" i="1" spc="2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cs typeface="Times New Roman"/>
              </a:rPr>
              <a:t>Zimmermann</a:t>
            </a:r>
            <a:endParaRPr sz="2800" dirty="0"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4040" y="4760326"/>
            <a:ext cx="2254646" cy="1581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14181" y="6449209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06600"/>
            <a:ext cx="4485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solidFill>
                  <a:srgbClr val="FFFFFF"/>
                </a:solidFill>
                <a:latin typeface="Arial"/>
                <a:cs typeface="Arial"/>
              </a:rPr>
              <a:t>Demonstration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5943600"/>
            <a:ext cx="504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chemeClr val="bg1"/>
                </a:solidFill>
              </a:rPr>
              <a:t>https://www.youtube.com/watch?v=Ro3MSBS9w-A</a:t>
            </a:r>
          </a:p>
        </p:txBody>
      </p:sp>
      <p:pic>
        <p:nvPicPr>
          <p:cNvPr id="5" name="Ro3MSBS9w-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900112"/>
            <a:ext cx="8966200" cy="5043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515" y="305915"/>
            <a:ext cx="636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Reasons </a:t>
            </a:r>
            <a:r>
              <a:rPr dirty="0">
                <a:latin typeface="+mn-lt"/>
                <a:cs typeface="Book Antiqua"/>
              </a:rPr>
              <a:t>for </a:t>
            </a:r>
            <a:r>
              <a:rPr spc="-45" dirty="0">
                <a:latin typeface="+mn-lt"/>
                <a:cs typeface="Book Antiqua"/>
              </a:rPr>
              <a:t>PGP’s</a:t>
            </a:r>
            <a:r>
              <a:rPr spc="-50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popularity?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211" y="1073214"/>
            <a:ext cx="8387715" cy="535146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/</a:t>
            </a:r>
            <a:r>
              <a:rPr lang="en-SG" sz="2800" spc="-5" dirty="0" err="1">
                <a:solidFill>
                  <a:srgbClr val="FFFFFF"/>
                </a:solidFill>
                <a:cs typeface="Book Antiqua"/>
              </a:rPr>
              <a:t>OpenPGP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is available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free</a:t>
            </a:r>
            <a:r>
              <a:rPr sz="2800" spc="-5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worldwide</a:t>
            </a:r>
            <a:endParaRPr lang="en-SG" sz="2800" spc="-5" dirty="0">
              <a:solidFill>
                <a:srgbClr val="FFFFFF"/>
              </a:solidFill>
              <a:cs typeface="Book Antiqua"/>
            </a:endParaRPr>
          </a:p>
          <a:p>
            <a:pPr marL="927100" lvl="1" indent="-457200">
              <a:spcBef>
                <a:spcPts val="710"/>
              </a:spcBef>
              <a:buChar char="•"/>
              <a:tabLst>
                <a:tab pos="472440" algn="l"/>
                <a:tab pos="473075" algn="l"/>
              </a:tabLst>
            </a:pPr>
            <a:r>
              <a:rPr lang="en-SG" sz="2800" spc="-5" dirty="0" err="1">
                <a:solidFill>
                  <a:srgbClr val="FFFFFF"/>
                </a:solidFill>
                <a:cs typeface="Book Antiqua"/>
              </a:rPr>
              <a:t>OpenPGP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 is branch of PGP</a:t>
            </a:r>
          </a:p>
          <a:p>
            <a:pPr marL="1384300" lvl="2" indent="-457200">
              <a:spcBef>
                <a:spcPts val="710"/>
              </a:spcBef>
              <a:buChar char="•"/>
              <a:tabLst>
                <a:tab pos="472440" algn="l"/>
                <a:tab pos="473075" algn="l"/>
              </a:tabLst>
            </a:pP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"use no algorithm with licensing difficulties"</a:t>
            </a:r>
          </a:p>
          <a:p>
            <a:pPr marL="469900" marR="5080" indent="-457200">
              <a:lnSpc>
                <a:spcPts val="3329"/>
              </a:lnSpc>
              <a:spcBef>
                <a:spcPts val="75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30" dirty="0">
                <a:solidFill>
                  <a:srgbClr val="FFFFFF"/>
                </a:solidFill>
                <a:cs typeface="Book Antiqua"/>
              </a:rPr>
              <a:t>Available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on 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variety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platforms including 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DOS/Windows,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Unix, Macintosh,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many</a:t>
            </a:r>
            <a:r>
              <a:rPr sz="2800" spc="2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more</a:t>
            </a:r>
            <a:endParaRPr sz="2800" dirty="0">
              <a:cs typeface="Book Antiqua"/>
            </a:endParaRPr>
          </a:p>
          <a:p>
            <a:pPr marL="469900" marR="546100" indent="-457200">
              <a:lnSpc>
                <a:spcPct val="100099"/>
              </a:lnSpc>
              <a:spcBef>
                <a:spcPts val="60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is based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algorithms that have survived  extensive public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review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2800" spc="-20" dirty="0">
                <a:solidFill>
                  <a:srgbClr val="FFFFFF"/>
                </a:solidFill>
                <a:cs typeface="Book Antiqua"/>
              </a:rPr>
              <a:t>are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considered  extremely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15" dirty="0">
                <a:solidFill>
                  <a:srgbClr val="FFFFFF"/>
                </a:solidFill>
                <a:cs typeface="Book Antiqua"/>
              </a:rPr>
              <a:t>secure</a:t>
            </a:r>
            <a:endParaRPr sz="28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has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wide range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</a:t>
            </a:r>
            <a:r>
              <a:rPr sz="2800" spc="-4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applicability</a:t>
            </a:r>
            <a:endParaRPr sz="2800" dirty="0">
              <a:cs typeface="Book Antiqua"/>
            </a:endParaRPr>
          </a:p>
          <a:p>
            <a:pPr marL="469900" marR="111125" indent="-457200">
              <a:lnSpc>
                <a:spcPts val="3329"/>
              </a:lnSpc>
              <a:spcBef>
                <a:spcPts val="77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was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not developed </a:t>
            </a:r>
            <a:r>
              <a:rPr sz="2800" spc="-110" dirty="0">
                <a:solidFill>
                  <a:srgbClr val="FFFFFF"/>
                </a:solidFill>
                <a:cs typeface="Book Antiqua"/>
              </a:rPr>
              <a:t>by,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nor is it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controlled </a:t>
            </a:r>
            <a:r>
              <a:rPr sz="2800" spc="-110" dirty="0">
                <a:solidFill>
                  <a:srgbClr val="FFFFFF"/>
                </a:solidFill>
                <a:cs typeface="Book Antiqua"/>
              </a:rPr>
              <a:t>by, 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any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governmental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or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standards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organisation</a:t>
            </a:r>
            <a:endParaRPr sz="2800" dirty="0"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54" y="305915"/>
            <a:ext cx="337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Features </a:t>
            </a:r>
            <a:r>
              <a:rPr dirty="0">
                <a:latin typeface="+mn-lt"/>
                <a:cs typeface="Book Antiqua"/>
              </a:rPr>
              <a:t>of</a:t>
            </a:r>
            <a:r>
              <a:rPr spc="-6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PGP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211" y="1150938"/>
            <a:ext cx="8631556" cy="41190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018540">
              <a:lnSpc>
                <a:spcPts val="3300"/>
              </a:lnSpc>
              <a:spcBef>
                <a:spcPts val="260"/>
              </a:spcBef>
              <a:tabLst>
                <a:tab pos="472440" algn="l"/>
                <a:tab pos="473075" algn="l"/>
              </a:tabLst>
            </a:pPr>
            <a:r>
              <a:rPr lang="en-SG" sz="3200" spc="-5" dirty="0">
                <a:solidFill>
                  <a:srgbClr val="FFFFFF"/>
                </a:solidFill>
                <a:cs typeface="Book Antiqua"/>
              </a:rPr>
              <a:t>Combination</a:t>
            </a:r>
            <a:r>
              <a:rPr sz="3200" spc="-5" dirty="0">
                <a:solidFill>
                  <a:srgbClr val="FFFFFF"/>
                </a:solidFill>
                <a:cs typeface="Book Antiqua"/>
              </a:rPr>
              <a:t> </a:t>
            </a:r>
            <a:r>
              <a:rPr sz="32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3200" spc="-5" dirty="0">
                <a:solidFill>
                  <a:srgbClr val="FFFFFF"/>
                </a:solidFill>
                <a:cs typeface="Book Antiqua"/>
              </a:rPr>
              <a:t>algorithms in </a:t>
            </a:r>
            <a:r>
              <a:rPr sz="32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3200" spc="-5" dirty="0">
                <a:solidFill>
                  <a:srgbClr val="FFFFFF"/>
                </a:solidFill>
                <a:cs typeface="Book Antiqua"/>
              </a:rPr>
              <a:t>set </a:t>
            </a:r>
            <a:r>
              <a:rPr sz="32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3200" spc="-5" dirty="0">
                <a:solidFill>
                  <a:srgbClr val="FFFFFF"/>
                </a:solidFill>
                <a:cs typeface="Book Antiqua"/>
              </a:rPr>
              <a:t>utility  </a:t>
            </a:r>
            <a:r>
              <a:rPr sz="3200" spc="-10" dirty="0">
                <a:solidFill>
                  <a:srgbClr val="FFFFFF"/>
                </a:solidFill>
                <a:cs typeface="Book Antiqua"/>
              </a:rPr>
              <a:t>software</a:t>
            </a:r>
            <a:r>
              <a:rPr sz="3200" spc="-5" dirty="0">
                <a:solidFill>
                  <a:srgbClr val="FFFFFF"/>
                </a:solidFill>
                <a:cs typeface="Book Antiqua"/>
              </a:rPr>
              <a:t> for</a:t>
            </a:r>
            <a:r>
              <a:rPr lang="en-SG" sz="3200" spc="-5" dirty="0">
                <a:solidFill>
                  <a:srgbClr val="FFFFFF"/>
                </a:solidFill>
                <a:cs typeface="Book Antiqua"/>
              </a:rPr>
              <a:t>:-</a:t>
            </a:r>
            <a:endParaRPr sz="32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har char="•"/>
              <a:tabLst>
                <a:tab pos="472440" algn="l"/>
                <a:tab pos="473075" algn="l"/>
              </a:tabLst>
            </a:pPr>
            <a:r>
              <a:rPr sz="3200" spc="-5" dirty="0">
                <a:solidFill>
                  <a:srgbClr val="FFFFFF"/>
                </a:solidFill>
                <a:cs typeface="Book Antiqua"/>
              </a:rPr>
              <a:t>encryption </a:t>
            </a:r>
            <a:r>
              <a:rPr sz="32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3200" spc="-5" dirty="0">
                <a:solidFill>
                  <a:srgbClr val="FFFFFF"/>
                </a:solidFill>
                <a:cs typeface="Book Antiqua"/>
              </a:rPr>
              <a:t>messages, digests, </a:t>
            </a:r>
            <a:r>
              <a:rPr sz="3200" dirty="0">
                <a:solidFill>
                  <a:srgbClr val="FFFFFF"/>
                </a:solidFill>
                <a:cs typeface="Book Antiqua"/>
              </a:rPr>
              <a:t>and</a:t>
            </a:r>
            <a:r>
              <a:rPr sz="3200" spc="-5" dirty="0">
                <a:solidFill>
                  <a:srgbClr val="FFFFFF"/>
                </a:solidFill>
                <a:cs typeface="Book Antiqua"/>
              </a:rPr>
              <a:t> keys</a:t>
            </a:r>
            <a:endParaRPr sz="32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buChar char="•"/>
              <a:tabLst>
                <a:tab pos="472440" algn="l"/>
                <a:tab pos="473075" algn="l"/>
              </a:tabLst>
            </a:pPr>
            <a:r>
              <a:rPr sz="3200" spc="-5" dirty="0">
                <a:solidFill>
                  <a:srgbClr val="FFFFFF"/>
                </a:solidFill>
                <a:cs typeface="Book Antiqua"/>
              </a:rPr>
              <a:t>message digest used for digital</a:t>
            </a:r>
            <a:r>
              <a:rPr sz="3200" dirty="0">
                <a:solidFill>
                  <a:srgbClr val="FFFFFF"/>
                </a:solidFill>
                <a:cs typeface="Book Antiqua"/>
              </a:rPr>
              <a:t> </a:t>
            </a:r>
            <a:r>
              <a:rPr sz="3200" spc="-10" dirty="0">
                <a:solidFill>
                  <a:srgbClr val="FFFFFF"/>
                </a:solidFill>
                <a:cs typeface="Book Antiqua"/>
              </a:rPr>
              <a:t>signature</a:t>
            </a:r>
            <a:endParaRPr sz="32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buChar char="•"/>
              <a:tabLst>
                <a:tab pos="472440" algn="l"/>
                <a:tab pos="473075" algn="l"/>
              </a:tabLst>
            </a:pPr>
            <a:r>
              <a:rPr sz="3200" spc="-5" dirty="0">
                <a:solidFill>
                  <a:srgbClr val="FFFFFF"/>
                </a:solidFill>
                <a:cs typeface="Book Antiqua"/>
              </a:rPr>
              <a:t>key generation for private session key</a:t>
            </a:r>
            <a:endParaRPr sz="3200" dirty="0"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3200" spc="-5" dirty="0">
                <a:solidFill>
                  <a:srgbClr val="FFFFFF"/>
                </a:solidFill>
                <a:cs typeface="Book Antiqua"/>
              </a:rPr>
              <a:t>key generation for users' public/private key </a:t>
            </a:r>
            <a:r>
              <a:rPr sz="3200" dirty="0">
                <a:solidFill>
                  <a:srgbClr val="FFFFFF"/>
                </a:solidFill>
                <a:cs typeface="Book Antiqua"/>
              </a:rPr>
              <a:t>pairs</a:t>
            </a:r>
            <a:endParaRPr sz="3200" dirty="0">
              <a:cs typeface="Book Antiqua"/>
            </a:endParaRPr>
          </a:p>
          <a:p>
            <a:pPr marL="469900" marR="1508760" indent="-457200">
              <a:lnSpc>
                <a:spcPts val="3329"/>
              </a:lnSpc>
              <a:spcBef>
                <a:spcPts val="775"/>
              </a:spcBef>
              <a:buChar char="•"/>
              <a:tabLst>
                <a:tab pos="472440" algn="l"/>
                <a:tab pos="473075" algn="l"/>
              </a:tabLst>
            </a:pPr>
            <a:r>
              <a:rPr sz="3200" spc="-5" dirty="0">
                <a:solidFill>
                  <a:srgbClr val="FFFFFF"/>
                </a:solidFill>
                <a:cs typeface="Book Antiqua"/>
              </a:rPr>
              <a:t>key management </a:t>
            </a:r>
            <a:r>
              <a:rPr sz="3200" dirty="0">
                <a:solidFill>
                  <a:srgbClr val="FFFFFF"/>
                </a:solidFill>
                <a:cs typeface="Book Antiqua"/>
              </a:rPr>
              <a:t>and </a:t>
            </a:r>
            <a:r>
              <a:rPr sz="3200" spc="-10" dirty="0">
                <a:solidFill>
                  <a:srgbClr val="FFFFFF"/>
                </a:solidFill>
                <a:cs typeface="Book Antiqua"/>
              </a:rPr>
              <a:t>certification</a:t>
            </a:r>
            <a:r>
              <a:rPr lang="en-SG" sz="3200" spc="-10" dirty="0">
                <a:solidFill>
                  <a:srgbClr val="FFFFFF"/>
                </a:solidFill>
                <a:cs typeface="Book Antiqua"/>
              </a:rPr>
              <a:t> cyclic</a:t>
            </a:r>
            <a:r>
              <a:rPr sz="3200" spc="-5" dirty="0">
                <a:solidFill>
                  <a:srgbClr val="FFFFFF"/>
                </a:solidFill>
                <a:cs typeface="Book Antiqua"/>
              </a:rPr>
              <a:t> </a:t>
            </a:r>
            <a:r>
              <a:rPr sz="3200" spc="-10" dirty="0">
                <a:solidFill>
                  <a:srgbClr val="FFFFFF"/>
                </a:solidFill>
                <a:cs typeface="Book Antiqua"/>
              </a:rPr>
              <a:t>redundancy</a:t>
            </a:r>
            <a:r>
              <a:rPr sz="3200" spc="-5" dirty="0">
                <a:solidFill>
                  <a:srgbClr val="FFFFFF"/>
                </a:solidFill>
                <a:cs typeface="Book Antiqua"/>
              </a:rPr>
              <a:t> check</a:t>
            </a:r>
            <a:r>
              <a:rPr lang="en-SG" sz="3200" spc="-5" dirty="0">
                <a:solidFill>
                  <a:srgbClr val="FFFFFF"/>
                </a:solidFill>
                <a:cs typeface="Book Antiqua"/>
              </a:rPr>
              <a:t> (CRC)</a:t>
            </a:r>
            <a:endParaRPr sz="3200" dirty="0">
              <a:cs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ublic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9984"/>
            <a:ext cx="25241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388" y="305915"/>
            <a:ext cx="252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+mn-lt"/>
                <a:cs typeface="Book Antiqua"/>
              </a:rPr>
              <a:t>Public</a:t>
            </a:r>
            <a:r>
              <a:rPr spc="-75" dirty="0">
                <a:latin typeface="+mn-lt"/>
                <a:cs typeface="Book Antiqua"/>
              </a:rPr>
              <a:t> </a:t>
            </a:r>
            <a:r>
              <a:rPr spc="-5" dirty="0">
                <a:latin typeface="+mn-lt"/>
                <a:cs typeface="Book Antiqua"/>
              </a:rPr>
              <a:t>Keys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90600"/>
            <a:ext cx="8201025" cy="4874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269240" indent="-457200">
              <a:lnSpc>
                <a:spcPts val="3300"/>
              </a:lnSpc>
              <a:spcBef>
                <a:spcPts val="26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Each user has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b="1" spc="-5" dirty="0">
                <a:solidFill>
                  <a:srgbClr val="FFFF00"/>
                </a:solidFill>
                <a:cs typeface="Book Antiqua"/>
              </a:rPr>
              <a:t>private </a:t>
            </a:r>
            <a:r>
              <a:rPr sz="2800" b="1" spc="-5" dirty="0">
                <a:solidFill>
                  <a:srgbClr val="FFFFFF"/>
                </a:solidFill>
                <a:cs typeface="Book Antiqua"/>
              </a:rPr>
              <a:t>key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 well as 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copy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800" b="1" spc="-5" dirty="0">
                <a:solidFill>
                  <a:srgbClr val="FFFF00"/>
                </a:solidFill>
                <a:cs typeface="Book Antiqua"/>
              </a:rPr>
              <a:t>public </a:t>
            </a:r>
            <a:r>
              <a:rPr sz="2800" b="1" spc="-5" dirty="0">
                <a:solidFill>
                  <a:srgbClr val="FFFFFF"/>
                </a:solidFill>
                <a:cs typeface="Book Antiqua"/>
              </a:rPr>
              <a:t>key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each potential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correspondent</a:t>
            </a:r>
            <a:endParaRPr sz="2800" dirty="0">
              <a:cs typeface="Book Antiqua"/>
            </a:endParaRPr>
          </a:p>
          <a:p>
            <a:pPr marL="469900" marR="211454" indent="-457200">
              <a:lnSpc>
                <a:spcPts val="3329"/>
              </a:lnSpc>
              <a:spcBef>
                <a:spcPts val="745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PGP maintains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list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public keys that the user has obtained by one means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or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another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. </a:t>
            </a:r>
            <a:r>
              <a:rPr lang="en-SG" sz="2800" spc="-5" dirty="0" err="1">
                <a:solidFill>
                  <a:srgbClr val="FFFFFF"/>
                </a:solidFill>
                <a:cs typeface="Book Antiqua"/>
              </a:rPr>
              <a:t>i.e</a:t>
            </a:r>
            <a:r>
              <a:rPr lang="en-SG" sz="2800" spc="-5" dirty="0">
                <a:solidFill>
                  <a:srgbClr val="FFFFFF"/>
                </a:solidFill>
                <a:cs typeface="Book Antiqua"/>
              </a:rPr>
              <a:t> thru email</a:t>
            </a:r>
            <a:endParaRPr sz="2800" dirty="0">
              <a:cs typeface="Book Antiqua"/>
            </a:endParaRPr>
          </a:p>
          <a:p>
            <a:pPr marL="469900" marR="589915" indent="-457200">
              <a:lnSpc>
                <a:spcPts val="3329"/>
              </a:lnSpc>
              <a:spcBef>
                <a:spcPts val="74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FFFFFF"/>
                </a:solidFill>
                <a:cs typeface="Book Antiqua"/>
              </a:rPr>
              <a:t>Each item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on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public key ring includes several  parts, 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as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listed</a:t>
            </a:r>
            <a:r>
              <a:rPr sz="2800" spc="-1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800" spc="-5" dirty="0">
                <a:solidFill>
                  <a:srgbClr val="FFFFFF"/>
                </a:solidFill>
                <a:cs typeface="Book Antiqua"/>
              </a:rPr>
              <a:t>below:</a:t>
            </a:r>
            <a:endParaRPr sz="2800" dirty="0">
              <a:cs typeface="Book Antiqua"/>
            </a:endParaRPr>
          </a:p>
          <a:p>
            <a:pPr marL="1333500" lvl="1" indent="-469900">
              <a:lnSpc>
                <a:spcPct val="100000"/>
              </a:lnSpc>
              <a:spcBef>
                <a:spcPts val="509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public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 itself</a:t>
            </a:r>
            <a:endParaRPr sz="2400" dirty="0">
              <a:cs typeface="Book Antiqua"/>
            </a:endParaRPr>
          </a:p>
          <a:p>
            <a:pPr marL="1333500" lvl="1" indent="-469900">
              <a:lnSpc>
                <a:spcPct val="100000"/>
              </a:lnSpc>
              <a:spcBef>
                <a:spcPts val="520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The User ID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of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owner of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this public</a:t>
            </a:r>
            <a:r>
              <a:rPr sz="2400" spc="-45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</a:t>
            </a:r>
            <a:endParaRPr sz="2400" dirty="0">
              <a:cs typeface="Book Antiqua"/>
            </a:endParaRPr>
          </a:p>
          <a:p>
            <a:pPr marL="1333500" lvl="1" indent="-469900">
              <a:lnSpc>
                <a:spcPct val="100000"/>
              </a:lnSpc>
              <a:spcBef>
                <a:spcPts val="620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dirty="0">
                <a:solidFill>
                  <a:srgbClr val="FFFFFF"/>
                </a:solidFill>
                <a:cs typeface="Book Antiqua"/>
              </a:rPr>
              <a:t>A key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ID;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an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unique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identifier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for this</a:t>
            </a:r>
            <a:r>
              <a:rPr sz="2400" spc="-18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</a:t>
            </a:r>
            <a:endParaRPr sz="2400" dirty="0">
              <a:cs typeface="Book Antiqua"/>
            </a:endParaRPr>
          </a:p>
          <a:p>
            <a:pPr marL="1333500" marR="5080" lvl="1" indent="-469900">
              <a:lnSpc>
                <a:spcPct val="101499"/>
              </a:lnSpc>
              <a:spcBef>
                <a:spcPts val="475"/>
              </a:spcBef>
              <a:buChar char="–"/>
              <a:tabLst>
                <a:tab pos="1331595" algn="l"/>
                <a:tab pos="1332230" algn="l"/>
              </a:tabLst>
            </a:pPr>
            <a:r>
              <a:rPr sz="2400" spc="-5" dirty="0">
                <a:solidFill>
                  <a:srgbClr val="FFFFFF"/>
                </a:solidFill>
                <a:cs typeface="Book Antiqua"/>
              </a:rPr>
              <a:t>Other information </a:t>
            </a:r>
            <a:r>
              <a:rPr sz="2400" spc="-10" dirty="0">
                <a:solidFill>
                  <a:srgbClr val="FFFFFF"/>
                </a:solidFill>
                <a:cs typeface="Book Antiqua"/>
              </a:rPr>
              <a:t>related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to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trustworthiness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of 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the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key and </a:t>
            </a:r>
            <a:r>
              <a:rPr sz="2400" spc="-5" dirty="0">
                <a:solidFill>
                  <a:srgbClr val="FFFFFF"/>
                </a:solidFill>
                <a:cs typeface="Book Antiqua"/>
              </a:rPr>
              <a:t>its</a:t>
            </a:r>
            <a:r>
              <a:rPr sz="2400" spc="-20" dirty="0">
                <a:solidFill>
                  <a:srgbClr val="FFFFFF"/>
                </a:solidFill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cs typeface="Book Antiqua"/>
              </a:rPr>
              <a:t>owner</a:t>
            </a:r>
            <a:endParaRPr sz="2400" dirty="0">
              <a:cs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2434</Words>
  <Application>Microsoft Office PowerPoint</Application>
  <PresentationFormat>A4 Paper (210x297 mm)</PresentationFormat>
  <Paragraphs>367</Paragraphs>
  <Slides>35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Book Antiqua</vt:lpstr>
      <vt:lpstr>Calibri</vt:lpstr>
      <vt:lpstr>Times New Roman</vt:lpstr>
      <vt:lpstr>Office Theme</vt:lpstr>
      <vt:lpstr>PowerPoint Presentation</vt:lpstr>
      <vt:lpstr>Contents</vt:lpstr>
      <vt:lpstr>Electronic Mail Security</vt:lpstr>
      <vt:lpstr>Email Security Objectives</vt:lpstr>
      <vt:lpstr>What is PGP?</vt:lpstr>
      <vt:lpstr>Demonstration</vt:lpstr>
      <vt:lpstr>Reasons for PGP’s popularity?</vt:lpstr>
      <vt:lpstr>Features of PGP</vt:lpstr>
      <vt:lpstr>Public Keys</vt:lpstr>
      <vt:lpstr>Private Keys</vt:lpstr>
      <vt:lpstr>Private Keys (cont’d)</vt:lpstr>
      <vt:lpstr>Operational Description</vt:lpstr>
      <vt:lpstr>Operational Description (cont’d)</vt:lpstr>
      <vt:lpstr>Operational Description (cont’d)</vt:lpstr>
      <vt:lpstr>Digital Signature</vt:lpstr>
      <vt:lpstr>Digital Signature (cont’d)</vt:lpstr>
      <vt:lpstr>Digital Signature (cont’d)</vt:lpstr>
      <vt:lpstr>Message Encryption</vt:lpstr>
      <vt:lpstr>Message Encryption (cont’d)</vt:lpstr>
      <vt:lpstr>Message Encryption (cont’d)</vt:lpstr>
      <vt:lpstr>Message Encryption (cont’d)</vt:lpstr>
      <vt:lpstr>Message Encryption (cont’d)</vt:lpstr>
      <vt:lpstr>Digital Signature and  Message Encryption</vt:lpstr>
      <vt:lpstr>Message Encryption with  Digital Signature (cont’d)</vt:lpstr>
      <vt:lpstr>Message Decryption with  Digital Signature (cont’d)</vt:lpstr>
      <vt:lpstr>Compression</vt:lpstr>
      <vt:lpstr>Compression (cont’d)</vt:lpstr>
      <vt:lpstr>Radix-64 Conversion</vt:lpstr>
      <vt:lpstr>Radix-64 Conversion (cont’d)</vt:lpstr>
      <vt:lpstr>Radix-64 Conversion (cont’d)</vt:lpstr>
      <vt:lpstr>Segmentation and Reassembly</vt:lpstr>
      <vt:lpstr>Segmentation and Reassembly  (cont’d)</vt:lpstr>
      <vt:lpstr>The Order of  Operations in PGP</vt:lpstr>
      <vt:lpstr>PGP e-mail 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common</dc:creator>
  <cp:lastModifiedBy>Leonard _Bored</cp:lastModifiedBy>
  <cp:revision>23</cp:revision>
  <dcterms:created xsi:type="dcterms:W3CDTF">2018-07-27T02:54:43Z</dcterms:created>
  <dcterms:modified xsi:type="dcterms:W3CDTF">2022-02-03T03:00:51Z</dcterms:modified>
</cp:coreProperties>
</file>