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7"/>
  </p:notesMasterIdLst>
  <p:handoutMasterIdLst>
    <p:handoutMasterId r:id="rId28"/>
  </p:handoutMasterIdLst>
  <p:sldIdLst>
    <p:sldId id="323" r:id="rId2"/>
    <p:sldId id="325" r:id="rId3"/>
    <p:sldId id="277" r:id="rId4"/>
    <p:sldId id="275" r:id="rId5"/>
    <p:sldId id="278" r:id="rId6"/>
    <p:sldId id="279" r:id="rId7"/>
    <p:sldId id="276"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3" r:id="rId21"/>
    <p:sldId id="292" r:id="rId22"/>
    <p:sldId id="324" r:id="rId23"/>
    <p:sldId id="294" r:id="rId24"/>
    <p:sldId id="295" r:id="rId25"/>
    <p:sldId id="274" r:id="rId26"/>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1093" autoAdjust="0"/>
  </p:normalViewPr>
  <p:slideViewPr>
    <p:cSldViewPr>
      <p:cViewPr varScale="1">
        <p:scale>
          <a:sx n="61" d="100"/>
          <a:sy n="61" d="100"/>
        </p:scale>
        <p:origin x="133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19" d="100"/>
        <a:sy n="219" d="100"/>
      </p:scale>
      <p:origin x="0" y="16584"/>
    </p:cViewPr>
  </p:sorterViewPr>
  <p:notesViewPr>
    <p:cSldViewPr snapToGrid="0" snapToObjects="1">
      <p:cViewPr varScale="1">
        <p:scale>
          <a:sx n="77" d="100"/>
          <a:sy n="77" d="100"/>
        </p:scale>
        <p:origin x="-392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2F637F-FA07-4B9D-A5FD-73BE8244103B}" type="slidenum">
              <a:rPr lang="en-US" altLang="en-US"/>
              <a:pPr>
                <a:defRPr/>
              </a:pPr>
              <a:t>‹#›</a:t>
            </a:fld>
            <a:endParaRPr lang="en-US" altLang="en-US"/>
          </a:p>
        </p:txBody>
      </p:sp>
    </p:spTree>
    <p:extLst>
      <p:ext uri="{BB962C8B-B14F-4D97-AF65-F5344CB8AC3E}">
        <p14:creationId xmlns:p14="http://schemas.microsoft.com/office/powerpoint/2010/main" val="3372724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AU"/>
          </a:p>
        </p:txBody>
      </p:sp>
      <p:sp>
        <p:nvSpPr>
          <p:cNvPr id="22531" name="Rectangle 1027"/>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AU"/>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dirty="0"/>
              <a:t>Click to 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AU"/>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8A213A-A5A9-40D8-ACB5-85E46883D29B}" type="slidenum">
              <a:rPr lang="en-AU" altLang="en-US"/>
              <a:pPr>
                <a:defRPr/>
              </a:pPr>
              <a:t>‹#›</a:t>
            </a:fld>
            <a:endParaRPr lang="en-AU" altLang="en-US"/>
          </a:p>
        </p:txBody>
      </p:sp>
    </p:spTree>
    <p:extLst>
      <p:ext uri="{BB962C8B-B14F-4D97-AF65-F5344CB8AC3E}">
        <p14:creationId xmlns:p14="http://schemas.microsoft.com/office/powerpoint/2010/main" val="28427660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2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2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2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B5E78F-77B5-4185-8866-974D49615345}" type="slidenum">
              <a:rPr lang="en-AU" altLang="en-US" smtClean="0"/>
              <a:pPr>
                <a:spcBef>
                  <a:spcPct val="0"/>
                </a:spcBef>
              </a:pPr>
              <a:t>1</a:t>
            </a:fld>
            <a:endParaRPr lang="en-AU" altLang="en-US"/>
          </a:p>
        </p:txBody>
      </p:sp>
      <p:sp>
        <p:nvSpPr>
          <p:cNvPr id="6147" name="Rectangle 2"/>
          <p:cNvSpPr>
            <a:spLocks noGrp="1" noRot="1" noChangeAspect="1" noChangeArrowheads="1" noTextEdit="1"/>
          </p:cNvSpPr>
          <p:nvPr>
            <p:ph type="sldImg"/>
          </p:nvPr>
        </p:nvSpPr>
        <p:spPr>
          <a:solidFill>
            <a:srgbClr val="FFFFFF"/>
          </a:solidFill>
          <a:ln/>
        </p:spPr>
      </p:sp>
      <p:sp>
        <p:nvSpPr>
          <p:cNvPr id="61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dirty="0"/>
          </a:p>
        </p:txBody>
      </p:sp>
    </p:spTree>
    <p:extLst>
      <p:ext uri="{BB962C8B-B14F-4D97-AF65-F5344CB8AC3E}">
        <p14:creationId xmlns:p14="http://schemas.microsoft.com/office/powerpoint/2010/main" val="1978794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82E51C-0B8E-4682-B997-8BE50A03E1FA}" type="slidenum">
              <a:rPr lang="en-AU" altLang="en-US" smtClean="0"/>
              <a:pPr>
                <a:spcBef>
                  <a:spcPct val="0"/>
                </a:spcBef>
              </a:pPr>
              <a:t>10</a:t>
            </a:fld>
            <a:endParaRPr lang="en-AU"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lnSpc>
                <a:spcPct val="80000"/>
              </a:lnSpc>
            </a:pPr>
            <a:r>
              <a:rPr lang="en-US" altLang="en-US" dirty="0">
                <a:latin typeface="Times-Roman" charset="0"/>
              </a:rPr>
              <a:t>The exact realization of a </a:t>
            </a:r>
            <a:r>
              <a:rPr lang="en-US" altLang="en-US" dirty="0" err="1">
                <a:latin typeface="Times-Roman" charset="0"/>
              </a:rPr>
              <a:t>Feistel</a:t>
            </a:r>
            <a:r>
              <a:rPr lang="en-US" altLang="en-US" dirty="0">
                <a:latin typeface="Times-Roman" charset="0"/>
              </a:rPr>
              <a:t> network depends on the choice of the following parameters and design features:</a:t>
            </a:r>
            <a:endParaRPr lang="en-AU" altLang="en-US" sz="900" b="1" dirty="0"/>
          </a:p>
          <a:p>
            <a:pPr eaLnBrk="1" hangingPunct="1">
              <a:lnSpc>
                <a:spcPct val="80000"/>
              </a:lnSpc>
              <a:buFontTx/>
              <a:buChar char="•"/>
            </a:pPr>
            <a:r>
              <a:rPr lang="en-AU" altLang="en-US" sz="900" b="1" dirty="0"/>
              <a:t>block size</a:t>
            </a:r>
            <a:r>
              <a:rPr lang="en-AU" altLang="en-US" sz="900" dirty="0"/>
              <a:t>  - increasing size improves security, but slows cipher </a:t>
            </a:r>
          </a:p>
          <a:p>
            <a:pPr eaLnBrk="1" hangingPunct="1">
              <a:lnSpc>
                <a:spcPct val="80000"/>
              </a:lnSpc>
              <a:buFontTx/>
              <a:buChar char="•"/>
            </a:pPr>
            <a:r>
              <a:rPr lang="en-AU" altLang="en-US" sz="900" b="1" dirty="0"/>
              <a:t>key size</a:t>
            </a:r>
            <a:r>
              <a:rPr lang="en-AU" altLang="en-US" sz="900" dirty="0"/>
              <a:t> - increasing size improves security, makes exhaustive key searching harder, but may slow cipher </a:t>
            </a:r>
          </a:p>
          <a:p>
            <a:pPr eaLnBrk="1" hangingPunct="1">
              <a:lnSpc>
                <a:spcPct val="80000"/>
              </a:lnSpc>
              <a:buFontTx/>
              <a:buChar char="•"/>
            </a:pPr>
            <a:r>
              <a:rPr lang="en-AU" altLang="en-US" sz="900" b="1" dirty="0"/>
              <a:t>number of rounds</a:t>
            </a:r>
            <a:r>
              <a:rPr lang="en-AU" altLang="en-US" sz="900" dirty="0"/>
              <a:t> - increasing number improves security, but slows cipher </a:t>
            </a:r>
          </a:p>
          <a:p>
            <a:pPr eaLnBrk="1" hangingPunct="1">
              <a:lnSpc>
                <a:spcPct val="80000"/>
              </a:lnSpc>
              <a:buFontTx/>
              <a:buChar char="•"/>
            </a:pPr>
            <a:r>
              <a:rPr lang="en-AU" altLang="en-US" sz="900" b="1" dirty="0" err="1"/>
              <a:t>subkey</a:t>
            </a:r>
            <a:r>
              <a:rPr lang="en-AU" altLang="en-US" sz="900" b="1" dirty="0"/>
              <a:t> generation</a:t>
            </a:r>
            <a:r>
              <a:rPr lang="en-AU" altLang="en-US" sz="900" dirty="0"/>
              <a:t> algorithm - greater complexity can make analysis harder, but slows cipher </a:t>
            </a:r>
          </a:p>
          <a:p>
            <a:pPr eaLnBrk="1" hangingPunct="1">
              <a:lnSpc>
                <a:spcPct val="80000"/>
              </a:lnSpc>
              <a:buFontTx/>
              <a:buChar char="•"/>
            </a:pPr>
            <a:r>
              <a:rPr lang="en-AU" altLang="en-US" sz="900" b="1" dirty="0"/>
              <a:t>round function</a:t>
            </a:r>
            <a:r>
              <a:rPr lang="en-AU" altLang="en-US" sz="900" dirty="0"/>
              <a:t> - greater complexity can make analysis harder, but slows cipher </a:t>
            </a:r>
          </a:p>
          <a:p>
            <a:pPr eaLnBrk="1" hangingPunct="1">
              <a:lnSpc>
                <a:spcPct val="80000"/>
              </a:lnSpc>
              <a:buFontTx/>
              <a:buChar char="•"/>
            </a:pPr>
            <a:r>
              <a:rPr lang="en-US" altLang="en-US" sz="900" b="1" dirty="0"/>
              <a:t>fast software </a:t>
            </a:r>
            <a:r>
              <a:rPr lang="en-US" altLang="en-US" sz="900" b="1" dirty="0" err="1"/>
              <a:t>en</a:t>
            </a:r>
            <a:r>
              <a:rPr lang="en-US" altLang="en-US" sz="900" b="1" dirty="0"/>
              <a:t>/decryption - </a:t>
            </a:r>
            <a:r>
              <a:rPr lang="en-US" altLang="en-US" sz="900" dirty="0"/>
              <a:t>more recent concern for practical use </a:t>
            </a:r>
            <a:endParaRPr lang="en-US" altLang="en-US" sz="900" b="1" dirty="0"/>
          </a:p>
          <a:p>
            <a:pPr eaLnBrk="1" hangingPunct="1">
              <a:lnSpc>
                <a:spcPct val="80000"/>
              </a:lnSpc>
              <a:buFontTx/>
              <a:buChar char="•"/>
            </a:pPr>
            <a:r>
              <a:rPr lang="en-US" altLang="en-US" sz="900" b="1" dirty="0"/>
              <a:t>ease of analysis - for easier validation &amp; </a:t>
            </a:r>
            <a:r>
              <a:rPr lang="en-US" altLang="en-US" sz="900" dirty="0"/>
              <a:t>testing of strength</a:t>
            </a:r>
          </a:p>
        </p:txBody>
      </p:sp>
    </p:spTree>
    <p:extLst>
      <p:ext uri="{BB962C8B-B14F-4D97-AF65-F5344CB8AC3E}">
        <p14:creationId xmlns:p14="http://schemas.microsoft.com/office/powerpoint/2010/main" val="156945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057F79-8C18-402D-AB39-095238AB25DD}" type="slidenum">
              <a:rPr lang="en-AU" altLang="en-US" smtClean="0"/>
              <a:pPr>
                <a:spcBef>
                  <a:spcPct val="0"/>
                </a:spcBef>
              </a:pPr>
              <a:t>11</a:t>
            </a:fld>
            <a:endParaRPr lang="en-AU"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AU" altLang="en-US" dirty="0"/>
              <a:t>The process of decryption with a </a:t>
            </a:r>
            <a:r>
              <a:rPr lang="en-AU" altLang="en-US" dirty="0" err="1"/>
              <a:t>Feistel</a:t>
            </a:r>
            <a:r>
              <a:rPr lang="en-AU" altLang="en-US" dirty="0"/>
              <a:t> cipher, as shown in Stallings Figure 3.3, is essentially the same as the encryption process. The rule is as follows: Use the </a:t>
            </a:r>
            <a:r>
              <a:rPr lang="en-AU" altLang="en-US" dirty="0" err="1"/>
              <a:t>ciphertext</a:t>
            </a:r>
            <a:r>
              <a:rPr lang="en-AU" altLang="en-US" dirty="0"/>
              <a:t> as input to the algorithm, but use the </a:t>
            </a:r>
            <a:r>
              <a:rPr lang="en-AU" altLang="en-US" dirty="0" err="1"/>
              <a:t>subkeys</a:t>
            </a:r>
            <a:r>
              <a:rPr lang="en-AU" altLang="en-US" dirty="0"/>
              <a:t> </a:t>
            </a:r>
            <a:r>
              <a:rPr lang="en-AU" altLang="en-US" i="1" dirty="0"/>
              <a:t>Ki </a:t>
            </a:r>
            <a:r>
              <a:rPr lang="en-AU" altLang="en-US" dirty="0"/>
              <a:t>in reverse order. That is, use </a:t>
            </a:r>
            <a:r>
              <a:rPr lang="en-AU" altLang="en-US" i="1" dirty="0" err="1"/>
              <a:t>Kn</a:t>
            </a:r>
            <a:r>
              <a:rPr lang="en-AU" altLang="en-US" i="1" dirty="0"/>
              <a:t> </a:t>
            </a:r>
            <a:r>
              <a:rPr lang="en-AU" altLang="en-US" dirty="0"/>
              <a:t>in the first round, </a:t>
            </a:r>
            <a:r>
              <a:rPr lang="en-AU" altLang="en-US" i="1" dirty="0" err="1"/>
              <a:t>Kn</a:t>
            </a:r>
            <a:r>
              <a:rPr lang="en-AU" altLang="en-US" dirty="0"/>
              <a:t>–1 in the second round, and so on until </a:t>
            </a:r>
            <a:r>
              <a:rPr lang="en-AU" altLang="en-US" i="1" dirty="0"/>
              <a:t>K</a:t>
            </a:r>
            <a:r>
              <a:rPr lang="en-AU" altLang="en-US" dirty="0"/>
              <a:t>1 is used in the last round. This is a nice feature because it means we need not implement two different algorithms, one for encryption and one for decryption.</a:t>
            </a:r>
          </a:p>
          <a:p>
            <a:pPr eaLnBrk="1" hangingPunct="1"/>
            <a:endParaRPr lang="en-AU" altLang="en-US" dirty="0"/>
          </a:p>
        </p:txBody>
      </p:sp>
    </p:spTree>
    <p:extLst>
      <p:ext uri="{BB962C8B-B14F-4D97-AF65-F5344CB8AC3E}">
        <p14:creationId xmlns:p14="http://schemas.microsoft.com/office/powerpoint/2010/main" val="96039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B4EF15-A2EB-426A-AF3E-E47920E54C4E}" type="slidenum">
              <a:rPr lang="en-AU" altLang="en-US" smtClean="0"/>
              <a:pPr>
                <a:spcBef>
                  <a:spcPct val="0"/>
                </a:spcBef>
              </a:pPr>
              <a:t>12</a:t>
            </a:fld>
            <a:endParaRPr lang="en-AU"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lvl="0" eaLnBrk="1" hangingPunct="1"/>
            <a:r>
              <a:rPr lang="en-US" altLang="en-US" sz="1800" dirty="0"/>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p>
          <a:p>
            <a:pPr lvl="0" eaLnBrk="1" hangingPunct="1"/>
            <a:endParaRPr lang="en-US" altLang="en-US" sz="1800" dirty="0"/>
          </a:p>
          <a:p>
            <a:pPr lvl="0" eaLnBrk="1" hangingPunct="1"/>
            <a:r>
              <a:rPr lang="en-US" altLang="en-US" sz="1800" dirty="0"/>
              <a:t>Accepts 64 bit key but 8 parity bits are dropped</a:t>
            </a:r>
          </a:p>
        </p:txBody>
      </p:sp>
    </p:spTree>
    <p:extLst>
      <p:ext uri="{BB962C8B-B14F-4D97-AF65-F5344CB8AC3E}">
        <p14:creationId xmlns:p14="http://schemas.microsoft.com/office/powerpoint/2010/main" val="61581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2EAD4D-AC62-4DFF-97D7-9863096371DE}" type="slidenum">
              <a:rPr lang="en-AU" altLang="en-US" smtClean="0"/>
              <a:pPr>
                <a:spcBef>
                  <a:spcPct val="0"/>
                </a:spcBef>
              </a:pPr>
              <a:t>13</a:t>
            </a:fld>
            <a:endParaRPr lang="en-AU"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r>
              <a:rPr lang="en-US" altLang="en-US" dirty="0"/>
              <a:t>In the late 1960s, IBM set up a research project in computer cryptography led by Horst </a:t>
            </a:r>
            <a:r>
              <a:rPr lang="en-US" altLang="en-US" dirty="0" err="1"/>
              <a:t>Feistel</a:t>
            </a:r>
            <a:r>
              <a:rPr lang="en-US" altLang="en-US" dirty="0"/>
              <a:t>. The project concluded in 1971 with the development of the LUCIFER algorithm. </a:t>
            </a:r>
            <a:r>
              <a:rPr lang="en-US" altLang="en-US" dirty="0">
                <a:latin typeface="Times-Roman" charset="0"/>
              </a:rPr>
              <a:t>LUCIFER is a </a:t>
            </a:r>
            <a:r>
              <a:rPr lang="en-US" altLang="en-US" dirty="0" err="1">
                <a:latin typeface="Times-Roman" charset="0"/>
              </a:rPr>
              <a:t>Feistel</a:t>
            </a:r>
            <a:r>
              <a:rPr lang="en-US" altLang="en-US" dirty="0">
                <a:latin typeface="Times-Roman" charset="0"/>
              </a:rPr>
              <a:t> block cipher that operates on blocks of 64 bits, using a key size of 128 bits.</a:t>
            </a:r>
            <a:endParaRPr lang="en-US" altLang="en-US" dirty="0"/>
          </a:p>
          <a:p>
            <a:pPr eaLnBrk="1" hangingPunct="1"/>
            <a:r>
              <a:rPr lang="en-US" altLang="en-US" dirty="0"/>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pPr eaLnBrk="1" hangingPunct="1"/>
            <a:r>
              <a:rPr lang="en-US" altLang="en-US" dirty="0"/>
              <a:t>In 1973, the National Bureau of Standards (NBS) issued a request for proposals for a national cipher standard. IBM submitted the modified LUCIFER. It was by far the best algorithm proposed and was adopted in 1977 as the Data Encryption Standard. </a:t>
            </a:r>
          </a:p>
          <a:p>
            <a:pPr eaLnBrk="1" hangingPunct="1"/>
            <a:endParaRPr lang="en-US" altLang="en-US" dirty="0"/>
          </a:p>
        </p:txBody>
      </p:sp>
    </p:spTree>
    <p:extLst>
      <p:ext uri="{BB962C8B-B14F-4D97-AF65-F5344CB8AC3E}">
        <p14:creationId xmlns:p14="http://schemas.microsoft.com/office/powerpoint/2010/main" val="272923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BE29CB-6400-465E-A450-F54536AEAB56}" type="slidenum">
              <a:rPr lang="en-AU" altLang="en-US" smtClean="0"/>
              <a:pPr>
                <a:spcBef>
                  <a:spcPct val="0"/>
                </a:spcBef>
              </a:pPr>
              <a:t>14</a:t>
            </a:fld>
            <a:endParaRPr lang="en-AU"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altLang="en-US" dirty="0"/>
              <a:t>Before its adoption as a standard, the proposed DES was subjected to intense &amp; continuing criticism over the size of its key &amp; the classified design criteria.</a:t>
            </a:r>
            <a:endParaRPr lang="en-AU" altLang="en-US" dirty="0"/>
          </a:p>
          <a:p>
            <a:pPr eaLnBrk="1" hangingPunct="1"/>
            <a:r>
              <a:rPr lang="en-AU" altLang="en-US" dirty="0"/>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a:t>
            </a:r>
            <a:r>
              <a:rPr lang="en-AU" altLang="en-US" dirty="0" err="1"/>
              <a:t>Diffie</a:t>
            </a:r>
            <a:r>
              <a:rPr lang="en-AU" altLang="en-US" dirty="0"/>
              <a:t> &amp; Hellman. </a:t>
            </a:r>
          </a:p>
          <a:p>
            <a:pPr eaLnBrk="1" hangingPunct="1"/>
            <a:r>
              <a:rPr lang="en-US" altLang="en-US" dirty="0"/>
              <a:t>DES has flourished and is widely used, especially in financial applications. It is still standardized for legacy systems, with either AES or triple DES for new applications.</a:t>
            </a:r>
            <a:endParaRPr lang="en-AU" altLang="en-US" dirty="0"/>
          </a:p>
        </p:txBody>
      </p:sp>
    </p:spTree>
    <p:extLst>
      <p:ext uri="{BB962C8B-B14F-4D97-AF65-F5344CB8AC3E}">
        <p14:creationId xmlns:p14="http://schemas.microsoft.com/office/powerpoint/2010/main" val="294466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0EE82F-C334-447D-881B-F4D81AACA1B8}" type="slidenum">
              <a:rPr lang="en-AU" altLang="en-US" smtClean="0"/>
              <a:pPr>
                <a:spcBef>
                  <a:spcPct val="0"/>
                </a:spcBef>
              </a:pPr>
              <a:t>15</a:t>
            </a:fld>
            <a:endParaRPr lang="en-AU"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ltLang="en-US" dirty="0">
                <a:latin typeface="Times-Roman" charset="0"/>
              </a:rPr>
              <a:t>The overall scheme for DES encryption is illustrated in Stallings Figure3.4, which takes as input 64-bits of data and of key.</a:t>
            </a:r>
            <a:endParaRPr lang="en-AU" altLang="en-US" dirty="0"/>
          </a:p>
          <a:p>
            <a:pPr eaLnBrk="1" hangingPunct="1"/>
            <a:r>
              <a:rPr lang="en-AU" altLang="en-US" dirty="0"/>
              <a:t>The left side shows the basic process for enciphering a 64-bit data block which consists of: </a:t>
            </a:r>
          </a:p>
          <a:p>
            <a:pPr eaLnBrk="1" hangingPunct="1"/>
            <a:r>
              <a:rPr lang="en-AU" altLang="en-US" dirty="0"/>
              <a:t>- an initial permutation (IP) which shuffles the 64-bit input block</a:t>
            </a:r>
          </a:p>
          <a:p>
            <a:pPr eaLnBrk="1" hangingPunct="1"/>
            <a:r>
              <a:rPr lang="en-AU" altLang="en-US" dirty="0"/>
              <a:t>- 16 rounds of a complex key dependent round function involving substitutions &amp; permutations</a:t>
            </a:r>
          </a:p>
          <a:p>
            <a:pPr eaLnBrk="1" hangingPunct="1"/>
            <a:r>
              <a:rPr lang="en-AU" altLang="en-US" dirty="0"/>
              <a:t>- a final permutation, being the inverse of IP </a:t>
            </a:r>
            <a:endParaRPr lang="en-US" altLang="en-US" dirty="0"/>
          </a:p>
          <a:p>
            <a:pPr eaLnBrk="1" hangingPunct="1"/>
            <a:r>
              <a:rPr lang="en-US" altLang="en-US" dirty="0"/>
              <a:t>The right side shows the handling of the 56-bit key and consists of:</a:t>
            </a:r>
          </a:p>
          <a:p>
            <a:pPr eaLnBrk="1" hangingPunct="1"/>
            <a:r>
              <a:rPr lang="en-AU" altLang="en-US" dirty="0"/>
              <a:t>- an initial permutation of the key (PC1) which selects 56-bits out of the 64-bits input, in two 28-bit halves </a:t>
            </a:r>
          </a:p>
          <a:p>
            <a:pPr eaLnBrk="1" hangingPunct="1"/>
            <a:r>
              <a:rPr lang="en-AU" altLang="en-US" dirty="0"/>
              <a:t>- 16 stages to generate the 48-bit </a:t>
            </a:r>
            <a:r>
              <a:rPr lang="en-AU" altLang="en-US" dirty="0" err="1"/>
              <a:t>subkeys</a:t>
            </a:r>
            <a:r>
              <a:rPr lang="en-AU" altLang="en-US" dirty="0"/>
              <a:t> using a left circular shift and a permutation of the two 28-bit halves </a:t>
            </a:r>
          </a:p>
        </p:txBody>
      </p:sp>
    </p:spTree>
    <p:extLst>
      <p:ext uri="{BB962C8B-B14F-4D97-AF65-F5344CB8AC3E}">
        <p14:creationId xmlns:p14="http://schemas.microsoft.com/office/powerpoint/2010/main" val="686063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EEBF79-F4FF-4B5A-B23C-379520C69E12}" type="slidenum">
              <a:rPr lang="en-AU" altLang="en-US" smtClean="0"/>
              <a:pPr>
                <a:spcBef>
                  <a:spcPct val="0"/>
                </a:spcBef>
              </a:pPr>
              <a:t>16</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AU" altLang="en-US" dirty="0"/>
              <a:t>Show</a:t>
            </a:r>
            <a:r>
              <a:rPr lang="en-AU" altLang="en-US" baseline="0" dirty="0"/>
              <a:t> how data are being moved. It could implemented using software  or hardware</a:t>
            </a:r>
            <a:endParaRPr lang="en-AU" altLang="en-US" dirty="0"/>
          </a:p>
        </p:txBody>
      </p:sp>
    </p:spTree>
    <p:extLst>
      <p:ext uri="{BB962C8B-B14F-4D97-AF65-F5344CB8AC3E}">
        <p14:creationId xmlns:p14="http://schemas.microsoft.com/office/powerpoint/2010/main" val="4074888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82C5A5-B3A3-4969-BA6E-F741A1575826}" type="slidenum">
              <a:rPr lang="en-AU" altLang="en-US" smtClean="0"/>
              <a:pPr>
                <a:spcBef>
                  <a:spcPct val="0"/>
                </a:spcBef>
              </a:pPr>
              <a:t>17</a:t>
            </a:fld>
            <a:endParaRPr lang="en-AU"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en-US" dirty="0"/>
              <a:t>Detail here the internal structure of the DES round function F, which takes R half &amp; </a:t>
            </a:r>
            <a:r>
              <a:rPr lang="en-US" altLang="en-US" dirty="0" err="1"/>
              <a:t>subkey</a:t>
            </a:r>
            <a:r>
              <a:rPr lang="en-US" altLang="en-US" dirty="0"/>
              <a:t>, and processes them through E, add </a:t>
            </a:r>
            <a:r>
              <a:rPr lang="en-US" altLang="en-US" dirty="0" err="1"/>
              <a:t>subkey</a:t>
            </a:r>
            <a:r>
              <a:rPr lang="en-US" altLang="en-US" dirty="0"/>
              <a:t>, S &amp; P.</a:t>
            </a:r>
          </a:p>
          <a:p>
            <a:pPr eaLnBrk="1" hangingPunct="1"/>
            <a:r>
              <a:rPr lang="en-US" altLang="en-US" dirty="0"/>
              <a:t>This follows the classic structure for a </a:t>
            </a:r>
            <a:r>
              <a:rPr lang="en-US" altLang="en-US" dirty="0" err="1"/>
              <a:t>feistel</a:t>
            </a:r>
            <a:r>
              <a:rPr lang="en-US" altLang="en-US" dirty="0"/>
              <a:t> cipher.</a:t>
            </a:r>
          </a:p>
          <a:p>
            <a:pPr eaLnBrk="1" hangingPunct="1"/>
            <a:r>
              <a:rPr lang="en-US" altLang="en-US" dirty="0"/>
              <a:t>Note that the s-boxes provide the “confusion” of data and key values, whilst the permutation P then spreads this as widely as possible, so each S-box output affects as many S-box inputs in the next round as possible, giving “diffusion”.</a:t>
            </a:r>
            <a:endParaRPr lang="en-AU" altLang="en-US" dirty="0"/>
          </a:p>
        </p:txBody>
      </p:sp>
    </p:spTree>
    <p:extLst>
      <p:ext uri="{BB962C8B-B14F-4D97-AF65-F5344CB8AC3E}">
        <p14:creationId xmlns:p14="http://schemas.microsoft.com/office/powerpoint/2010/main" val="1252111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77B174-52C4-44AA-926A-79E70E2C447C}" type="slidenum">
              <a:rPr lang="en-AU" altLang="en-US" smtClean="0"/>
              <a:pPr>
                <a:spcBef>
                  <a:spcPct val="0"/>
                </a:spcBef>
              </a:pPr>
              <a:t>18</a:t>
            </a:fld>
            <a:endParaRPr lang="en-AU"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ltLang="en-US" dirty="0"/>
              <a:t>Stallings Figure 3.6 illustrates the internal structure of the DES round function F. The </a:t>
            </a:r>
            <a:r>
              <a:rPr lang="en-US" altLang="en-US" dirty="0">
                <a:latin typeface="Times-Roman" charset="0"/>
              </a:rPr>
              <a:t>R input is first expanded to 48 bits by using expansion table E that defines a permutation plus an expansion that involves duplication of 16 of the R bits (Stallings Table 3.2c). The resulting 48 bits are </a:t>
            </a:r>
            <a:r>
              <a:rPr lang="en-US" altLang="en-US" dirty="0" err="1">
                <a:latin typeface="Times-Roman" charset="0"/>
              </a:rPr>
              <a:t>XORed</a:t>
            </a:r>
            <a:r>
              <a:rPr lang="en-US" altLang="en-US" dirty="0">
                <a:latin typeface="Times-Roman" charset="0"/>
              </a:rPr>
              <a:t> with Ki.</a:t>
            </a:r>
            <a:r>
              <a:rPr lang="en-US" altLang="en-US" dirty="0">
                <a:latin typeface="Helvetica" panose="020B0604020202020204" pitchFamily="34" charset="0"/>
              </a:rPr>
              <a:t> </a:t>
            </a:r>
            <a:r>
              <a:rPr lang="en-US" altLang="en-US" dirty="0">
                <a:latin typeface="Times-Roman" charset="0"/>
              </a:rPr>
              <a:t>This 48-bit result passes through a substitution function comprising 8 S-boxes which each map 6 input bits to 4 output bits, producing a 32-bit output, which is then permuted by permutation P as defined by Stallings Table 3.2d. </a:t>
            </a:r>
          </a:p>
          <a:p>
            <a:pPr eaLnBrk="1" hangingPunct="1"/>
            <a:endParaRPr lang="en-US" altLang="en-US" dirty="0">
              <a:latin typeface="Times-Roman" charset="0"/>
            </a:endParaRPr>
          </a:p>
          <a:p>
            <a:pPr eaLnBrk="1" hangingPunct="1"/>
            <a:r>
              <a:rPr lang="en-US" altLang="en-US" dirty="0">
                <a:latin typeface="Times-Roman" charset="0"/>
              </a:rPr>
              <a:t>E= expansion function from 32 bits to 48 bits</a:t>
            </a:r>
            <a:endParaRPr lang="en-AU" altLang="en-US" dirty="0">
              <a:latin typeface="Times-Roman" charset="0"/>
            </a:endParaRPr>
          </a:p>
        </p:txBody>
      </p:sp>
    </p:spTree>
    <p:extLst>
      <p:ext uri="{BB962C8B-B14F-4D97-AF65-F5344CB8AC3E}">
        <p14:creationId xmlns:p14="http://schemas.microsoft.com/office/powerpoint/2010/main" val="45892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2D7DD0-684B-41E3-9304-8294DBA89368}" type="slidenum">
              <a:rPr lang="en-AU" altLang="en-US" smtClean="0"/>
              <a:pPr>
                <a:spcBef>
                  <a:spcPct val="0"/>
                </a:spcBef>
              </a:pPr>
              <a:t>19</a:t>
            </a:fld>
            <a:endParaRPr lang="en-AU"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2000" b="1" u="sng" dirty="0">
                <a:solidFill>
                  <a:srgbClr val="FF0000"/>
                </a:solidFill>
              </a:rPr>
              <a:t>Special Attention Required</a:t>
            </a:r>
          </a:p>
          <a:p>
            <a:pPr eaLnBrk="1" hangingPunct="1"/>
            <a:endParaRPr lang="en-AU" altLang="en-US" dirty="0"/>
          </a:p>
          <a:p>
            <a:pPr eaLnBrk="1" hangingPunct="1"/>
            <a:r>
              <a:rPr lang="en-AU" altLang="en-US" dirty="0"/>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en-US" i="1" dirty="0"/>
              <a:t>i </a:t>
            </a:r>
            <a:r>
              <a:rPr lang="en-AU" altLang="en-US" dirty="0"/>
              <a:t>form a 2-bit binary number to select one of four substitutions defined by the four rows in the table for S</a:t>
            </a:r>
            <a:r>
              <a:rPr lang="en-AU" altLang="en-US" i="1" dirty="0"/>
              <a:t>i</a:t>
            </a:r>
            <a:r>
              <a:rPr lang="en-AU" altLang="en-US" dirty="0"/>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pPr eaLnBrk="1" hangingPunct="1"/>
            <a:endParaRPr lang="en-AU" altLang="en-US" dirty="0"/>
          </a:p>
          <a:p>
            <a:pPr eaLnBrk="1" hangingPunct="1"/>
            <a:r>
              <a:rPr lang="en-AU" altLang="en-US" dirty="0"/>
              <a:t>The example lists 8 6-bit values (</a:t>
            </a:r>
            <a:r>
              <a:rPr lang="en-AU" altLang="en-US" dirty="0" err="1"/>
              <a:t>ie</a:t>
            </a:r>
            <a:r>
              <a:rPr lang="en-AU" altLang="en-US" dirty="0"/>
              <a:t> 18 in hex is 011000 in binary, 09 hex is 001001 binary, 12 hex is 010010  binary, 3d hex is 111101 binary </a:t>
            </a:r>
            <a:r>
              <a:rPr lang="en-AU" altLang="en-US" dirty="0" err="1"/>
              <a:t>etc</a:t>
            </a:r>
            <a:r>
              <a:rPr lang="en-AU" altLang="en-US" dirty="0"/>
              <a:t>), each of which is replaced following the process detailed above using the appropriate S-box. </a:t>
            </a:r>
          </a:p>
        </p:txBody>
      </p:sp>
    </p:spTree>
    <p:extLst>
      <p:ext uri="{BB962C8B-B14F-4D97-AF65-F5344CB8AC3E}">
        <p14:creationId xmlns:p14="http://schemas.microsoft.com/office/powerpoint/2010/main" val="76634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B68A213A-A5A9-40D8-ACB5-85E46883D29B}" type="slidenum">
              <a:rPr lang="en-AU" altLang="en-US" smtClean="0"/>
              <a:pPr>
                <a:defRPr/>
              </a:pPr>
              <a:t>2</a:t>
            </a:fld>
            <a:endParaRPr lang="en-AU" altLang="en-US"/>
          </a:p>
        </p:txBody>
      </p:sp>
    </p:spTree>
    <p:extLst>
      <p:ext uri="{BB962C8B-B14F-4D97-AF65-F5344CB8AC3E}">
        <p14:creationId xmlns:p14="http://schemas.microsoft.com/office/powerpoint/2010/main" val="1317808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EBA711-5313-49CC-826E-5AD63B08A3F5}" type="slidenum">
              <a:rPr lang="en-AU" altLang="en-US" smtClean="0"/>
              <a:pPr>
                <a:spcBef>
                  <a:spcPct val="0"/>
                </a:spcBef>
              </a:pPr>
              <a:t>20</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altLang="en-US">
                <a:latin typeface="Times-Roman" charset="0"/>
              </a:rPr>
              <a:t>As with any Feistel cipher, DES decryption uses the same algorithm as encryption except that the subkeys are used in reverse order SK16 .. SK1.</a:t>
            </a:r>
          </a:p>
          <a:p>
            <a:pPr eaLnBrk="1" hangingPunct="1"/>
            <a:r>
              <a:rPr lang="en-US" altLang="en-US">
                <a:latin typeface="Times-Roman" charset="0"/>
              </a:rPr>
              <a:t>If you trace through the DES overview diagram can see how each decryption step top to bottom with reversed subkeys, undoes the equivalent encryption step moving from bottom to top.</a:t>
            </a:r>
          </a:p>
        </p:txBody>
      </p:sp>
    </p:spTree>
    <p:extLst>
      <p:ext uri="{BB962C8B-B14F-4D97-AF65-F5344CB8AC3E}">
        <p14:creationId xmlns:p14="http://schemas.microsoft.com/office/powerpoint/2010/main" val="3960575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F05823-1B43-427B-A9FA-FE6D905CB939}" type="slidenum">
              <a:rPr lang="en-AU" altLang="en-US" smtClean="0"/>
              <a:pPr>
                <a:spcBef>
                  <a:spcPct val="0"/>
                </a:spcBef>
              </a:pPr>
              <a:t>21</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AU" altLang="en-US" dirty="0"/>
              <a:t>Note</a:t>
            </a:r>
            <a:r>
              <a:rPr lang="en-AU" altLang="en-US" baseline="0" dirty="0"/>
              <a:t> the table will take </a:t>
            </a:r>
          </a:p>
          <a:p>
            <a:pPr eaLnBrk="1" hangingPunct="1"/>
            <a:r>
              <a:rPr lang="en-AU" altLang="en-US" baseline="0" dirty="0"/>
              <a:t>- Bit 57 and used it as the first bit of the output for the left halves</a:t>
            </a:r>
          </a:p>
          <a:p>
            <a:pPr eaLnBrk="1" hangingPunct="1"/>
            <a:r>
              <a:rPr lang="en-AU" altLang="en-US" baseline="0" dirty="0"/>
              <a:t>- Bit 63 and used it as the first bit of the output for the right halves</a:t>
            </a:r>
          </a:p>
          <a:p>
            <a:pPr eaLnBrk="1" hangingPunct="1"/>
            <a:endParaRPr lang="en-AU" altLang="en-US" dirty="0"/>
          </a:p>
        </p:txBody>
      </p:sp>
    </p:spTree>
    <p:extLst>
      <p:ext uri="{BB962C8B-B14F-4D97-AF65-F5344CB8AC3E}">
        <p14:creationId xmlns:p14="http://schemas.microsoft.com/office/powerpoint/2010/main" val="1201290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F05823-1B43-427B-A9FA-FE6D905CB939}" type="slidenum">
              <a:rPr lang="en-AU" altLang="en-US" smtClean="0"/>
              <a:pPr>
                <a:spcBef>
                  <a:spcPct val="0"/>
                </a:spcBef>
              </a:pPr>
              <a:t>22</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AU" altLang="en-US" dirty="0"/>
              <a:t>Use</a:t>
            </a:r>
            <a:r>
              <a:rPr lang="en-AU" altLang="en-US" baseline="0" dirty="0"/>
              <a:t> the Key rotation schedule K to “Left rotate”  the halves ( </a:t>
            </a:r>
            <a:r>
              <a:rPr lang="en-AU" altLang="en-US" baseline="0" dirty="0" err="1"/>
              <a:t>ie</a:t>
            </a:r>
            <a:r>
              <a:rPr lang="en-AU" altLang="en-US" baseline="0" dirty="0"/>
              <a:t> round 1 , rotate left once, but 2x in round 3)</a:t>
            </a:r>
          </a:p>
          <a:p>
            <a:pPr eaLnBrk="1" hangingPunct="1"/>
            <a:endParaRPr lang="en-AU" altLang="en-US" baseline="0" dirty="0"/>
          </a:p>
          <a:p>
            <a:pPr eaLnBrk="1" hangingPunct="1"/>
            <a:r>
              <a:rPr lang="en-AU" altLang="en-US" baseline="0" dirty="0"/>
              <a:t>Use PC2 to select bit 14 output as first bit of the key. Only 6 x 8 = 48 bits are selected from 56 bits </a:t>
            </a:r>
          </a:p>
          <a:p>
            <a:pPr eaLnBrk="1" hangingPunct="1"/>
            <a:endParaRPr lang="en-AU" altLang="en-US" baseline="0" dirty="0"/>
          </a:p>
          <a:p>
            <a:pPr eaLnBrk="1" hangingPunct="1"/>
            <a:r>
              <a:rPr lang="en-AU" altLang="en-US" baseline="0" dirty="0"/>
              <a:t>Bits 9, 18, 22, 25, 35, 38, 43, 54 are dropped.</a:t>
            </a:r>
          </a:p>
          <a:p>
            <a:pPr eaLnBrk="1" hangingPunct="1"/>
            <a:endParaRPr lang="en-AU" altLang="en-US" baseline="0" dirty="0"/>
          </a:p>
          <a:p>
            <a:pPr eaLnBrk="1" hangingPunct="1"/>
            <a:endParaRPr lang="en-AU" altLang="en-US" dirty="0"/>
          </a:p>
          <a:p>
            <a:pPr eaLnBrk="1" hangingPunct="1"/>
            <a:endParaRPr lang="en-AU" altLang="en-US" dirty="0"/>
          </a:p>
        </p:txBody>
      </p:sp>
    </p:spTree>
    <p:extLst>
      <p:ext uri="{BB962C8B-B14F-4D97-AF65-F5344CB8AC3E}">
        <p14:creationId xmlns:p14="http://schemas.microsoft.com/office/powerpoint/2010/main" val="1201290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78BF4E-B10C-48B3-BE77-028C41B60D0D}" type="slidenum">
              <a:rPr lang="en-AU" altLang="en-US" smtClean="0"/>
              <a:pPr>
                <a:spcBef>
                  <a:spcPct val="0"/>
                </a:spcBef>
              </a:pPr>
              <a:t>23</a:t>
            </a:fld>
            <a:endParaRPr lang="en-AU"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altLang="en-US" dirty="0"/>
              <a:t>A desirable property of any encryption algorithm is that a small change in either the plaintext or the key should produce a significant change in the </a:t>
            </a:r>
            <a:r>
              <a:rPr lang="en-US" altLang="en-US" dirty="0" err="1"/>
              <a:t>ciphertext</a:t>
            </a:r>
            <a:r>
              <a:rPr lang="en-US" altLang="en-US" dirty="0"/>
              <a:t>. In particular, a change in one bit of the plaintext or one bit of the key should produce a change in many bits of the </a:t>
            </a:r>
            <a:r>
              <a:rPr lang="en-US" altLang="en-US" dirty="0" err="1"/>
              <a:t>ciphertext</a:t>
            </a:r>
            <a:r>
              <a:rPr lang="en-US" altLang="en-US" dirty="0"/>
              <a:t>. If the change were small, this might provide a way to reduce the size of the plaintext or key space to be searched. </a:t>
            </a:r>
            <a:r>
              <a:rPr lang="en-US" altLang="en-US" dirty="0">
                <a:latin typeface="Times-Roman" charset="0"/>
              </a:rPr>
              <a:t>DES exhibits a strong avalanche effect, as may be seen in Stallings Table 3.5.</a:t>
            </a:r>
          </a:p>
          <a:p>
            <a:pPr eaLnBrk="1" hangingPunct="1"/>
            <a:endParaRPr lang="en-US" altLang="en-US" dirty="0">
              <a:latin typeface="Times-Roman" charset="0"/>
            </a:endParaRPr>
          </a:p>
        </p:txBody>
      </p:sp>
    </p:spTree>
    <p:extLst>
      <p:ext uri="{BB962C8B-B14F-4D97-AF65-F5344CB8AC3E}">
        <p14:creationId xmlns:p14="http://schemas.microsoft.com/office/powerpoint/2010/main" val="4271386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4CAD39-2DA2-4F8A-83D0-499AD192FF6E}" type="slidenum">
              <a:rPr lang="en-AU" altLang="en-US" smtClean="0"/>
              <a:pPr>
                <a:spcBef>
                  <a:spcPct val="0"/>
                </a:spcBef>
              </a:pPr>
              <a:t>24</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altLang="en-US" dirty="0"/>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US" altLang="en-US" dirty="0"/>
          </a:p>
          <a:p>
            <a:pPr eaLnBrk="1" hangingPunct="1"/>
            <a:endParaRPr lang="en-US" altLang="en-US" dirty="0">
              <a:latin typeface="Times-Roman" charset="0"/>
            </a:endParaRPr>
          </a:p>
          <a:p>
            <a:pPr eaLnBrk="1" hangingPunct="1"/>
            <a:r>
              <a:rPr lang="en-US" altLang="en-US" dirty="0">
                <a:latin typeface="Times-Roman" charset="0"/>
              </a:rPr>
              <a:t>Since its adoption as a federal standard, there have been lingering concerns about the level of security provided by DES in two areas: key size and the nature of the algorithm.</a:t>
            </a:r>
            <a:endParaRPr lang="en-AU" altLang="en-US" dirty="0"/>
          </a:p>
          <a:p>
            <a:pPr eaLnBrk="1" hangingPunct="1"/>
            <a:r>
              <a:rPr lang="en-US" altLang="en-US" dirty="0">
                <a:latin typeface="Times-Roman" charset="0"/>
              </a:rPr>
              <a:t>With a key length of 56 bits, there are 2^56 possible keys, which is approximately 7.2*10^16 keys. Thus a brute-force attack appeared impractical. </a:t>
            </a:r>
            <a:endParaRPr lang="en-AU" altLang="en-US" dirty="0"/>
          </a:p>
          <a:p>
            <a:pPr eaLnBrk="1" hangingPunct="1"/>
            <a:r>
              <a:rPr lang="en-AU" altLang="en-US" dirty="0"/>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eaLnBrk="1" hangingPunct="1"/>
            <a:r>
              <a:rPr lang="en-AU" altLang="en-US" dirty="0"/>
              <a:t>There have been other demonstrated breaks of the DES using both large networks of computers &amp; dedicated h/w, including: </a:t>
            </a:r>
          </a:p>
          <a:p>
            <a:pPr eaLnBrk="1" hangingPunct="1"/>
            <a:r>
              <a:rPr lang="en-AU" altLang="en-US" dirty="0"/>
              <a:t>- 1997 on a large network of computers in a few months </a:t>
            </a:r>
          </a:p>
          <a:p>
            <a:pPr eaLnBrk="1" hangingPunct="1"/>
            <a:r>
              <a:rPr lang="en-AU" altLang="en-US" dirty="0"/>
              <a:t>- 1998 on dedicated h/w (EFF) in a few days </a:t>
            </a:r>
          </a:p>
          <a:p>
            <a:pPr eaLnBrk="1" hangingPunct="1"/>
            <a:r>
              <a:rPr lang="en-AU" altLang="en-US" dirty="0"/>
              <a:t>- 1999 above combined in 22hrs!</a:t>
            </a:r>
          </a:p>
          <a:p>
            <a:pPr eaLnBrk="1" hangingPunct="1"/>
            <a:r>
              <a:rPr lang="en-US" altLang="en-US" dirty="0">
                <a:latin typeface="Times-Roman" charset="0"/>
              </a:rPr>
              <a:t>It is important to note that there is more to a key-search attack than simply running through all possible keys. Unless known plaintext is provided, the analyst must be able to recognize plaintext as plaintext.</a:t>
            </a:r>
          </a:p>
          <a:p>
            <a:pPr eaLnBrk="1" hangingPunct="1"/>
            <a:r>
              <a:rPr lang="en-US" altLang="en-US" dirty="0">
                <a:latin typeface="Times-Roman" charset="0"/>
              </a:rPr>
              <a:t>Clearly </a:t>
            </a:r>
            <a:r>
              <a:rPr lang="en-US" altLang="en-US" dirty="0"/>
              <a:t>must now consider alternatives to DES</a:t>
            </a:r>
            <a:r>
              <a:rPr lang="en-US" altLang="en-US" dirty="0">
                <a:latin typeface="Times-Roman" charset="0"/>
              </a:rPr>
              <a:t>, the most important of which are AES and triple DES.</a:t>
            </a:r>
            <a:endParaRPr lang="en-AU" altLang="en-US" dirty="0"/>
          </a:p>
          <a:p>
            <a:pPr eaLnBrk="1" hangingPunct="1"/>
            <a:endParaRPr lang="en-AU" altLang="en-US" dirty="0"/>
          </a:p>
        </p:txBody>
      </p:sp>
    </p:spTree>
    <p:extLst>
      <p:ext uri="{BB962C8B-B14F-4D97-AF65-F5344CB8AC3E}">
        <p14:creationId xmlns:p14="http://schemas.microsoft.com/office/powerpoint/2010/main" val="324794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5E59BB-99B1-4D7E-8BEE-B8449A2F423E}" type="slidenum">
              <a:rPr lang="en-AU" altLang="en-US" smtClean="0"/>
              <a:pPr>
                <a:spcBef>
                  <a:spcPct val="0"/>
                </a:spcBef>
              </a:pPr>
              <a:t>25</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altLang="en-US" dirty="0"/>
              <a:t>Chapter 3 summary.</a:t>
            </a:r>
          </a:p>
        </p:txBody>
      </p:sp>
    </p:spTree>
    <p:extLst>
      <p:ext uri="{BB962C8B-B14F-4D97-AF65-F5344CB8AC3E}">
        <p14:creationId xmlns:p14="http://schemas.microsoft.com/office/powerpoint/2010/main" val="332650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172C06-DBA4-4E06-817D-1DB12F8178A3}" type="slidenum">
              <a:rPr lang="en-AU" altLang="en-US" smtClean="0"/>
              <a:pPr>
                <a:spcBef>
                  <a:spcPct val="0"/>
                </a:spcBef>
              </a:pPr>
              <a:t>3</a:t>
            </a:fld>
            <a:endParaRPr lang="en-AU"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en-AU" altLang="en-US" dirty="0"/>
              <a:t>Stream cipher</a:t>
            </a:r>
            <a:r>
              <a:rPr lang="en-AU" altLang="en-US" baseline="0" dirty="0"/>
              <a:t> mostly XOR the key stream with data stream, bit or byte </a:t>
            </a:r>
            <a:r>
              <a:rPr lang="en-AU" altLang="en-US" baseline="0" dirty="0">
                <a:sym typeface="Wingdings"/>
              </a:rPr>
              <a:t> Simpler and faster. If properly designed it is secured.  If key stream is as long as the plain text and every key stream is random.</a:t>
            </a:r>
          </a:p>
          <a:p>
            <a:pPr eaLnBrk="1" hangingPunct="1"/>
            <a:endParaRPr lang="en-AU" altLang="en-US" baseline="0" dirty="0">
              <a:sym typeface="Wingdings"/>
            </a:endParaRPr>
          </a:p>
          <a:p>
            <a:pPr eaLnBrk="1" hangingPunct="1"/>
            <a:r>
              <a:rPr lang="en-AU" altLang="en-US" baseline="0" dirty="0" err="1">
                <a:sym typeface="Wingdings"/>
              </a:rPr>
              <a:t>Key1</a:t>
            </a:r>
            <a:r>
              <a:rPr lang="en-AU" altLang="en-US" baseline="0" dirty="0">
                <a:sym typeface="Wingdings"/>
              </a:rPr>
              <a:t> XOR data1 </a:t>
            </a:r>
            <a:r>
              <a:rPr lang="en-AU" altLang="en-US" baseline="0" dirty="0">
                <a:sym typeface="Wingdings" panose="05000000000000000000" pitchFamily="2" charset="2"/>
              </a:rPr>
              <a:t> cipher text1 then move on to </a:t>
            </a:r>
            <a:r>
              <a:rPr lang="en-AU" altLang="en-US" baseline="0" dirty="0" err="1">
                <a:sym typeface="Wingdings" panose="05000000000000000000" pitchFamily="2" charset="2"/>
              </a:rPr>
              <a:t>Key2</a:t>
            </a:r>
            <a:r>
              <a:rPr lang="en-AU" altLang="en-US" baseline="0" dirty="0">
                <a:sym typeface="Wingdings" panose="05000000000000000000" pitchFamily="2" charset="2"/>
              </a:rPr>
              <a:t> XOR data2  cipher text2</a:t>
            </a:r>
            <a:endParaRPr lang="en-AU" altLang="en-US" baseline="0" dirty="0">
              <a:sym typeface="Wingdings"/>
            </a:endParaRPr>
          </a:p>
          <a:p>
            <a:pPr eaLnBrk="1" hangingPunct="1"/>
            <a:endParaRPr lang="en-AU" altLang="en-US" baseline="0" dirty="0">
              <a:sym typeface="Wingdings"/>
            </a:endParaRPr>
          </a:p>
          <a:p>
            <a:pPr eaLnBrk="1" hangingPunct="1"/>
            <a:r>
              <a:rPr lang="en-AU" altLang="en-US" baseline="0" dirty="0">
                <a:sym typeface="Wingdings"/>
              </a:rPr>
              <a:t>However block cipher has more complex interaction between plaintext and cipher key generated. </a:t>
            </a:r>
          </a:p>
          <a:p>
            <a:pPr eaLnBrk="1" hangingPunct="1"/>
            <a:r>
              <a:rPr lang="en-AU" altLang="en-US" baseline="0" dirty="0">
                <a:sym typeface="Wingdings"/>
              </a:rPr>
              <a:t>Hence more complex, slow  Could be more secure</a:t>
            </a:r>
            <a:endParaRPr lang="en-AU" altLang="en-US" dirty="0"/>
          </a:p>
          <a:p>
            <a:pPr eaLnBrk="1" hangingPunct="1"/>
            <a:r>
              <a:rPr lang="en-AU" altLang="en-US" dirty="0"/>
              <a:t>Block cipher could</a:t>
            </a:r>
            <a:r>
              <a:rPr lang="en-AU" altLang="en-US" baseline="0" dirty="0"/>
              <a:t> also be chained </a:t>
            </a:r>
            <a:r>
              <a:rPr lang="en-AU" altLang="en-US" baseline="0" dirty="0">
                <a:sym typeface="Wingdings"/>
              </a:rPr>
              <a:t> </a:t>
            </a:r>
            <a:r>
              <a:rPr lang="en-AU" altLang="en-US" baseline="0" dirty="0"/>
              <a:t> change be used to process variable length data block (which is how data is) </a:t>
            </a:r>
            <a:r>
              <a:rPr lang="en-AU" altLang="en-US" baseline="0" dirty="0">
                <a:sym typeface="Wingdings"/>
              </a:rPr>
              <a:t> </a:t>
            </a:r>
            <a:r>
              <a:rPr lang="en-AU" altLang="en-US" dirty="0"/>
              <a:t>broader range of applications,</a:t>
            </a:r>
            <a:r>
              <a:rPr lang="en-AU" altLang="en-US" baseline="0" dirty="0"/>
              <a:t> </a:t>
            </a:r>
          </a:p>
          <a:p>
            <a:pPr eaLnBrk="1" hangingPunct="1"/>
            <a:r>
              <a:rPr lang="en-AU" altLang="en-US" baseline="0" dirty="0"/>
              <a:t>Block cipher being more used is also more studied / researched.</a:t>
            </a:r>
          </a:p>
        </p:txBody>
      </p:sp>
    </p:spTree>
    <p:extLst>
      <p:ext uri="{BB962C8B-B14F-4D97-AF65-F5344CB8AC3E}">
        <p14:creationId xmlns:p14="http://schemas.microsoft.com/office/powerpoint/2010/main" val="384818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EDE9C9-4971-4FDB-A470-78423F970BA0}" type="slidenum">
              <a:rPr lang="en-AU" altLang="en-US" smtClean="0"/>
              <a:pPr>
                <a:spcBef>
                  <a:spcPct val="0"/>
                </a:spcBef>
              </a:pPr>
              <a:t>4</a:t>
            </a:fld>
            <a:endParaRPr lang="en-AU"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en-US" dirty="0">
                <a:latin typeface="Times-Roman" charset="0"/>
              </a:rPr>
              <a:t>Most symmetric block encryption algorithms in current use are based on a structure referred to as a </a:t>
            </a:r>
            <a:r>
              <a:rPr lang="en-US" altLang="en-US" dirty="0" err="1">
                <a:latin typeface="Times-Roman" charset="0"/>
              </a:rPr>
              <a:t>Feistel</a:t>
            </a:r>
            <a:r>
              <a:rPr lang="en-US" altLang="en-US" dirty="0">
                <a:latin typeface="Times-Roman" charset="0"/>
              </a:rPr>
              <a:t> cipher structure. There</a:t>
            </a:r>
            <a:r>
              <a:rPr lang="en-US" altLang="en-US" baseline="0" dirty="0">
                <a:latin typeface="Times-Roman" charset="0"/>
              </a:rPr>
              <a:t> are others such as the SP Nets used in AES</a:t>
            </a:r>
          </a:p>
          <a:p>
            <a:pPr eaLnBrk="1" hangingPunct="1"/>
            <a:endParaRPr lang="en-US" altLang="en-US" baseline="0" dirty="0">
              <a:latin typeface="Times-Roman" charset="0"/>
            </a:endParaRPr>
          </a:p>
          <a:p>
            <a:pPr eaLnBrk="1" hangingPunct="1"/>
            <a:r>
              <a:rPr lang="en-US" altLang="en-US" baseline="0" dirty="0">
                <a:latin typeface="Times-Roman" charset="0"/>
              </a:rPr>
              <a:t>We only discuss the first 2 in some details</a:t>
            </a:r>
          </a:p>
          <a:p>
            <a:pPr eaLnBrk="1" hangingPunct="1"/>
            <a:endParaRPr lang="en-US" altLang="en-US" baseline="0" dirty="0">
              <a:latin typeface="Times-Roman" charset="0"/>
            </a:endParaRPr>
          </a:p>
          <a:p>
            <a:pPr eaLnBrk="1" hangingPunct="1"/>
            <a:r>
              <a:rPr lang="en-US" altLang="en-US" baseline="0" dirty="0">
                <a:latin typeface="Times-Roman" charset="0"/>
              </a:rPr>
              <a:t>Generalized </a:t>
            </a:r>
            <a:r>
              <a:rPr lang="en-US" altLang="en-US" baseline="0" dirty="0" err="1">
                <a:latin typeface="Times-Roman" charset="0"/>
              </a:rPr>
              <a:t>Feistel</a:t>
            </a:r>
            <a:r>
              <a:rPr lang="en-US" altLang="en-US" baseline="0" dirty="0">
                <a:latin typeface="Times-Roman" charset="0"/>
              </a:rPr>
              <a:t> scheme are variants based on original </a:t>
            </a:r>
            <a:r>
              <a:rPr lang="en-US" altLang="en-US" baseline="0" dirty="0" err="1">
                <a:latin typeface="Times-Roman" charset="0"/>
              </a:rPr>
              <a:t>feistel</a:t>
            </a:r>
            <a:r>
              <a:rPr lang="en-US" altLang="en-US" baseline="0" dirty="0">
                <a:latin typeface="Times-Roman" charset="0"/>
              </a:rPr>
              <a:t> scheme .  The Lai-</a:t>
            </a:r>
            <a:r>
              <a:rPr lang="en-US" altLang="en-US" baseline="0" dirty="0" err="1">
                <a:latin typeface="Times-Roman" charset="0"/>
              </a:rPr>
              <a:t>massey</a:t>
            </a:r>
            <a:r>
              <a:rPr lang="en-US" altLang="en-US" baseline="0" dirty="0">
                <a:latin typeface="Times-Roman" charset="0"/>
              </a:rPr>
              <a:t> scheme have many </a:t>
            </a:r>
            <a:r>
              <a:rPr lang="en-US" altLang="en-US" baseline="0" dirty="0" err="1">
                <a:latin typeface="Times-Roman" charset="0"/>
              </a:rPr>
              <a:t>similaritities</a:t>
            </a:r>
            <a:r>
              <a:rPr lang="en-US" altLang="en-US" baseline="0" dirty="0">
                <a:latin typeface="Times-Roman" charset="0"/>
              </a:rPr>
              <a:t> though by itself it is a worthy to be called a scheme by itself. </a:t>
            </a:r>
          </a:p>
          <a:p>
            <a:pPr eaLnBrk="1" hangingPunct="1"/>
            <a:endParaRPr lang="en-US" altLang="en-US" baseline="0" dirty="0">
              <a:latin typeface="Times-Roman" charset="0"/>
            </a:endParaRPr>
          </a:p>
          <a:p>
            <a:pPr eaLnBrk="1" hangingPunct="1"/>
            <a:r>
              <a:rPr lang="en-US" altLang="en-US" dirty="0">
                <a:latin typeface="Times-Roman" charset="0"/>
              </a:rPr>
              <a:t>A block cipher operates on a plaintext block of n bits to produce a </a:t>
            </a:r>
            <a:r>
              <a:rPr lang="en-US" altLang="en-US" dirty="0" err="1">
                <a:latin typeface="Times-Roman" charset="0"/>
              </a:rPr>
              <a:t>ciphertext</a:t>
            </a:r>
            <a:r>
              <a:rPr lang="en-US" altLang="en-US" dirty="0">
                <a:latin typeface="Times-Roman" charset="0"/>
              </a:rPr>
              <a:t> block of n bits. </a:t>
            </a:r>
            <a:r>
              <a:rPr lang="en-AU" altLang="en-US" dirty="0"/>
              <a:t>An arbitrary reversible substitution cipher for a large block size is not practical, however, from an implementation and performance point of view. In general, for an </a:t>
            </a:r>
            <a:r>
              <a:rPr lang="en-AU" altLang="en-US" i="1" dirty="0"/>
              <a:t>n</a:t>
            </a:r>
            <a:r>
              <a:rPr lang="en-AU" altLang="en-US" dirty="0"/>
              <a:t>-bit general substitution block cipher, the size of the key to thwart statistical attacks is </a:t>
            </a:r>
            <a:r>
              <a:rPr lang="en-AU" altLang="en-US" i="1" dirty="0"/>
              <a:t>n x</a:t>
            </a:r>
            <a:r>
              <a:rPr lang="en-AU" altLang="en-US" dirty="0"/>
              <a:t> 2</a:t>
            </a:r>
            <a:r>
              <a:rPr lang="en-AU" altLang="en-US" i="1" baseline="30000" dirty="0"/>
              <a:t>n</a:t>
            </a:r>
            <a:r>
              <a:rPr lang="en-AU" altLang="en-US" dirty="0"/>
              <a:t>. For a 64-bit block, which is a desirable length to thwart statistical attacks, the key size is 64 x 2</a:t>
            </a:r>
            <a:r>
              <a:rPr lang="en-AU" altLang="en-US" baseline="30000" dirty="0"/>
              <a:t>64</a:t>
            </a:r>
            <a:r>
              <a:rPr lang="en-AU" altLang="en-US" dirty="0"/>
              <a:t> = 2</a:t>
            </a:r>
            <a:r>
              <a:rPr lang="en-AU" altLang="en-US" baseline="30000" dirty="0"/>
              <a:t>70</a:t>
            </a:r>
            <a:r>
              <a:rPr lang="en-AU" altLang="en-US" dirty="0"/>
              <a:t> = 10</a:t>
            </a:r>
            <a:r>
              <a:rPr lang="en-AU" altLang="en-US" baseline="30000" dirty="0"/>
              <a:t>21</a:t>
            </a:r>
            <a:r>
              <a:rPr lang="en-AU" altLang="en-US" dirty="0"/>
              <a:t> bits. </a:t>
            </a:r>
            <a:r>
              <a:rPr lang="en-US" altLang="en-US" dirty="0">
                <a:latin typeface="Times-Roman" charset="0"/>
              </a:rPr>
              <a:t>In considering these difficulties, </a:t>
            </a:r>
            <a:r>
              <a:rPr lang="en-US" altLang="en-US" dirty="0" err="1">
                <a:latin typeface="Times-Roman" charset="0"/>
              </a:rPr>
              <a:t>Feistel</a:t>
            </a:r>
            <a:r>
              <a:rPr lang="en-US" altLang="en-US" dirty="0">
                <a:latin typeface="Times-Roman" charset="0"/>
              </a:rPr>
              <a:t> points out that what is needed is an approximation to the ideal block cipher system for large n, built up out of components that are easily realizable.</a:t>
            </a:r>
            <a:endParaRPr lang="en-AU" altLang="en-US" dirty="0"/>
          </a:p>
          <a:p>
            <a:pPr eaLnBrk="1" hangingPunct="1"/>
            <a:endParaRPr lang="en-AU" altLang="en-US" dirty="0"/>
          </a:p>
          <a:p>
            <a:pPr eaLnBrk="1" hangingPunct="1"/>
            <a:endParaRPr lang="en-AU" altLang="en-US" dirty="0"/>
          </a:p>
        </p:txBody>
      </p:sp>
    </p:spTree>
    <p:extLst>
      <p:ext uri="{BB962C8B-B14F-4D97-AF65-F5344CB8AC3E}">
        <p14:creationId xmlns:p14="http://schemas.microsoft.com/office/powerpoint/2010/main" val="402994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B34F1D-FF90-4337-A9D2-D133612D1DC0}" type="slidenum">
              <a:rPr lang="en-AU" altLang="en-US" smtClean="0"/>
              <a:pPr>
                <a:spcBef>
                  <a:spcPct val="0"/>
                </a:spcBef>
              </a:pPr>
              <a:t>5</a:t>
            </a:fld>
            <a:endParaRPr lang="en-AU"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r>
              <a:rPr lang="en-AU" altLang="en-US"/>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en-US" i="1"/>
              <a:t>confusion</a:t>
            </a:r>
            <a:r>
              <a:rPr lang="en-AU" altLang="en-US"/>
              <a:t> and </a:t>
            </a:r>
            <a:r>
              <a:rPr lang="en-AU" altLang="en-US" i="1"/>
              <a:t>diffusion</a:t>
            </a:r>
            <a:r>
              <a:rPr lang="en-AU" altLang="en-US"/>
              <a:t>, notionally provided by S-boxes and P-boxes (in conjunction with S-boxes).</a:t>
            </a:r>
          </a:p>
        </p:txBody>
      </p:sp>
    </p:spTree>
    <p:extLst>
      <p:ext uri="{BB962C8B-B14F-4D97-AF65-F5344CB8AC3E}">
        <p14:creationId xmlns:p14="http://schemas.microsoft.com/office/powerpoint/2010/main" val="226914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5DE518-9ADB-4DA8-8C13-984EC2381F3E}" type="slidenum">
              <a:rPr lang="en-AU" altLang="en-US" smtClean="0"/>
              <a:pPr>
                <a:spcBef>
                  <a:spcPct val="0"/>
                </a:spcBef>
              </a:pPr>
              <a:t>6</a:t>
            </a:fld>
            <a:endParaRPr lang="en-AU"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altLang="en-US" dirty="0">
                <a:latin typeface="Times-Roman" charset="0"/>
              </a:rPr>
              <a:t>The terms diffusion and confusion were introduced by Claude Shannon to capture the two basic building blocks for any cryptographic system. </a:t>
            </a:r>
            <a:r>
              <a:rPr lang="en-AU" altLang="en-US" dirty="0"/>
              <a:t>Every block cipher involves a transformation of a block of plaintext into a block of </a:t>
            </a:r>
            <a:r>
              <a:rPr lang="en-AU" altLang="en-US" dirty="0" err="1"/>
              <a:t>ciphertext</a:t>
            </a:r>
            <a:r>
              <a:rPr lang="en-AU" altLang="en-US" dirty="0"/>
              <a:t>, where the transformation depends on the key. The mechanism of diffusion seeks to make the statistical relationship between the plaintext and </a:t>
            </a:r>
            <a:r>
              <a:rPr lang="en-AU" altLang="en-US" dirty="0" err="1"/>
              <a:t>ciphertext</a:t>
            </a:r>
            <a:r>
              <a:rPr lang="en-AU" altLang="en-US" dirty="0"/>
              <a:t> as complex as possible in order to thwart attempts to deduce the key. Confusion</a:t>
            </a:r>
            <a:r>
              <a:rPr lang="en-AU" altLang="en-US" b="1" dirty="0"/>
              <a:t> </a:t>
            </a:r>
            <a:r>
              <a:rPr lang="en-AU" altLang="en-US" dirty="0"/>
              <a:t>seeks to make the relationship between the statistics of the </a:t>
            </a:r>
            <a:r>
              <a:rPr lang="en-AU" altLang="en-US" dirty="0" err="1"/>
              <a:t>ciphertext</a:t>
            </a:r>
            <a:r>
              <a:rPr lang="en-AU" altLang="en-US" dirty="0"/>
              <a:t> and the value of the encryption key as complex as possible, again to thwart attempts to discover the key.</a:t>
            </a:r>
            <a:endParaRPr lang="en-US" altLang="en-US" dirty="0"/>
          </a:p>
          <a:p>
            <a:pPr eaLnBrk="1" hangingPunct="1"/>
            <a:r>
              <a:rPr lang="en-AU" altLang="en-US" dirty="0"/>
              <a:t>So successful are diffusion and confusion in capturing the essence of the desired attributes of a block cipher that they have become the cornerstone of modern block cipher design.</a:t>
            </a:r>
          </a:p>
          <a:p>
            <a:pPr eaLnBrk="1" hangingPunct="1"/>
            <a:endParaRPr lang="en-AU" altLang="en-US" dirty="0"/>
          </a:p>
          <a:p>
            <a:pPr eaLnBrk="1" hangingPunct="1"/>
            <a:r>
              <a:rPr lang="en-AU" altLang="en-US" dirty="0"/>
              <a:t>Confusion </a:t>
            </a:r>
            <a:r>
              <a:rPr lang="en-AU" altLang="en-US" dirty="0">
                <a:sym typeface="Wingdings" panose="05000000000000000000" pitchFamily="2" charset="2"/>
              </a:rPr>
              <a:t> Includes key expansion</a:t>
            </a:r>
            <a:endParaRPr lang="en-AU" altLang="en-US" dirty="0"/>
          </a:p>
          <a:p>
            <a:pPr eaLnBrk="1" hangingPunct="1"/>
            <a:endParaRPr lang="en-AU" altLang="en-US" dirty="0"/>
          </a:p>
          <a:p>
            <a:pPr eaLnBrk="1" hangingPunct="1"/>
            <a:endParaRPr lang="en-AU" altLang="en-US" dirty="0"/>
          </a:p>
        </p:txBody>
      </p:sp>
    </p:spTree>
    <p:extLst>
      <p:ext uri="{BB962C8B-B14F-4D97-AF65-F5344CB8AC3E}">
        <p14:creationId xmlns:p14="http://schemas.microsoft.com/office/powerpoint/2010/main" val="260632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2E665E-8464-4612-99EF-78FA7116E91E}" type="slidenum">
              <a:rPr lang="en-AU" altLang="en-US" smtClean="0"/>
              <a:pPr>
                <a:spcBef>
                  <a:spcPct val="0"/>
                </a:spcBef>
              </a:pPr>
              <a:t>7</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n-AU" altLang="en-US" dirty="0"/>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Will use the widely known DES algorithm to illustrate some key block cipher design principles. </a:t>
            </a:r>
          </a:p>
          <a:p>
            <a:pPr eaLnBrk="1" hangingPunct="1"/>
            <a:endParaRPr lang="en-AU" altLang="en-US" dirty="0"/>
          </a:p>
        </p:txBody>
      </p:sp>
    </p:spTree>
    <p:extLst>
      <p:ext uri="{BB962C8B-B14F-4D97-AF65-F5344CB8AC3E}">
        <p14:creationId xmlns:p14="http://schemas.microsoft.com/office/powerpoint/2010/main" val="242382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E49CF3-EC2A-445F-90AB-DD375F86C211}" type="slidenum">
              <a:rPr lang="en-AU" altLang="en-US" smtClean="0"/>
              <a:pPr>
                <a:spcBef>
                  <a:spcPct val="0"/>
                </a:spcBef>
              </a:pPr>
              <a:t>8</a:t>
            </a:fld>
            <a:endParaRPr lang="en-AU"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AU" altLang="en-US" dirty="0"/>
              <a:t>Pronounce : Horse (T) – Fives–Tel  (for Horst Feistel)</a:t>
            </a:r>
          </a:p>
          <a:p>
            <a:pPr eaLnBrk="1" hangingPunct="1"/>
            <a:endParaRPr lang="en-AU" altLang="en-US" dirty="0"/>
          </a:p>
          <a:p>
            <a:pPr eaLnBrk="1" hangingPunct="1"/>
            <a:r>
              <a:rPr lang="en-AU" altLang="en-US" dirty="0"/>
              <a:t>Horst </a:t>
            </a:r>
            <a:r>
              <a:rPr lang="en-AU" altLang="en-US" dirty="0" err="1"/>
              <a:t>Feistel</a:t>
            </a:r>
            <a:r>
              <a:rPr lang="en-AU" altLang="en-US" dirty="0"/>
              <a:t>, working at IBM Thomas J Watson Research Labs devised a suitable invertible cipher structure in early 70's.</a:t>
            </a:r>
          </a:p>
          <a:p>
            <a:pPr eaLnBrk="1" hangingPunct="1"/>
            <a:r>
              <a:rPr lang="en-AU" altLang="en-US" dirty="0"/>
              <a:t>One of </a:t>
            </a:r>
            <a:r>
              <a:rPr lang="en-AU" altLang="en-US" dirty="0" err="1"/>
              <a:t>Feistel's</a:t>
            </a:r>
            <a:r>
              <a:rPr lang="en-AU" altLang="en-US" dirty="0"/>
              <a:t> main contributions was the invention of a suitable structure which adapted Shannon's S-P network in an easily inverted structure. It partitions input block into two halves which are </a:t>
            </a:r>
            <a:r>
              <a:rPr lang="en-US" altLang="en-US" dirty="0"/>
              <a:t>processed through multiple rounds which perform a substitution on left data half</a:t>
            </a:r>
            <a:r>
              <a:rPr lang="en-AU" altLang="en-US" dirty="0"/>
              <a:t>, based on round function of right half &amp; </a:t>
            </a:r>
            <a:r>
              <a:rPr lang="en-AU" altLang="en-US" dirty="0" err="1"/>
              <a:t>subkey</a:t>
            </a:r>
            <a:r>
              <a:rPr lang="en-AU" altLang="en-US" dirty="0"/>
              <a:t>, and then have permutation swapping halves. Essentially the same h/w or s/w is used for both encryption and decryption, with just a slight change in how the keys are used. One layer of S-boxes and the following P-box are used to form the round function. </a:t>
            </a:r>
          </a:p>
        </p:txBody>
      </p:sp>
    </p:spTree>
    <p:extLst>
      <p:ext uri="{BB962C8B-B14F-4D97-AF65-F5344CB8AC3E}">
        <p14:creationId xmlns:p14="http://schemas.microsoft.com/office/powerpoint/2010/main" val="2617842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2B4921-AE3F-448C-9271-ED9DD7EED8FE}" type="slidenum">
              <a:rPr lang="en-AU" altLang="en-US" smtClean="0"/>
              <a:pPr>
                <a:spcBef>
                  <a:spcPct val="0"/>
                </a:spcBef>
              </a:pPr>
              <a:t>9</a:t>
            </a:fld>
            <a:endParaRPr lang="en-AU"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altLang="en-US"/>
              <a:t>Stallings Figure 3.2 illustrates the classical feistel cipher structure, with data split in 2 halves, processed through a number of rounds which perform a substitution on left half using output of round function on right half &amp; key, and a permutation which swaps halves, as listed previously.</a:t>
            </a:r>
          </a:p>
        </p:txBody>
      </p:sp>
    </p:spTree>
    <p:extLst>
      <p:ext uri="{BB962C8B-B14F-4D97-AF65-F5344CB8AC3E}">
        <p14:creationId xmlns:p14="http://schemas.microsoft.com/office/powerpoint/2010/main" val="191099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49E587-0869-4833-A8E4-CA1D557A2986}" type="slidenum">
              <a:rPr lang="en-US" altLang="en-US" smtClean="0"/>
              <a:pPr>
                <a:defRPr/>
              </a:pPr>
              <a:t>‹#›</a:t>
            </a:fld>
            <a:endParaRPr lang="en-US" alt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F37A858-C44A-4E6B-8BF0-B96685B955C4}" type="slidenum">
              <a:rPr lang="en-US" altLang="en-US" smtClean="0"/>
              <a:pPr>
                <a:defRPr/>
              </a:pPr>
              <a:t>‹#›</a:t>
            </a:fld>
            <a:endParaRPr lang="en-US" alt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74AD79-12CC-4EA9-A8D9-5C671D8BA542}" type="slidenum">
              <a:rPr lang="en-US" altLang="en-US" smtClean="0"/>
              <a:pPr>
                <a:defRPr/>
              </a:pPr>
              <a:t>‹#›</a:t>
            </a:fld>
            <a:endParaRPr lang="en-US" alt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4206F9-C3B0-431E-B7C0-FDAB1CC10E7B}" type="slidenum">
              <a:rPr lang="en-US" altLang="en-US" smtClean="0"/>
              <a:pPr>
                <a:defRPr/>
              </a:pPr>
              <a:t>‹#›</a:t>
            </a:fld>
            <a:endParaRPr lang="en-US" alt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820751-1A1E-4020-9C94-0F8E9B8F80CC}" type="slidenum">
              <a:rPr lang="en-US" altLang="en-US" smtClean="0"/>
              <a:pPr>
                <a:defRPr/>
              </a:pPr>
              <a:t>‹#›</a:t>
            </a:fld>
            <a:endParaRPr lang="en-US" alt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84EE9E4-D5CE-4BD4-B77E-DA723C3F094D}" type="slidenum">
              <a:rPr lang="en-US" altLang="en-US" smtClean="0"/>
              <a:pPr>
                <a:defRPr/>
              </a:pPr>
              <a:t>‹#›</a:t>
            </a:fld>
            <a:endParaRPr lang="en-US" alt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E85E2F-1AF4-4713-BB33-99280093036D}" type="slidenum">
              <a:rPr lang="en-US" altLang="en-US" smtClean="0"/>
              <a:pPr>
                <a:defRPr/>
              </a:pPr>
              <a:t>‹#›</a:t>
            </a:fld>
            <a:endParaRPr lang="en-US" alt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C1DCFEE-CAF2-4A9B-A44E-27ECFF3F0CF4}" type="slidenum">
              <a:rPr lang="en-US" altLang="en-US" smtClean="0"/>
              <a:pPr>
                <a:defRPr/>
              </a:pPr>
              <a:t>‹#›</a:t>
            </a:fld>
            <a:endParaRPr lang="en-US" alt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1ECD83E-4D9A-4A09-AB8D-C302683B586E}" type="slidenum">
              <a:rPr lang="en-US" altLang="en-US" smtClean="0"/>
              <a:pPr>
                <a:defRPr/>
              </a:pPr>
              <a:t>‹#›</a:t>
            </a:fld>
            <a:endParaRPr lang="en-US" alt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EDF2145-8F3C-470B-93F9-B80C5ACAFF40}" type="slidenum">
              <a:rPr lang="en-US" altLang="en-US" smtClean="0"/>
              <a:pPr>
                <a:defRPr/>
              </a:pPr>
              <a:t>‹#›</a:t>
            </a:fld>
            <a:endParaRPr lang="en-US" alt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E8DB153-4A82-464F-93CD-004A52B41803}" type="slidenum">
              <a:rPr lang="en-US" altLang="en-US" smtClean="0"/>
              <a:pPr>
                <a:defRPr/>
              </a:pPr>
              <a:t>‹#›</a:t>
            </a:fld>
            <a:endParaRPr lang="en-US" alt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780F46-6399-4CBD-AEA0-2EBF474F3338}" type="slidenum">
              <a:rPr lang="en-US" altLang="en-US" smtClean="0"/>
              <a:pPr>
                <a:defRPr/>
              </a:pPr>
              <a:t>‹#›</a:t>
            </a:fld>
            <a:endParaRPr lang="en-US" alt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838200" y="457200"/>
            <a:ext cx="7848600" cy="2765425"/>
          </a:xfrm>
        </p:spPr>
        <p:txBody>
          <a:bodyPr/>
          <a:lstStyle/>
          <a:p>
            <a:pPr eaLnBrk="1" hangingPunct="1">
              <a:defRPr/>
            </a:pPr>
            <a:r>
              <a:rPr lang="en-AU" dirty="0"/>
              <a:t>Data Encryption Standard (DES)</a:t>
            </a:r>
          </a:p>
        </p:txBody>
      </p:sp>
      <p:sp>
        <p:nvSpPr>
          <p:cNvPr id="132099" name="Rectangle 3"/>
          <p:cNvSpPr>
            <a:spLocks noGrp="1" noChangeArrowheads="1"/>
          </p:cNvSpPr>
          <p:nvPr>
            <p:ph type="subTitle" idx="1"/>
          </p:nvPr>
        </p:nvSpPr>
        <p:spPr>
          <a:xfrm>
            <a:off x="467544" y="3657600"/>
            <a:ext cx="8280920" cy="2671763"/>
          </a:xfrm>
        </p:spPr>
        <p:txBody>
          <a:bodyPr/>
          <a:lstStyle/>
          <a:p>
            <a:pPr lvl="0" eaLnBrk="1" hangingPunct="1">
              <a:buClr>
                <a:srgbClr val="5FAFFF"/>
              </a:buClr>
              <a:defRPr/>
            </a:pPr>
            <a:endParaRPr lang="en-SG" sz="2000" dirty="0">
              <a:solidFill>
                <a:srgbClr val="FFFFFF"/>
              </a:solidFill>
            </a:endParaRPr>
          </a:p>
          <a:p>
            <a:pPr lvl="0" eaLnBrk="1" hangingPunct="1">
              <a:buClr>
                <a:srgbClr val="5FAFFF"/>
              </a:buClr>
              <a:defRPr/>
            </a:pPr>
            <a:endParaRPr lang="en-SG" sz="2000" dirty="0">
              <a:solidFill>
                <a:srgbClr val="FFFFFF"/>
              </a:solidFill>
            </a:endParaRPr>
          </a:p>
          <a:p>
            <a:pPr lvl="0" eaLnBrk="1" hangingPunct="1">
              <a:buClr>
                <a:srgbClr val="5FAFFF"/>
              </a:buClr>
              <a:defRPr/>
            </a:pPr>
            <a:endParaRPr lang="en-SG" sz="2000" dirty="0">
              <a:solidFill>
                <a:srgbClr val="FFFFFF"/>
              </a:solidFill>
            </a:endParaRPr>
          </a:p>
          <a:p>
            <a:pPr lvl="0" eaLnBrk="1" hangingPunct="1">
              <a:buClr>
                <a:srgbClr val="5FAFFF"/>
              </a:buClr>
              <a:defRPr/>
            </a:pPr>
            <a:r>
              <a:rPr lang="en-SG" sz="2000" dirty="0">
                <a:solidFill>
                  <a:srgbClr val="FFFFFF"/>
                </a:solidFill>
              </a:rPr>
              <a:t>Adopted from “Cryptography and Network Security” by W. Stallings</a:t>
            </a:r>
          </a:p>
          <a:p>
            <a:pPr lvl="0" eaLnBrk="1" hangingPunct="1">
              <a:buClr>
                <a:srgbClr val="5FAFFF"/>
              </a:buClr>
              <a:defRPr/>
            </a:pPr>
            <a:endParaRPr lang="en-AU" dirty="0">
              <a:solidFill>
                <a:srgbClr val="FFFFFF"/>
              </a:solidFill>
            </a:endParaRPr>
          </a:p>
        </p:txBody>
      </p:sp>
      <p:sp>
        <p:nvSpPr>
          <p:cNvPr id="6" name="Rectangle 70"/>
          <p:cNvSpPr>
            <a:spLocks noGrp="1" noChangeArrowheads="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4FBF01EC-C754-456F-B459-5F970CB77499}" type="slidenum">
              <a:rPr lang="en-US" altLang="en-US" smtClean="0"/>
              <a:pPr eaLnBrk="1" hangingPunct="1">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277813"/>
            <a:ext cx="8686800" cy="1139825"/>
          </a:xfrm>
        </p:spPr>
        <p:txBody>
          <a:bodyPr/>
          <a:lstStyle/>
          <a:p>
            <a:pPr eaLnBrk="1" hangingPunct="1">
              <a:defRPr/>
            </a:pPr>
            <a:r>
              <a:rPr lang="en-AU" dirty="0" err="1">
                <a:solidFill>
                  <a:srgbClr val="FFFF00"/>
                </a:solidFill>
              </a:rPr>
              <a:t>Feistel</a:t>
            </a:r>
            <a:r>
              <a:rPr lang="en-AU" dirty="0">
                <a:solidFill>
                  <a:srgbClr val="FFFF00"/>
                </a:solidFill>
              </a:rPr>
              <a:t> Cipher </a:t>
            </a:r>
            <a:r>
              <a:rPr lang="en-AU" dirty="0"/>
              <a:t>- Design Elements</a:t>
            </a:r>
          </a:p>
        </p:txBody>
      </p:sp>
      <p:sp>
        <p:nvSpPr>
          <p:cNvPr id="59395" name="Rectangle 3"/>
          <p:cNvSpPr>
            <a:spLocks noGrp="1" noChangeArrowheads="1"/>
          </p:cNvSpPr>
          <p:nvPr>
            <p:ph idx="1"/>
          </p:nvPr>
        </p:nvSpPr>
        <p:spPr>
          <a:xfrm>
            <a:off x="539552" y="1556792"/>
            <a:ext cx="7980312" cy="4454525"/>
          </a:xfrm>
        </p:spPr>
        <p:txBody>
          <a:bodyPr>
            <a:normAutofit/>
          </a:bodyPr>
          <a:lstStyle/>
          <a:p>
            <a:pPr eaLnBrk="1" hangingPunct="1">
              <a:lnSpc>
                <a:spcPct val="80000"/>
              </a:lnSpc>
              <a:defRPr/>
            </a:pPr>
            <a:r>
              <a:rPr lang="en-AU" dirty="0"/>
              <a:t>Considerations</a:t>
            </a:r>
          </a:p>
          <a:p>
            <a:pPr lvl="1">
              <a:lnSpc>
                <a:spcPct val="80000"/>
              </a:lnSpc>
              <a:defRPr/>
            </a:pPr>
            <a:r>
              <a:rPr lang="en-AU" dirty="0"/>
              <a:t>block size </a:t>
            </a:r>
          </a:p>
          <a:p>
            <a:pPr lvl="1">
              <a:lnSpc>
                <a:spcPct val="80000"/>
              </a:lnSpc>
              <a:defRPr/>
            </a:pPr>
            <a:r>
              <a:rPr lang="en-AU" dirty="0"/>
              <a:t>key size </a:t>
            </a:r>
          </a:p>
          <a:p>
            <a:pPr lvl="1">
              <a:lnSpc>
                <a:spcPct val="80000"/>
              </a:lnSpc>
              <a:defRPr/>
            </a:pPr>
            <a:r>
              <a:rPr lang="en-AU" dirty="0"/>
              <a:t>number of rounds </a:t>
            </a:r>
          </a:p>
          <a:p>
            <a:pPr lvl="1">
              <a:lnSpc>
                <a:spcPct val="80000"/>
              </a:lnSpc>
              <a:defRPr/>
            </a:pPr>
            <a:r>
              <a:rPr lang="en-AU" dirty="0"/>
              <a:t>Subkey(K</a:t>
            </a:r>
            <a:r>
              <a:rPr lang="en-AU" baseline="-25000" dirty="0"/>
              <a:t>1</a:t>
            </a:r>
            <a:r>
              <a:rPr lang="en-AU" dirty="0"/>
              <a:t>, K</a:t>
            </a:r>
            <a:r>
              <a:rPr lang="en-AU" baseline="-25000" dirty="0"/>
              <a:t>2</a:t>
            </a:r>
            <a:r>
              <a:rPr lang="en-AU" dirty="0"/>
              <a:t>, K</a:t>
            </a:r>
            <a:r>
              <a:rPr lang="en-AU" baseline="-25000" dirty="0"/>
              <a:t>3</a:t>
            </a:r>
            <a:r>
              <a:rPr lang="en-AU" dirty="0"/>
              <a:t>… </a:t>
            </a:r>
            <a:r>
              <a:rPr lang="en-AU" dirty="0" err="1"/>
              <a:t>K</a:t>
            </a:r>
            <a:r>
              <a:rPr lang="en-AU" baseline="-25000" dirty="0" err="1"/>
              <a:t>n</a:t>
            </a:r>
            <a:r>
              <a:rPr lang="en-AU" dirty="0"/>
              <a:t>) generation algorithm </a:t>
            </a:r>
          </a:p>
          <a:p>
            <a:pPr lvl="1">
              <a:lnSpc>
                <a:spcPct val="80000"/>
              </a:lnSpc>
              <a:defRPr/>
            </a:pPr>
            <a:r>
              <a:rPr lang="en-AU" dirty="0"/>
              <a:t>round function </a:t>
            </a:r>
          </a:p>
          <a:p>
            <a:pPr marL="457200" lvl="1" indent="0">
              <a:lnSpc>
                <a:spcPct val="80000"/>
              </a:lnSpc>
              <a:buNone/>
              <a:defRPr/>
            </a:pPr>
            <a:r>
              <a:rPr lang="en-US" dirty="0"/>
              <a:t> </a:t>
            </a:r>
          </a:p>
          <a:p>
            <a:pPr marL="457200" lvl="1" indent="0">
              <a:lnSpc>
                <a:spcPct val="80000"/>
              </a:lnSpc>
              <a:buNone/>
              <a:defRPr/>
            </a:pPr>
            <a:r>
              <a:rPr lang="en-AU" dirty="0"/>
              <a:t>Note : Greater complexity can make analysis harder but slows cipher – Trade off!</a:t>
            </a:r>
          </a:p>
          <a:p>
            <a:pPr marL="457200" lvl="1" indent="0">
              <a:lnSpc>
                <a:spcPct val="80000"/>
              </a:lnSpc>
              <a:buNone/>
              <a:defRPr/>
            </a:pPr>
            <a:endParaRPr 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A80E234-E3AB-43E5-87B0-029E3A6E7C91}" type="slidenum">
              <a:rPr lang="en-US" altLang="en-US" smtClean="0"/>
              <a:pPr eaLnBrk="1" hangingPunct="1">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1"/>
            <a:ext cx="8229600" cy="828328"/>
          </a:xfrm>
        </p:spPr>
        <p:txBody>
          <a:bodyPr/>
          <a:lstStyle/>
          <a:p>
            <a:pPr eaLnBrk="1" hangingPunct="1">
              <a:defRPr/>
            </a:pPr>
            <a:r>
              <a:rPr lang="en-AU" dirty="0" err="1">
                <a:solidFill>
                  <a:srgbClr val="FFFF00"/>
                </a:solidFill>
              </a:rPr>
              <a:t>Feistel</a:t>
            </a:r>
            <a:r>
              <a:rPr lang="en-AU" dirty="0">
                <a:solidFill>
                  <a:srgbClr val="FFFF00"/>
                </a:solidFill>
              </a:rPr>
              <a:t> Cipher </a:t>
            </a:r>
            <a:r>
              <a:rPr lang="en-AU" dirty="0"/>
              <a:t>- Decryption</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B079C9F-CD3E-4A36-A22E-8C7ACE633E46}" type="slidenum">
              <a:rPr lang="en-US" altLang="en-US" smtClean="0"/>
              <a:pPr eaLnBrk="1" hangingPunct="1">
                <a:defRPr/>
              </a:pPr>
              <a:t>11</a:t>
            </a:fld>
            <a:endParaRPr lang="en-US" altLang="en-US" dirty="0"/>
          </a:p>
        </p:txBody>
      </p:sp>
      <p:pic>
        <p:nvPicPr>
          <p:cNvPr id="2" name="Picture 1" descr="F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268760"/>
            <a:ext cx="3960439" cy="5184576"/>
          </a:xfrm>
          <a:prstGeom prst="rect">
            <a:avLst/>
          </a:prstGeom>
        </p:spPr>
      </p:pic>
      <p:sp>
        <p:nvSpPr>
          <p:cNvPr id="3" name="TextBox 2"/>
          <p:cNvSpPr txBox="1"/>
          <p:nvPr/>
        </p:nvSpPr>
        <p:spPr>
          <a:xfrm>
            <a:off x="4427984" y="1053519"/>
            <a:ext cx="4536504" cy="5632311"/>
          </a:xfrm>
          <a:prstGeom prst="rect">
            <a:avLst/>
          </a:prstGeom>
          <a:noFill/>
        </p:spPr>
        <p:txBody>
          <a:bodyPr wrap="square" rtlCol="0">
            <a:spAutoFit/>
          </a:bodyPr>
          <a:lstStyle/>
          <a:p>
            <a:r>
              <a:rPr lang="en-AU" altLang="en-US" sz="2000" dirty="0"/>
              <a:t>Decryption process is essentially the same as the encryption</a:t>
            </a:r>
            <a:endParaRPr lang="en-US" sz="2000" dirty="0"/>
          </a:p>
          <a:p>
            <a:endParaRPr lang="en-US" sz="2000" dirty="0"/>
          </a:p>
          <a:p>
            <a:r>
              <a:rPr lang="en-US" sz="2000" dirty="0"/>
              <a:t>Encryption</a:t>
            </a:r>
          </a:p>
          <a:p>
            <a:pPr marL="177800" indent="-177800">
              <a:buFont typeface="Arial"/>
              <a:buChar char="•"/>
            </a:pPr>
            <a:r>
              <a:rPr lang="en-US" sz="2000" dirty="0"/>
              <a:t>16 </a:t>
            </a:r>
            <a:r>
              <a:rPr lang="en-US" sz="2000" dirty="0" err="1"/>
              <a:t>subkeys</a:t>
            </a:r>
            <a:r>
              <a:rPr lang="en-US" sz="2000" dirty="0"/>
              <a:t> generated from the key</a:t>
            </a:r>
          </a:p>
          <a:p>
            <a:endParaRPr lang="en-US" sz="2000" dirty="0"/>
          </a:p>
          <a:p>
            <a:r>
              <a:rPr lang="en-US" sz="2000" dirty="0"/>
              <a:t>Decryption</a:t>
            </a:r>
          </a:p>
          <a:p>
            <a:pPr marL="177800" indent="-177800">
              <a:buFont typeface="Arial"/>
              <a:buChar char="•"/>
            </a:pPr>
            <a:r>
              <a:rPr lang="en-US" sz="2000" dirty="0"/>
              <a:t>Reverse the </a:t>
            </a:r>
            <a:r>
              <a:rPr lang="en-US" sz="2000" dirty="0" err="1"/>
              <a:t>subkeys</a:t>
            </a:r>
            <a:r>
              <a:rPr lang="en-US" sz="2000" dirty="0"/>
              <a:t> applied. i.e. </a:t>
            </a:r>
            <a:r>
              <a:rPr lang="en-AU" sz="2000" dirty="0" err="1"/>
              <a:t>K</a:t>
            </a:r>
            <a:r>
              <a:rPr lang="en-AU" sz="2000" baseline="-25000" dirty="0" err="1"/>
              <a:t>n</a:t>
            </a:r>
            <a:r>
              <a:rPr lang="en-AU" sz="2000" baseline="-25000" dirty="0"/>
              <a:t> </a:t>
            </a:r>
            <a:r>
              <a:rPr lang="en-US" sz="2000" dirty="0"/>
              <a:t>in first round, K</a:t>
            </a:r>
            <a:r>
              <a:rPr lang="en-US" sz="2000" baseline="-25000" dirty="0"/>
              <a:t>n-1</a:t>
            </a:r>
            <a:r>
              <a:rPr lang="en-US" sz="2000" dirty="0"/>
              <a:t> second and K</a:t>
            </a:r>
            <a:r>
              <a:rPr lang="en-US" sz="2000" baseline="-25000" dirty="0"/>
              <a:t>1</a:t>
            </a:r>
            <a:r>
              <a:rPr lang="en-US" sz="2000" dirty="0"/>
              <a:t> last.</a:t>
            </a:r>
          </a:p>
          <a:p>
            <a:endParaRPr lang="en-US" sz="2000" dirty="0"/>
          </a:p>
          <a:p>
            <a:r>
              <a:rPr lang="en-US" sz="2000" dirty="0"/>
              <a:t>Implementation</a:t>
            </a:r>
          </a:p>
          <a:p>
            <a:pPr marL="177800" indent="-177800">
              <a:buFont typeface="Arial"/>
              <a:buChar char="•"/>
            </a:pPr>
            <a:r>
              <a:rPr lang="en-US" sz="2000" dirty="0"/>
              <a:t>Only 1 set of instructions needed</a:t>
            </a:r>
          </a:p>
          <a:p>
            <a:pPr marL="342900" indent="-342900">
              <a:buFont typeface="Arial"/>
              <a:buChar char="•"/>
            </a:pPr>
            <a:endParaRPr lang="en-US" sz="2000" dirty="0"/>
          </a:p>
          <a:p>
            <a:r>
              <a:rPr lang="en-US" sz="2000" dirty="0"/>
              <a:t>Recall </a:t>
            </a:r>
            <a:r>
              <a:rPr lang="en-US" sz="2000" dirty="0">
                <a:solidFill>
                  <a:srgbClr val="FFFF00"/>
                </a:solidFill>
              </a:rPr>
              <a:t>R</a:t>
            </a:r>
            <a:r>
              <a:rPr lang="en-US" sz="2000" baseline="-25000" dirty="0">
                <a:solidFill>
                  <a:srgbClr val="FFFF00"/>
                </a:solidFill>
              </a:rPr>
              <a:t>0</a:t>
            </a:r>
            <a:r>
              <a:rPr lang="en-US" sz="2000" dirty="0">
                <a:solidFill>
                  <a:srgbClr val="FFFF00"/>
                </a:solidFill>
              </a:rPr>
              <a:t> = L</a:t>
            </a:r>
            <a:r>
              <a:rPr lang="en-US" sz="2000" baseline="-25000" dirty="0">
                <a:solidFill>
                  <a:srgbClr val="FFFF00"/>
                </a:solidFill>
              </a:rPr>
              <a:t>1</a:t>
            </a:r>
            <a:r>
              <a:rPr lang="en-US" sz="2000" dirty="0">
                <a:solidFill>
                  <a:srgbClr val="FFFF00"/>
                </a:solidFill>
              </a:rPr>
              <a:t> </a:t>
            </a:r>
            <a:endParaRPr lang="en-US" sz="2000" dirty="0"/>
          </a:p>
          <a:p>
            <a:pPr marL="177800" indent="-177800">
              <a:buFont typeface="Arial"/>
              <a:buChar char="•"/>
            </a:pPr>
            <a:r>
              <a:rPr lang="en-US" sz="2000" dirty="0"/>
              <a:t>Using [F] + </a:t>
            </a:r>
            <a:r>
              <a:rPr lang="en-US" sz="2000" dirty="0" err="1"/>
              <a:t>subkey</a:t>
            </a:r>
            <a:r>
              <a:rPr lang="en-US" sz="2000" dirty="0"/>
              <a:t> + L</a:t>
            </a:r>
            <a:r>
              <a:rPr lang="en-US" sz="2000" baseline="-25000" dirty="0"/>
              <a:t>1</a:t>
            </a:r>
            <a:r>
              <a:rPr lang="en-US" sz="2000" dirty="0"/>
              <a:t>, to generate same output as encryption</a:t>
            </a:r>
          </a:p>
          <a:p>
            <a:pPr marL="177800" indent="-177800">
              <a:buFont typeface="Arial"/>
              <a:buChar char="•"/>
            </a:pPr>
            <a:r>
              <a:rPr lang="en-US" sz="2000" dirty="0"/>
              <a:t>XOR with R</a:t>
            </a:r>
            <a:r>
              <a:rPr lang="en-US" sz="2000" baseline="-25000" dirty="0"/>
              <a:t>1</a:t>
            </a:r>
            <a:r>
              <a:rPr lang="en-US" sz="2000" dirty="0"/>
              <a:t> to get R</a:t>
            </a:r>
            <a:r>
              <a:rPr lang="en-US" sz="2000" baseline="-25000" dirty="0"/>
              <a:t>0</a:t>
            </a:r>
            <a:endParaRPr lang="en-US" sz="2000" dirty="0"/>
          </a:p>
        </p:txBody>
      </p:sp>
      <p:cxnSp>
        <p:nvCxnSpPr>
          <p:cNvPr id="5" name="Straight Arrow Connector 4"/>
          <p:cNvCxnSpPr/>
          <p:nvPr/>
        </p:nvCxnSpPr>
        <p:spPr>
          <a:xfrm>
            <a:off x="2123728" y="3068960"/>
            <a:ext cx="0" cy="158417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4139952" y="3140968"/>
            <a:ext cx="0" cy="1512168"/>
          </a:xfrm>
          <a:prstGeom prst="straightConnector1">
            <a:avLst/>
          </a:prstGeom>
          <a:ln>
            <a:solidFill>
              <a:schemeClr val="bg2">
                <a:lumMod val="60000"/>
                <a:lumOff val="40000"/>
              </a:schemeClr>
            </a:solidFill>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922114"/>
          </a:xfrm>
        </p:spPr>
        <p:txBody>
          <a:bodyPr/>
          <a:lstStyle/>
          <a:p>
            <a:pPr eaLnBrk="1" hangingPunct="1">
              <a:defRPr/>
            </a:pPr>
            <a:r>
              <a:rPr lang="en-AU" sz="4000" dirty="0"/>
              <a:t>Data Encryption Standard (</a:t>
            </a:r>
            <a:r>
              <a:rPr lang="en-AU" sz="4000" dirty="0">
                <a:solidFill>
                  <a:srgbClr val="FFFF00"/>
                </a:solidFill>
              </a:rPr>
              <a:t>DES</a:t>
            </a:r>
            <a:r>
              <a:rPr lang="en-AU" sz="4000" dirty="0"/>
              <a:t>)</a:t>
            </a:r>
          </a:p>
        </p:txBody>
      </p:sp>
      <p:sp>
        <p:nvSpPr>
          <p:cNvPr id="62467" name="Rectangle 3"/>
          <p:cNvSpPr>
            <a:spLocks noGrp="1" noChangeArrowheads="1"/>
          </p:cNvSpPr>
          <p:nvPr>
            <p:ph idx="1"/>
          </p:nvPr>
        </p:nvSpPr>
        <p:spPr>
          <a:xfrm>
            <a:off x="457200" y="1211905"/>
            <a:ext cx="8229600" cy="4525963"/>
          </a:xfrm>
        </p:spPr>
        <p:txBody>
          <a:bodyPr/>
          <a:lstStyle/>
          <a:p>
            <a:pPr eaLnBrk="1" hangingPunct="1">
              <a:lnSpc>
                <a:spcPct val="90000"/>
              </a:lnSpc>
              <a:defRPr/>
            </a:pPr>
            <a:r>
              <a:rPr lang="en-AU" dirty="0"/>
              <a:t>Widely used block cipher specified and adopted by US government</a:t>
            </a:r>
          </a:p>
          <a:p>
            <a:pPr lvl="1" eaLnBrk="1" hangingPunct="1">
              <a:lnSpc>
                <a:spcPct val="90000"/>
              </a:lnSpc>
              <a:defRPr/>
            </a:pPr>
            <a:r>
              <a:rPr lang="en-US" altLang="en-US" dirty="0"/>
              <a:t>Adopted by National Bureau of Standards (</a:t>
            </a:r>
            <a:r>
              <a:rPr lang="en-AU" dirty="0"/>
              <a:t>NBS) (now NIST) in 1977 as </a:t>
            </a:r>
            <a:r>
              <a:rPr lang="en-US" altLang="en-US" dirty="0"/>
              <a:t>Federal Information Processing Standard (</a:t>
            </a:r>
            <a:r>
              <a:rPr lang="en-US" dirty="0"/>
              <a:t>FIPS) PUB 46</a:t>
            </a:r>
            <a:endParaRPr lang="en-AU" dirty="0"/>
          </a:p>
          <a:p>
            <a:pPr eaLnBrk="1" hangingPunct="1">
              <a:lnSpc>
                <a:spcPct val="90000"/>
              </a:lnSpc>
              <a:defRPr/>
            </a:pPr>
            <a:endParaRPr lang="en-US" dirty="0">
              <a:solidFill>
                <a:srgbClr val="00B050"/>
              </a:solidFill>
            </a:endParaRPr>
          </a:p>
          <a:p>
            <a:pPr eaLnBrk="1" hangingPunct="1">
              <a:lnSpc>
                <a:spcPct val="90000"/>
              </a:lnSpc>
              <a:defRPr/>
            </a:pPr>
            <a:r>
              <a:rPr lang="en-US" dirty="0">
                <a:solidFill>
                  <a:srgbClr val="00B050"/>
                </a:solidFill>
              </a:rPr>
              <a:t>Encrypts 64-bit data using 56-bit key</a:t>
            </a:r>
          </a:p>
          <a:p>
            <a:pPr marL="0" indent="0" eaLnBrk="1" hangingPunct="1">
              <a:lnSpc>
                <a:spcPct val="90000"/>
              </a:lnSpc>
              <a:buNone/>
              <a:defRPr/>
            </a:pP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884EC98-10F3-42CA-962D-655601C5EBE3}" type="slidenum">
              <a:rPr lang="en-US" altLang="en-US" smtClean="0"/>
              <a:pPr eaLnBrk="1" hangingPunct="1">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a:solidFill>
                  <a:srgbClr val="FFFF00"/>
                </a:solidFill>
              </a:rPr>
              <a:t>DES</a:t>
            </a:r>
            <a:r>
              <a:rPr lang="en-US" dirty="0"/>
              <a:t> - History</a:t>
            </a:r>
            <a:endParaRPr lang="en-AU" dirty="0"/>
          </a:p>
        </p:txBody>
      </p:sp>
      <p:sp>
        <p:nvSpPr>
          <p:cNvPr id="63491" name="Rectangle 3"/>
          <p:cNvSpPr>
            <a:spLocks noGrp="1" noChangeArrowheads="1"/>
          </p:cNvSpPr>
          <p:nvPr>
            <p:ph idx="1"/>
          </p:nvPr>
        </p:nvSpPr>
        <p:spPr>
          <a:xfrm>
            <a:off x="570384" y="1340768"/>
            <a:ext cx="8003232" cy="4525963"/>
          </a:xfrm>
        </p:spPr>
        <p:txBody>
          <a:bodyPr>
            <a:normAutofit fontScale="92500" lnSpcReduction="10000"/>
          </a:bodyPr>
          <a:lstStyle/>
          <a:p>
            <a:pPr eaLnBrk="1" hangingPunct="1">
              <a:lnSpc>
                <a:spcPct val="90000"/>
              </a:lnSpc>
              <a:defRPr/>
            </a:pPr>
            <a:r>
              <a:rPr lang="en-US" dirty="0"/>
              <a:t>IBM developed </a:t>
            </a:r>
            <a:r>
              <a:rPr lang="en-US" dirty="0">
                <a:solidFill>
                  <a:srgbClr val="FFFF00"/>
                </a:solidFill>
              </a:rPr>
              <a:t>Lucifer</a:t>
            </a:r>
            <a:r>
              <a:rPr lang="en-US" dirty="0"/>
              <a:t> cipher</a:t>
            </a:r>
          </a:p>
          <a:p>
            <a:pPr lvl="1" eaLnBrk="1" hangingPunct="1">
              <a:lnSpc>
                <a:spcPct val="90000"/>
              </a:lnSpc>
              <a:defRPr/>
            </a:pPr>
            <a:r>
              <a:rPr lang="en-US" dirty="0"/>
              <a:t>Team led by </a:t>
            </a:r>
            <a:r>
              <a:rPr lang="en-US" dirty="0" err="1"/>
              <a:t>Feistel</a:t>
            </a:r>
            <a:r>
              <a:rPr lang="en-US" dirty="0"/>
              <a:t> in late 60’s</a:t>
            </a:r>
          </a:p>
          <a:p>
            <a:pPr lvl="1" eaLnBrk="1" hangingPunct="1">
              <a:lnSpc>
                <a:spcPct val="90000"/>
              </a:lnSpc>
              <a:defRPr/>
            </a:pPr>
            <a:r>
              <a:rPr lang="en-US" dirty="0"/>
              <a:t>used 64-bit data blocks with </a:t>
            </a:r>
            <a:r>
              <a:rPr lang="en-US" b="1" dirty="0"/>
              <a:t>128-bit </a:t>
            </a:r>
            <a:r>
              <a:rPr lang="en-US" dirty="0"/>
              <a:t>key</a:t>
            </a:r>
          </a:p>
          <a:p>
            <a:pPr eaLnBrk="1" hangingPunct="1">
              <a:lnSpc>
                <a:spcPct val="90000"/>
              </a:lnSpc>
              <a:defRPr/>
            </a:pPr>
            <a:r>
              <a:rPr lang="en-US" dirty="0"/>
              <a:t>Redeveloped as a commercial cipher with input from National Security Agency(NSA) and others</a:t>
            </a:r>
            <a:endParaRPr lang="en-AU" dirty="0"/>
          </a:p>
          <a:p>
            <a:pPr eaLnBrk="1" hangingPunct="1">
              <a:lnSpc>
                <a:spcPct val="90000"/>
              </a:lnSpc>
              <a:defRPr/>
            </a:pPr>
            <a:r>
              <a:rPr lang="en-US" dirty="0"/>
              <a:t>National Bureau of Standards (NBS) issued request for proposals for a national cipher standard (in 1973 )</a:t>
            </a:r>
          </a:p>
          <a:p>
            <a:pPr eaLnBrk="1" hangingPunct="1">
              <a:lnSpc>
                <a:spcPct val="90000"/>
              </a:lnSpc>
              <a:defRPr/>
            </a:pPr>
            <a:r>
              <a:rPr lang="en-US" dirty="0"/>
              <a:t>IBM submitted their </a:t>
            </a:r>
            <a:r>
              <a:rPr lang="en-US" dirty="0">
                <a:solidFill>
                  <a:srgbClr val="FFFF00"/>
                </a:solidFill>
              </a:rPr>
              <a:t>revised Lucifer cipher</a:t>
            </a:r>
            <a:r>
              <a:rPr lang="en-US" dirty="0"/>
              <a:t>, later accepted as the DES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FCA784F-96E5-4279-87B7-852E7CE467DC}" type="slidenum">
              <a:rPr lang="en-US" altLang="en-US" smtClean="0"/>
              <a:pPr eaLnBrk="1" hangingPunct="1">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304801"/>
            <a:ext cx="8229600" cy="747936"/>
          </a:xfrm>
        </p:spPr>
        <p:txBody>
          <a:bodyPr>
            <a:normAutofit fontScale="90000"/>
          </a:bodyPr>
          <a:lstStyle/>
          <a:p>
            <a:pPr eaLnBrk="1" hangingPunct="1">
              <a:defRPr/>
            </a:pPr>
            <a:r>
              <a:rPr lang="en-AU" dirty="0">
                <a:solidFill>
                  <a:srgbClr val="FFFF00"/>
                </a:solidFill>
              </a:rPr>
              <a:t>DES</a:t>
            </a:r>
            <a:r>
              <a:rPr lang="en-AU" dirty="0"/>
              <a:t> - Design Controversy</a:t>
            </a:r>
          </a:p>
        </p:txBody>
      </p:sp>
      <p:sp>
        <p:nvSpPr>
          <p:cNvPr id="64515" name="Rectangle 3"/>
          <p:cNvSpPr>
            <a:spLocks noGrp="1" noChangeArrowheads="1"/>
          </p:cNvSpPr>
          <p:nvPr>
            <p:ph idx="1"/>
          </p:nvPr>
        </p:nvSpPr>
        <p:spPr>
          <a:xfrm>
            <a:off x="439391" y="1117244"/>
            <a:ext cx="8229600" cy="5257800"/>
          </a:xfrm>
        </p:spPr>
        <p:txBody>
          <a:bodyPr>
            <a:normAutofit/>
          </a:bodyPr>
          <a:lstStyle/>
          <a:p>
            <a:pPr eaLnBrk="1" hangingPunct="1">
              <a:lnSpc>
                <a:spcPct val="90000"/>
              </a:lnSpc>
              <a:defRPr/>
            </a:pPr>
            <a:r>
              <a:rPr lang="en-AU" dirty="0"/>
              <a:t>DES standard is public but considerable controversy over its design </a:t>
            </a:r>
          </a:p>
          <a:p>
            <a:pPr lvl="1" eaLnBrk="1" hangingPunct="1">
              <a:lnSpc>
                <a:spcPct val="90000"/>
              </a:lnSpc>
              <a:defRPr/>
            </a:pPr>
            <a:r>
              <a:rPr lang="en-AU" dirty="0"/>
              <a:t>Choice of 56-bit key (vs Lucifer 128-bit) although DES is designed to accept 64-bit key</a:t>
            </a:r>
          </a:p>
          <a:p>
            <a:pPr lvl="1">
              <a:lnSpc>
                <a:spcPct val="90000"/>
              </a:lnSpc>
              <a:defRPr/>
            </a:pPr>
            <a:r>
              <a:rPr lang="en-SG" dirty="0"/>
              <a:t>S-boxes used were designed under classified conditions and led people to think that is a “trapdoor” for NSA</a:t>
            </a:r>
            <a:endParaRPr lang="en-AU" dirty="0"/>
          </a:p>
          <a:p>
            <a:pPr eaLnBrk="1" hangingPunct="1">
              <a:lnSpc>
                <a:spcPct val="90000"/>
              </a:lnSpc>
              <a:defRPr/>
            </a:pPr>
            <a:r>
              <a:rPr lang="en-US" dirty="0"/>
              <a:t>Broken (currently): </a:t>
            </a:r>
            <a:r>
              <a:rPr lang="en-US" dirty="0">
                <a:solidFill>
                  <a:srgbClr val="FF0000"/>
                </a:solidFill>
              </a:rPr>
              <a:t>due to its 56-bit key</a:t>
            </a:r>
          </a:p>
          <a:p>
            <a:pPr eaLnBrk="1" hangingPunct="1">
              <a:lnSpc>
                <a:spcPct val="90000"/>
              </a:lnSpc>
              <a:defRPr/>
            </a:pPr>
            <a:r>
              <a:rPr lang="en-US" dirty="0"/>
              <a:t>DES is heavily used in </a:t>
            </a:r>
            <a:r>
              <a:rPr lang="en-AU" u="sng" dirty="0"/>
              <a:t>legacy</a:t>
            </a:r>
            <a:r>
              <a:rPr lang="en-AU" dirty="0"/>
              <a:t> applications </a:t>
            </a:r>
            <a:r>
              <a:rPr lang="en-US" dirty="0"/>
              <a:t>especially in financial applications. </a:t>
            </a:r>
            <a:endParaRPr lang="en-AU" dirty="0"/>
          </a:p>
          <a:p>
            <a:pPr eaLnBrk="1" hangingPunct="1">
              <a:lnSpc>
                <a:spcPct val="90000"/>
              </a:lnSpc>
              <a:defRPr/>
            </a:pP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40744C-F3D9-4310-A6ED-B63828D8DB9C}" type="slidenum">
              <a:rPr lang="en-US" altLang="en-US" smtClean="0"/>
              <a:pPr eaLnBrk="1" hangingPunct="1">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solidFill>
                  <a:srgbClr val="FFFF00"/>
                </a:solidFill>
              </a:rPr>
              <a:t>DES</a:t>
            </a:r>
            <a:r>
              <a:rPr lang="en-US" dirty="0"/>
              <a:t> Encryption - Overview</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CDB70073-33E0-403A-9AFF-B16DAD3525D9}" type="slidenum">
              <a:rPr lang="en-US" altLang="en-US" smtClean="0"/>
              <a:pPr eaLnBrk="1" hangingPunct="1">
                <a:defRPr/>
              </a:pPr>
              <a:t>15</a:t>
            </a:fld>
            <a:endParaRPr lang="en-US" altLang="en-US"/>
          </a:p>
        </p:txBody>
      </p:sp>
      <p:sp>
        <p:nvSpPr>
          <p:cNvPr id="3" name="TextBox 2"/>
          <p:cNvSpPr txBox="1"/>
          <p:nvPr/>
        </p:nvSpPr>
        <p:spPr>
          <a:xfrm>
            <a:off x="5518448" y="1681998"/>
            <a:ext cx="3168352" cy="3939540"/>
          </a:xfrm>
          <a:prstGeom prst="rect">
            <a:avLst/>
          </a:prstGeom>
          <a:noFill/>
        </p:spPr>
        <p:txBody>
          <a:bodyPr wrap="square" rtlCol="0">
            <a:spAutoFit/>
          </a:bodyPr>
          <a:lstStyle/>
          <a:p>
            <a:pPr>
              <a:tabLst>
                <a:tab pos="182563" algn="l"/>
              </a:tabLst>
            </a:pPr>
            <a:r>
              <a:rPr lang="en-US" sz="2800" dirty="0"/>
              <a:t>Encryption Steps</a:t>
            </a:r>
          </a:p>
          <a:p>
            <a:pPr marL="182563" indent="-182563">
              <a:buFont typeface="Arial"/>
              <a:buChar char="•"/>
              <a:tabLst>
                <a:tab pos="182563" algn="l"/>
              </a:tabLst>
            </a:pPr>
            <a:endParaRPr lang="en-US" dirty="0"/>
          </a:p>
          <a:p>
            <a:pPr marL="182563" indent="-182563">
              <a:buFont typeface="Arial"/>
              <a:buChar char="•"/>
              <a:tabLst>
                <a:tab pos="182563" algn="l"/>
              </a:tabLst>
            </a:pPr>
            <a:r>
              <a:rPr lang="en-US" sz="2400" dirty="0"/>
              <a:t>Initial permutation (IP)</a:t>
            </a:r>
          </a:p>
          <a:p>
            <a:pPr marL="182563" indent="-182563">
              <a:buFont typeface="Arial"/>
              <a:buChar char="•"/>
              <a:tabLst>
                <a:tab pos="182563" algn="l"/>
              </a:tabLst>
            </a:pPr>
            <a:endParaRPr lang="en-US" sz="2400" dirty="0"/>
          </a:p>
          <a:p>
            <a:pPr marL="182563" indent="-182563">
              <a:buFont typeface="Arial"/>
              <a:buChar char="•"/>
              <a:tabLst>
                <a:tab pos="182563" algn="l"/>
              </a:tabLst>
            </a:pPr>
            <a:r>
              <a:rPr lang="en-US" sz="2400" dirty="0"/>
              <a:t>16 key dependent round functions</a:t>
            </a:r>
          </a:p>
          <a:p>
            <a:pPr marL="182563" indent="-182563">
              <a:buFont typeface="Arial"/>
              <a:buChar char="•"/>
              <a:tabLst>
                <a:tab pos="182563" algn="l"/>
              </a:tabLst>
            </a:pPr>
            <a:endParaRPr lang="en-US" sz="2400" dirty="0"/>
          </a:p>
          <a:p>
            <a:pPr marL="182563" indent="-182563">
              <a:buFont typeface="Arial"/>
              <a:buChar char="•"/>
              <a:tabLst>
                <a:tab pos="182563" algn="l"/>
              </a:tabLst>
            </a:pPr>
            <a:r>
              <a:rPr lang="en-US" sz="2400" dirty="0"/>
              <a:t>Final permutation</a:t>
            </a:r>
          </a:p>
          <a:p>
            <a:pPr marL="182563" indent="-182563">
              <a:buFont typeface="Arial"/>
              <a:buChar char="•"/>
              <a:tabLst>
                <a:tab pos="182563" algn="l"/>
              </a:tabLst>
            </a:pPr>
            <a:endParaRPr lang="en-US" dirty="0"/>
          </a:p>
          <a:p>
            <a:pPr>
              <a:tabLst>
                <a:tab pos="182563" algn="l"/>
              </a:tabLst>
            </a:pPr>
            <a:endParaRPr lang="en-US" dirty="0"/>
          </a:p>
        </p:txBody>
      </p:sp>
      <p:pic>
        <p:nvPicPr>
          <p:cNvPr id="1026" name="Picture 2" descr="DES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81998"/>
            <a:ext cx="4557939" cy="3816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23528" y="170041"/>
            <a:ext cx="8229600" cy="1004093"/>
          </a:xfrm>
        </p:spPr>
        <p:txBody>
          <a:bodyPr>
            <a:noAutofit/>
          </a:bodyPr>
          <a:lstStyle/>
          <a:p>
            <a:pPr eaLnBrk="1" hangingPunct="1">
              <a:defRPr/>
            </a:pPr>
            <a:r>
              <a:rPr lang="en-AU" sz="3200" dirty="0"/>
              <a:t>1</a:t>
            </a:r>
            <a:r>
              <a:rPr lang="en-AU" sz="3200" baseline="30000" dirty="0"/>
              <a:t>st</a:t>
            </a:r>
            <a:r>
              <a:rPr lang="en-AU" sz="3200" dirty="0"/>
              <a:t> and Last Step : </a:t>
            </a:r>
            <a:r>
              <a:rPr lang="en-AU" sz="3200" dirty="0">
                <a:solidFill>
                  <a:srgbClr val="FFFF00"/>
                </a:solidFill>
              </a:rPr>
              <a:t>Initial &amp; Inverse Initial Permutation</a:t>
            </a:r>
          </a:p>
        </p:txBody>
      </p:sp>
      <p:sp>
        <p:nvSpPr>
          <p:cNvPr id="68611" name="Rectangle 3"/>
          <p:cNvSpPr>
            <a:spLocks noGrp="1" noChangeArrowheads="1"/>
          </p:cNvSpPr>
          <p:nvPr>
            <p:ph idx="1"/>
          </p:nvPr>
        </p:nvSpPr>
        <p:spPr>
          <a:xfrm>
            <a:off x="457200" y="1304852"/>
            <a:ext cx="8229600" cy="4454525"/>
          </a:xfrm>
        </p:spPr>
        <p:txBody>
          <a:bodyPr/>
          <a:lstStyle/>
          <a:p>
            <a:pPr>
              <a:defRPr/>
            </a:pPr>
            <a:r>
              <a:rPr lang="en-SG" sz="2400" dirty="0"/>
              <a:t>The initial and final permutations are straight Permutation boxes (P-boxes) that are inverses of each other.</a:t>
            </a:r>
            <a:r>
              <a:rPr lang="en-AU" sz="2400" dirty="0">
                <a:latin typeface="Courier New" pitchFamily="49" charset="0"/>
              </a:rPr>
              <a:t>	</a:t>
            </a:r>
          </a:p>
          <a:p>
            <a:pPr eaLnBrk="1" hangingPunct="1">
              <a:buFont typeface="Wingdings" panose="05000000000000000000" pitchFamily="2" charset="2"/>
              <a:buNone/>
              <a:defRPr/>
            </a:pPr>
            <a:r>
              <a:rPr lang="en-AU" sz="2400" dirty="0">
                <a:latin typeface="Courier New" pitchFamily="49" charset="0"/>
              </a:rPr>
              <a:t>	</a:t>
            </a:r>
            <a:endParaRPr lang="en-AU" sz="24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85E2B1-A9F8-4183-969F-42250807EF1D}" type="slidenum">
              <a:rPr lang="en-US" altLang="en-US" smtClean="0"/>
              <a:pPr eaLnBrk="1" hangingPunct="1">
                <a:defRPr/>
              </a:pPr>
              <a:t>16</a:t>
            </a:fld>
            <a:endParaRPr lang="en-US" altLang="en-US"/>
          </a:p>
        </p:txBody>
      </p:sp>
      <p:sp>
        <p:nvSpPr>
          <p:cNvPr id="7" name="TextBox 6"/>
          <p:cNvSpPr txBox="1"/>
          <p:nvPr/>
        </p:nvSpPr>
        <p:spPr>
          <a:xfrm>
            <a:off x="827584" y="3825661"/>
            <a:ext cx="3036409" cy="369332"/>
          </a:xfrm>
          <a:prstGeom prst="rect">
            <a:avLst/>
          </a:prstGeom>
          <a:noFill/>
        </p:spPr>
        <p:txBody>
          <a:bodyPr wrap="none" rtlCol="0">
            <a:spAutoFit/>
          </a:bodyPr>
          <a:lstStyle/>
          <a:p>
            <a:r>
              <a:rPr lang="en-US" dirty="0"/>
              <a:t>Initial Permutation (1</a:t>
            </a:r>
            <a:r>
              <a:rPr lang="en-US" baseline="30000" dirty="0"/>
              <a:t>st</a:t>
            </a:r>
            <a:r>
              <a:rPr lang="en-US" dirty="0"/>
              <a:t> Step)</a:t>
            </a:r>
          </a:p>
        </p:txBody>
      </p:sp>
      <p:sp>
        <p:nvSpPr>
          <p:cNvPr id="10" name="TextBox 9"/>
          <p:cNvSpPr txBox="1"/>
          <p:nvPr/>
        </p:nvSpPr>
        <p:spPr>
          <a:xfrm>
            <a:off x="827584" y="5928004"/>
            <a:ext cx="4019049" cy="369332"/>
          </a:xfrm>
          <a:prstGeom prst="rect">
            <a:avLst/>
          </a:prstGeom>
          <a:noFill/>
        </p:spPr>
        <p:txBody>
          <a:bodyPr wrap="none" rtlCol="0">
            <a:spAutoFit/>
          </a:bodyPr>
          <a:lstStyle/>
          <a:p>
            <a:r>
              <a:rPr lang="en-US" dirty="0"/>
              <a:t>Inverse Initial Permutation (Last Step)</a:t>
            </a:r>
          </a:p>
        </p:txBody>
      </p:sp>
      <p:pic>
        <p:nvPicPr>
          <p:cNvPr id="3" name="Picture 2"/>
          <p:cNvPicPr>
            <a:picLocks noChangeAspect="1"/>
          </p:cNvPicPr>
          <p:nvPr/>
        </p:nvPicPr>
        <p:blipFill>
          <a:blip r:embed="rId3"/>
          <a:stretch>
            <a:fillRect/>
          </a:stretch>
        </p:blipFill>
        <p:spPr>
          <a:xfrm>
            <a:off x="964629" y="2370725"/>
            <a:ext cx="5555403" cy="1379117"/>
          </a:xfrm>
          <a:prstGeom prst="rect">
            <a:avLst/>
          </a:prstGeom>
        </p:spPr>
      </p:pic>
      <p:pic>
        <p:nvPicPr>
          <p:cNvPr id="8" name="Picture 7"/>
          <p:cNvPicPr>
            <a:picLocks noChangeAspect="1"/>
          </p:cNvPicPr>
          <p:nvPr/>
        </p:nvPicPr>
        <p:blipFill>
          <a:blip r:embed="rId4"/>
          <a:stretch>
            <a:fillRect/>
          </a:stretch>
        </p:blipFill>
        <p:spPr>
          <a:xfrm>
            <a:off x="964857" y="4456428"/>
            <a:ext cx="5588343" cy="14146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0"/>
            <a:ext cx="8229600" cy="1143000"/>
          </a:xfrm>
        </p:spPr>
        <p:txBody>
          <a:bodyPr>
            <a:normAutofit/>
          </a:bodyPr>
          <a:lstStyle/>
          <a:p>
            <a:pPr eaLnBrk="1" hangingPunct="1">
              <a:defRPr/>
            </a:pPr>
            <a:r>
              <a:rPr lang="en-US" sz="3600" dirty="0">
                <a:solidFill>
                  <a:srgbClr val="FFFF00"/>
                </a:solidFill>
              </a:rPr>
              <a:t>DES</a:t>
            </a:r>
            <a:r>
              <a:rPr lang="en-US" sz="3600" dirty="0"/>
              <a:t> -  Round Structure</a:t>
            </a:r>
            <a:endParaRPr lang="en-AU" sz="3600" dirty="0"/>
          </a:p>
        </p:txBody>
      </p:sp>
      <p:sp>
        <p:nvSpPr>
          <p:cNvPr id="70659" name="Rectangle 3"/>
          <p:cNvSpPr>
            <a:spLocks noGrp="1" noChangeArrowheads="1"/>
          </p:cNvSpPr>
          <p:nvPr>
            <p:ph idx="1"/>
          </p:nvPr>
        </p:nvSpPr>
        <p:spPr>
          <a:xfrm>
            <a:off x="457200" y="1143000"/>
            <a:ext cx="3930643" cy="5022304"/>
          </a:xfrm>
        </p:spPr>
        <p:txBody>
          <a:bodyPr>
            <a:normAutofit fontScale="92500" lnSpcReduction="10000"/>
          </a:bodyPr>
          <a:lstStyle/>
          <a:p>
            <a:pPr eaLnBrk="1" hangingPunct="1">
              <a:lnSpc>
                <a:spcPct val="90000"/>
              </a:lnSpc>
              <a:defRPr/>
            </a:pPr>
            <a:r>
              <a:rPr lang="en-US" dirty="0"/>
              <a:t>[F] Round function (illustrated with R half) </a:t>
            </a:r>
          </a:p>
          <a:p>
            <a:pPr lvl="1" eaLnBrk="1" hangingPunct="1">
              <a:lnSpc>
                <a:spcPct val="90000"/>
              </a:lnSpc>
              <a:defRPr/>
            </a:pPr>
            <a:r>
              <a:rPr lang="en-US" dirty="0"/>
              <a:t>expands R from 32 </a:t>
            </a:r>
            <a:r>
              <a:rPr lang="en-US" dirty="0">
                <a:sym typeface="Wingdings"/>
              </a:rPr>
              <a:t> </a:t>
            </a:r>
            <a:r>
              <a:rPr lang="en-US" dirty="0"/>
              <a:t>48-bit using Expansion P-box function</a:t>
            </a:r>
          </a:p>
          <a:p>
            <a:pPr lvl="1" eaLnBrk="1" hangingPunct="1">
              <a:lnSpc>
                <a:spcPct val="90000"/>
              </a:lnSpc>
              <a:defRPr/>
            </a:pPr>
            <a:r>
              <a:rPr lang="en-US" dirty="0"/>
              <a:t>XOR with 48-bits </a:t>
            </a:r>
            <a:r>
              <a:rPr lang="en-US" dirty="0" err="1"/>
              <a:t>subkey</a:t>
            </a:r>
            <a:r>
              <a:rPr lang="en-US" dirty="0"/>
              <a:t> K</a:t>
            </a:r>
          </a:p>
          <a:p>
            <a:pPr lvl="1" eaLnBrk="1" hangingPunct="1">
              <a:lnSpc>
                <a:spcPct val="90000"/>
              </a:lnSpc>
              <a:defRPr/>
            </a:pPr>
            <a:r>
              <a:rPr lang="en-US" dirty="0"/>
              <a:t>passes through 8 S-boxes to get 32-bit result</a:t>
            </a:r>
          </a:p>
          <a:p>
            <a:pPr lvl="1" eaLnBrk="1" hangingPunct="1">
              <a:lnSpc>
                <a:spcPct val="90000"/>
              </a:lnSpc>
              <a:defRPr/>
            </a:pPr>
            <a:r>
              <a:rPr lang="en-US" dirty="0"/>
              <a:t>Permutes using 32-bit [P] function</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5962D7EA-09D9-47FD-921F-3EADEC9396A3}" type="slidenum">
              <a:rPr lang="en-US" altLang="en-US" smtClean="0"/>
              <a:pPr eaLnBrk="1" hangingPunct="1">
                <a:defRPr/>
              </a:pPr>
              <a:t>17</a:t>
            </a:fld>
            <a:endParaRPr lang="en-US" altLang="en-US" dirty="0"/>
          </a:p>
        </p:txBody>
      </p:sp>
      <p:pic>
        <p:nvPicPr>
          <p:cNvPr id="2" name="Picture 1"/>
          <p:cNvPicPr>
            <a:picLocks noChangeAspect="1"/>
          </p:cNvPicPr>
          <p:nvPr/>
        </p:nvPicPr>
        <p:blipFill>
          <a:blip r:embed="rId3"/>
          <a:stretch>
            <a:fillRect/>
          </a:stretch>
        </p:blipFill>
        <p:spPr>
          <a:xfrm>
            <a:off x="4665933" y="1143000"/>
            <a:ext cx="4298957" cy="46320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4638"/>
            <a:ext cx="8229600" cy="503794"/>
          </a:xfrm>
        </p:spPr>
        <p:txBody>
          <a:bodyPr>
            <a:noAutofit/>
          </a:bodyPr>
          <a:lstStyle/>
          <a:p>
            <a:pPr eaLnBrk="1" hangingPunct="1">
              <a:defRPr/>
            </a:pPr>
            <a:r>
              <a:rPr lang="en-US" sz="3200" dirty="0"/>
              <a:t>DES - Round Function [F] – Another </a:t>
            </a:r>
            <a:r>
              <a:rPr lang="en-US" sz="3200" dirty="0" err="1"/>
              <a:t>illustartion</a:t>
            </a:r>
            <a:endParaRPr lang="en-AU" sz="32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B4847824-7637-49EC-AFCB-B509975F0E98}" type="slidenum">
              <a:rPr lang="en-US" altLang="en-US" smtClean="0"/>
              <a:pPr eaLnBrk="1" hangingPunct="1">
                <a:defRPr/>
              </a:pPr>
              <a:t>18</a:t>
            </a:fld>
            <a:endParaRPr lang="en-US" altLang="en-US"/>
          </a:p>
        </p:txBody>
      </p:sp>
      <p:pic>
        <p:nvPicPr>
          <p:cNvPr id="3" name="Picture 2" descr="D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117403"/>
            <a:ext cx="7344816" cy="5083905"/>
          </a:xfrm>
          <a:prstGeom prst="rect">
            <a:avLst/>
          </a:prstGeom>
        </p:spPr>
      </p:pic>
      <p:pic>
        <p:nvPicPr>
          <p:cNvPr id="4" name="Picture 3"/>
          <p:cNvPicPr>
            <a:picLocks noChangeAspect="1"/>
          </p:cNvPicPr>
          <p:nvPr/>
        </p:nvPicPr>
        <p:blipFill>
          <a:blip r:embed="rId4"/>
          <a:stretch>
            <a:fillRect/>
          </a:stretch>
        </p:blipFill>
        <p:spPr>
          <a:xfrm>
            <a:off x="4788024" y="1340768"/>
            <a:ext cx="3142167" cy="1440160"/>
          </a:xfrm>
          <a:prstGeom prst="rect">
            <a:avLst/>
          </a:prstGeom>
          <a:ln w="25400">
            <a:solidFill>
              <a:schemeClr val="bg1">
                <a:lumMod val="50000"/>
              </a:schemeClr>
            </a:solidFill>
          </a:ln>
        </p:spPr>
      </p:pic>
      <p:pic>
        <p:nvPicPr>
          <p:cNvPr id="5" name="Picture 4"/>
          <p:cNvPicPr>
            <a:picLocks noChangeAspect="1"/>
          </p:cNvPicPr>
          <p:nvPr/>
        </p:nvPicPr>
        <p:blipFill>
          <a:blip r:embed="rId5"/>
          <a:stretch>
            <a:fillRect/>
          </a:stretch>
        </p:blipFill>
        <p:spPr>
          <a:xfrm>
            <a:off x="3707904" y="4805473"/>
            <a:ext cx="2258022" cy="1359831"/>
          </a:xfrm>
          <a:prstGeom prst="rect">
            <a:avLst/>
          </a:prstGeom>
          <a:ln w="25400">
            <a:solidFill>
              <a:schemeClr val="bg1">
                <a:lumMod val="50000"/>
              </a:schemeClr>
            </a:solidFill>
          </a:ln>
        </p:spPr>
      </p:pic>
      <p:sp>
        <p:nvSpPr>
          <p:cNvPr id="11" name="TextBox 10"/>
          <p:cNvSpPr txBox="1"/>
          <p:nvPr/>
        </p:nvSpPr>
        <p:spPr>
          <a:xfrm>
            <a:off x="4860032" y="2924944"/>
            <a:ext cx="2777861" cy="307777"/>
          </a:xfrm>
          <a:prstGeom prst="rect">
            <a:avLst/>
          </a:prstGeom>
          <a:noFill/>
        </p:spPr>
        <p:txBody>
          <a:bodyPr wrap="none" rtlCol="0">
            <a:spAutoFit/>
          </a:bodyPr>
          <a:lstStyle/>
          <a:p>
            <a:r>
              <a:rPr lang="en-US" sz="1400" b="1" dirty="0">
                <a:solidFill>
                  <a:schemeClr val="bg1"/>
                </a:solidFill>
              </a:rPr>
              <a:t>Internal mapping of E function</a:t>
            </a:r>
          </a:p>
        </p:txBody>
      </p:sp>
      <p:sp>
        <p:nvSpPr>
          <p:cNvPr id="14" name="TextBox 13"/>
          <p:cNvSpPr txBox="1"/>
          <p:nvPr/>
        </p:nvSpPr>
        <p:spPr>
          <a:xfrm>
            <a:off x="6012160" y="4869160"/>
            <a:ext cx="1800200" cy="523220"/>
          </a:xfrm>
          <a:prstGeom prst="rect">
            <a:avLst/>
          </a:prstGeom>
          <a:noFill/>
        </p:spPr>
        <p:txBody>
          <a:bodyPr wrap="square" rtlCol="0">
            <a:spAutoFit/>
          </a:bodyPr>
          <a:lstStyle/>
          <a:p>
            <a:r>
              <a:rPr lang="en-US" sz="1400" b="1" dirty="0">
                <a:solidFill>
                  <a:schemeClr val="bg1"/>
                </a:solidFill>
              </a:rPr>
              <a:t>Internal mapping of P function</a:t>
            </a:r>
          </a:p>
        </p:txBody>
      </p:sp>
      <p:sp>
        <p:nvSpPr>
          <p:cNvPr id="12" name="TextBox 11"/>
          <p:cNvSpPr txBox="1"/>
          <p:nvPr/>
        </p:nvSpPr>
        <p:spPr>
          <a:xfrm>
            <a:off x="899592" y="6237312"/>
            <a:ext cx="5308665" cy="461665"/>
          </a:xfrm>
          <a:prstGeom prst="rect">
            <a:avLst/>
          </a:prstGeom>
          <a:noFill/>
        </p:spPr>
        <p:txBody>
          <a:bodyPr wrap="none" rtlCol="0">
            <a:spAutoFit/>
          </a:bodyPr>
          <a:lstStyle/>
          <a:p>
            <a:r>
              <a:rPr lang="en-US" sz="1200" dirty="0"/>
              <a:t>Image source of P &amp; E function: DES Supplementary Material." Wikipedia,</a:t>
            </a:r>
          </a:p>
          <a:p>
            <a:r>
              <a:rPr lang="en-US" sz="1200" dirty="0"/>
              <a:t>DES round function modified from Stallings Fig 3.6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229600" cy="778098"/>
          </a:xfrm>
        </p:spPr>
        <p:txBody>
          <a:bodyPr>
            <a:normAutofit/>
          </a:bodyPr>
          <a:lstStyle/>
          <a:p>
            <a:pPr eaLnBrk="1" hangingPunct="1">
              <a:defRPr/>
            </a:pPr>
            <a:r>
              <a:rPr lang="en-AU" sz="3600" dirty="0"/>
              <a:t>Substitution Boxes S</a:t>
            </a:r>
          </a:p>
        </p:txBody>
      </p:sp>
      <p:sp>
        <p:nvSpPr>
          <p:cNvPr id="72707" name="Rectangle 3"/>
          <p:cNvSpPr>
            <a:spLocks noGrp="1" noChangeArrowheads="1"/>
          </p:cNvSpPr>
          <p:nvPr>
            <p:ph idx="1"/>
          </p:nvPr>
        </p:nvSpPr>
        <p:spPr>
          <a:xfrm>
            <a:off x="413792" y="1052736"/>
            <a:ext cx="8229600" cy="5192259"/>
          </a:xfrm>
        </p:spPr>
        <p:txBody>
          <a:bodyPr/>
          <a:lstStyle/>
          <a:p>
            <a:pPr eaLnBrk="1" hangingPunct="1">
              <a:lnSpc>
                <a:spcPct val="90000"/>
              </a:lnSpc>
              <a:defRPr/>
            </a:pPr>
            <a:r>
              <a:rPr lang="en-AU" dirty="0"/>
              <a:t>The 8 different S-boxes working in parallel</a:t>
            </a:r>
          </a:p>
          <a:p>
            <a:pPr eaLnBrk="1" hangingPunct="1">
              <a:lnSpc>
                <a:spcPct val="90000"/>
              </a:lnSpc>
              <a:defRPr/>
            </a:pPr>
            <a:r>
              <a:rPr lang="en-AU" dirty="0"/>
              <a:t>Map 6 to 4 bits (hence 48 </a:t>
            </a:r>
            <a:r>
              <a:rPr lang="en-AU" dirty="0">
                <a:sym typeface="Wingdings"/>
              </a:rPr>
              <a:t> 32 bits)</a:t>
            </a:r>
            <a:endParaRPr lang="en-AU" dirty="0"/>
          </a:p>
          <a:p>
            <a:pPr eaLnBrk="1" hangingPunct="1">
              <a:lnSpc>
                <a:spcPct val="90000"/>
              </a:lnSpc>
              <a:defRPr/>
            </a:pPr>
            <a:r>
              <a:rPr lang="en-AU" dirty="0"/>
              <a:t>The value in the selected cell (in the S-Box) is returned after the process</a:t>
            </a:r>
          </a:p>
          <a:p>
            <a:pPr lvl="1" eaLnBrk="1" hangingPunct="1">
              <a:lnSpc>
                <a:spcPct val="90000"/>
              </a:lnSpc>
              <a:defRPr/>
            </a:pPr>
            <a:r>
              <a:rPr lang="en-AU" dirty="0"/>
              <a:t>Bits 1 &amp; 6 (</a:t>
            </a:r>
            <a:r>
              <a:rPr lang="en-AU" b="1" dirty="0"/>
              <a:t>row</a:t>
            </a:r>
            <a:r>
              <a:rPr lang="en-AU" dirty="0"/>
              <a:t> bits or outer bits) </a:t>
            </a:r>
          </a:p>
          <a:p>
            <a:pPr lvl="1" eaLnBrk="1" hangingPunct="1">
              <a:lnSpc>
                <a:spcPct val="90000"/>
              </a:lnSpc>
              <a:defRPr/>
            </a:pPr>
            <a:r>
              <a:rPr lang="en-AU" dirty="0"/>
              <a:t>Bits 2-5 (</a:t>
            </a:r>
            <a:r>
              <a:rPr lang="en-AU" b="1" dirty="0"/>
              <a:t>col</a:t>
            </a:r>
            <a:r>
              <a:rPr lang="en-AU" dirty="0"/>
              <a:t> bits or inner bits) </a:t>
            </a:r>
          </a:p>
          <a:p>
            <a:pPr marL="457200" lvl="1" indent="0" eaLnBrk="1" hangingPunct="1">
              <a:lnSpc>
                <a:spcPct val="90000"/>
              </a:lnSpc>
              <a:buNone/>
              <a:defRPr/>
            </a:pPr>
            <a:endParaRPr lang="en-AU" dirty="0"/>
          </a:p>
          <a:p>
            <a:pPr marL="457200" lvl="1" indent="0" eaLnBrk="1" hangingPunct="1">
              <a:lnSpc>
                <a:spcPct val="90000"/>
              </a:lnSpc>
              <a:buNone/>
              <a:defRPr/>
            </a:pP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A7E832C4-F370-4945-A61E-6ACC8F579B84}" type="slidenum">
              <a:rPr lang="en-US" altLang="en-US" smtClean="0"/>
              <a:pPr eaLnBrk="1" hangingPunct="1">
                <a:defRPr/>
              </a:pPr>
              <a:t>19</a:t>
            </a:fld>
            <a:endParaRPr lang="en-US" altLang="en-US"/>
          </a:p>
        </p:txBody>
      </p:sp>
      <p:pic>
        <p:nvPicPr>
          <p:cNvPr id="2" name="Picture 1" descr="Screen Shot 2016-12-27 at 6.15.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84" y="5013176"/>
            <a:ext cx="8316416" cy="1225066"/>
          </a:xfrm>
          <a:prstGeom prst="rect">
            <a:avLst/>
          </a:prstGeom>
        </p:spPr>
      </p:pic>
      <p:sp>
        <p:nvSpPr>
          <p:cNvPr id="3" name="TextBox 2"/>
          <p:cNvSpPr txBox="1"/>
          <p:nvPr/>
        </p:nvSpPr>
        <p:spPr>
          <a:xfrm>
            <a:off x="364580" y="4337311"/>
            <a:ext cx="8199104" cy="646331"/>
          </a:xfrm>
          <a:prstGeom prst="rect">
            <a:avLst/>
          </a:prstGeom>
          <a:noFill/>
        </p:spPr>
        <p:txBody>
          <a:bodyPr wrap="none" rtlCol="0">
            <a:spAutoFit/>
          </a:bodyPr>
          <a:lstStyle/>
          <a:p>
            <a:r>
              <a:rPr lang="en-US" dirty="0"/>
              <a:t>Example :  S5(011011)  </a:t>
            </a:r>
            <a:r>
              <a:rPr lang="en-US" dirty="0">
                <a:sym typeface="Wingdings"/>
              </a:rPr>
              <a:t> 9  (or 1001), where 0yyyy1 determines the row and </a:t>
            </a:r>
          </a:p>
          <a:p>
            <a:r>
              <a:rPr lang="en-US" dirty="0">
                <a:sym typeface="Wingdings"/>
              </a:rPr>
              <a:t>                  x1101x determines the column   </a:t>
            </a:r>
            <a:endParaRPr lang="en-US" dirty="0"/>
          </a:p>
        </p:txBody>
      </p:sp>
      <p:sp>
        <p:nvSpPr>
          <p:cNvPr id="4" name="Rounded Rectangle 3"/>
          <p:cNvSpPr/>
          <p:nvPr/>
        </p:nvSpPr>
        <p:spPr>
          <a:xfrm>
            <a:off x="7236296" y="5517232"/>
            <a:ext cx="50405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Block and Stream cipher</a:t>
            </a:r>
          </a:p>
          <a:p>
            <a:r>
              <a:rPr lang="en-US" dirty="0"/>
              <a:t>Scheme for cipher design</a:t>
            </a:r>
          </a:p>
          <a:p>
            <a:pPr lvl="1"/>
            <a:r>
              <a:rPr lang="en-US" dirty="0"/>
              <a:t>S-P network</a:t>
            </a:r>
          </a:p>
          <a:p>
            <a:pPr lvl="1"/>
            <a:r>
              <a:rPr lang="en-US" dirty="0" err="1"/>
              <a:t>Feistel</a:t>
            </a:r>
            <a:r>
              <a:rPr lang="en-US" dirty="0"/>
              <a:t> networks</a:t>
            </a:r>
          </a:p>
          <a:p>
            <a:pPr lvl="1"/>
            <a:r>
              <a:rPr lang="en-US" dirty="0"/>
              <a:t>Others</a:t>
            </a:r>
          </a:p>
          <a:p>
            <a:r>
              <a:rPr lang="en-US" dirty="0"/>
              <a:t>DES structure</a:t>
            </a:r>
          </a:p>
        </p:txBody>
      </p:sp>
      <p:sp>
        <p:nvSpPr>
          <p:cNvPr id="4" name="Slide Number Placeholder 3"/>
          <p:cNvSpPr>
            <a:spLocks noGrp="1"/>
          </p:cNvSpPr>
          <p:nvPr>
            <p:ph type="sldNum" sz="quarter" idx="12"/>
          </p:nvPr>
        </p:nvSpPr>
        <p:spPr/>
        <p:txBody>
          <a:bodyPr/>
          <a:lstStyle/>
          <a:p>
            <a:pPr>
              <a:defRPr/>
            </a:pPr>
            <a:fld id="{194206F9-C3B0-431E-B7C0-FDAB1CC10E7B}" type="slidenum">
              <a:rPr lang="en-US" altLang="en-US" smtClean="0"/>
              <a:pPr>
                <a:defRPr/>
              </a:pPr>
              <a:t>2</a:t>
            </a:fld>
            <a:endParaRPr lang="en-US" altLang="en-US"/>
          </a:p>
        </p:txBody>
      </p:sp>
    </p:spTree>
    <p:extLst>
      <p:ext uri="{BB962C8B-B14F-4D97-AF65-F5344CB8AC3E}">
        <p14:creationId xmlns:p14="http://schemas.microsoft.com/office/powerpoint/2010/main" val="284280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pPr eaLnBrk="1" hangingPunct="1">
              <a:defRPr/>
            </a:pPr>
            <a:r>
              <a:rPr lang="en-AU" sz="3600" dirty="0">
                <a:solidFill>
                  <a:srgbClr val="FFFF00"/>
                </a:solidFill>
              </a:rPr>
              <a:t>DES</a:t>
            </a:r>
            <a:r>
              <a:rPr lang="en-AU" sz="3600" dirty="0"/>
              <a:t> - Decryption</a:t>
            </a:r>
          </a:p>
        </p:txBody>
      </p:sp>
      <p:sp>
        <p:nvSpPr>
          <p:cNvPr id="78851" name="Rectangle 3"/>
          <p:cNvSpPr>
            <a:spLocks noGrp="1" noChangeArrowheads="1"/>
          </p:cNvSpPr>
          <p:nvPr>
            <p:ph idx="1"/>
          </p:nvPr>
        </p:nvSpPr>
        <p:spPr>
          <a:xfrm>
            <a:off x="611560" y="1340768"/>
            <a:ext cx="7344816" cy="4525963"/>
          </a:xfrm>
        </p:spPr>
        <p:txBody>
          <a:bodyPr>
            <a:normAutofit fontScale="92500"/>
          </a:bodyPr>
          <a:lstStyle/>
          <a:p>
            <a:pPr eaLnBrk="1" hangingPunct="1">
              <a:defRPr/>
            </a:pPr>
            <a:r>
              <a:rPr lang="en-AU" sz="2800" dirty="0"/>
              <a:t>Decrypt must unwind steps of data computation </a:t>
            </a:r>
          </a:p>
          <a:p>
            <a:pPr eaLnBrk="1" hangingPunct="1">
              <a:defRPr/>
            </a:pPr>
            <a:endParaRPr lang="en-AU" sz="2800" dirty="0"/>
          </a:p>
          <a:p>
            <a:pPr eaLnBrk="1" hangingPunct="1">
              <a:defRPr/>
            </a:pPr>
            <a:r>
              <a:rPr lang="en-AU" sz="2800" dirty="0"/>
              <a:t>With </a:t>
            </a:r>
            <a:r>
              <a:rPr lang="en-AU" sz="2800" dirty="0" err="1"/>
              <a:t>Feistel</a:t>
            </a:r>
            <a:r>
              <a:rPr lang="en-AU" sz="2800" dirty="0"/>
              <a:t> design, do encryption steps again using </a:t>
            </a:r>
            <a:r>
              <a:rPr lang="en-AU" sz="2800" dirty="0" err="1"/>
              <a:t>subkeys</a:t>
            </a:r>
            <a:r>
              <a:rPr lang="en-AU" sz="2800" dirty="0"/>
              <a:t> in reverse order (SK</a:t>
            </a:r>
            <a:r>
              <a:rPr lang="en-AU" sz="2800" baseline="-25000" dirty="0"/>
              <a:t>16</a:t>
            </a:r>
            <a:r>
              <a:rPr lang="en-AU" sz="2800" dirty="0"/>
              <a:t> … SK</a:t>
            </a:r>
            <a:r>
              <a:rPr lang="en-AU" sz="2800" baseline="-25000" dirty="0"/>
              <a:t>1</a:t>
            </a:r>
            <a:r>
              <a:rPr lang="en-AU" sz="2800" dirty="0"/>
              <a:t>)</a:t>
            </a:r>
          </a:p>
          <a:p>
            <a:pPr lvl="1" eaLnBrk="1" hangingPunct="1">
              <a:defRPr/>
            </a:pPr>
            <a:r>
              <a:rPr lang="en-AU" sz="2400" dirty="0"/>
              <a:t>IP undoes final permutation step of encryption </a:t>
            </a:r>
          </a:p>
          <a:p>
            <a:pPr lvl="1" eaLnBrk="1" hangingPunct="1">
              <a:defRPr/>
            </a:pPr>
            <a:r>
              <a:rPr lang="en-AU" sz="2400" dirty="0"/>
              <a:t>1st round with SK</a:t>
            </a:r>
            <a:r>
              <a:rPr lang="en-AU" sz="2400" baseline="-25000" dirty="0"/>
              <a:t>16</a:t>
            </a:r>
            <a:r>
              <a:rPr lang="en-AU" sz="2400" dirty="0"/>
              <a:t> undoes 16th encrypt round</a:t>
            </a:r>
          </a:p>
          <a:p>
            <a:pPr lvl="1" eaLnBrk="1" hangingPunct="1">
              <a:defRPr/>
            </a:pPr>
            <a:r>
              <a:rPr lang="en-US" sz="2400" dirty="0"/>
              <a:t>….</a:t>
            </a:r>
            <a:endParaRPr lang="en-AU" sz="2400" dirty="0"/>
          </a:p>
          <a:p>
            <a:pPr lvl="1" eaLnBrk="1" hangingPunct="1">
              <a:defRPr/>
            </a:pPr>
            <a:r>
              <a:rPr lang="en-AU" sz="2400" dirty="0"/>
              <a:t>16th round with SK</a:t>
            </a:r>
            <a:r>
              <a:rPr lang="en-AU" sz="2400" baseline="-25000" dirty="0"/>
              <a:t>1</a:t>
            </a:r>
            <a:r>
              <a:rPr lang="en-AU" sz="2400" dirty="0"/>
              <a:t> undoes 1st encrypt round </a:t>
            </a:r>
          </a:p>
          <a:p>
            <a:pPr lvl="1" eaLnBrk="1" hangingPunct="1">
              <a:defRPr/>
            </a:pPr>
            <a:r>
              <a:rPr lang="en-AU" sz="2400" dirty="0"/>
              <a:t>then final permutation undoes initial permutation IP</a:t>
            </a:r>
          </a:p>
          <a:p>
            <a:pPr lvl="1" eaLnBrk="1" hangingPunct="1">
              <a:defRPr/>
            </a:pPr>
            <a:r>
              <a:rPr lang="en-AU" sz="2400" dirty="0"/>
              <a:t>thus recovering original data value!!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31676CF-F799-4260-A223-7A01EDB001A4}" type="slidenum">
              <a:rPr lang="en-US" altLang="en-US" smtClean="0"/>
              <a:pPr eaLnBrk="1" hangingPunct="1">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5435"/>
            <a:ext cx="8229600" cy="674931"/>
          </a:xfrm>
        </p:spPr>
        <p:txBody>
          <a:bodyPr>
            <a:normAutofit/>
          </a:bodyPr>
          <a:lstStyle/>
          <a:p>
            <a:pPr eaLnBrk="1" hangingPunct="1">
              <a:defRPr/>
            </a:pPr>
            <a:r>
              <a:rPr lang="en-AU" sz="2800" dirty="0">
                <a:solidFill>
                  <a:srgbClr val="FFFF00"/>
                </a:solidFill>
              </a:rPr>
              <a:t>DES</a:t>
            </a:r>
            <a:r>
              <a:rPr lang="en-AU" sz="2800" dirty="0"/>
              <a:t> - Key Schedule</a:t>
            </a:r>
          </a:p>
        </p:txBody>
      </p:sp>
      <p:sp>
        <p:nvSpPr>
          <p:cNvPr id="76803" name="Rectangle 3"/>
          <p:cNvSpPr>
            <a:spLocks noGrp="1" noChangeArrowheads="1"/>
          </p:cNvSpPr>
          <p:nvPr>
            <p:ph idx="1"/>
          </p:nvPr>
        </p:nvSpPr>
        <p:spPr>
          <a:xfrm>
            <a:off x="77079" y="692147"/>
            <a:ext cx="3139519" cy="5419427"/>
          </a:xfrm>
        </p:spPr>
        <p:txBody>
          <a:bodyPr>
            <a:normAutofit fontScale="92500" lnSpcReduction="20000"/>
          </a:bodyPr>
          <a:lstStyle/>
          <a:p>
            <a:pPr eaLnBrk="1" hangingPunct="1">
              <a:defRPr/>
            </a:pPr>
            <a:r>
              <a:rPr lang="en-AU" sz="2600" dirty="0"/>
              <a:t>Generate 16 </a:t>
            </a:r>
            <a:r>
              <a:rPr lang="en-AU" sz="2600" dirty="0" err="1"/>
              <a:t>subkeys</a:t>
            </a:r>
            <a:r>
              <a:rPr lang="en-AU" sz="2600" dirty="0"/>
              <a:t> (from the secret key) </a:t>
            </a:r>
          </a:p>
          <a:p>
            <a:pPr lvl="1">
              <a:defRPr/>
            </a:pPr>
            <a:r>
              <a:rPr lang="en-AU" sz="2400" dirty="0"/>
              <a:t>Use PC-1 for initial permutation </a:t>
            </a:r>
            <a:endParaRPr lang="en-AU" sz="2200" dirty="0"/>
          </a:p>
          <a:p>
            <a:pPr lvl="1" eaLnBrk="1" hangingPunct="1">
              <a:defRPr/>
            </a:pPr>
            <a:r>
              <a:rPr lang="en-AU" sz="2200" dirty="0"/>
              <a:t>Only 56-bits used (bit </a:t>
            </a:r>
            <a:r>
              <a:rPr lang="is-IS" sz="2200" dirty="0"/>
              <a:t>8, 16, 24, 32, 40, 48, 56, 64 are considered as parity bits)</a:t>
            </a:r>
          </a:p>
          <a:p>
            <a:pPr lvl="1" eaLnBrk="1" hangingPunct="1">
              <a:defRPr/>
            </a:pPr>
            <a:r>
              <a:rPr lang="en-AU" sz="2200" dirty="0"/>
              <a:t>The resulted 56-bits intermediate </a:t>
            </a:r>
            <a:r>
              <a:rPr lang="en-AU" sz="2200" dirty="0" err="1"/>
              <a:t>subkey</a:t>
            </a:r>
            <a:r>
              <a:rPr lang="en-AU" sz="2200" dirty="0"/>
              <a:t> is split into 2  x 28-bits halves</a:t>
            </a:r>
          </a:p>
          <a:p>
            <a:pPr lvl="1">
              <a:defRPr/>
            </a:pPr>
            <a:r>
              <a:rPr lang="en-SG" sz="2200" dirty="0"/>
              <a:t>To do a left shift we move each bit one place to the left, except for the first bit which goes to the end of the block.</a:t>
            </a:r>
            <a:r>
              <a:rPr lang="en-AU" sz="2200" dirty="0"/>
              <a:t>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69F96A6-D504-4756-A540-ED58AA530A00}" type="slidenum">
              <a:rPr lang="en-US" altLang="en-US" smtClean="0"/>
              <a:pPr eaLnBrk="1" hangingPunct="1">
                <a:defRPr/>
              </a:pPr>
              <a:t>21</a:t>
            </a:fld>
            <a:endParaRPr lang="en-US" altLang="en-US" dirty="0"/>
          </a:p>
        </p:txBody>
      </p:sp>
      <p:pic>
        <p:nvPicPr>
          <p:cNvPr id="4" name="Picture 3"/>
          <p:cNvPicPr>
            <a:picLocks noChangeAspect="1"/>
          </p:cNvPicPr>
          <p:nvPr/>
        </p:nvPicPr>
        <p:blipFill>
          <a:blip r:embed="rId3"/>
          <a:stretch>
            <a:fillRect/>
          </a:stretch>
        </p:blipFill>
        <p:spPr>
          <a:xfrm>
            <a:off x="3364072" y="692147"/>
            <a:ext cx="4448288" cy="4484161"/>
          </a:xfrm>
          <a:prstGeom prst="rect">
            <a:avLst/>
          </a:prstGeom>
        </p:spPr>
      </p:pic>
      <p:sp>
        <p:nvSpPr>
          <p:cNvPr id="5" name="TextBox 4"/>
          <p:cNvSpPr txBox="1"/>
          <p:nvPr/>
        </p:nvSpPr>
        <p:spPr>
          <a:xfrm>
            <a:off x="5076056" y="1022774"/>
            <a:ext cx="593432" cy="307777"/>
          </a:xfrm>
          <a:prstGeom prst="rect">
            <a:avLst/>
          </a:prstGeom>
          <a:noFill/>
        </p:spPr>
        <p:txBody>
          <a:bodyPr wrap="none" rtlCol="0">
            <a:spAutoFit/>
          </a:bodyPr>
          <a:lstStyle/>
          <a:p>
            <a:r>
              <a:rPr lang="en-SG" sz="1400" b="1" dirty="0">
                <a:solidFill>
                  <a:srgbClr val="FF0000"/>
                </a:solidFill>
              </a:rPr>
              <a:t>PC-1</a:t>
            </a:r>
          </a:p>
        </p:txBody>
      </p:sp>
      <p:pic>
        <p:nvPicPr>
          <p:cNvPr id="12" name="Picture 11" descr="Screen Shot 2016-12-27 at 7.03.4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772" y="5231911"/>
            <a:ext cx="4435588" cy="1502376"/>
          </a:xfrm>
          <a:prstGeom prst="rect">
            <a:avLst/>
          </a:prstGeom>
        </p:spPr>
      </p:pic>
      <p:sp>
        <p:nvSpPr>
          <p:cNvPr id="13" name="TextBox 12"/>
          <p:cNvSpPr txBox="1"/>
          <p:nvPr/>
        </p:nvSpPr>
        <p:spPr>
          <a:xfrm>
            <a:off x="3368731" y="5176308"/>
            <a:ext cx="593432" cy="307777"/>
          </a:xfrm>
          <a:prstGeom prst="rect">
            <a:avLst/>
          </a:prstGeom>
          <a:noFill/>
        </p:spPr>
        <p:txBody>
          <a:bodyPr wrap="none" rtlCol="0">
            <a:spAutoFit/>
          </a:bodyPr>
          <a:lstStyle/>
          <a:p>
            <a:r>
              <a:rPr lang="en-SG" sz="1400" b="1" dirty="0">
                <a:solidFill>
                  <a:srgbClr val="FF0000"/>
                </a:solidFill>
              </a:rPr>
              <a:t>PC-1</a:t>
            </a:r>
          </a:p>
        </p:txBody>
      </p:sp>
      <p:sp>
        <p:nvSpPr>
          <p:cNvPr id="14" name="TextBox 13"/>
          <p:cNvSpPr txBox="1"/>
          <p:nvPr/>
        </p:nvSpPr>
        <p:spPr>
          <a:xfrm>
            <a:off x="7092280" y="2195572"/>
            <a:ext cx="593432" cy="307777"/>
          </a:xfrm>
          <a:prstGeom prst="rect">
            <a:avLst/>
          </a:prstGeom>
          <a:noFill/>
        </p:spPr>
        <p:txBody>
          <a:bodyPr wrap="none" rtlCol="0">
            <a:spAutoFit/>
          </a:bodyPr>
          <a:lstStyle/>
          <a:p>
            <a:r>
              <a:rPr lang="en-SG" sz="1400" b="1" dirty="0">
                <a:solidFill>
                  <a:srgbClr val="FF0000"/>
                </a:solidFill>
              </a:rPr>
              <a:t>PC-2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850506"/>
          </a:xfrm>
        </p:spPr>
        <p:txBody>
          <a:bodyPr>
            <a:normAutofit/>
          </a:bodyPr>
          <a:lstStyle/>
          <a:p>
            <a:pPr eaLnBrk="1" hangingPunct="1">
              <a:defRPr/>
            </a:pPr>
            <a:r>
              <a:rPr lang="en-AU" sz="3200" dirty="0">
                <a:solidFill>
                  <a:srgbClr val="FFFF00"/>
                </a:solidFill>
              </a:rPr>
              <a:t>DES</a:t>
            </a:r>
            <a:r>
              <a:rPr lang="en-AU" sz="3200" dirty="0"/>
              <a:t> - Key Schedule (cont’d)</a:t>
            </a:r>
          </a:p>
        </p:txBody>
      </p:sp>
      <p:sp>
        <p:nvSpPr>
          <p:cNvPr id="76803" name="Rectangle 3"/>
          <p:cNvSpPr>
            <a:spLocks noGrp="1" noChangeArrowheads="1"/>
          </p:cNvSpPr>
          <p:nvPr>
            <p:ph idx="1"/>
          </p:nvPr>
        </p:nvSpPr>
        <p:spPr>
          <a:xfrm>
            <a:off x="443508" y="1132536"/>
            <a:ext cx="8229600" cy="4525963"/>
          </a:xfrm>
        </p:spPr>
        <p:txBody>
          <a:bodyPr/>
          <a:lstStyle/>
          <a:p>
            <a:pPr eaLnBrk="1" hangingPunct="1">
              <a:defRPr/>
            </a:pPr>
            <a:r>
              <a:rPr lang="en-AU" dirty="0"/>
              <a:t>Refinement of the 16 </a:t>
            </a:r>
            <a:r>
              <a:rPr lang="en-AU" dirty="0" err="1"/>
              <a:t>subkeys</a:t>
            </a:r>
            <a:endParaRPr lang="en-AU" dirty="0"/>
          </a:p>
          <a:p>
            <a:pPr lvl="1" eaLnBrk="1" hangingPunct="1">
              <a:defRPr/>
            </a:pPr>
            <a:r>
              <a:rPr lang="en-AU" dirty="0"/>
              <a:t>Left rotate </a:t>
            </a:r>
            <a:r>
              <a:rPr lang="en-AU" b="1" dirty="0"/>
              <a:t>each halves separately </a:t>
            </a:r>
            <a:r>
              <a:rPr lang="en-AU" dirty="0"/>
              <a:t>(1 or 2 places based on </a:t>
            </a:r>
            <a:r>
              <a:rPr lang="en-AU" b="1" dirty="0"/>
              <a:t>key rotation schedule</a:t>
            </a:r>
            <a:r>
              <a:rPr lang="en-AU" dirty="0"/>
              <a:t> K)</a:t>
            </a:r>
          </a:p>
          <a:p>
            <a:pPr lvl="1" eaLnBrk="1" hangingPunct="1">
              <a:defRPr/>
            </a:pPr>
            <a:r>
              <a:rPr lang="en-AU" dirty="0"/>
              <a:t>Use PC-2 for permutation &amp; select 48 bits from 56 bits.</a:t>
            </a:r>
          </a:p>
          <a:p>
            <a:pPr marL="914400" lvl="2" indent="0" eaLnBrk="1" hangingPunct="1">
              <a:buNone/>
              <a:defRPr/>
            </a:pPr>
            <a:endParaRPr lang="en-AU" dirty="0"/>
          </a:p>
        </p:txBody>
      </p:sp>
      <p:sp>
        <p:nvSpPr>
          <p:cNvPr id="6" name="Slide Number Placeholder 5"/>
          <p:cNvSpPr>
            <a:spLocks noGrp="1"/>
          </p:cNvSpPr>
          <p:nvPr>
            <p:ph type="sldNum" sz="quarter" idx="12"/>
          </p:nvPr>
        </p:nvSpPr>
        <p:spPr>
          <a:xfrm>
            <a:off x="6588224" y="6237312"/>
            <a:ext cx="2133600" cy="45720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69F96A6-D504-4756-A540-ED58AA530A00}" type="slidenum">
              <a:rPr lang="en-US" altLang="en-US" smtClean="0"/>
              <a:pPr eaLnBrk="1" hangingPunct="1">
                <a:defRPr/>
              </a:pPr>
              <a:t>22</a:t>
            </a:fld>
            <a:endParaRPr lang="en-US" altLang="en-US"/>
          </a:p>
        </p:txBody>
      </p:sp>
      <p:pic>
        <p:nvPicPr>
          <p:cNvPr id="3" name="Picture 2" descr="Screen Shot 2016-12-27 at 7.19.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819802"/>
            <a:ext cx="1728192" cy="2308123"/>
          </a:xfrm>
          <a:prstGeom prst="rect">
            <a:avLst/>
          </a:prstGeom>
        </p:spPr>
      </p:pic>
      <p:pic>
        <p:nvPicPr>
          <p:cNvPr id="7" name="Picture 6" descr="P_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9232" y="3841978"/>
            <a:ext cx="1426897" cy="2285947"/>
          </a:xfrm>
          <a:prstGeom prst="rect">
            <a:avLst/>
          </a:prstGeom>
        </p:spPr>
      </p:pic>
      <p:pic>
        <p:nvPicPr>
          <p:cNvPr id="8" name="Picture 7" descr="P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825" y="3847286"/>
            <a:ext cx="1473823" cy="2304256"/>
          </a:xfrm>
          <a:prstGeom prst="rect">
            <a:avLst/>
          </a:prstGeom>
        </p:spPr>
      </p:pic>
    </p:spTree>
    <p:extLst>
      <p:ext uri="{BB962C8B-B14F-4D97-AF65-F5344CB8AC3E}">
        <p14:creationId xmlns:p14="http://schemas.microsoft.com/office/powerpoint/2010/main" val="131389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a:t>Avalanche Effect </a:t>
            </a:r>
          </a:p>
        </p:txBody>
      </p:sp>
      <p:sp>
        <p:nvSpPr>
          <p:cNvPr id="79875" name="Rectangle 3"/>
          <p:cNvSpPr>
            <a:spLocks noGrp="1" noChangeArrowheads="1"/>
          </p:cNvSpPr>
          <p:nvPr>
            <p:ph idx="1"/>
          </p:nvPr>
        </p:nvSpPr>
        <p:spPr>
          <a:xfrm>
            <a:off x="971600" y="1600200"/>
            <a:ext cx="7715200" cy="4525963"/>
          </a:xfrm>
        </p:spPr>
        <p:txBody>
          <a:bodyPr/>
          <a:lstStyle/>
          <a:p>
            <a:pPr eaLnBrk="1" hangingPunct="1">
              <a:defRPr/>
            </a:pPr>
            <a:r>
              <a:rPr lang="en-US" dirty="0"/>
              <a:t>Desirable property of encryption algorithms</a:t>
            </a:r>
          </a:p>
          <a:p>
            <a:pPr marL="0" indent="0" eaLnBrk="1" hangingPunct="1">
              <a:buNone/>
              <a:defRPr/>
            </a:pPr>
            <a:r>
              <a:rPr lang="en-US" dirty="0"/>
              <a:t> </a:t>
            </a:r>
          </a:p>
          <a:p>
            <a:pPr eaLnBrk="1" hangingPunct="1">
              <a:defRPr/>
            </a:pPr>
            <a:r>
              <a:rPr lang="en-US" dirty="0"/>
              <a:t>DES exhibits </a:t>
            </a:r>
            <a:r>
              <a:rPr lang="en-US" b="1" dirty="0">
                <a:solidFill>
                  <a:srgbClr val="FFFF00"/>
                </a:solidFill>
              </a:rPr>
              <a:t>strong avalanche</a:t>
            </a:r>
            <a:endParaRPr lang="en-AU" b="1" dirty="0">
              <a:solidFill>
                <a:srgbClr val="FFFF00"/>
              </a:solidFill>
            </a:endParaRPr>
          </a:p>
          <a:p>
            <a:pPr lvl="1" eaLnBrk="1" hangingPunct="1">
              <a:defRPr/>
            </a:pPr>
            <a:r>
              <a:rPr lang="en-AU" dirty="0"/>
              <a:t>1 bit change of the input or key, ≈ </a:t>
            </a:r>
            <a:r>
              <a:rPr lang="en-AU" b="1" dirty="0"/>
              <a:t>half</a:t>
            </a:r>
            <a:r>
              <a:rPr lang="en-AU" dirty="0"/>
              <a:t> output bits changed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B06C6AF2-AC83-457B-9E80-ACDE5F33680B}" type="slidenum">
              <a:rPr lang="en-US" altLang="en-US" smtClean="0"/>
              <a:pPr eaLnBrk="1" hangingPunct="1">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en-US" dirty="0"/>
              <a:t>DES - Considerations</a:t>
            </a:r>
            <a:endParaRPr lang="en-AU" dirty="0"/>
          </a:p>
        </p:txBody>
      </p:sp>
      <p:sp>
        <p:nvSpPr>
          <p:cNvPr id="80899" name="Rectangle 3"/>
          <p:cNvSpPr>
            <a:spLocks noGrp="1" noChangeArrowheads="1"/>
          </p:cNvSpPr>
          <p:nvPr>
            <p:ph idx="1"/>
          </p:nvPr>
        </p:nvSpPr>
        <p:spPr/>
        <p:txBody>
          <a:bodyPr/>
          <a:lstStyle/>
          <a:p>
            <a:pPr eaLnBrk="1" hangingPunct="1">
              <a:defRPr/>
            </a:pPr>
            <a:r>
              <a:rPr lang="en-US" dirty="0"/>
              <a:t>56-bit keys have 2</a:t>
            </a:r>
            <a:r>
              <a:rPr lang="en-US" baseline="30000" dirty="0"/>
              <a:t>56</a:t>
            </a:r>
            <a:r>
              <a:rPr lang="en-US" dirty="0"/>
              <a:t> = 7.2 x 10</a:t>
            </a:r>
            <a:r>
              <a:rPr lang="en-US" baseline="30000" dirty="0"/>
              <a:t>16</a:t>
            </a:r>
            <a:r>
              <a:rPr lang="en-US" dirty="0"/>
              <a:t> values</a:t>
            </a:r>
          </a:p>
          <a:p>
            <a:pPr eaLnBrk="1" hangingPunct="1">
              <a:defRPr/>
            </a:pPr>
            <a:r>
              <a:rPr lang="en-US" dirty="0"/>
              <a:t>Brute force search looks hard (previously)</a:t>
            </a:r>
          </a:p>
          <a:p>
            <a:pPr eaLnBrk="1" hangingPunct="1">
              <a:defRPr/>
            </a:pPr>
            <a:r>
              <a:rPr lang="en-US" dirty="0"/>
              <a:t>recent advances have shown it is possible</a:t>
            </a:r>
          </a:p>
          <a:p>
            <a:pPr lvl="1" eaLnBrk="1" hangingPunct="1">
              <a:defRPr/>
            </a:pPr>
            <a:r>
              <a:rPr lang="en-AU" dirty="0"/>
              <a:t>in 1997 on Internet in a few months </a:t>
            </a:r>
          </a:p>
          <a:p>
            <a:pPr lvl="1" eaLnBrk="1" hangingPunct="1">
              <a:defRPr/>
            </a:pPr>
            <a:r>
              <a:rPr lang="en-AU" dirty="0"/>
              <a:t>in 1998 on dedicated h/w (EFF) in a few days </a:t>
            </a:r>
          </a:p>
          <a:p>
            <a:pPr lvl="1" eaLnBrk="1" hangingPunct="1">
              <a:defRPr/>
            </a:pPr>
            <a:r>
              <a:rPr lang="en-AU" dirty="0"/>
              <a:t>in 1999 above combined in 22hrs!</a:t>
            </a:r>
          </a:p>
          <a:p>
            <a:pPr eaLnBrk="1" hangingPunct="1">
              <a:defRPr/>
            </a:pPr>
            <a:r>
              <a:rPr lang="en-US" dirty="0"/>
              <a:t>still must be able to recognize plaintext</a:t>
            </a:r>
          </a:p>
          <a:p>
            <a:pPr eaLnBrk="1" hangingPunct="1">
              <a:defRPr/>
            </a:pPr>
            <a:r>
              <a:rPr lang="en-US" dirty="0"/>
              <a:t>must now consider alternatives to DES</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AAC26B61-3CC0-4620-AB6A-18870B6A398B}" type="slidenum">
              <a:rPr lang="en-US" altLang="en-US" smtClean="0"/>
              <a:pPr eaLnBrk="1" hangingPunct="1">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t>Summary</a:t>
            </a:r>
            <a:endParaRPr lang="en-AU"/>
          </a:p>
        </p:txBody>
      </p:sp>
      <p:sp>
        <p:nvSpPr>
          <p:cNvPr id="45059" name="Rectangle 3"/>
          <p:cNvSpPr>
            <a:spLocks noGrp="1" noChangeArrowheads="1"/>
          </p:cNvSpPr>
          <p:nvPr>
            <p:ph idx="1"/>
          </p:nvPr>
        </p:nvSpPr>
        <p:spPr>
          <a:xfrm>
            <a:off x="457200" y="1676400"/>
            <a:ext cx="8229600" cy="4876800"/>
          </a:xfrm>
        </p:spPr>
        <p:txBody>
          <a:bodyPr/>
          <a:lstStyle/>
          <a:p>
            <a:pPr eaLnBrk="1" hangingPunct="1">
              <a:defRPr/>
            </a:pPr>
            <a:r>
              <a:rPr lang="en-US" dirty="0"/>
              <a:t>Block </a:t>
            </a:r>
            <a:r>
              <a:rPr lang="en-US" dirty="0" err="1"/>
              <a:t>vs</a:t>
            </a:r>
            <a:r>
              <a:rPr lang="en-US" dirty="0"/>
              <a:t> stream ciphers</a:t>
            </a:r>
          </a:p>
          <a:p>
            <a:pPr eaLnBrk="1" hangingPunct="1">
              <a:defRPr/>
            </a:pPr>
            <a:r>
              <a:rPr lang="en-US" dirty="0" err="1"/>
              <a:t>Feistel</a:t>
            </a:r>
            <a:r>
              <a:rPr lang="en-US" dirty="0"/>
              <a:t> cipher design &amp; structure</a:t>
            </a:r>
          </a:p>
          <a:p>
            <a:pPr eaLnBrk="1" hangingPunct="1">
              <a:defRPr/>
            </a:pPr>
            <a:r>
              <a:rPr lang="en-US" dirty="0"/>
              <a:t>DES</a:t>
            </a:r>
          </a:p>
          <a:p>
            <a:pPr lvl="1" eaLnBrk="1" hangingPunct="1">
              <a:defRPr/>
            </a:pPr>
            <a:r>
              <a:rPr lang="en-US" dirty="0"/>
              <a:t>Implementation details</a:t>
            </a:r>
          </a:p>
          <a:p>
            <a:pPr lvl="1" eaLnBrk="1" hangingPunct="1">
              <a:defRPr/>
            </a:pPr>
            <a:r>
              <a:rPr lang="en-US" dirty="0"/>
              <a:t>Considerations of DES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8DB0867E-C4B3-426A-9842-B6AF02A35ABC}" type="slidenum">
              <a:rPr lang="en-US" altLang="en-US" smtClean="0"/>
              <a:pPr eaLnBrk="1" hangingPunct="1">
                <a:defRPr/>
              </a:pPr>
              <a:t>25</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4016" y="277813"/>
            <a:ext cx="8964488" cy="1139825"/>
          </a:xfrm>
        </p:spPr>
        <p:txBody>
          <a:bodyPr/>
          <a:lstStyle/>
          <a:p>
            <a:pPr eaLnBrk="1" hangingPunct="1">
              <a:defRPr/>
            </a:pPr>
            <a:r>
              <a:rPr lang="en-US" dirty="0"/>
              <a:t>Recap: Block </a:t>
            </a:r>
            <a:r>
              <a:rPr lang="en-US" dirty="0" err="1"/>
              <a:t>vs</a:t>
            </a:r>
            <a:r>
              <a:rPr lang="en-US" dirty="0"/>
              <a:t> Stream Ciphers</a:t>
            </a:r>
            <a:endParaRPr lang="en-AU" dirty="0"/>
          </a:p>
        </p:txBody>
      </p:sp>
      <p:sp>
        <p:nvSpPr>
          <p:cNvPr id="49155" name="Rectangle 3"/>
          <p:cNvSpPr>
            <a:spLocks noGrp="1" noChangeArrowheads="1"/>
          </p:cNvSpPr>
          <p:nvPr>
            <p:ph idx="1"/>
          </p:nvPr>
        </p:nvSpPr>
        <p:spPr/>
        <p:txBody>
          <a:bodyPr>
            <a:normAutofit fontScale="92500" lnSpcReduction="10000"/>
          </a:bodyPr>
          <a:lstStyle/>
          <a:p>
            <a:pPr eaLnBrk="1" hangingPunct="1">
              <a:defRPr/>
            </a:pPr>
            <a:r>
              <a:rPr lang="en-US" dirty="0">
                <a:solidFill>
                  <a:srgbClr val="FFFF00"/>
                </a:solidFill>
              </a:rPr>
              <a:t>Stream</a:t>
            </a:r>
            <a:r>
              <a:rPr lang="en-US" dirty="0"/>
              <a:t> ciphers </a:t>
            </a:r>
            <a:r>
              <a:rPr lang="en-AU" dirty="0"/>
              <a:t>process messages a bit or byte at a time when en/decrypting (i.e. video stream)</a:t>
            </a:r>
          </a:p>
          <a:p>
            <a:pPr eaLnBrk="1" hangingPunct="1">
              <a:defRPr/>
            </a:pPr>
            <a:r>
              <a:rPr lang="en-AU" dirty="0">
                <a:solidFill>
                  <a:srgbClr val="FFFF00"/>
                </a:solidFill>
              </a:rPr>
              <a:t>Block</a:t>
            </a:r>
            <a:r>
              <a:rPr lang="en-AU" dirty="0"/>
              <a:t> ciphers process messages in blocks, typical block size is 64 or 128 bits, each of which is then en/decrypted </a:t>
            </a:r>
          </a:p>
          <a:p>
            <a:pPr>
              <a:defRPr/>
            </a:pPr>
            <a:endParaRPr lang="en-US" dirty="0"/>
          </a:p>
          <a:p>
            <a:pPr>
              <a:defRPr/>
            </a:pPr>
            <a:r>
              <a:rPr lang="en-US" dirty="0">
                <a:solidFill>
                  <a:srgbClr val="00B0F0"/>
                </a:solidFill>
              </a:rPr>
              <a:t>Most current ciphers </a:t>
            </a:r>
            <a:r>
              <a:rPr lang="en-US" dirty="0"/>
              <a:t>are </a:t>
            </a:r>
            <a:r>
              <a:rPr lang="en-US" dirty="0">
                <a:solidFill>
                  <a:srgbClr val="FFFF00"/>
                </a:solidFill>
              </a:rPr>
              <a:t>block ciphers</a:t>
            </a:r>
          </a:p>
          <a:p>
            <a:pPr lvl="1">
              <a:defRPr/>
            </a:pPr>
            <a:r>
              <a:rPr lang="en-US" dirty="0"/>
              <a:t>Broader range of applications (nature of data)</a:t>
            </a:r>
          </a:p>
          <a:p>
            <a:pPr lvl="1">
              <a:defRPr/>
            </a:pPr>
            <a:r>
              <a:rPr lang="en-US" dirty="0"/>
              <a:t>Allow more complex design (possibly more secure if implemented properly)</a:t>
            </a:r>
          </a:p>
          <a:p>
            <a:pPr lvl="1">
              <a:defRPr/>
            </a:pPr>
            <a:endParaRPr lang="en-US" dirty="0"/>
          </a:p>
          <a:p>
            <a:pPr lvl="2">
              <a:defRPr/>
            </a:pP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827A8B7-04D9-4329-B3A8-465E0065962F}" type="slidenum">
              <a:rPr lang="en-US" altLang="en-US" smtClean="0"/>
              <a:pPr eaLnBrk="1" hangingPunct="1">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778098"/>
          </a:xfrm>
        </p:spPr>
        <p:txBody>
          <a:bodyPr/>
          <a:lstStyle/>
          <a:p>
            <a:pPr eaLnBrk="1" hangingPunct="1">
              <a:defRPr/>
            </a:pPr>
            <a:r>
              <a:rPr lang="en-US" dirty="0"/>
              <a:t>Block Cipher Principles</a:t>
            </a:r>
            <a:endParaRPr lang="en-AU" dirty="0"/>
          </a:p>
        </p:txBody>
      </p:sp>
      <p:sp>
        <p:nvSpPr>
          <p:cNvPr id="46083" name="Rectangle 3"/>
          <p:cNvSpPr>
            <a:spLocks noGrp="1" noChangeArrowheads="1"/>
          </p:cNvSpPr>
          <p:nvPr>
            <p:ph idx="1"/>
          </p:nvPr>
        </p:nvSpPr>
        <p:spPr>
          <a:xfrm>
            <a:off x="457200" y="1340768"/>
            <a:ext cx="8507288" cy="4790157"/>
          </a:xfrm>
        </p:spPr>
        <p:txBody>
          <a:bodyPr>
            <a:normAutofit fontScale="85000" lnSpcReduction="20000"/>
          </a:bodyPr>
          <a:lstStyle/>
          <a:p>
            <a:pPr eaLnBrk="1" hangingPunct="1">
              <a:lnSpc>
                <a:spcPct val="90000"/>
              </a:lnSpc>
              <a:defRPr/>
            </a:pPr>
            <a:r>
              <a:rPr lang="en-US" dirty="0"/>
              <a:t>Most symmetric block ciphers are based on the following :</a:t>
            </a:r>
          </a:p>
          <a:p>
            <a:pPr lvl="1">
              <a:lnSpc>
                <a:spcPct val="90000"/>
              </a:lnSpc>
              <a:defRPr/>
            </a:pPr>
            <a:r>
              <a:rPr lang="en-AU" b="1" dirty="0">
                <a:solidFill>
                  <a:srgbClr val="FFFF00"/>
                </a:solidFill>
              </a:rPr>
              <a:t>Substitution-Permutation networks</a:t>
            </a:r>
          </a:p>
          <a:p>
            <a:pPr lvl="1">
              <a:lnSpc>
                <a:spcPct val="90000"/>
              </a:lnSpc>
              <a:defRPr/>
            </a:pPr>
            <a:r>
              <a:rPr lang="en-US" b="1" dirty="0" err="1">
                <a:solidFill>
                  <a:srgbClr val="FFFF00"/>
                </a:solidFill>
              </a:rPr>
              <a:t>Feistel</a:t>
            </a:r>
            <a:r>
              <a:rPr lang="en-US" b="1" dirty="0">
                <a:solidFill>
                  <a:srgbClr val="FFFF00"/>
                </a:solidFill>
              </a:rPr>
              <a:t> Scheme</a:t>
            </a:r>
          </a:p>
          <a:p>
            <a:pPr lvl="1">
              <a:lnSpc>
                <a:spcPct val="90000"/>
              </a:lnSpc>
              <a:defRPr/>
            </a:pPr>
            <a:r>
              <a:rPr lang="en-US" b="1" dirty="0"/>
              <a:t>Generalized </a:t>
            </a:r>
            <a:r>
              <a:rPr lang="en-US" b="1" dirty="0" err="1"/>
              <a:t>Feistel</a:t>
            </a:r>
            <a:r>
              <a:rPr lang="en-US" b="1" dirty="0"/>
              <a:t> Scheme (A variants of </a:t>
            </a:r>
            <a:r>
              <a:rPr lang="en-US" b="1" dirty="0" err="1"/>
              <a:t>Feistel</a:t>
            </a:r>
            <a:r>
              <a:rPr lang="en-US" b="1" dirty="0"/>
              <a:t> Scheme - not tested)</a:t>
            </a:r>
          </a:p>
          <a:p>
            <a:pPr lvl="1">
              <a:lnSpc>
                <a:spcPct val="90000"/>
              </a:lnSpc>
              <a:defRPr/>
            </a:pPr>
            <a:r>
              <a:rPr lang="en-AU" b="1" dirty="0">
                <a:solidFill>
                  <a:srgbClr val="FFFFFF"/>
                </a:solidFill>
              </a:rPr>
              <a:t>Lai-Massey Scheme (not tested)</a:t>
            </a:r>
            <a:endParaRPr lang="en-US" b="1" dirty="0">
              <a:solidFill>
                <a:srgbClr val="FFFFFF"/>
              </a:solidFill>
            </a:endParaRPr>
          </a:p>
          <a:p>
            <a:pPr eaLnBrk="1" hangingPunct="1">
              <a:lnSpc>
                <a:spcPct val="90000"/>
              </a:lnSpc>
              <a:defRPr/>
            </a:pPr>
            <a:endParaRPr lang="en-US" sz="1800" b="1" dirty="0">
              <a:solidFill>
                <a:srgbClr val="FFFF00"/>
              </a:solidFill>
            </a:endParaRPr>
          </a:p>
          <a:p>
            <a:pPr eaLnBrk="1" hangingPunct="1">
              <a:lnSpc>
                <a:spcPct val="90000"/>
              </a:lnSpc>
              <a:defRPr/>
            </a:pPr>
            <a:endParaRPr lang="en-US" sz="1800" b="1" dirty="0">
              <a:solidFill>
                <a:srgbClr val="FFFF00"/>
              </a:solidFill>
            </a:endParaRPr>
          </a:p>
          <a:p>
            <a:pPr eaLnBrk="1" hangingPunct="1">
              <a:lnSpc>
                <a:spcPct val="90000"/>
              </a:lnSpc>
              <a:defRPr/>
            </a:pPr>
            <a:endParaRPr lang="en-US" sz="1600" dirty="0"/>
          </a:p>
          <a:p>
            <a:pPr eaLnBrk="1" hangingPunct="1">
              <a:lnSpc>
                <a:spcPct val="90000"/>
              </a:lnSpc>
              <a:defRPr/>
            </a:pPr>
            <a:r>
              <a:rPr lang="en-AU" dirty="0"/>
              <a:t>Block ciphers </a:t>
            </a:r>
            <a:r>
              <a:rPr lang="en-AU" dirty="0">
                <a:sym typeface="Wingdings"/>
              </a:rPr>
              <a:t> </a:t>
            </a:r>
            <a:r>
              <a:rPr lang="en-AU" dirty="0"/>
              <a:t>large substitution tool</a:t>
            </a:r>
          </a:p>
          <a:p>
            <a:pPr lvl="1">
              <a:lnSpc>
                <a:spcPct val="90000"/>
              </a:lnSpc>
              <a:defRPr/>
            </a:pPr>
            <a:r>
              <a:rPr lang="en-SG" dirty="0"/>
              <a:t>The choice of block size does not directly affect to the strength of encryption scheme. The strength of cipher depends up on the </a:t>
            </a:r>
            <a:r>
              <a:rPr lang="en-SG" b="1" dirty="0">
                <a:solidFill>
                  <a:srgbClr val="FF0000"/>
                </a:solidFill>
              </a:rPr>
              <a:t>key length</a:t>
            </a:r>
            <a:r>
              <a:rPr lang="en-SG" dirty="0"/>
              <a:t>.</a:t>
            </a:r>
          </a:p>
          <a:p>
            <a:pPr lvl="1">
              <a:lnSpc>
                <a:spcPct val="90000"/>
              </a:lnSpc>
              <a:defRPr/>
            </a:pPr>
            <a:r>
              <a:rPr lang="en-AU" dirty="0"/>
              <a:t>Implemented from smaller building blocks </a:t>
            </a:r>
          </a:p>
          <a:p>
            <a:pPr lvl="1" eaLnBrk="1" hangingPunct="1">
              <a:lnSpc>
                <a:spcPct val="90000"/>
              </a:lnSpc>
              <a:defRPr/>
            </a:pPr>
            <a:r>
              <a:rPr lang="en-AU" dirty="0"/>
              <a:t>Typically is a </a:t>
            </a:r>
            <a:r>
              <a:rPr lang="en-AU" dirty="0">
                <a:solidFill>
                  <a:srgbClr val="0070C0"/>
                </a:solidFill>
              </a:rPr>
              <a:t>product cipher</a:t>
            </a:r>
            <a:r>
              <a:rPr lang="en-AU" dirty="0"/>
              <a:t> </a:t>
            </a:r>
            <a:endParaRPr lang="en-US" dirty="0"/>
          </a:p>
          <a:p>
            <a:pPr eaLnBrk="1" hangingPunct="1">
              <a:lnSpc>
                <a:spcPct val="90000"/>
              </a:lnSpc>
              <a:defRPr/>
            </a:pPr>
            <a:endParaRPr lang="en-AU"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8A11CCE3-405E-4670-BA22-755270395999}" type="slidenum">
              <a:rPr lang="en-US" altLang="en-US" smtClean="0"/>
              <a:pPr eaLnBrk="1" hangingPunct="1">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918939"/>
          </a:xfrm>
        </p:spPr>
        <p:txBody>
          <a:bodyPr>
            <a:normAutofit/>
          </a:bodyPr>
          <a:lstStyle/>
          <a:p>
            <a:pPr eaLnBrk="1" hangingPunct="1">
              <a:defRPr/>
            </a:pPr>
            <a:r>
              <a:rPr lang="en-AU" sz="4000" dirty="0"/>
              <a:t>Substitution-Permutation Networks</a:t>
            </a:r>
          </a:p>
        </p:txBody>
      </p:sp>
      <p:sp>
        <p:nvSpPr>
          <p:cNvPr id="52227" name="Rectangle 3"/>
          <p:cNvSpPr>
            <a:spLocks noGrp="1" noChangeArrowheads="1"/>
          </p:cNvSpPr>
          <p:nvPr>
            <p:ph idx="1"/>
          </p:nvPr>
        </p:nvSpPr>
        <p:spPr>
          <a:xfrm>
            <a:off x="457200" y="1196752"/>
            <a:ext cx="8229600" cy="4525963"/>
          </a:xfrm>
        </p:spPr>
        <p:txBody>
          <a:bodyPr>
            <a:normAutofit fontScale="92500" lnSpcReduction="10000"/>
          </a:bodyPr>
          <a:lstStyle/>
          <a:p>
            <a:pPr marL="342900" lvl="1" indent="-342900">
              <a:buFont typeface="Arial" pitchFamily="34" charset="0"/>
              <a:buChar char="•"/>
              <a:defRPr/>
            </a:pPr>
            <a:r>
              <a:rPr lang="en-AU" dirty="0"/>
              <a:t>Proposed by Claude Shannon in 1949</a:t>
            </a:r>
          </a:p>
          <a:p>
            <a:pPr>
              <a:defRPr/>
            </a:pPr>
            <a:r>
              <a:rPr lang="en-AU" dirty="0"/>
              <a:t>Basis of modern Block ciphers</a:t>
            </a:r>
          </a:p>
          <a:p>
            <a:pPr lvl="1">
              <a:defRPr/>
            </a:pPr>
            <a:r>
              <a:rPr lang="en-AU" dirty="0"/>
              <a:t>introduced idea of </a:t>
            </a:r>
            <a:r>
              <a:rPr lang="en-AU" dirty="0">
                <a:solidFill>
                  <a:srgbClr val="FFFF00"/>
                </a:solidFill>
              </a:rPr>
              <a:t>substitution</a:t>
            </a:r>
            <a:r>
              <a:rPr lang="en-AU" dirty="0"/>
              <a:t>-</a:t>
            </a:r>
            <a:r>
              <a:rPr lang="en-AU" dirty="0">
                <a:solidFill>
                  <a:srgbClr val="FFFF00"/>
                </a:solidFill>
              </a:rPr>
              <a:t>permutation</a:t>
            </a:r>
            <a:r>
              <a:rPr lang="en-AU" dirty="0"/>
              <a:t>  networks (S-P nets)</a:t>
            </a:r>
          </a:p>
          <a:p>
            <a:pPr lvl="1" eaLnBrk="1" hangingPunct="1">
              <a:defRPr/>
            </a:pPr>
            <a:r>
              <a:rPr lang="en-AU" dirty="0"/>
              <a:t>Based on 2 primitive cryptographic operations: </a:t>
            </a:r>
          </a:p>
          <a:p>
            <a:pPr lvl="2" eaLnBrk="1" hangingPunct="1">
              <a:defRPr/>
            </a:pPr>
            <a:r>
              <a:rPr lang="en-AU" b="1" i="1" dirty="0">
                <a:solidFill>
                  <a:srgbClr val="FFFF00"/>
                </a:solidFill>
              </a:rPr>
              <a:t>substitution</a:t>
            </a:r>
            <a:r>
              <a:rPr lang="en-AU" b="1" dirty="0">
                <a:solidFill>
                  <a:srgbClr val="FFFF00"/>
                </a:solidFill>
              </a:rPr>
              <a:t> (S-box of the cipher)</a:t>
            </a:r>
          </a:p>
          <a:p>
            <a:pPr lvl="2">
              <a:defRPr/>
            </a:pPr>
            <a:r>
              <a:rPr lang="en-AU" b="1" i="1" dirty="0">
                <a:solidFill>
                  <a:srgbClr val="FFFF00"/>
                </a:solidFill>
              </a:rPr>
              <a:t>permutation </a:t>
            </a:r>
            <a:r>
              <a:rPr lang="en-AU" b="1" dirty="0">
                <a:solidFill>
                  <a:srgbClr val="FFFF00"/>
                </a:solidFill>
              </a:rPr>
              <a:t>(P-box of the cipher)</a:t>
            </a:r>
          </a:p>
          <a:p>
            <a:pPr eaLnBrk="1" hangingPunct="1">
              <a:defRPr/>
            </a:pPr>
            <a:endParaRPr lang="en-AU" sz="1050" dirty="0"/>
          </a:p>
          <a:p>
            <a:pPr eaLnBrk="1" hangingPunct="1">
              <a:defRPr/>
            </a:pPr>
            <a:r>
              <a:rPr lang="en-AU" sz="2800" dirty="0"/>
              <a:t>Provide </a:t>
            </a:r>
            <a:r>
              <a:rPr lang="en-AU" sz="2800" b="1" dirty="0">
                <a:solidFill>
                  <a:srgbClr val="FF0000"/>
                </a:solidFill>
              </a:rPr>
              <a:t>confusion </a:t>
            </a:r>
            <a:r>
              <a:rPr lang="en-AU" sz="2800" b="1" dirty="0"/>
              <a:t>&amp;</a:t>
            </a:r>
            <a:r>
              <a:rPr lang="en-AU" sz="2800" b="1" dirty="0">
                <a:solidFill>
                  <a:srgbClr val="FF0000"/>
                </a:solidFill>
              </a:rPr>
              <a:t> diffusion </a:t>
            </a:r>
            <a:r>
              <a:rPr lang="en-AU" sz="2800" dirty="0"/>
              <a:t>of message &amp; key. </a:t>
            </a:r>
          </a:p>
          <a:p>
            <a:pPr eaLnBrk="1" hangingPunct="1">
              <a:defRPr/>
            </a:pPr>
            <a:r>
              <a:rPr lang="en-AU" sz="2800" dirty="0"/>
              <a:t>The AES standard uses iterated substitution-permutation networks for encryption / decryption.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548D52D-6607-4208-8AD0-D78A9093E21E}" type="slidenum">
              <a:rPr lang="en-US" altLang="en-US" smtClean="0"/>
              <a:pPr eaLnBrk="1" hangingPunct="1">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a:defRPr/>
            </a:pPr>
            <a:r>
              <a:rPr lang="en-AU" dirty="0"/>
              <a:t>Substitution-Permutation Networks</a:t>
            </a:r>
          </a:p>
        </p:txBody>
      </p:sp>
      <p:sp>
        <p:nvSpPr>
          <p:cNvPr id="54275" name="Rectangle 3"/>
          <p:cNvSpPr>
            <a:spLocks noGrp="1" noChangeArrowheads="1"/>
          </p:cNvSpPr>
          <p:nvPr>
            <p:ph idx="1"/>
          </p:nvPr>
        </p:nvSpPr>
        <p:spPr>
          <a:xfrm>
            <a:off x="457200" y="1425849"/>
            <a:ext cx="8229600" cy="4525963"/>
          </a:xfrm>
        </p:spPr>
        <p:txBody>
          <a:bodyPr>
            <a:normAutofit fontScale="92500"/>
          </a:bodyPr>
          <a:lstStyle/>
          <a:p>
            <a:pPr eaLnBrk="1" hangingPunct="1">
              <a:lnSpc>
                <a:spcPct val="90000"/>
              </a:lnSpc>
              <a:defRPr/>
            </a:pPr>
            <a:r>
              <a:rPr lang="en-US" dirty="0"/>
              <a:t>Cipher should completely obscure statistical properties of original message</a:t>
            </a:r>
          </a:p>
          <a:p>
            <a:pPr eaLnBrk="1" hangingPunct="1">
              <a:lnSpc>
                <a:spcPct val="90000"/>
              </a:lnSpc>
              <a:defRPr/>
            </a:pPr>
            <a:r>
              <a:rPr lang="en-US" dirty="0"/>
              <a:t>Practically Shannon suggested </a:t>
            </a:r>
            <a:r>
              <a:rPr lang="en-US" dirty="0">
                <a:solidFill>
                  <a:srgbClr val="FFFF00"/>
                </a:solidFill>
              </a:rPr>
              <a:t>combining</a:t>
            </a:r>
            <a:r>
              <a:rPr lang="en-US" dirty="0"/>
              <a:t> </a:t>
            </a:r>
            <a:r>
              <a:rPr lang="en-US" dirty="0" err="1"/>
              <a:t>Subsititution</a:t>
            </a:r>
            <a:r>
              <a:rPr lang="en-US" dirty="0"/>
              <a:t> &amp; Permutation elements to obtain:</a:t>
            </a:r>
          </a:p>
          <a:p>
            <a:pPr lvl="1">
              <a:lnSpc>
                <a:spcPct val="90000"/>
              </a:lnSpc>
              <a:defRPr/>
            </a:pPr>
            <a:r>
              <a:rPr lang="en-AU" b="1" dirty="0">
                <a:solidFill>
                  <a:srgbClr val="FFFF00"/>
                </a:solidFill>
              </a:rPr>
              <a:t>Diffusion</a:t>
            </a:r>
            <a:r>
              <a:rPr lang="en-AU" dirty="0">
                <a:solidFill>
                  <a:srgbClr val="FFFF00"/>
                </a:solidFill>
              </a:rPr>
              <a:t> </a:t>
            </a:r>
            <a:r>
              <a:rPr lang="en-AU" dirty="0"/>
              <a:t>– S</a:t>
            </a:r>
            <a:r>
              <a:rPr lang="en-AU" altLang="en-US" dirty="0"/>
              <a:t>eeks to make the statistical relationship between the </a:t>
            </a:r>
            <a:r>
              <a:rPr lang="en-AU" altLang="en-US" dirty="0">
                <a:solidFill>
                  <a:srgbClr val="00B050"/>
                </a:solidFill>
              </a:rPr>
              <a:t>plaintext</a:t>
            </a:r>
            <a:r>
              <a:rPr lang="en-AU" altLang="en-US" dirty="0"/>
              <a:t> and </a:t>
            </a:r>
            <a:r>
              <a:rPr lang="en-AU" altLang="en-US" dirty="0" err="1">
                <a:solidFill>
                  <a:srgbClr val="00B050"/>
                </a:solidFill>
              </a:rPr>
              <a:t>ciphertext</a:t>
            </a:r>
            <a:r>
              <a:rPr lang="en-AU" altLang="en-US" dirty="0"/>
              <a:t> as complex as possible in order to prevent attempts to deduce the key. </a:t>
            </a:r>
            <a:r>
              <a:rPr lang="en-AU" dirty="0"/>
              <a:t>(uses permutation or transposition)</a:t>
            </a:r>
          </a:p>
          <a:p>
            <a:pPr lvl="1" eaLnBrk="1" hangingPunct="1">
              <a:lnSpc>
                <a:spcPct val="90000"/>
              </a:lnSpc>
              <a:defRPr/>
            </a:pPr>
            <a:r>
              <a:rPr lang="en-AU" b="1" dirty="0">
                <a:solidFill>
                  <a:srgbClr val="FFFF00"/>
                </a:solidFill>
              </a:rPr>
              <a:t>Confusion</a:t>
            </a:r>
            <a:r>
              <a:rPr lang="en-AU" dirty="0">
                <a:solidFill>
                  <a:srgbClr val="FFFF00"/>
                </a:solidFill>
              </a:rPr>
              <a:t> </a:t>
            </a:r>
            <a:r>
              <a:rPr lang="en-AU" dirty="0"/>
              <a:t>– makes relationship between </a:t>
            </a:r>
            <a:r>
              <a:rPr lang="en-AU" dirty="0" err="1">
                <a:solidFill>
                  <a:srgbClr val="0070C0"/>
                </a:solidFill>
              </a:rPr>
              <a:t>ciphertext</a:t>
            </a:r>
            <a:r>
              <a:rPr lang="en-AU" dirty="0"/>
              <a:t> and </a:t>
            </a:r>
            <a:r>
              <a:rPr lang="en-AU" dirty="0">
                <a:solidFill>
                  <a:srgbClr val="0070C0"/>
                </a:solidFill>
              </a:rPr>
              <a:t>key</a:t>
            </a:r>
            <a:r>
              <a:rPr lang="en-AU" dirty="0"/>
              <a:t> as complex as possible so as to prevent attempts to discover key (uses substitution) </a:t>
            </a:r>
          </a:p>
          <a:p>
            <a:pPr lvl="1" eaLnBrk="1" hangingPunct="1">
              <a:lnSpc>
                <a:spcPct val="90000"/>
              </a:lnSpc>
              <a:defRPr/>
            </a:pPr>
            <a:endParaRPr lang="en-AU" sz="1800" i="1"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DD93BA06-8277-497F-889E-D991860083F4}" type="slidenum">
              <a:rPr lang="en-US" altLang="en-US" smtClean="0"/>
              <a:pPr eaLnBrk="1" hangingPunct="1">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6632"/>
            <a:ext cx="8229600" cy="850106"/>
          </a:xfrm>
        </p:spPr>
        <p:txBody>
          <a:bodyPr/>
          <a:lstStyle/>
          <a:p>
            <a:pPr eaLnBrk="1" hangingPunct="1">
              <a:defRPr/>
            </a:pPr>
            <a:r>
              <a:rPr lang="en-AU" dirty="0" err="1">
                <a:solidFill>
                  <a:srgbClr val="FFFF00"/>
                </a:solidFill>
              </a:rPr>
              <a:t>Feistel</a:t>
            </a:r>
            <a:r>
              <a:rPr lang="en-AU" dirty="0">
                <a:solidFill>
                  <a:srgbClr val="FFFF00"/>
                </a:solidFill>
              </a:rPr>
              <a:t> Scheme</a:t>
            </a:r>
            <a:r>
              <a:rPr lang="en-AU" dirty="0"/>
              <a:t> - Background</a:t>
            </a:r>
          </a:p>
        </p:txBody>
      </p:sp>
      <p:sp>
        <p:nvSpPr>
          <p:cNvPr id="47107" name="Rectangle 3"/>
          <p:cNvSpPr>
            <a:spLocks noGrp="1" noChangeArrowheads="1"/>
          </p:cNvSpPr>
          <p:nvPr>
            <p:ph idx="1"/>
          </p:nvPr>
        </p:nvSpPr>
        <p:spPr>
          <a:xfrm>
            <a:off x="457200" y="1001220"/>
            <a:ext cx="8147248" cy="5596132"/>
          </a:xfrm>
        </p:spPr>
        <p:txBody>
          <a:bodyPr>
            <a:normAutofit/>
          </a:bodyPr>
          <a:lstStyle/>
          <a:p>
            <a:pPr>
              <a:defRPr/>
            </a:pPr>
            <a:r>
              <a:rPr lang="en-AU" dirty="0"/>
              <a:t>Widely used to illustrate </a:t>
            </a:r>
            <a:r>
              <a:rPr lang="en-AU" dirty="0">
                <a:solidFill>
                  <a:srgbClr val="FFFF00"/>
                </a:solidFill>
              </a:rPr>
              <a:t>block cipher</a:t>
            </a:r>
            <a:r>
              <a:rPr lang="en-AU" dirty="0"/>
              <a:t> </a:t>
            </a:r>
            <a:r>
              <a:rPr lang="en-AU" dirty="0">
                <a:solidFill>
                  <a:schemeClr val="accent6">
                    <a:lumMod val="60000"/>
                    <a:lumOff val="40000"/>
                  </a:schemeClr>
                </a:solidFill>
              </a:rPr>
              <a:t>design principles</a:t>
            </a:r>
          </a:p>
          <a:p>
            <a:pPr lvl="1">
              <a:defRPr/>
            </a:pPr>
            <a:r>
              <a:rPr lang="en-AU" dirty="0"/>
              <a:t>Variants based on “classical” </a:t>
            </a:r>
            <a:r>
              <a:rPr lang="en-AU" dirty="0" err="1"/>
              <a:t>feistel</a:t>
            </a:r>
            <a:r>
              <a:rPr lang="en-AU" dirty="0"/>
              <a:t> scheme</a:t>
            </a:r>
          </a:p>
          <a:p>
            <a:pPr lvl="2"/>
            <a:r>
              <a:rPr lang="en-US" dirty="0"/>
              <a:t>Unbalanced </a:t>
            </a:r>
            <a:r>
              <a:rPr lang="en-US" dirty="0" err="1"/>
              <a:t>Feistel</a:t>
            </a:r>
            <a:r>
              <a:rPr lang="en-US" dirty="0"/>
              <a:t> networks</a:t>
            </a:r>
          </a:p>
          <a:p>
            <a:pPr lvl="3"/>
            <a:r>
              <a:rPr lang="en-US" dirty="0"/>
              <a:t>With expanding and contracting rounds</a:t>
            </a:r>
          </a:p>
          <a:p>
            <a:pPr lvl="2"/>
            <a:r>
              <a:rPr lang="en-US" dirty="0"/>
              <a:t>Alternating </a:t>
            </a:r>
            <a:r>
              <a:rPr lang="en-US" dirty="0" err="1"/>
              <a:t>Feistel</a:t>
            </a:r>
            <a:r>
              <a:rPr lang="en-US" dirty="0"/>
              <a:t> networks</a:t>
            </a:r>
          </a:p>
          <a:p>
            <a:pPr lvl="3"/>
            <a:r>
              <a:rPr lang="en-US" dirty="0"/>
              <a:t>With steps alternate in expanding and contracting rounds</a:t>
            </a:r>
          </a:p>
          <a:p>
            <a:pPr lvl="2"/>
            <a:r>
              <a:rPr lang="en-US" dirty="0"/>
              <a:t>Others</a:t>
            </a:r>
          </a:p>
          <a:p>
            <a:pPr lvl="1"/>
            <a:r>
              <a:rPr lang="en-AU" dirty="0"/>
              <a:t>Used in </a:t>
            </a:r>
            <a:r>
              <a:rPr lang="en-AU" dirty="0">
                <a:solidFill>
                  <a:srgbClr val="00B0F0"/>
                </a:solidFill>
              </a:rPr>
              <a:t>DES</a:t>
            </a:r>
            <a:r>
              <a:rPr lang="en-AU" dirty="0"/>
              <a:t> </a:t>
            </a:r>
          </a:p>
          <a:p>
            <a:pPr lvl="1">
              <a:defRPr/>
            </a:pPr>
            <a:r>
              <a:rPr lang="en-AU" dirty="0"/>
              <a:t>Once </a:t>
            </a:r>
            <a:r>
              <a:rPr lang="en-AU" dirty="0">
                <a:solidFill>
                  <a:srgbClr val="FFFF00"/>
                </a:solidFill>
              </a:rPr>
              <a:t>most widely cryptographic algorithms</a:t>
            </a:r>
            <a:r>
              <a:rPr lang="en-AU" dirty="0"/>
              <a:t> </a:t>
            </a:r>
          </a:p>
          <a:p>
            <a:pPr lvl="1">
              <a:defRPr/>
            </a:pPr>
            <a:r>
              <a:rPr lang="en-AU" dirty="0"/>
              <a:t>Proven secrecy</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AD4B1CC-31C1-451B-8348-41D5D313E117}" type="slidenum">
              <a:rPr lang="en-US" altLang="en-US" smtClean="0"/>
              <a:pPr eaLnBrk="1" hangingPunct="1">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778098"/>
          </a:xfrm>
        </p:spPr>
        <p:txBody>
          <a:bodyPr/>
          <a:lstStyle/>
          <a:p>
            <a:pPr eaLnBrk="1" hangingPunct="1">
              <a:defRPr/>
            </a:pPr>
            <a:r>
              <a:rPr lang="en-AU" dirty="0" err="1">
                <a:solidFill>
                  <a:srgbClr val="FFFF00"/>
                </a:solidFill>
              </a:rPr>
              <a:t>Feistel</a:t>
            </a:r>
            <a:r>
              <a:rPr lang="en-AU" dirty="0">
                <a:solidFill>
                  <a:srgbClr val="FFFF00"/>
                </a:solidFill>
              </a:rPr>
              <a:t> Scheme </a:t>
            </a:r>
            <a:r>
              <a:rPr lang="en-AU" dirty="0"/>
              <a:t>- Construction</a:t>
            </a:r>
          </a:p>
        </p:txBody>
      </p:sp>
      <p:sp>
        <p:nvSpPr>
          <p:cNvPr id="56323" name="Rectangle 3"/>
          <p:cNvSpPr>
            <a:spLocks noGrp="1" noChangeArrowheads="1"/>
          </p:cNvSpPr>
          <p:nvPr>
            <p:ph idx="1"/>
          </p:nvPr>
        </p:nvSpPr>
        <p:spPr>
          <a:xfrm>
            <a:off x="323528" y="1401626"/>
            <a:ext cx="4330824" cy="4525963"/>
          </a:xfrm>
        </p:spPr>
        <p:txBody>
          <a:bodyPr>
            <a:normAutofit/>
          </a:bodyPr>
          <a:lstStyle/>
          <a:p>
            <a:pPr eaLnBrk="1" hangingPunct="1">
              <a:defRPr/>
            </a:pPr>
            <a:r>
              <a:rPr lang="en-AU" dirty="0"/>
              <a:t>Construction of </a:t>
            </a:r>
            <a:r>
              <a:rPr lang="en-AU" dirty="0" err="1"/>
              <a:t>Feistel</a:t>
            </a:r>
            <a:r>
              <a:rPr lang="en-AU" dirty="0"/>
              <a:t> cipher</a:t>
            </a:r>
          </a:p>
          <a:p>
            <a:pPr lvl="1" eaLnBrk="1" hangingPunct="1">
              <a:defRPr/>
            </a:pPr>
            <a:r>
              <a:rPr lang="en-AU" sz="2400" dirty="0"/>
              <a:t>Split input block (data) into two halves</a:t>
            </a:r>
          </a:p>
          <a:p>
            <a:pPr lvl="1" eaLnBrk="1" hangingPunct="1">
              <a:defRPr/>
            </a:pPr>
            <a:r>
              <a:rPr lang="en-US" sz="2400" dirty="0"/>
              <a:t>Using data from </a:t>
            </a:r>
            <a:r>
              <a:rPr lang="en-AU" sz="2400" b="1" dirty="0"/>
              <a:t>right half </a:t>
            </a:r>
          </a:p>
          <a:p>
            <a:pPr lvl="1" eaLnBrk="1" hangingPunct="1">
              <a:defRPr/>
            </a:pPr>
            <a:r>
              <a:rPr lang="en-US" sz="2400" dirty="0"/>
              <a:t>Apply substitution </a:t>
            </a:r>
            <a:r>
              <a:rPr lang="en-AU" sz="2400" dirty="0"/>
              <a:t>+ </a:t>
            </a:r>
            <a:r>
              <a:rPr lang="en-AU" sz="2400" dirty="0" err="1"/>
              <a:t>subkey</a:t>
            </a:r>
            <a:endParaRPr lang="en-AU" sz="2400" dirty="0"/>
          </a:p>
          <a:p>
            <a:pPr lvl="1" eaLnBrk="1" hangingPunct="1">
              <a:defRPr/>
            </a:pPr>
            <a:r>
              <a:rPr lang="en-US" sz="2400" dirty="0"/>
              <a:t>XOR with the </a:t>
            </a:r>
            <a:r>
              <a:rPr lang="en-US" sz="2400" b="1" dirty="0"/>
              <a:t>left half</a:t>
            </a:r>
            <a:endParaRPr lang="en-AU" sz="2400" b="1" dirty="0"/>
          </a:p>
          <a:p>
            <a:pPr lvl="1" eaLnBrk="1" hangingPunct="1">
              <a:defRPr/>
            </a:pPr>
            <a:r>
              <a:rPr lang="en-AU" sz="2400" dirty="0"/>
              <a:t>Swapping halves in the next cycle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C8FFC140-557B-4297-ADFE-DEE4531A9508}" type="slidenum">
              <a:rPr lang="en-US" altLang="en-US" smtClean="0"/>
              <a:pPr eaLnBrk="1" hangingPunct="1">
                <a:defRPr/>
              </a:pPr>
              <a:t>8</a:t>
            </a:fld>
            <a:endParaRPr lang="en-US" altLang="en-US"/>
          </a:p>
        </p:txBody>
      </p:sp>
      <p:pic>
        <p:nvPicPr>
          <p:cNvPr id="2" name="Picture 1"/>
          <p:cNvPicPr>
            <a:picLocks noChangeAspect="1"/>
          </p:cNvPicPr>
          <p:nvPr/>
        </p:nvPicPr>
        <p:blipFill>
          <a:blip r:embed="rId3"/>
          <a:stretch>
            <a:fillRect/>
          </a:stretch>
        </p:blipFill>
        <p:spPr>
          <a:xfrm>
            <a:off x="4788024" y="1401626"/>
            <a:ext cx="4164880" cy="41723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152400"/>
            <a:ext cx="8229600" cy="1139825"/>
          </a:xfrm>
        </p:spPr>
        <p:txBody>
          <a:bodyPr>
            <a:normAutofit fontScale="90000"/>
          </a:bodyPr>
          <a:lstStyle/>
          <a:p>
            <a:pPr eaLnBrk="1" hangingPunct="1">
              <a:defRPr/>
            </a:pPr>
            <a:r>
              <a:rPr lang="en-AU" dirty="0">
                <a:solidFill>
                  <a:srgbClr val="FFFF00"/>
                </a:solidFill>
              </a:rPr>
              <a:t>Feistel Scheme </a:t>
            </a:r>
            <a:r>
              <a:rPr lang="en-AU" dirty="0"/>
              <a:t>– Construction (</a:t>
            </a:r>
            <a:r>
              <a:rPr lang="en-AU" dirty="0" err="1"/>
              <a:t>cont</a:t>
            </a:r>
            <a:r>
              <a:rPr lang="en-AU" dirty="0"/>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ED8FA58C-3A58-4F05-9642-7705AAB1CDC8}" type="slidenum">
              <a:rPr lang="en-US" altLang="en-US" smtClean="0"/>
              <a:pPr eaLnBrk="1" hangingPunct="1">
                <a:defRPr/>
              </a:pPr>
              <a:t>9</a:t>
            </a:fld>
            <a:endParaRPr lang="en-US" altLang="en-US"/>
          </a:p>
        </p:txBody>
      </p:sp>
      <p:sp>
        <p:nvSpPr>
          <p:cNvPr id="3" name="TextBox 2"/>
          <p:cNvSpPr txBox="1"/>
          <p:nvPr/>
        </p:nvSpPr>
        <p:spPr>
          <a:xfrm>
            <a:off x="5076055" y="1340768"/>
            <a:ext cx="3672409" cy="4493538"/>
          </a:xfrm>
          <a:prstGeom prst="rect">
            <a:avLst/>
          </a:prstGeom>
          <a:noFill/>
        </p:spPr>
        <p:txBody>
          <a:bodyPr wrap="square" rtlCol="0">
            <a:spAutoFit/>
          </a:bodyPr>
          <a:lstStyle/>
          <a:p>
            <a:r>
              <a:rPr lang="en-US" sz="2600" dirty="0"/>
              <a:t>Note: </a:t>
            </a:r>
            <a:r>
              <a:rPr lang="en-US" sz="2600" dirty="0">
                <a:solidFill>
                  <a:srgbClr val="FFFF00"/>
                </a:solidFill>
              </a:rPr>
              <a:t>R</a:t>
            </a:r>
            <a:r>
              <a:rPr lang="en-US" sz="2600" baseline="-25000" dirty="0">
                <a:solidFill>
                  <a:srgbClr val="FFFF00"/>
                </a:solidFill>
              </a:rPr>
              <a:t>0</a:t>
            </a:r>
            <a:r>
              <a:rPr lang="en-US" sz="2600" dirty="0">
                <a:solidFill>
                  <a:srgbClr val="FFFF00"/>
                </a:solidFill>
              </a:rPr>
              <a:t> = L</a:t>
            </a:r>
            <a:r>
              <a:rPr lang="en-US" sz="2600" baseline="-25000" dirty="0">
                <a:solidFill>
                  <a:srgbClr val="FFFF00"/>
                </a:solidFill>
              </a:rPr>
              <a:t>1</a:t>
            </a:r>
            <a:r>
              <a:rPr lang="en-US" sz="2600" dirty="0">
                <a:solidFill>
                  <a:srgbClr val="FFFF00"/>
                </a:solidFill>
              </a:rPr>
              <a:t> </a:t>
            </a:r>
          </a:p>
          <a:p>
            <a:r>
              <a:rPr lang="en-US" sz="2600" dirty="0"/>
              <a:t>(data unchanged)</a:t>
            </a:r>
          </a:p>
          <a:p>
            <a:endParaRPr lang="en-US" sz="2600" dirty="0"/>
          </a:p>
          <a:p>
            <a:r>
              <a:rPr lang="en-US" sz="2600" dirty="0"/>
              <a:t>[F] -  Round Function perform the S-box and P-box</a:t>
            </a:r>
          </a:p>
          <a:p>
            <a:endParaRPr lang="en-US" sz="2600" dirty="0"/>
          </a:p>
          <a:p>
            <a:r>
              <a:rPr lang="en-US" sz="2600" dirty="0"/>
              <a:t>After 2 rounds = All data (Left &amp; Right halves) will be encrypted once</a:t>
            </a:r>
          </a:p>
        </p:txBody>
      </p:sp>
      <p:pic>
        <p:nvPicPr>
          <p:cNvPr id="4" name="Picture 3"/>
          <p:cNvPicPr>
            <a:picLocks noChangeAspect="1"/>
          </p:cNvPicPr>
          <p:nvPr/>
        </p:nvPicPr>
        <p:blipFill>
          <a:blip r:embed="rId3"/>
          <a:stretch>
            <a:fillRect/>
          </a:stretch>
        </p:blipFill>
        <p:spPr>
          <a:xfrm>
            <a:off x="533400" y="1484784"/>
            <a:ext cx="4341728" cy="4349522"/>
          </a:xfrm>
          <a:prstGeom prst="rect">
            <a:avLst/>
          </a:prstGeom>
        </p:spPr>
      </p:pic>
    </p:spTree>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5966</TotalTime>
  <Words>3970</Words>
  <Application>Microsoft Office PowerPoint</Application>
  <PresentationFormat>On-screen Show (4:3)</PresentationFormat>
  <Paragraphs>327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Times-Roman</vt:lpstr>
      <vt:lpstr>Arial</vt:lpstr>
      <vt:lpstr>Calibri</vt:lpstr>
      <vt:lpstr>Courier New</vt:lpstr>
      <vt:lpstr>Helvetica</vt:lpstr>
      <vt:lpstr>Wingdings</vt:lpstr>
      <vt:lpstr>Black</vt:lpstr>
      <vt:lpstr>Data Encryption Standard (DES)</vt:lpstr>
      <vt:lpstr>Content</vt:lpstr>
      <vt:lpstr>Recap: Block vs Stream Ciphers</vt:lpstr>
      <vt:lpstr>Block Cipher Principles</vt:lpstr>
      <vt:lpstr>Substitution-Permutation Networks</vt:lpstr>
      <vt:lpstr>Substitution-Permutation Networks</vt:lpstr>
      <vt:lpstr>Feistel Scheme - Background</vt:lpstr>
      <vt:lpstr>Feistel Scheme - Construction</vt:lpstr>
      <vt:lpstr>Feistel Scheme – Construction (cont)</vt:lpstr>
      <vt:lpstr>Feistel Cipher - Design Elements</vt:lpstr>
      <vt:lpstr>Feistel Cipher - Decryption</vt:lpstr>
      <vt:lpstr>Data Encryption Standard (DES)</vt:lpstr>
      <vt:lpstr>DES - History</vt:lpstr>
      <vt:lpstr>DES - Design Controversy</vt:lpstr>
      <vt:lpstr>DES Encryption - Overview</vt:lpstr>
      <vt:lpstr>1st and Last Step : Initial &amp; Inverse Initial Permutation</vt:lpstr>
      <vt:lpstr>DES -  Round Structure</vt:lpstr>
      <vt:lpstr>DES - Round Function [F] – Another illustartion</vt:lpstr>
      <vt:lpstr>Substitution Boxes S</vt:lpstr>
      <vt:lpstr>DES - Decryption</vt:lpstr>
      <vt:lpstr>DES - Key Schedule</vt:lpstr>
      <vt:lpstr>DES - Key Schedule (cont’d)</vt:lpstr>
      <vt:lpstr>Avalanche Effect </vt:lpstr>
      <vt:lpstr>DES - Considerations</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Casey How</cp:lastModifiedBy>
  <cp:revision>187</cp:revision>
  <cp:lastPrinted>2005-09-07T05:37:51Z</cp:lastPrinted>
  <dcterms:created xsi:type="dcterms:W3CDTF">2002-03-28T02:06:54Z</dcterms:created>
  <dcterms:modified xsi:type="dcterms:W3CDTF">2021-11-08T02:54:15Z</dcterms:modified>
  <cp:category/>
</cp:coreProperties>
</file>