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9"/>
  </p:notesMasterIdLst>
  <p:handoutMasterIdLst>
    <p:handoutMasterId r:id="rId30"/>
  </p:handoutMasterIdLst>
  <p:sldIdLst>
    <p:sldId id="291" r:id="rId2"/>
    <p:sldId id="275" r:id="rId3"/>
    <p:sldId id="276" r:id="rId4"/>
    <p:sldId id="277" r:id="rId5"/>
    <p:sldId id="278" r:id="rId6"/>
    <p:sldId id="279" r:id="rId7"/>
    <p:sldId id="280" r:id="rId8"/>
    <p:sldId id="281" r:id="rId9"/>
    <p:sldId id="282" r:id="rId10"/>
    <p:sldId id="292" r:id="rId11"/>
    <p:sldId id="283" r:id="rId12"/>
    <p:sldId id="293" r:id="rId13"/>
    <p:sldId id="300" r:id="rId14"/>
    <p:sldId id="284" r:id="rId15"/>
    <p:sldId id="305" r:id="rId16"/>
    <p:sldId id="285" r:id="rId17"/>
    <p:sldId id="296" r:id="rId18"/>
    <p:sldId id="286" r:id="rId19"/>
    <p:sldId id="287" r:id="rId20"/>
    <p:sldId id="302" r:id="rId21"/>
    <p:sldId id="297" r:id="rId22"/>
    <p:sldId id="299" r:id="rId23"/>
    <p:sldId id="288" r:id="rId24"/>
    <p:sldId id="298" r:id="rId25"/>
    <p:sldId id="289" r:id="rId26"/>
    <p:sldId id="290" r:id="rId27"/>
    <p:sldId id="274" r:id="rId28"/>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66"/>
    <p:restoredTop sz="85455" autoAdjust="0"/>
  </p:normalViewPr>
  <p:slideViewPr>
    <p:cSldViewPr>
      <p:cViewPr varScale="1">
        <p:scale>
          <a:sx n="57" d="100"/>
          <a:sy n="57" d="100"/>
        </p:scale>
        <p:origin x="146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GB" altLang="en-US"/>
          </a:p>
        </p:txBody>
      </p:sp>
      <p:sp>
        <p:nvSpPr>
          <p:cNvPr id="1003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GB" altLang="en-US"/>
          </a:p>
        </p:txBody>
      </p:sp>
      <p:sp>
        <p:nvSpPr>
          <p:cNvPr id="1003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GB" altLang="en-US"/>
          </a:p>
        </p:txBody>
      </p:sp>
      <p:sp>
        <p:nvSpPr>
          <p:cNvPr id="1003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8706984-A66C-4C72-B253-718E1301ECE5}" type="slidenum">
              <a:rPr lang="en-GB" altLang="en-US"/>
              <a:pPr>
                <a:defRPr/>
              </a:pPr>
              <a:t>‹#›</a:t>
            </a:fld>
            <a:endParaRPr lang="en-GB" altLang="en-US"/>
          </a:p>
        </p:txBody>
      </p:sp>
    </p:spTree>
    <p:extLst>
      <p:ext uri="{BB962C8B-B14F-4D97-AF65-F5344CB8AC3E}">
        <p14:creationId xmlns:p14="http://schemas.microsoft.com/office/powerpoint/2010/main" val="668011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AU" altLang="en-US"/>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AU"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AU" alt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96233A5-1518-484C-B51C-CAB4585C9CF4}" type="slidenum">
              <a:rPr lang="en-AU" altLang="en-US"/>
              <a:pPr>
                <a:defRPr/>
              </a:pPr>
              <a:t>‹#›</a:t>
            </a:fld>
            <a:endParaRPr lang="en-AU" altLang="en-US"/>
          </a:p>
        </p:txBody>
      </p:sp>
    </p:spTree>
    <p:extLst>
      <p:ext uri="{BB962C8B-B14F-4D97-AF65-F5344CB8AC3E}">
        <p14:creationId xmlns:p14="http://schemas.microsoft.com/office/powerpoint/2010/main" val="41662838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D00639-297C-42AA-B353-1EB9FAC1DC1F}" type="slidenum">
              <a:rPr lang="en-AU" altLang="en-US"/>
              <a:pPr/>
              <a:t>1</a:t>
            </a:fld>
            <a:endParaRPr lang="en-AU" altLang="en-US"/>
          </a:p>
        </p:txBody>
      </p:sp>
      <p:sp>
        <p:nvSpPr>
          <p:cNvPr id="6147" name="Rectangle 2"/>
          <p:cNvSpPr>
            <a:spLocks noGrp="1" noRot="1" noChangeAspect="1" noChangeArrowheads="1" noTextEdit="1"/>
          </p:cNvSpPr>
          <p:nvPr>
            <p:ph type="sldImg"/>
          </p:nvPr>
        </p:nvSpPr>
        <p:spPr>
          <a:solidFill>
            <a:srgbClr val="FFFFFF"/>
          </a:solidFill>
          <a:ln/>
        </p:spPr>
      </p:sp>
      <p:sp>
        <p:nvSpPr>
          <p:cNvPr id="614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dirty="0"/>
          </a:p>
        </p:txBody>
      </p:sp>
    </p:spTree>
    <p:extLst>
      <p:ext uri="{BB962C8B-B14F-4D97-AF65-F5344CB8AC3E}">
        <p14:creationId xmlns:p14="http://schemas.microsoft.com/office/powerpoint/2010/main" val="3948105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4DEA15-FBD2-443F-8684-EA4D3C4C8940}" type="slidenum">
              <a:rPr lang="en-AU" altLang="en-US"/>
              <a:pPr/>
              <a:t>10</a:t>
            </a:fld>
            <a:endParaRPr lang="en-AU" altLang="en-US"/>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dirty="0"/>
              <a:t>As this diagram from Stallings Fig 5.4a shows, the </a:t>
            </a:r>
            <a:r>
              <a:rPr lang="en-AU" altLang="en-US" dirty="0"/>
              <a:t>Byte Substitution operates on each byte of state independently, with the input byte used to index a row/col in the table to retrieve the substituted value.</a:t>
            </a:r>
          </a:p>
        </p:txBody>
      </p:sp>
    </p:spTree>
    <p:extLst>
      <p:ext uri="{BB962C8B-B14F-4D97-AF65-F5344CB8AC3E}">
        <p14:creationId xmlns:p14="http://schemas.microsoft.com/office/powerpoint/2010/main" val="1491516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60D9E5-7ADD-4C87-A84B-67CED70E2DE2}" type="slidenum">
              <a:rPr lang="en-AU" altLang="en-US"/>
              <a:pPr/>
              <a:t>11</a:t>
            </a:fld>
            <a:endParaRPr lang="en-AU"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altLang="en-US"/>
              <a:t>The </a:t>
            </a:r>
            <a:r>
              <a:rPr lang="en-US" altLang="en-US">
                <a:latin typeface="Times-Roman" charset="0"/>
              </a:rPr>
              <a:t>ShiftRows stage </a:t>
            </a:r>
            <a:r>
              <a:rPr lang="en-US" altLang="en-US"/>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altLang="en-US">
                <a:latin typeface="Times-Roman" charset="0"/>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lang="en-US" altLang="en-US"/>
          </a:p>
          <a:p>
            <a:pPr eaLnBrk="1" hangingPunct="1"/>
            <a:endParaRPr lang="en-AU" altLang="en-US"/>
          </a:p>
        </p:txBody>
      </p:sp>
    </p:spTree>
    <p:extLst>
      <p:ext uri="{BB962C8B-B14F-4D97-AF65-F5344CB8AC3E}">
        <p14:creationId xmlns:p14="http://schemas.microsoft.com/office/powerpoint/2010/main" val="53279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C1A395-B2DB-4003-A1E8-D574246EA827}" type="slidenum">
              <a:rPr lang="en-AU" altLang="en-US"/>
              <a:pPr/>
              <a:t>12</a:t>
            </a:fld>
            <a:endParaRPr lang="en-AU" altLang="en-US"/>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a:t>Stalling Figure 5.5a illustrates the Shift Rows permutation.</a:t>
            </a:r>
          </a:p>
        </p:txBody>
      </p:sp>
    </p:spTree>
    <p:extLst>
      <p:ext uri="{BB962C8B-B14F-4D97-AF65-F5344CB8AC3E}">
        <p14:creationId xmlns:p14="http://schemas.microsoft.com/office/powerpoint/2010/main" val="4083939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396D1E-FC0B-486E-A29D-D357438DE831}" type="slidenum">
              <a:rPr lang="en-AU" altLang="en-US"/>
              <a:pPr/>
              <a:t>13</a:t>
            </a:fld>
            <a:endParaRPr lang="en-AU"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en-US"/>
              <a:t>The </a:t>
            </a:r>
            <a:r>
              <a:rPr lang="en-US" altLang="en-US">
                <a:latin typeface="Times-Roman" charset="0"/>
              </a:rPr>
              <a:t>MixColumns stage is a substitution that makes use of arithmetic over GF</a:t>
            </a:r>
            <a:r>
              <a:rPr lang="en-US" altLang="en-US">
                <a:latin typeface="Helvetica" panose="020B0604020202020204" pitchFamily="34" charset="0"/>
              </a:rPr>
              <a:t>(2^8). </a:t>
            </a:r>
            <a:r>
              <a:rPr lang="en-US" altLang="en-US">
                <a:latin typeface="Times-Roman" charset="0"/>
              </a:rPr>
              <a:t>Each byte of a column is mapped into a new value that is a function of all four bytes in that column. </a:t>
            </a:r>
            <a:r>
              <a:rPr lang="en-US" altLang="en-US"/>
              <a:t>It is designed as a matrix multiplication where each byte is treated as a polynomial in GF(2</a:t>
            </a:r>
            <a:r>
              <a:rPr lang="en-US" altLang="en-US" baseline="30000"/>
              <a:t>8</a:t>
            </a:r>
            <a:r>
              <a:rPr lang="en-US" altLang="en-US"/>
              <a:t>). The inverse used for decryption involves a different set of constants.</a:t>
            </a:r>
          </a:p>
          <a:p>
            <a:pPr eaLnBrk="1" hangingPunct="1"/>
            <a:r>
              <a:rPr lang="en-US" altLang="en-US"/>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eaLnBrk="1" hangingPunct="1"/>
            <a:endParaRPr lang="en-US" altLang="en-US"/>
          </a:p>
          <a:p>
            <a:pPr eaLnBrk="1" hangingPunct="1"/>
            <a:endParaRPr lang="en-US" altLang="en-US"/>
          </a:p>
          <a:p>
            <a:pPr eaLnBrk="1" hangingPunct="1"/>
            <a:endParaRPr lang="en-AU" altLang="en-US"/>
          </a:p>
        </p:txBody>
      </p:sp>
    </p:spTree>
    <p:extLst>
      <p:ext uri="{BB962C8B-B14F-4D97-AF65-F5344CB8AC3E}">
        <p14:creationId xmlns:p14="http://schemas.microsoft.com/office/powerpoint/2010/main" val="3571270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396D1E-FC0B-486E-A29D-D357438DE831}" type="slidenum">
              <a:rPr lang="en-AU" altLang="en-US"/>
              <a:pPr/>
              <a:t>14</a:t>
            </a:fld>
            <a:endParaRPr lang="en-AU"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AU" altLang="en-US" dirty="0"/>
              <a:t>Do explain how the </a:t>
            </a:r>
            <a:r>
              <a:rPr lang="en-AU" altLang="en-US" dirty="0" err="1"/>
              <a:t>martrix</a:t>
            </a:r>
            <a:r>
              <a:rPr lang="en-AU" altLang="en-US" dirty="0"/>
              <a:t> multiplication works (Sum of Row * column values)</a:t>
            </a:r>
          </a:p>
        </p:txBody>
      </p:sp>
    </p:spTree>
    <p:extLst>
      <p:ext uri="{BB962C8B-B14F-4D97-AF65-F5344CB8AC3E}">
        <p14:creationId xmlns:p14="http://schemas.microsoft.com/office/powerpoint/2010/main" val="3571270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GF can speedup Mix Column operation by SHIFT and XOR operations (not the full Matrix Multiplication)</a:t>
            </a:r>
          </a:p>
          <a:p>
            <a:endParaRPr lang="en-SG" dirty="0"/>
          </a:p>
          <a:p>
            <a:r>
              <a:rPr lang="en-SG" dirty="0"/>
              <a:t>For the details on how the GF works check this video  (Not tested in exams)</a:t>
            </a:r>
          </a:p>
          <a:p>
            <a:endParaRPr lang="en-SG" dirty="0"/>
          </a:p>
          <a:p>
            <a:r>
              <a:rPr lang="en-SG" dirty="0"/>
              <a:t>https://</a:t>
            </a:r>
            <a:r>
              <a:rPr lang="en-SG" dirty="0" err="1"/>
              <a:t>www.youtube.com</a:t>
            </a:r>
            <a:r>
              <a:rPr lang="en-SG" dirty="0"/>
              <a:t>/</a:t>
            </a:r>
            <a:r>
              <a:rPr lang="en-SG" dirty="0" err="1"/>
              <a:t>watch?v</a:t>
            </a:r>
            <a:r>
              <a:rPr lang="en-SG" dirty="0"/>
              <a:t>=dN2pJRLRcb0  or Read FIPS PUB 197</a:t>
            </a:r>
          </a:p>
          <a:p>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pPr>
              <a:defRPr/>
            </a:pPr>
            <a:fld id="{096233A5-1518-484C-B51C-CAB4585C9CF4}" type="slidenum">
              <a:rPr lang="en-AU" altLang="en-US" smtClean="0"/>
              <a:pPr>
                <a:defRPr/>
              </a:pPr>
              <a:t>15</a:t>
            </a:fld>
            <a:endParaRPr lang="en-AU" altLang="en-US"/>
          </a:p>
        </p:txBody>
      </p:sp>
    </p:spTree>
    <p:extLst>
      <p:ext uri="{BB962C8B-B14F-4D97-AF65-F5344CB8AC3E}">
        <p14:creationId xmlns:p14="http://schemas.microsoft.com/office/powerpoint/2010/main" val="114329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A2047E-7D88-4813-810E-FBDE95517C4D}" type="slidenum">
              <a:rPr lang="en-AU" altLang="en-US"/>
              <a:pPr/>
              <a:t>16</a:t>
            </a:fld>
            <a:endParaRPr lang="en-AU"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AU" altLang="en-US" dirty="0"/>
              <a:t>a form of </a:t>
            </a:r>
            <a:r>
              <a:rPr lang="en-AU" altLang="en-US" dirty="0" err="1"/>
              <a:t>Vernam</a:t>
            </a:r>
            <a:r>
              <a:rPr lang="en-AU" altLang="en-US" dirty="0"/>
              <a:t> cipher on expanded key</a:t>
            </a:r>
          </a:p>
          <a:p>
            <a:pPr eaLnBrk="1" hangingPunct="1"/>
            <a:r>
              <a:rPr lang="en-US" altLang="en-US" dirty="0"/>
              <a:t>Lastly is the </a:t>
            </a:r>
            <a:r>
              <a:rPr lang="en-AU" altLang="en-US" dirty="0"/>
              <a:t>Add Round Key</a:t>
            </a:r>
            <a:r>
              <a:rPr lang="en-US" altLang="en-US" dirty="0"/>
              <a:t> stage which </a:t>
            </a:r>
            <a:r>
              <a:rPr lang="en-US" altLang="en-US" dirty="0">
                <a:latin typeface="Times-Roman" charset="0"/>
              </a:rPr>
              <a:t>is a simple bitwise XOR of the current block with a portion of the expanded </a:t>
            </a:r>
            <a:r>
              <a:rPr lang="en-US" altLang="en-US" dirty="0"/>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eaLnBrk="1" hangingPunct="1"/>
            <a:endParaRPr lang="en-US" altLang="en-US" dirty="0"/>
          </a:p>
        </p:txBody>
      </p:sp>
    </p:spTree>
    <p:extLst>
      <p:ext uri="{BB962C8B-B14F-4D97-AF65-F5344CB8AC3E}">
        <p14:creationId xmlns:p14="http://schemas.microsoft.com/office/powerpoint/2010/main" val="2028422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5543E1-829A-46C5-8505-9E6F530165D3}" type="slidenum">
              <a:rPr lang="en-AU" altLang="en-US"/>
              <a:pPr/>
              <a:t>17</a:t>
            </a:fld>
            <a:endParaRPr lang="en-AU"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US" altLang="en-US" dirty="0"/>
              <a:t>Stallings Figure 5.4b illustrates the </a:t>
            </a:r>
            <a:r>
              <a:rPr lang="en-AU" altLang="en-US" dirty="0"/>
              <a:t>Add Round Key stage</a:t>
            </a:r>
            <a:r>
              <a:rPr lang="en-US" altLang="en-US" dirty="0"/>
              <a:t>, which like </a:t>
            </a:r>
            <a:r>
              <a:rPr lang="en-AU" altLang="en-US" dirty="0"/>
              <a:t>Byte Substitution, operates on each byte of state independently.</a:t>
            </a:r>
          </a:p>
          <a:p>
            <a:pPr eaLnBrk="1" hangingPunct="1"/>
            <a:endParaRPr lang="en-US" altLang="en-US" dirty="0"/>
          </a:p>
        </p:txBody>
      </p:sp>
    </p:spTree>
    <p:extLst>
      <p:ext uri="{BB962C8B-B14F-4D97-AF65-F5344CB8AC3E}">
        <p14:creationId xmlns:p14="http://schemas.microsoft.com/office/powerpoint/2010/main" val="1696964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DAD259-41F9-4ED1-AFF5-5F39E5100C01}" type="slidenum">
              <a:rPr lang="en-AU" altLang="en-US"/>
              <a:pPr/>
              <a:t>18</a:t>
            </a:fld>
            <a:endParaRPr lang="en-AU"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n-AU" altLang="en-US"/>
              <a:t>Can thus now view all the internal details of the AES round, showing how each byte of the state is manipulated, as shown in Stallings Figure 5.3.</a:t>
            </a:r>
            <a:endParaRPr lang="en-US" altLang="en-US"/>
          </a:p>
        </p:txBody>
      </p:sp>
    </p:spTree>
    <p:extLst>
      <p:ext uri="{BB962C8B-B14F-4D97-AF65-F5344CB8AC3E}">
        <p14:creationId xmlns:p14="http://schemas.microsoft.com/office/powerpoint/2010/main" val="4128698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73F1F2-5730-4B27-87DA-31EB6BB4282D}" type="slidenum">
              <a:rPr lang="en-AU" altLang="en-US"/>
              <a:pPr/>
              <a:t>19</a:t>
            </a:fld>
            <a:endParaRPr lang="en-AU"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altLang="en-US" dirty="0">
                <a:latin typeface="Times-Roman" charset="0"/>
              </a:rPr>
              <a:t>The AES key expansion algorithm takes as input a 4-word (16-byte) key and produces a linear array of words, providing a 4-word round key for the initial </a:t>
            </a:r>
            <a:r>
              <a:rPr lang="en-US" altLang="en-US" dirty="0" err="1">
                <a:latin typeface="Times-Roman" charset="0"/>
              </a:rPr>
              <a:t>AddRoundKey</a:t>
            </a:r>
            <a:r>
              <a:rPr lang="en-US" altLang="en-US" dirty="0">
                <a:latin typeface="Times-Roman" charset="0"/>
              </a:rPr>
              <a:t> stage and each of the 10/12/14 rounds of the cipher</a:t>
            </a:r>
            <a:r>
              <a:rPr lang="en-US" altLang="en-US" dirty="0"/>
              <a:t>. </a:t>
            </a:r>
            <a:endParaRPr lang="en-AU" altLang="en-US" dirty="0"/>
          </a:p>
        </p:txBody>
      </p:sp>
    </p:spTree>
    <p:extLst>
      <p:ext uri="{BB962C8B-B14F-4D97-AF65-F5344CB8AC3E}">
        <p14:creationId xmlns:p14="http://schemas.microsoft.com/office/powerpoint/2010/main" val="291191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B21B22-4091-459B-8B6E-EB415A0218E2}" type="slidenum">
              <a:rPr lang="en-AU" altLang="en-US"/>
              <a:pPr/>
              <a:t>2</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en-US" altLang="en-US" dirty="0">
                <a:latin typeface="Times-Roman" charset="0"/>
              </a:rPr>
              <a:t>The Advanced Encryption Standard (AES) was published by NIST (National Institute of Standards and Technology) in 2001. AES is a symmetric block cipher that is intended to replace DES as the approved standard for a wide range of applications.</a:t>
            </a:r>
            <a:r>
              <a:rPr lang="en-AU" altLang="en-US" dirty="0"/>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a:t>
            </a:r>
          </a:p>
          <a:p>
            <a:pPr eaLnBrk="1" hangingPunct="1"/>
            <a:endParaRPr lang="en-AU" altLang="en-US" dirty="0"/>
          </a:p>
          <a:p>
            <a:pPr eaLnBrk="1" hangingPunct="1"/>
            <a:r>
              <a:rPr lang="en-AU" altLang="en-US" dirty="0"/>
              <a:t>Whilst triple-DES is regarded as secure and well understood, it is slow, especially in s/w. </a:t>
            </a:r>
            <a:r>
              <a:rPr lang="en-US" altLang="en-US" dirty="0">
                <a:latin typeface="Times-Roman" charset="0"/>
              </a:rPr>
              <a:t>In a first round of evaluation, 15 proposed algorithms were accepted. A second round narrowed the field to 5 algorithms. NIST completed its evaluation process and published a final standard (FIPS PUB 197) in November of 2001. NIST selected </a:t>
            </a:r>
            <a:r>
              <a:rPr lang="en-US" altLang="en-US" dirty="0" err="1">
                <a:latin typeface="Times-Roman" charset="0"/>
              </a:rPr>
              <a:t>Rijndael</a:t>
            </a:r>
            <a:r>
              <a:rPr lang="en-US" altLang="en-US" dirty="0">
                <a:latin typeface="Times-Roman" charset="0"/>
              </a:rPr>
              <a:t> as the proposed AES algorithm. The two researchers who developed and submitted </a:t>
            </a:r>
            <a:r>
              <a:rPr lang="en-US" altLang="en-US" dirty="0" err="1">
                <a:latin typeface="Times-Roman" charset="0"/>
              </a:rPr>
              <a:t>Rijndael</a:t>
            </a:r>
            <a:r>
              <a:rPr lang="en-US" altLang="en-US" dirty="0">
                <a:latin typeface="Times-Roman" charset="0"/>
              </a:rPr>
              <a:t> for the AES are both cryptographers from Belgium: Dr. Joan </a:t>
            </a:r>
            <a:r>
              <a:rPr lang="en-US" altLang="en-US" dirty="0" err="1">
                <a:latin typeface="Times-Roman" charset="0"/>
              </a:rPr>
              <a:t>Daemen</a:t>
            </a:r>
            <a:r>
              <a:rPr lang="en-US" altLang="en-US" dirty="0">
                <a:latin typeface="Times-Roman" charset="0"/>
              </a:rPr>
              <a:t> and </a:t>
            </a:r>
            <a:r>
              <a:rPr lang="en-US" altLang="en-US" dirty="0" err="1">
                <a:latin typeface="Times-Roman" charset="0"/>
              </a:rPr>
              <a:t>Dr.Vincent</a:t>
            </a:r>
            <a:r>
              <a:rPr lang="en-US" altLang="en-US" dirty="0">
                <a:latin typeface="Times-Roman" charset="0"/>
              </a:rPr>
              <a:t> </a:t>
            </a:r>
            <a:r>
              <a:rPr lang="en-US" altLang="en-US" dirty="0" err="1">
                <a:latin typeface="Times-Roman" charset="0"/>
              </a:rPr>
              <a:t>Rijmen</a:t>
            </a:r>
            <a:r>
              <a:rPr lang="en-US" altLang="en-US" dirty="0">
                <a:latin typeface="Times-Roman" charset="0"/>
              </a:rPr>
              <a:t>. </a:t>
            </a:r>
            <a:endParaRPr lang="en-AU" altLang="en-US" dirty="0">
              <a:latin typeface="Times-Roman" charset="0"/>
            </a:endParaRPr>
          </a:p>
        </p:txBody>
      </p:sp>
    </p:spTree>
    <p:extLst>
      <p:ext uri="{BB962C8B-B14F-4D97-AF65-F5344CB8AC3E}">
        <p14:creationId xmlns:p14="http://schemas.microsoft.com/office/powerpoint/2010/main" val="2899871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73F1F2-5730-4B27-87DA-31EB6BB4282D}" type="slidenum">
              <a:rPr lang="en-AU" altLang="en-US"/>
              <a:pPr/>
              <a:t>20</a:t>
            </a:fld>
            <a:endParaRPr lang="en-AU"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altLang="en-US" dirty="0">
                <a:latin typeface="Times-Roman" charset="0"/>
              </a:rPr>
              <a:t>The AES key expansion algorithm takes as input a 4-word (16-byte) key and produces a linear array of words, providing a 4-word round key for the initial </a:t>
            </a:r>
            <a:r>
              <a:rPr lang="en-US" altLang="en-US" dirty="0" err="1">
                <a:latin typeface="Times-Roman" charset="0"/>
              </a:rPr>
              <a:t>AddRoundKey</a:t>
            </a:r>
            <a:r>
              <a:rPr lang="en-US" altLang="en-US" dirty="0">
                <a:latin typeface="Times-Roman" charset="0"/>
              </a:rPr>
              <a:t> stage and each of the 10/12/14 rounds of the cipher</a:t>
            </a:r>
            <a:r>
              <a:rPr lang="en-US" altLang="en-US" dirty="0"/>
              <a:t>. </a:t>
            </a:r>
            <a:endParaRPr lang="en-AU" altLang="en-US" dirty="0"/>
          </a:p>
        </p:txBody>
      </p:sp>
    </p:spTree>
    <p:extLst>
      <p:ext uri="{BB962C8B-B14F-4D97-AF65-F5344CB8AC3E}">
        <p14:creationId xmlns:p14="http://schemas.microsoft.com/office/powerpoint/2010/main" val="2911913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B5CC55-044D-4657-BBB7-0D8387CC58D7}" type="slidenum">
              <a:rPr lang="en-AU" altLang="en-US"/>
              <a:pPr/>
              <a:t>21</a:t>
            </a:fld>
            <a:endParaRPr lang="en-AU" altLang="en-US"/>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dirty="0"/>
              <a:t>Stallings Figure 5.6. </a:t>
            </a:r>
          </a:p>
          <a:p>
            <a:pPr eaLnBrk="1" hangingPunct="1"/>
            <a:r>
              <a:rPr lang="en-US" altLang="en-US" dirty="0"/>
              <a:t>It shows each group of 4 bytes in the key being assigned to the first 4 words, then the calculation of the next 4 words based on the values of the previous 4 words, which is repeated enough times to create all the necessary subkey information.</a:t>
            </a:r>
          </a:p>
          <a:p>
            <a:pPr eaLnBrk="1" hangingPunct="1"/>
            <a:endParaRPr lang="en-US" alt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It involves copying the key into the first group of 4 words, and then constructing subsequent groups of 4 based on the values of the previous &amp; 4th back words. The first word in each group of 4 gets “special treatment” with rotate + S-box + XOR constant on the previous word before </a:t>
            </a:r>
            <a:r>
              <a:rPr lang="en-US" altLang="en-US" dirty="0" err="1"/>
              <a:t>XOR’ing</a:t>
            </a:r>
            <a:r>
              <a:rPr lang="en-US" altLang="en-US" dirty="0"/>
              <a:t> the one from 4 back. In the 256-bit key/14 round version, there’s also an extra step on the middle word.</a:t>
            </a:r>
            <a:endParaRPr lang="en-AU" altLang="en-US" dirty="0"/>
          </a:p>
          <a:p>
            <a:pPr eaLnBrk="1" hangingPunct="1"/>
            <a:endParaRPr lang="en-AU" altLang="en-US" dirty="0"/>
          </a:p>
        </p:txBody>
      </p:sp>
    </p:spTree>
    <p:extLst>
      <p:ext uri="{BB962C8B-B14F-4D97-AF65-F5344CB8AC3E}">
        <p14:creationId xmlns:p14="http://schemas.microsoft.com/office/powerpoint/2010/main" val="2098536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385972-7F45-4CE5-8433-CFB9DF29A0D9}" type="slidenum">
              <a:rPr lang="en-AU" altLang="en-US"/>
              <a:pPr/>
              <a:t>22</a:t>
            </a:fld>
            <a:endParaRPr lang="en-AU" altLang="en-US"/>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latin typeface="Times-Roman" charset="0"/>
              </a:rPr>
              <a:t>The Rijndael developers designed the expansion key algorithm to be resistant to known cryptanalytic attacks. </a:t>
            </a:r>
            <a:r>
              <a:rPr lang="en-US" altLang="en-US"/>
              <a:t>It is designed to be simple to implement, but by using round constants break symmetries, and make it much harder to deduce other key bits if just some are known (but once have as many consecutive bits as are in key, can then easily recreate the full expansion). The design criteria used are listed above.</a:t>
            </a:r>
          </a:p>
          <a:p>
            <a:pPr eaLnBrk="1" hangingPunct="1"/>
            <a:endParaRPr lang="en-US" altLang="en-US"/>
          </a:p>
          <a:p>
            <a:pPr eaLnBrk="1" hangingPunct="1"/>
            <a:endParaRPr lang="en-AU" altLang="en-US"/>
          </a:p>
        </p:txBody>
      </p:sp>
    </p:spTree>
    <p:extLst>
      <p:ext uri="{BB962C8B-B14F-4D97-AF65-F5344CB8AC3E}">
        <p14:creationId xmlns:p14="http://schemas.microsoft.com/office/powerpoint/2010/main" val="3036869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CB8476-373C-43DA-9FA3-9A1530B35E76}" type="slidenum">
              <a:rPr lang="en-AU" altLang="en-US"/>
              <a:pPr/>
              <a:t>23</a:t>
            </a:fld>
            <a:endParaRPr lang="en-AU"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n-US" altLang="en-US" dirty="0">
                <a:latin typeface="Times-Roman" charset="0"/>
              </a:rPr>
              <a:t>The AES decryption cipher is not identical to the encryption cipher (Stallings Figure 5.1). The sequence of transformations for decryption differs from that for encryption, although the form of the key schedules for encryption and decryption is the same. This has the disadvantage that two separate software or firmware modules are needed for applications that require both encryption and decryption. There is, however, an equivalent version of the decryption algorithm that has the same structure as the encryption algorithm, with the same sequence of transformations as the encryption algorithm (with transformations replaced by their inverses). To achieve this </a:t>
            </a:r>
            <a:r>
              <a:rPr lang="en-US" altLang="en-US" dirty="0" err="1">
                <a:latin typeface="Times-Roman" charset="0"/>
              </a:rPr>
              <a:t>equivalence,a</a:t>
            </a:r>
            <a:r>
              <a:rPr lang="en-US" altLang="en-US" dirty="0">
                <a:latin typeface="Times-Roman" charset="0"/>
              </a:rPr>
              <a:t> change in key schedule is needed. </a:t>
            </a:r>
            <a:endParaRPr lang="en-US" altLang="en-US" dirty="0"/>
          </a:p>
          <a:p>
            <a:pPr eaLnBrk="1" hangingPunct="1"/>
            <a:r>
              <a:rPr lang="en-US" altLang="en-US" dirty="0"/>
              <a:t>By constructing an equivalent inverse cipher with steps in same order as for encryption, we can derive a more efficient implementation. Clearly swapping the byte substitutions and shift rows has no effect, since work just on bytes. Swapping the mix columns and add round key steps requires the inverse mix columns step be applied to the round keys first – this makes the decryption key schedule a little more complex with this construction, but allows the use of same h/w or s/w for the data </a:t>
            </a:r>
            <a:r>
              <a:rPr lang="en-US" altLang="en-US" dirty="0" err="1"/>
              <a:t>en</a:t>
            </a:r>
            <a:r>
              <a:rPr lang="en-US" altLang="en-US" dirty="0"/>
              <a:t>/decrypt computation.</a:t>
            </a:r>
          </a:p>
          <a:p>
            <a:pPr eaLnBrk="1" hangingPunct="1"/>
            <a:endParaRPr lang="en-AU" altLang="en-US" dirty="0"/>
          </a:p>
        </p:txBody>
      </p:sp>
    </p:spTree>
    <p:extLst>
      <p:ext uri="{BB962C8B-B14F-4D97-AF65-F5344CB8AC3E}">
        <p14:creationId xmlns:p14="http://schemas.microsoft.com/office/powerpoint/2010/main" val="1307609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1BD0FA-3852-4CBC-A565-CF42CE21D852}" type="slidenum">
              <a:rPr lang="en-AU" altLang="en-US"/>
              <a:pPr/>
              <a:t>24</a:t>
            </a:fld>
            <a:endParaRPr lang="en-AU" altLang="en-US"/>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t>Illustrate the equivalent inverse cipher with Stallings Figure 5.7.</a:t>
            </a:r>
          </a:p>
          <a:p>
            <a:pPr eaLnBrk="1" hangingPunct="1"/>
            <a:endParaRPr lang="en-AU" altLang="en-US"/>
          </a:p>
        </p:txBody>
      </p:sp>
    </p:spTree>
    <p:extLst>
      <p:ext uri="{BB962C8B-B14F-4D97-AF65-F5344CB8AC3E}">
        <p14:creationId xmlns:p14="http://schemas.microsoft.com/office/powerpoint/2010/main" val="693899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DBF2F4-7E3B-4A4B-80F7-35020A58B2A3}" type="slidenum">
              <a:rPr lang="en-AU" altLang="en-US"/>
              <a:pPr/>
              <a:t>25</a:t>
            </a:fld>
            <a:endParaRPr lang="en-AU"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a:latin typeface="Times-Roman" charset="0"/>
              </a:rPr>
              <a:t>AES can be implemented very efficiently on an 8-bit processor.</a:t>
            </a:r>
          </a:p>
          <a:p>
            <a:pPr eaLnBrk="1" hangingPunct="1"/>
            <a:r>
              <a:rPr lang="en-US" altLang="en-US" dirty="0" err="1">
                <a:latin typeface="Times-Roman" charset="0"/>
              </a:rPr>
              <a:t>AddRoundKey</a:t>
            </a:r>
            <a:r>
              <a:rPr lang="en-US" altLang="en-US" dirty="0">
                <a:latin typeface="Times-Roman" charset="0"/>
              </a:rPr>
              <a:t> is a </a:t>
            </a:r>
            <a:r>
              <a:rPr lang="en-US" altLang="en-US" dirty="0" err="1">
                <a:latin typeface="Times-Roman" charset="0"/>
              </a:rPr>
              <a:t>bytewise</a:t>
            </a:r>
            <a:r>
              <a:rPr lang="en-US" altLang="en-US" dirty="0">
                <a:latin typeface="Times-Roman" charset="0"/>
              </a:rPr>
              <a:t> XOR operation. </a:t>
            </a:r>
          </a:p>
          <a:p>
            <a:pPr eaLnBrk="1" hangingPunct="1"/>
            <a:r>
              <a:rPr lang="en-US" altLang="en-US" dirty="0" err="1">
                <a:latin typeface="Times-Roman" charset="0"/>
              </a:rPr>
              <a:t>ShiftRows</a:t>
            </a:r>
            <a:r>
              <a:rPr lang="en-US" altLang="en-US" dirty="0">
                <a:latin typeface="Times-Roman" charset="0"/>
              </a:rPr>
              <a:t> is a simple byte shifting operation. </a:t>
            </a:r>
          </a:p>
          <a:p>
            <a:pPr eaLnBrk="1" hangingPunct="1"/>
            <a:r>
              <a:rPr lang="en-US" altLang="en-US" dirty="0" err="1">
                <a:latin typeface="Times-Roman" charset="0"/>
              </a:rPr>
              <a:t>SubBytes</a:t>
            </a:r>
            <a:r>
              <a:rPr lang="en-US" altLang="en-US" dirty="0">
                <a:latin typeface="Times-Roman" charset="0"/>
              </a:rPr>
              <a:t> operates at the byte level and only requires a lookup of a 256 byte table S. </a:t>
            </a:r>
          </a:p>
          <a:p>
            <a:pPr eaLnBrk="1" hangingPunct="1"/>
            <a:r>
              <a:rPr lang="en-US" altLang="en-US" dirty="0" err="1">
                <a:latin typeface="Times-Roman" charset="0"/>
              </a:rPr>
              <a:t>MixColumns</a:t>
            </a:r>
            <a:r>
              <a:rPr lang="en-US" altLang="en-US" dirty="0">
                <a:latin typeface="Times-Roman" charset="0"/>
              </a:rPr>
              <a:t> (matrix multiply) can be implemented as byte XOR’s &amp; table lookups with a 2nd 256 byte table .</a:t>
            </a:r>
          </a:p>
        </p:txBody>
      </p:sp>
    </p:spTree>
    <p:extLst>
      <p:ext uri="{BB962C8B-B14F-4D97-AF65-F5344CB8AC3E}">
        <p14:creationId xmlns:p14="http://schemas.microsoft.com/office/powerpoint/2010/main" val="3118582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4647DB-D404-4F42-AABF-74490B7D3C80}" type="slidenum">
              <a:rPr lang="en-AU" altLang="en-US"/>
              <a:pPr/>
              <a:t>26</a:t>
            </a:fld>
            <a:endParaRPr lang="en-AU"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n-US" altLang="en-US">
                <a:latin typeface="Times-Roman" charset="0"/>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altLang="en-US">
                <a:latin typeface="Times-Roman" charset="0"/>
              </a:rPr>
              <a:t>The developers of Rijndael believe that this compact, efficient implementation was probably one of the most important factors in the selection of Rijndael for AES.</a:t>
            </a:r>
            <a:r>
              <a:rPr lang="en-US" altLang="en-US">
                <a:latin typeface="Helvetica" panose="020B0604020202020204" pitchFamily="34" charset="0"/>
              </a:rPr>
              <a:t> </a:t>
            </a:r>
          </a:p>
        </p:txBody>
      </p:sp>
    </p:spTree>
    <p:extLst>
      <p:ext uri="{BB962C8B-B14F-4D97-AF65-F5344CB8AC3E}">
        <p14:creationId xmlns:p14="http://schemas.microsoft.com/office/powerpoint/2010/main" val="2928106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3FD9F6-C0CB-496B-8908-90C26E24A62D}" type="slidenum">
              <a:rPr lang="en-AU" altLang="en-US"/>
              <a:pPr/>
              <a:t>27</a:t>
            </a:fld>
            <a:endParaRPr lang="en-AU"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US" altLang="en-US" dirty="0"/>
              <a:t>Chapter 5 summary.</a:t>
            </a:r>
          </a:p>
          <a:p>
            <a:pPr eaLnBrk="1" hangingPunct="1"/>
            <a:endParaRPr lang="en-US" altLang="en-US" dirty="0"/>
          </a:p>
          <a:p>
            <a:pPr eaLnBrk="1" hangingPunct="1"/>
            <a:r>
              <a:rPr lang="en-US" altLang="en-US" dirty="0"/>
              <a:t>https://</a:t>
            </a:r>
            <a:r>
              <a:rPr lang="en-US" altLang="en-US" dirty="0" err="1"/>
              <a:t>engineering.purdue.edu</a:t>
            </a:r>
            <a:r>
              <a:rPr lang="en-US" altLang="en-US" dirty="0"/>
              <a:t>/</a:t>
            </a:r>
            <a:r>
              <a:rPr lang="en-US" altLang="en-US" dirty="0" err="1"/>
              <a:t>kak</a:t>
            </a:r>
            <a:r>
              <a:rPr lang="en-US" altLang="en-US" dirty="0"/>
              <a:t>/</a:t>
            </a:r>
            <a:r>
              <a:rPr lang="en-US" altLang="en-US" dirty="0" err="1"/>
              <a:t>compsec</a:t>
            </a:r>
            <a:r>
              <a:rPr lang="en-US" altLang="en-US" dirty="0"/>
              <a:t>/</a:t>
            </a:r>
            <a:r>
              <a:rPr lang="en-US" altLang="en-US" dirty="0" err="1"/>
              <a:t>NewLectures</a:t>
            </a:r>
            <a:r>
              <a:rPr lang="en-US" altLang="en-US" dirty="0"/>
              <a:t>/Lecture8.pdf</a:t>
            </a:r>
          </a:p>
          <a:p>
            <a:pPr eaLnBrk="1" hangingPunct="1"/>
            <a:r>
              <a:rPr lang="en-US" altLang="en-US" dirty="0"/>
              <a:t>http://</a:t>
            </a:r>
            <a:r>
              <a:rPr lang="en-US" altLang="en-US" dirty="0" err="1"/>
              <a:t>crypto.stackexchange.com</a:t>
            </a:r>
            <a:r>
              <a:rPr lang="en-US" altLang="en-US" dirty="0"/>
              <a:t>/questions/2418/how-to-use-rcon-in-key-expansion-of-128-bit-advanced-encryption-standard</a:t>
            </a:r>
          </a:p>
          <a:p>
            <a:pPr eaLnBrk="1" hangingPunct="1"/>
            <a:r>
              <a:rPr lang="en-US" altLang="en-US" dirty="0"/>
              <a:t>http://</a:t>
            </a:r>
            <a:r>
              <a:rPr lang="en-US" altLang="en-US" dirty="0" err="1"/>
              <a:t>www.slideshare.net</a:t>
            </a:r>
            <a:r>
              <a:rPr lang="en-US" altLang="en-US" dirty="0"/>
              <a:t>/</a:t>
            </a:r>
            <a:r>
              <a:rPr lang="en-US" altLang="en-US" dirty="0" err="1"/>
              <a:t>oliynykov</a:t>
            </a:r>
            <a:r>
              <a:rPr lang="en-US" altLang="en-US" dirty="0"/>
              <a:t>/</a:t>
            </a:r>
            <a:r>
              <a:rPr lang="en-US" altLang="en-US" dirty="0" err="1"/>
              <a:t>aes</a:t>
            </a:r>
            <a:r>
              <a:rPr lang="en-US" altLang="en-US" dirty="0"/>
              <a:t>-</a:t>
            </a:r>
            <a:r>
              <a:rPr lang="en-US" altLang="en-US" dirty="0" err="1"/>
              <a:t>effecitve</a:t>
            </a:r>
            <a:r>
              <a:rPr lang="en-US" altLang="en-US" dirty="0"/>
              <a:t>-software-implementation</a:t>
            </a:r>
          </a:p>
        </p:txBody>
      </p:sp>
    </p:spTree>
    <p:extLst>
      <p:ext uri="{BB962C8B-B14F-4D97-AF65-F5344CB8AC3E}">
        <p14:creationId xmlns:p14="http://schemas.microsoft.com/office/powerpoint/2010/main" val="1807077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87495B-D7BB-4FC2-823B-9250B4FAEB9A}" type="slidenum">
              <a:rPr lang="en-AU" altLang="en-US"/>
              <a:pPr/>
              <a:t>3</a:t>
            </a:fld>
            <a:endParaRPr lang="en-AU"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b="1" u="sng" dirty="0">
                <a:solidFill>
                  <a:srgbClr val="FF0000"/>
                </a:solidFill>
              </a:rPr>
              <a:t>Special Attention Required</a:t>
            </a:r>
          </a:p>
          <a:p>
            <a:pPr eaLnBrk="1" hangingPunct="1"/>
            <a:endParaRPr lang="en-US" altLang="en-US" dirty="0"/>
          </a:p>
          <a:p>
            <a:pPr eaLnBrk="1" hangingPunct="1"/>
            <a:r>
              <a:rPr lang="en-US" altLang="en-US" dirty="0"/>
              <a:t>Listed above are NIST’s requirements for the AES candidate submissions. </a:t>
            </a:r>
            <a:r>
              <a:rPr lang="en-US" altLang="en-US" dirty="0">
                <a:latin typeface="Times-Roman" charset="0"/>
              </a:rPr>
              <a:t>These criteria span the range of concerns for the practical application of modern symmetric block ciphers. </a:t>
            </a:r>
          </a:p>
        </p:txBody>
      </p:sp>
    </p:spTree>
    <p:extLst>
      <p:ext uri="{BB962C8B-B14F-4D97-AF65-F5344CB8AC3E}">
        <p14:creationId xmlns:p14="http://schemas.microsoft.com/office/powerpoint/2010/main" val="291805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E58F15-D201-4A2F-A87C-4C1F10E5920D}" type="slidenum">
              <a:rPr lang="en-AU" altLang="en-US"/>
              <a:pPr/>
              <a:t>4</a:t>
            </a:fld>
            <a:endParaRPr lang="en-AU"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tLang="en-US" dirty="0">
                <a:latin typeface="Times-Roman" charset="0"/>
              </a:rPr>
              <a:t>In fact, two set of criteria evolved. When NIST issued its original request for candidate algorithm nominations in 1997, the request stated that candidate algorithms would be compared based on the factors shown in Stallings Table5.1, which were used </a:t>
            </a:r>
            <a:r>
              <a:rPr lang="en-US" altLang="en-US" dirty="0"/>
              <a:t>to evaluate field of 15 candidates to select shortlist of 5. These </a:t>
            </a:r>
            <a:r>
              <a:rPr lang="en-US" altLang="en-US" dirty="0">
                <a:latin typeface="Times-Roman" charset="0"/>
              </a:rPr>
              <a:t>had categories of security, cost, and </a:t>
            </a:r>
            <a:r>
              <a:rPr lang="en-US" altLang="en-US" dirty="0"/>
              <a:t>algorithm &amp; implementation characteristics.</a:t>
            </a:r>
            <a:endParaRPr lang="en-US" altLang="en-US" dirty="0">
              <a:latin typeface="Times-Roman" charset="0"/>
            </a:endParaRPr>
          </a:p>
          <a:p>
            <a:pPr eaLnBrk="1" hangingPunct="1"/>
            <a:r>
              <a:rPr lang="en-US" altLang="en-US" dirty="0"/>
              <a:t>The final criteria evolved during the evaluation process, and were used to select </a:t>
            </a:r>
            <a:r>
              <a:rPr lang="en-US" altLang="en-US" dirty="0" err="1"/>
              <a:t>Rijndael</a:t>
            </a:r>
            <a:r>
              <a:rPr lang="en-US" altLang="en-US" dirty="0"/>
              <a:t> from that short-list, and more details are given in Stallings Table 5.2, with categories of: general security, ease of software &amp; hardware implementation, implementation attacks, &amp; flexibility (in </a:t>
            </a:r>
            <a:r>
              <a:rPr lang="en-US" altLang="en-US" dirty="0" err="1"/>
              <a:t>en</a:t>
            </a:r>
            <a:r>
              <a:rPr lang="en-US" altLang="en-US" dirty="0"/>
              <a:t>/decrypt, keying, other factors).</a:t>
            </a:r>
            <a:endParaRPr lang="en-AU" altLang="en-US" dirty="0"/>
          </a:p>
        </p:txBody>
      </p:sp>
    </p:spTree>
    <p:extLst>
      <p:ext uri="{BB962C8B-B14F-4D97-AF65-F5344CB8AC3E}">
        <p14:creationId xmlns:p14="http://schemas.microsoft.com/office/powerpoint/2010/main" val="77029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A3C0D3-6587-4EB7-9428-51006D157CC6}" type="slidenum">
              <a:rPr lang="en-AU" altLang="en-US"/>
              <a:pPr/>
              <a:t>5</a:t>
            </a:fld>
            <a:endParaRPr lang="en-AU"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altLang="en-US" dirty="0"/>
              <a:t>The AES shortlist of 5 ciphers was as shown. Note mix of commercial (MARS, RC6, </a:t>
            </a:r>
            <a:r>
              <a:rPr lang="en-US" altLang="en-US" dirty="0" err="1"/>
              <a:t>Twofish</a:t>
            </a:r>
            <a:r>
              <a:rPr lang="en-US" altLang="en-US" dirty="0"/>
              <a:t>) verses academic (</a:t>
            </a:r>
            <a:r>
              <a:rPr lang="en-US" altLang="en-US" dirty="0" err="1"/>
              <a:t>Rijndael</a:t>
            </a:r>
            <a:r>
              <a:rPr lang="en-US" altLang="en-US" dirty="0"/>
              <a:t>, Serpent) proposals, sourced from various countries.</a:t>
            </a:r>
          </a:p>
          <a:p>
            <a:pPr eaLnBrk="1" hangingPunct="1"/>
            <a:r>
              <a:rPr lang="en-US" altLang="en-US" dirty="0"/>
              <a:t>All were thought to be good – it came down to the best balance of attributes to meet criteria, in particular the balance between speed, security &amp; flexibility.</a:t>
            </a:r>
          </a:p>
          <a:p>
            <a:pPr eaLnBrk="1" hangingPunct="1"/>
            <a:endParaRPr lang="en-AU" altLang="en-US" dirty="0"/>
          </a:p>
        </p:txBody>
      </p:sp>
    </p:spTree>
    <p:extLst>
      <p:ext uri="{BB962C8B-B14F-4D97-AF65-F5344CB8AC3E}">
        <p14:creationId xmlns:p14="http://schemas.microsoft.com/office/powerpoint/2010/main" val="240445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547A89-B3E0-4DCA-8E4B-5F7B162D915A}" type="slidenum">
              <a:rPr lang="en-AU" altLang="en-US"/>
              <a:pPr/>
              <a:t>6</a:t>
            </a:fld>
            <a:endParaRPr lang="en-AU"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r>
              <a:rPr lang="en-US" altLang="en-US" dirty="0">
                <a:latin typeface="Times-Roman" charset="0"/>
              </a:rPr>
              <a:t>The </a:t>
            </a:r>
            <a:r>
              <a:rPr lang="en-US" altLang="en-US" dirty="0" err="1">
                <a:latin typeface="Times-Roman" charset="0"/>
              </a:rPr>
              <a:t>Rijndael</a:t>
            </a:r>
            <a:r>
              <a:rPr lang="en-US" altLang="en-US" dirty="0">
                <a:latin typeface="Times-Roman" charset="0"/>
              </a:rPr>
              <a:t> proposal for AES defined a cipher in which the block length and the key length can be independently specified to be 128,192,or 256 bits. The AES specification uses the same three key size alternatives but limits the block length to 128 bits. </a:t>
            </a:r>
            <a:r>
              <a:rPr lang="en-US" altLang="en-US" dirty="0" err="1"/>
              <a:t>Rijndael</a:t>
            </a:r>
            <a:r>
              <a:rPr lang="en-US" altLang="en-US" dirty="0"/>
              <a:t> is an academic submission, based on the earlier Square cipher, from Belgium academics </a:t>
            </a:r>
            <a:r>
              <a:rPr lang="en-US" altLang="en-US" dirty="0" err="1"/>
              <a:t>Dr</a:t>
            </a:r>
            <a:r>
              <a:rPr lang="en-US" altLang="en-US" dirty="0"/>
              <a:t> Joan </a:t>
            </a:r>
            <a:r>
              <a:rPr lang="en-US" altLang="en-US" dirty="0" err="1"/>
              <a:t>Daemen</a:t>
            </a:r>
            <a:r>
              <a:rPr lang="en-US" altLang="en-US" dirty="0"/>
              <a:t> and </a:t>
            </a:r>
            <a:r>
              <a:rPr lang="en-US" altLang="en-US" dirty="0" err="1"/>
              <a:t>Dr</a:t>
            </a:r>
            <a:r>
              <a:rPr lang="en-US" altLang="en-US" dirty="0"/>
              <a:t> Vincent </a:t>
            </a:r>
            <a:r>
              <a:rPr lang="en-US" altLang="en-US" dirty="0" err="1"/>
              <a:t>Rijmen</a:t>
            </a:r>
            <a:r>
              <a:rPr lang="en-US" altLang="en-US" dirty="0"/>
              <a:t>. It is an iterative cipher (operates on entire data block in every round) rather than </a:t>
            </a:r>
            <a:r>
              <a:rPr lang="en-US" altLang="en-US" dirty="0" err="1"/>
              <a:t>feistel</a:t>
            </a:r>
            <a:r>
              <a:rPr lang="en-US" altLang="en-US" dirty="0"/>
              <a:t> (operate on halves at a time), and was designed to have characteristics of: </a:t>
            </a:r>
            <a:r>
              <a:rPr lang="en-US" altLang="en-US" dirty="0">
                <a:latin typeface="Times-Roman" charset="0"/>
              </a:rPr>
              <a:t>Resistance against all known attacks, Speed and code compactness on a wide range of platforms, &amp; Design simplicity.</a:t>
            </a:r>
            <a:endParaRPr lang="en-US" altLang="en-US" dirty="0"/>
          </a:p>
          <a:p>
            <a:pPr eaLnBrk="1" hangingPunct="1"/>
            <a:endParaRPr lang="en-US" altLang="en-US" dirty="0"/>
          </a:p>
          <a:p>
            <a:pPr eaLnBrk="1" hangingPunct="1"/>
            <a:endParaRPr lang="en-AU" altLang="en-US" dirty="0"/>
          </a:p>
        </p:txBody>
      </p:sp>
    </p:spTree>
    <p:extLst>
      <p:ext uri="{BB962C8B-B14F-4D97-AF65-F5344CB8AC3E}">
        <p14:creationId xmlns:p14="http://schemas.microsoft.com/office/powerpoint/2010/main" val="1672006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B0B5D0-3435-4068-A34D-3B15D38C11C6}" type="slidenum">
              <a:rPr lang="en-AU" altLang="en-US"/>
              <a:pPr/>
              <a:t>7</a:t>
            </a:fld>
            <a:endParaRPr lang="en-AU"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en-US" altLang="en-US" dirty="0">
                <a:latin typeface="Times-Roman" charset="0"/>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dirty="0">
                <a:latin typeface="Helvetica" panose="020B0604020202020204" pitchFamily="34" charset="0"/>
              </a:rPr>
              <a:t> </a:t>
            </a:r>
            <a:r>
              <a:rPr lang="en-US" altLang="en-US" dirty="0">
                <a:latin typeface="Times-Roman" charset="0"/>
              </a:rPr>
              <a:t>State is copied to an output.</a:t>
            </a:r>
          </a:p>
          <a:p>
            <a:pPr eaLnBrk="1" hangingPunct="1"/>
            <a:r>
              <a:rPr lang="en-US" altLang="en-US" dirty="0"/>
              <a:t>The key is expanded into 44/52/60 lots of 32-bit words (see later), with 4 used in each round.</a:t>
            </a:r>
          </a:p>
          <a:p>
            <a:pPr eaLnBrk="1" hangingPunct="1"/>
            <a:r>
              <a:rPr lang="en-US" altLang="en-US" dirty="0"/>
              <a:t>The data computation then consists of an “add round key” step, then 9/11/13 rounds with all 4 steps, and a final 10</a:t>
            </a:r>
            <a:r>
              <a:rPr lang="en-US" altLang="en-US" baseline="30000" dirty="0"/>
              <a:t>th</a:t>
            </a:r>
            <a:r>
              <a:rPr lang="en-US" altLang="en-US" dirty="0"/>
              <a:t>/12</a:t>
            </a:r>
            <a:r>
              <a:rPr lang="en-US" altLang="en-US" baseline="30000" dirty="0"/>
              <a:t>th</a:t>
            </a:r>
            <a:r>
              <a:rPr lang="en-US" altLang="en-US" dirty="0"/>
              <a:t>/14</a:t>
            </a:r>
            <a:r>
              <a:rPr lang="en-US" altLang="en-US" baseline="30000" dirty="0"/>
              <a:t>th</a:t>
            </a:r>
            <a:r>
              <a:rPr lang="en-US" altLang="en-US" dirty="0"/>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dirty="0"/>
          </a:p>
        </p:txBody>
      </p:sp>
    </p:spTree>
    <p:extLst>
      <p:ext uri="{BB962C8B-B14F-4D97-AF65-F5344CB8AC3E}">
        <p14:creationId xmlns:p14="http://schemas.microsoft.com/office/powerpoint/2010/main" val="1747194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ADBABC-1B9A-4EC1-BC3E-EC77F88468A6}" type="slidenum">
              <a:rPr lang="en-AU" altLang="en-US"/>
              <a:pPr/>
              <a:t>8</a:t>
            </a:fld>
            <a:endParaRPr lang="en-AU"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altLang="en-US"/>
              <a:t>Stallings Figure 5.1 s</a:t>
            </a:r>
            <a:r>
              <a:rPr lang="en-US" altLang="en-US">
                <a:latin typeface="Times-Roman" charset="0"/>
              </a:rPr>
              <a:t>hows the overall structure of AES, as detailed on the previous slide. </a:t>
            </a:r>
          </a:p>
        </p:txBody>
      </p:sp>
    </p:spTree>
    <p:extLst>
      <p:ext uri="{BB962C8B-B14F-4D97-AF65-F5344CB8AC3E}">
        <p14:creationId xmlns:p14="http://schemas.microsoft.com/office/powerpoint/2010/main" val="37933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E8D4AA-368D-452E-B9F6-38B8C3411D7F}" type="slidenum">
              <a:rPr lang="en-AU" altLang="en-US"/>
              <a:pPr/>
              <a:t>9</a:t>
            </a:fld>
            <a:endParaRPr lang="en-AU"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ltLang="en-US" dirty="0">
                <a:latin typeface="Times-Roman" charset="0"/>
              </a:rPr>
              <a:t>Now discuss each of the four stages used in AES. </a:t>
            </a:r>
          </a:p>
          <a:p>
            <a:pPr eaLnBrk="1" hangingPunct="1"/>
            <a:r>
              <a:rPr lang="en-US" altLang="en-US" dirty="0">
                <a:latin typeface="Times-Roman" charset="0"/>
              </a:rPr>
              <a:t>The Substitute bytes stage uses an S-box to perform a byte-by-byte substitution of the block.</a:t>
            </a:r>
            <a:r>
              <a:rPr lang="en-US" altLang="en-US" dirty="0"/>
              <a:t> </a:t>
            </a:r>
          </a:p>
          <a:p>
            <a:pPr eaLnBrk="1" hangingPunct="1"/>
            <a:endParaRPr lang="en-US" altLang="en-US" dirty="0"/>
          </a:p>
          <a:p>
            <a:pPr eaLnBrk="1" hangingPunct="1"/>
            <a:r>
              <a:rPr lang="en-US" altLang="en-US" dirty="0"/>
              <a:t>There is a single 8-bit wide S-box used on every byte. </a:t>
            </a:r>
          </a:p>
          <a:p>
            <a:pPr eaLnBrk="1" hangingPunct="1"/>
            <a:endParaRPr lang="en-US" altLang="en-US" dirty="0"/>
          </a:p>
          <a:p>
            <a:pPr eaLnBrk="1" hangingPunct="1"/>
            <a:r>
              <a:rPr lang="en-US" altLang="en-US" dirty="0"/>
              <a:t>This S-box is a permutation of all 256 8-bit values, constructed using a transformation which treats the values as polynomials in GF(2</a:t>
            </a:r>
            <a:r>
              <a:rPr lang="en-US" altLang="en-US" baseline="30000" dirty="0"/>
              <a:t>8</a:t>
            </a:r>
            <a:r>
              <a:rPr lang="en-US" altLang="en-US" dirty="0"/>
              <a:t>) –</a:t>
            </a:r>
          </a:p>
          <a:p>
            <a:pPr eaLnBrk="1" hangingPunct="1"/>
            <a:endParaRPr lang="en-US" altLang="en-US" dirty="0"/>
          </a:p>
          <a:p>
            <a:pPr eaLnBrk="1" hangingPunct="1"/>
            <a:r>
              <a:rPr lang="en-US" altLang="en-US" dirty="0"/>
              <a:t>IN AES the S-box values are fixed, so really only need to know the table when implementing. </a:t>
            </a:r>
          </a:p>
          <a:p>
            <a:pPr eaLnBrk="1" hangingPunct="1"/>
            <a:endParaRPr lang="en-US" altLang="en-US" dirty="0"/>
          </a:p>
          <a:p>
            <a:pPr eaLnBrk="1" hangingPunct="1"/>
            <a:r>
              <a:rPr lang="en-US" altLang="en-US" dirty="0"/>
              <a:t>Decryption requires the inverse of the table. These tables are given in Stallings Table 4.5.</a:t>
            </a:r>
          </a:p>
          <a:p>
            <a:pPr eaLnBrk="1" hangingPunct="1"/>
            <a:endParaRPr lang="en-US" altLang="en-US" dirty="0"/>
          </a:p>
          <a:p>
            <a:pPr eaLnBrk="1" hangingPunct="1"/>
            <a:r>
              <a:rPr lang="en-US" altLang="en-US" dirty="0"/>
              <a:t>The table was designed to be resistant to known cryptanalytic attacks. Specifically, the </a:t>
            </a:r>
            <a:r>
              <a:rPr lang="en-US" altLang="en-US" dirty="0" err="1"/>
              <a:t>Rijndael</a:t>
            </a:r>
            <a:r>
              <a:rPr lang="en-US" altLang="en-US" dirty="0"/>
              <a:t> developers sought a design that has a low correlation between input bits and output bits, with the property that the output cannot be described as a simple mathematical function of the input, with no fixed points and no “opposite fixed points”. </a:t>
            </a:r>
            <a:endParaRPr lang="en-AU" altLang="en-US" dirty="0"/>
          </a:p>
        </p:txBody>
      </p:sp>
    </p:spTree>
    <p:extLst>
      <p:ext uri="{BB962C8B-B14F-4D97-AF65-F5344CB8AC3E}">
        <p14:creationId xmlns:p14="http://schemas.microsoft.com/office/powerpoint/2010/main" val="33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1D8291E-08D8-47B4-A391-B036214BFF96}" type="slidenum">
              <a:rPr lang="en-US" altLang="en-US" smtClean="0"/>
              <a:pPr>
                <a:defRPr/>
              </a:pPr>
              <a:t>‹#›</a:t>
            </a:fld>
            <a:endParaRPr lang="en-US" alt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87B422F1-0D87-47DE-9DAB-E4E37A51FB4E}" type="slidenum">
              <a:rPr lang="en-US" altLang="en-US" smtClean="0"/>
              <a:pPr>
                <a:defRPr/>
              </a:pPr>
              <a:t>‹#›</a:t>
            </a:fld>
            <a:endParaRPr lang="en-US" alt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6A38F38-279F-4FFB-A6CD-94B06D396BF5}" type="slidenum">
              <a:rPr lang="en-US" altLang="en-US" smtClean="0"/>
              <a:pPr>
                <a:defRPr/>
              </a:pPr>
              <a:t>‹#›</a:t>
            </a:fld>
            <a:endParaRPr lang="en-US" alt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C5A3DC27-03BC-4D7D-BEAB-9B633E9604B5}" type="slidenum">
              <a:rPr lang="en-US" altLang="en-US" smtClean="0"/>
              <a:pPr>
                <a:defRPr/>
              </a:pPr>
              <a:t>‹#›</a:t>
            </a:fld>
            <a:endParaRPr lang="en-US" alt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C3B55C8-BEC2-463E-9EF9-C288BC52D1C4}" type="slidenum">
              <a:rPr lang="en-US" altLang="en-US" smtClean="0"/>
              <a:pPr>
                <a:defRPr/>
              </a:pPr>
              <a:t>‹#›</a:t>
            </a:fld>
            <a:endParaRPr lang="en-US" alt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9D3367D2-D5AD-468E-BD13-1247AB2C3B43}" type="slidenum">
              <a:rPr lang="en-US" altLang="en-US" smtClean="0"/>
              <a:pPr>
                <a:defRPr/>
              </a:pPr>
              <a:t>‹#›</a:t>
            </a:fld>
            <a:endParaRPr lang="en-US" alt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14B61A9C-6F20-46C4-88C7-32DEF22016AD}" type="slidenum">
              <a:rPr lang="en-US" altLang="en-US" smtClean="0"/>
              <a:pPr>
                <a:defRPr/>
              </a:pPr>
              <a:t>‹#›</a:t>
            </a:fld>
            <a:endParaRPr lang="en-US" alt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C832816C-5EDE-4735-A784-3F77EEFC5FEF}" type="slidenum">
              <a:rPr lang="en-US" altLang="en-US" smtClean="0"/>
              <a:pPr>
                <a:defRPr/>
              </a:pPr>
              <a:t>‹#›</a:t>
            </a:fld>
            <a:endParaRPr lang="en-US" alt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C96EDCD1-38E8-4211-B84E-E41F4E8ABE3A}" type="slidenum">
              <a:rPr lang="en-US" altLang="en-US" smtClean="0"/>
              <a:pPr>
                <a:defRPr/>
              </a:pPr>
              <a:t>‹#›</a:t>
            </a:fld>
            <a:endParaRPr lang="en-US" alt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4E00FE91-68C4-40AA-B4D9-60A3C78C1567}" type="slidenum">
              <a:rPr lang="en-US" altLang="en-US" smtClean="0"/>
              <a:pPr>
                <a:defRPr/>
              </a:pPr>
              <a:t>‹#›</a:t>
            </a:fld>
            <a:endParaRPr lang="en-US" alt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3D3018ED-3675-4145-B624-62F7B858F4CC}" type="slidenum">
              <a:rPr lang="en-US" altLang="en-US" smtClean="0"/>
              <a:pPr>
                <a:defRPr/>
              </a:pPr>
              <a:t>‹#›</a:t>
            </a:fld>
            <a:endParaRPr lang="en-US" alt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5E1D452-6B01-4410-BC15-74E1C8614AEB}" type="slidenum">
              <a:rPr lang="en-US" altLang="en-US" smtClean="0"/>
              <a:pPr>
                <a:defRPr/>
              </a:pPr>
              <a:t>‹#›</a:t>
            </a:fld>
            <a:endParaRPr lang="en-US" alt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png"/><Relationship Id="rId7"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emf"/><Relationship Id="rId10" Type="http://schemas.openxmlformats.org/officeDocument/2006/relationships/image" Target="../media/image23.emf"/><Relationship Id="rId4" Type="http://schemas.openxmlformats.org/officeDocument/2006/relationships/image" Target="../media/image17.emf"/><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838200" y="457200"/>
            <a:ext cx="7848600" cy="2765425"/>
          </a:xfrm>
        </p:spPr>
        <p:txBody>
          <a:bodyPr/>
          <a:lstStyle/>
          <a:p>
            <a:pPr eaLnBrk="1" hangingPunct="1">
              <a:defRPr/>
            </a:pPr>
            <a:r>
              <a:rPr lang="en-US" altLang="en-US" dirty="0"/>
              <a:t>Advanced </a:t>
            </a:r>
            <a:r>
              <a:rPr lang="en-US" altLang="en-US"/>
              <a:t>Encryption Standard (AES)</a:t>
            </a:r>
            <a:endParaRPr lang="en-AU" altLang="en-US" dirty="0"/>
          </a:p>
        </p:txBody>
      </p:sp>
      <p:sp>
        <p:nvSpPr>
          <p:cNvPr id="72707" name="Rectangle 3"/>
          <p:cNvSpPr>
            <a:spLocks noGrp="1" noChangeArrowheads="1"/>
          </p:cNvSpPr>
          <p:nvPr>
            <p:ph type="subTitle" idx="1"/>
          </p:nvPr>
        </p:nvSpPr>
        <p:spPr>
          <a:xfrm>
            <a:off x="1043608" y="4941168"/>
            <a:ext cx="7448872" cy="1316187"/>
          </a:xfrm>
        </p:spPr>
        <p:txBody>
          <a:bodyPr/>
          <a:lstStyle/>
          <a:p>
            <a:pPr lvl="0" eaLnBrk="1" hangingPunct="1">
              <a:buClr>
                <a:srgbClr val="5FAFFF"/>
              </a:buClr>
              <a:defRPr/>
            </a:pPr>
            <a:endParaRPr lang="en-SG" sz="2000" kern="0" dirty="0">
              <a:solidFill>
                <a:srgbClr val="FFFFFF"/>
              </a:solidFill>
            </a:endParaRPr>
          </a:p>
          <a:p>
            <a:pPr lvl="0" eaLnBrk="1" hangingPunct="1">
              <a:buClr>
                <a:srgbClr val="5FAFFF"/>
              </a:buClr>
              <a:defRPr/>
            </a:pPr>
            <a:r>
              <a:rPr lang="en-SG" sz="2000" kern="0" dirty="0">
                <a:solidFill>
                  <a:srgbClr val="FFFFFF"/>
                </a:solidFill>
              </a:rPr>
              <a:t>Lecture slides adopted from “Cryptography and Network Security” by W. Stallings</a:t>
            </a:r>
          </a:p>
        </p:txBody>
      </p:sp>
      <p:sp>
        <p:nvSpPr>
          <p:cNvPr id="6" name="Rectangle 1094"/>
          <p:cNvSpPr>
            <a:spLocks noGrp="1" noChangeArrowheads="1"/>
          </p:cNvSpPr>
          <p:nvPr>
            <p:ph type="sldNum" sz="quarter" idx="12"/>
          </p:nvPr>
        </p:nvSpPr>
        <p:spPr/>
        <p:txBody>
          <a:bodyPr/>
          <a:lstStyle/>
          <a:p>
            <a:pPr>
              <a:defRPr/>
            </a:pPr>
            <a:fld id="{3A2BA257-A7BF-4047-8073-23DCEBBE4BC3}" type="slidenum">
              <a:rPr lang="en-US" altLang="en-US"/>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274638"/>
            <a:ext cx="8229600" cy="706090"/>
          </a:xfrm>
        </p:spPr>
        <p:txBody>
          <a:bodyPr>
            <a:normAutofit/>
          </a:bodyPr>
          <a:lstStyle/>
          <a:p>
            <a:pPr eaLnBrk="1" hangingPunct="1">
              <a:defRPr/>
            </a:pPr>
            <a:r>
              <a:rPr lang="en-AU" altLang="en-US" sz="4000" dirty="0"/>
              <a:t>Byte Substitution (</a:t>
            </a:r>
            <a:r>
              <a:rPr lang="en-AU" altLang="en-US" sz="4000" dirty="0" err="1"/>
              <a:t>Cont</a:t>
            </a:r>
            <a:r>
              <a:rPr lang="en-AU" altLang="en-US" sz="4000" dirty="0"/>
              <a:t>)</a:t>
            </a:r>
          </a:p>
        </p:txBody>
      </p:sp>
      <p:sp>
        <p:nvSpPr>
          <p:cNvPr id="6" name="Slide Number Placeholder 5"/>
          <p:cNvSpPr>
            <a:spLocks noGrp="1"/>
          </p:cNvSpPr>
          <p:nvPr>
            <p:ph type="sldNum" sz="quarter" idx="12"/>
          </p:nvPr>
        </p:nvSpPr>
        <p:spPr/>
        <p:txBody>
          <a:bodyPr/>
          <a:lstStyle/>
          <a:p>
            <a:pPr>
              <a:defRPr/>
            </a:pPr>
            <a:fld id="{98970DCB-B92E-436E-8C79-4982A77A54B5}" type="slidenum">
              <a:rPr lang="en-US" altLang="en-US"/>
              <a:pPr>
                <a:defRPr/>
              </a:pPr>
              <a:t>10</a:t>
            </a:fld>
            <a:endParaRPr lang="en-US" altLang="en-US"/>
          </a:p>
        </p:txBody>
      </p:sp>
      <p:pic>
        <p:nvPicPr>
          <p:cNvPr id="3" name="Picture 2" descr="S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340768"/>
            <a:ext cx="8304796" cy="4896544"/>
          </a:xfrm>
          <a:prstGeom prst="rect">
            <a:avLst/>
          </a:prstGeom>
        </p:spPr>
      </p:pic>
      <p:sp>
        <p:nvSpPr>
          <p:cNvPr id="4" name="Arrow: Right 3">
            <a:extLst>
              <a:ext uri="{FF2B5EF4-FFF2-40B4-BE49-F238E27FC236}">
                <a16:creationId xmlns:a16="http://schemas.microsoft.com/office/drawing/2014/main" id="{6F7BFAA7-0456-47D7-978D-A49FFA4144E4}"/>
              </a:ext>
            </a:extLst>
          </p:cNvPr>
          <p:cNvSpPr/>
          <p:nvPr/>
        </p:nvSpPr>
        <p:spPr>
          <a:xfrm>
            <a:off x="3203848" y="4869160"/>
            <a:ext cx="2808312"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4638"/>
            <a:ext cx="8229600" cy="644053"/>
          </a:xfrm>
        </p:spPr>
        <p:txBody>
          <a:bodyPr>
            <a:normAutofit fontScale="90000"/>
          </a:bodyPr>
          <a:lstStyle/>
          <a:p>
            <a:pPr eaLnBrk="1" hangingPunct="1">
              <a:defRPr/>
            </a:pPr>
            <a:r>
              <a:rPr lang="en-AU" altLang="en-US" sz="4000" dirty="0"/>
              <a:t>Shift Rows</a:t>
            </a:r>
          </a:p>
        </p:txBody>
      </p:sp>
      <p:sp>
        <p:nvSpPr>
          <p:cNvPr id="60419" name="Rectangle 3"/>
          <p:cNvSpPr>
            <a:spLocks noGrp="1" noChangeArrowheads="1"/>
          </p:cNvSpPr>
          <p:nvPr>
            <p:ph idx="1"/>
          </p:nvPr>
        </p:nvSpPr>
        <p:spPr>
          <a:xfrm>
            <a:off x="457200" y="1201737"/>
            <a:ext cx="7980218" cy="4454525"/>
          </a:xfrm>
        </p:spPr>
        <p:txBody>
          <a:bodyPr/>
          <a:lstStyle/>
          <a:p>
            <a:pPr eaLnBrk="1" hangingPunct="1">
              <a:lnSpc>
                <a:spcPct val="90000"/>
              </a:lnSpc>
              <a:defRPr/>
            </a:pPr>
            <a:r>
              <a:rPr lang="en-US" altLang="en-US" sz="2800" dirty="0"/>
              <a:t>Since</a:t>
            </a:r>
            <a:r>
              <a:rPr lang="en-US" altLang="en-US" sz="2800" b="1" dirty="0">
                <a:solidFill>
                  <a:srgbClr val="FFFF00"/>
                </a:solidFill>
              </a:rPr>
              <a:t> state </a:t>
            </a:r>
            <a:r>
              <a:rPr lang="en-US" altLang="en-US" sz="2800" dirty="0"/>
              <a:t>is processed by columns, this step permutes bytes between the columns</a:t>
            </a:r>
            <a:endParaRPr lang="en-AU" altLang="en-US" sz="2800" dirty="0"/>
          </a:p>
          <a:p>
            <a:pPr marL="457200" lvl="1" indent="0" eaLnBrk="1" hangingPunct="1">
              <a:lnSpc>
                <a:spcPct val="90000"/>
              </a:lnSpc>
              <a:buNone/>
              <a:defRPr/>
            </a:pPr>
            <a:endParaRPr lang="en-AU" altLang="en-US" sz="2400" dirty="0"/>
          </a:p>
          <a:p>
            <a:pPr eaLnBrk="1" hangingPunct="1">
              <a:lnSpc>
                <a:spcPct val="90000"/>
              </a:lnSpc>
              <a:defRPr/>
            </a:pPr>
            <a:r>
              <a:rPr lang="en-US" altLang="en-US" sz="2800" dirty="0"/>
              <a:t>Circular byte shift in each row</a:t>
            </a:r>
          </a:p>
          <a:p>
            <a:pPr lvl="1" eaLnBrk="1" hangingPunct="1">
              <a:lnSpc>
                <a:spcPct val="90000"/>
              </a:lnSpc>
              <a:defRPr/>
            </a:pPr>
            <a:r>
              <a:rPr lang="en-US" altLang="en-US" sz="2400" dirty="0"/>
              <a:t>1</a:t>
            </a:r>
            <a:r>
              <a:rPr lang="en-US" altLang="en-US" sz="2400" baseline="30000" dirty="0"/>
              <a:t>st</a:t>
            </a:r>
            <a:r>
              <a:rPr lang="en-US" altLang="en-US" sz="2400" dirty="0"/>
              <a:t> row is unchanged</a:t>
            </a:r>
          </a:p>
          <a:p>
            <a:pPr lvl="1" eaLnBrk="1" hangingPunct="1">
              <a:lnSpc>
                <a:spcPct val="90000"/>
              </a:lnSpc>
              <a:defRPr/>
            </a:pPr>
            <a:r>
              <a:rPr lang="en-US" altLang="en-US" sz="2400" dirty="0"/>
              <a:t>2</a:t>
            </a:r>
            <a:r>
              <a:rPr lang="en-US" altLang="en-US" sz="2400" baseline="30000" dirty="0"/>
              <a:t>nd</a:t>
            </a:r>
            <a:r>
              <a:rPr lang="en-US" altLang="en-US" sz="2400" dirty="0"/>
              <a:t> row does 1 byte circular shift to left</a:t>
            </a:r>
          </a:p>
          <a:p>
            <a:pPr lvl="1" eaLnBrk="1" hangingPunct="1">
              <a:lnSpc>
                <a:spcPct val="90000"/>
              </a:lnSpc>
              <a:defRPr/>
            </a:pPr>
            <a:r>
              <a:rPr lang="en-US" altLang="en-US" sz="2400" dirty="0"/>
              <a:t>3rd row does 2 byte circular shift to left</a:t>
            </a:r>
          </a:p>
          <a:p>
            <a:pPr lvl="1" eaLnBrk="1" hangingPunct="1">
              <a:lnSpc>
                <a:spcPct val="90000"/>
              </a:lnSpc>
              <a:defRPr/>
            </a:pPr>
            <a:r>
              <a:rPr lang="en-US" altLang="en-US" sz="2400" dirty="0"/>
              <a:t>4th row does 3 byte circular shift to left</a:t>
            </a:r>
          </a:p>
          <a:p>
            <a:pPr eaLnBrk="1" hangingPunct="1">
              <a:lnSpc>
                <a:spcPct val="90000"/>
              </a:lnSpc>
              <a:defRPr/>
            </a:pPr>
            <a:endParaRPr lang="en-US" altLang="en-US" sz="2800" dirty="0"/>
          </a:p>
          <a:p>
            <a:pPr eaLnBrk="1" hangingPunct="1">
              <a:lnSpc>
                <a:spcPct val="90000"/>
              </a:lnSpc>
              <a:defRPr/>
            </a:pPr>
            <a:r>
              <a:rPr lang="en-US" altLang="en-US" sz="2800" dirty="0"/>
              <a:t>Decrypt inverts using shifts to right</a:t>
            </a:r>
          </a:p>
        </p:txBody>
      </p:sp>
      <p:sp>
        <p:nvSpPr>
          <p:cNvPr id="6" name="Slide Number Placeholder 5"/>
          <p:cNvSpPr>
            <a:spLocks noGrp="1"/>
          </p:cNvSpPr>
          <p:nvPr>
            <p:ph type="sldNum" sz="quarter" idx="12"/>
          </p:nvPr>
        </p:nvSpPr>
        <p:spPr/>
        <p:txBody>
          <a:bodyPr/>
          <a:lstStyle/>
          <a:p>
            <a:pPr>
              <a:defRPr/>
            </a:pPr>
            <a:fld id="{71624D9B-DAF5-4FD5-9E2C-D8918AD622C7}" type="slidenum">
              <a:rPr lang="en-US" altLang="en-US"/>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4638"/>
            <a:ext cx="8229600" cy="922114"/>
          </a:xfrm>
        </p:spPr>
        <p:txBody>
          <a:bodyPr>
            <a:normAutofit/>
          </a:bodyPr>
          <a:lstStyle/>
          <a:p>
            <a:pPr eaLnBrk="1" hangingPunct="1">
              <a:defRPr/>
            </a:pPr>
            <a:r>
              <a:rPr lang="en-AU" altLang="en-US" sz="4000" dirty="0"/>
              <a:t>Shift Rows (</a:t>
            </a:r>
            <a:r>
              <a:rPr lang="en-AU" altLang="en-US" sz="4000" dirty="0" err="1"/>
              <a:t>Cont</a:t>
            </a:r>
            <a:r>
              <a:rPr lang="en-AU" altLang="en-US" sz="4000" dirty="0"/>
              <a:t>)</a:t>
            </a:r>
          </a:p>
        </p:txBody>
      </p:sp>
      <p:sp>
        <p:nvSpPr>
          <p:cNvPr id="6" name="Slide Number Placeholder 5"/>
          <p:cNvSpPr>
            <a:spLocks noGrp="1"/>
          </p:cNvSpPr>
          <p:nvPr>
            <p:ph type="sldNum" sz="quarter" idx="12"/>
          </p:nvPr>
        </p:nvSpPr>
        <p:spPr/>
        <p:txBody>
          <a:bodyPr/>
          <a:lstStyle/>
          <a:p>
            <a:pPr>
              <a:defRPr/>
            </a:pPr>
            <a:fld id="{E69E3B33-D2B8-4E13-9D1E-90F6E14F1D85}" type="slidenum">
              <a:rPr lang="en-US" altLang="en-US"/>
              <a:pPr>
                <a:defRPr/>
              </a:pPr>
              <a:t>12</a:t>
            </a:fld>
            <a:endParaRPr lang="en-US" altLang="en-US"/>
          </a:p>
        </p:txBody>
      </p:sp>
      <p:pic>
        <p:nvPicPr>
          <p:cNvPr id="276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340768"/>
            <a:ext cx="8635361" cy="2832521"/>
          </a:xfrm>
          <a:prstGeom prst="rect">
            <a:avLst/>
          </a:prstGeom>
          <a:noFill/>
          <a:ln>
            <a:noFill/>
          </a:ln>
          <a:effectLst/>
          <a:extLst>
            <a:ext uri="{909E8E84-426E-40dd-AFC4-6F175D3DCCD1}">
              <a14:hiddenFill xmlns="" xmlns:a14="http://schemas.microsoft.com/office/drawing/2010/main">
                <a:solidFill>
                  <a:schemeClr val="accent1">
                    <a:alpha val="70195"/>
                  </a:scheme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3011E012-E3F5-4F6C-816D-723E78807C24}"/>
              </a:ext>
            </a:extLst>
          </p:cNvPr>
          <p:cNvSpPr/>
          <p:nvPr/>
        </p:nvSpPr>
        <p:spPr>
          <a:xfrm>
            <a:off x="2483768" y="4399944"/>
            <a:ext cx="4572000" cy="1477328"/>
          </a:xfrm>
          <a:prstGeom prst="rect">
            <a:avLst/>
          </a:prstGeom>
        </p:spPr>
        <p:txBody>
          <a:bodyPr>
            <a:spAutoFit/>
          </a:bodyPr>
          <a:lstStyle/>
          <a:p>
            <a:r>
              <a:rPr lang="en-SG" dirty="0"/>
              <a:t>Circular byte shift in each row</a:t>
            </a:r>
          </a:p>
          <a:p>
            <a:pPr marL="285750" indent="-285750">
              <a:buFont typeface="Arial" panose="020B0604020202020204" pitchFamily="34" charset="0"/>
              <a:buChar char="•"/>
            </a:pPr>
            <a:r>
              <a:rPr lang="en-SG" dirty="0"/>
              <a:t>1st row is unchanged</a:t>
            </a:r>
          </a:p>
          <a:p>
            <a:pPr marL="285750" indent="-285750">
              <a:buFont typeface="Arial" panose="020B0604020202020204" pitchFamily="34" charset="0"/>
              <a:buChar char="•"/>
            </a:pPr>
            <a:r>
              <a:rPr lang="en-SG" dirty="0"/>
              <a:t>2nd row does 1 byte circular shift to left</a:t>
            </a:r>
          </a:p>
          <a:p>
            <a:pPr marL="285750" indent="-285750">
              <a:buFont typeface="Arial" panose="020B0604020202020204" pitchFamily="34" charset="0"/>
              <a:buChar char="•"/>
            </a:pPr>
            <a:r>
              <a:rPr lang="en-SG" dirty="0"/>
              <a:t>3rd row does 2 byte circular shift to left</a:t>
            </a:r>
          </a:p>
          <a:p>
            <a:pPr marL="285750" indent="-285750">
              <a:buFont typeface="Arial" panose="020B0604020202020204" pitchFamily="34" charset="0"/>
              <a:buChar char="•"/>
            </a:pPr>
            <a:r>
              <a:rPr lang="en-SG" dirty="0"/>
              <a:t>4th row does 3 byte circular shift to left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31639"/>
            <a:ext cx="8229600" cy="634082"/>
          </a:xfrm>
        </p:spPr>
        <p:txBody>
          <a:bodyPr>
            <a:normAutofit fontScale="90000"/>
          </a:bodyPr>
          <a:lstStyle/>
          <a:p>
            <a:pPr eaLnBrk="1" hangingPunct="1">
              <a:defRPr/>
            </a:pPr>
            <a:r>
              <a:rPr lang="en-AU" altLang="en-US" sz="4000" dirty="0"/>
              <a:t>Mix Columns</a:t>
            </a:r>
          </a:p>
        </p:txBody>
      </p:sp>
      <p:sp>
        <p:nvSpPr>
          <p:cNvPr id="62467" name="Rectangle 3"/>
          <p:cNvSpPr>
            <a:spLocks noGrp="1" noChangeArrowheads="1"/>
          </p:cNvSpPr>
          <p:nvPr>
            <p:ph idx="1"/>
          </p:nvPr>
        </p:nvSpPr>
        <p:spPr>
          <a:xfrm>
            <a:off x="465673" y="980728"/>
            <a:ext cx="8229600" cy="4525963"/>
          </a:xfrm>
        </p:spPr>
        <p:txBody>
          <a:bodyPr/>
          <a:lstStyle/>
          <a:p>
            <a:pPr eaLnBrk="1" hangingPunct="1">
              <a:defRPr/>
            </a:pPr>
            <a:r>
              <a:rPr lang="en-US" altLang="en-US" sz="2800" dirty="0"/>
              <a:t>Each column is processed separately (S </a:t>
            </a:r>
            <a:r>
              <a:rPr lang="en-US" altLang="en-US" sz="2800" dirty="0">
                <a:sym typeface="Wingdings"/>
              </a:rPr>
              <a:t> S’)</a:t>
            </a:r>
            <a:endParaRPr lang="en-US" altLang="en-US" sz="2800" dirty="0"/>
          </a:p>
          <a:p>
            <a:pPr eaLnBrk="1" hangingPunct="1">
              <a:defRPr/>
            </a:pPr>
            <a:r>
              <a:rPr lang="en-US" altLang="en-US" sz="2800" dirty="0"/>
              <a:t>The </a:t>
            </a:r>
            <a:r>
              <a:rPr lang="en-US" altLang="en-US" sz="2800" dirty="0" err="1"/>
              <a:t>MixColumns</a:t>
            </a:r>
            <a:r>
              <a:rPr lang="en-US" altLang="en-US" sz="2800" dirty="0"/>
              <a:t> function multiplies each column (state) with a 4 x 4 byte matrix </a:t>
            </a:r>
          </a:p>
        </p:txBody>
      </p:sp>
      <p:sp>
        <p:nvSpPr>
          <p:cNvPr id="7" name="Slide Number Placeholder 5"/>
          <p:cNvSpPr>
            <a:spLocks noGrp="1"/>
          </p:cNvSpPr>
          <p:nvPr>
            <p:ph type="sldNum" sz="quarter" idx="12"/>
          </p:nvPr>
        </p:nvSpPr>
        <p:spPr/>
        <p:txBody>
          <a:bodyPr/>
          <a:lstStyle/>
          <a:p>
            <a:pPr>
              <a:defRPr/>
            </a:pPr>
            <a:fld id="{D466421F-3B9F-4EDF-B0FD-CED33518F053}" type="slidenum">
              <a:rPr lang="en-US" altLang="en-US"/>
              <a:pPr>
                <a:defRPr/>
              </a:pPr>
              <a:t>13</a:t>
            </a:fld>
            <a:endParaRPr lang="en-US" altLang="en-US"/>
          </a:p>
        </p:txBody>
      </p:sp>
      <p:pic>
        <p:nvPicPr>
          <p:cNvPr id="3" name="Picture 2" descr="f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564904"/>
            <a:ext cx="6408712" cy="3096344"/>
          </a:xfrm>
          <a:prstGeom prst="rect">
            <a:avLst/>
          </a:prstGeom>
        </p:spPr>
      </p:pic>
      <p:sp>
        <p:nvSpPr>
          <p:cNvPr id="8" name="TextBox 7"/>
          <p:cNvSpPr txBox="1"/>
          <p:nvPr/>
        </p:nvSpPr>
        <p:spPr>
          <a:xfrm>
            <a:off x="362950" y="6318584"/>
            <a:ext cx="8323850" cy="307777"/>
          </a:xfrm>
          <a:prstGeom prst="rect">
            <a:avLst/>
          </a:prstGeom>
          <a:noFill/>
        </p:spPr>
        <p:txBody>
          <a:bodyPr wrap="none" rtlCol="0">
            <a:spAutoFit/>
          </a:bodyPr>
          <a:lstStyle/>
          <a:p>
            <a:r>
              <a:rPr lang="en-US" sz="1400" dirty="0"/>
              <a:t>Modified from : http://www.slideshare.net/oliynykov/aes-effecitve-software-implementation  Slide 14</a:t>
            </a:r>
          </a:p>
        </p:txBody>
      </p:sp>
    </p:spTree>
    <p:extLst>
      <p:ext uri="{BB962C8B-B14F-4D97-AF65-F5344CB8AC3E}">
        <p14:creationId xmlns:p14="http://schemas.microsoft.com/office/powerpoint/2010/main" val="17638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557761"/>
          </a:xfrm>
        </p:spPr>
        <p:txBody>
          <a:bodyPr>
            <a:normAutofit fontScale="90000"/>
          </a:bodyPr>
          <a:lstStyle/>
          <a:p>
            <a:pPr eaLnBrk="1" hangingPunct="1">
              <a:defRPr/>
            </a:pPr>
            <a:r>
              <a:rPr lang="en-AU" altLang="en-US" sz="3600" dirty="0"/>
              <a:t>Mix Columns (</a:t>
            </a:r>
            <a:r>
              <a:rPr lang="en-AU" altLang="en-US" sz="3600" dirty="0" err="1"/>
              <a:t>Cont</a:t>
            </a:r>
            <a:r>
              <a:rPr lang="en-AU" altLang="en-US" sz="3600" dirty="0"/>
              <a:t>)</a:t>
            </a:r>
          </a:p>
        </p:txBody>
      </p:sp>
      <p:sp>
        <p:nvSpPr>
          <p:cNvPr id="62467" name="Rectangle 3"/>
          <p:cNvSpPr>
            <a:spLocks noGrp="1" noChangeArrowheads="1"/>
          </p:cNvSpPr>
          <p:nvPr>
            <p:ph idx="1"/>
          </p:nvPr>
        </p:nvSpPr>
        <p:spPr>
          <a:xfrm>
            <a:off x="446856" y="908720"/>
            <a:ext cx="8229600" cy="4454525"/>
          </a:xfrm>
        </p:spPr>
        <p:txBody>
          <a:bodyPr/>
          <a:lstStyle/>
          <a:p>
            <a:pPr eaLnBrk="1" hangingPunct="1">
              <a:defRPr/>
            </a:pPr>
            <a:r>
              <a:rPr lang="en-US" altLang="en-US" dirty="0"/>
              <a:t>Each byte is replaced by a value dependent on all 4 bytes in the column</a:t>
            </a:r>
          </a:p>
          <a:p>
            <a:pPr marL="742950" lvl="2" indent="-342900" eaLnBrk="1" hangingPunct="1">
              <a:buClr>
                <a:schemeClr val="hlink"/>
              </a:buClr>
              <a:buSzPct val="80000"/>
              <a:buFont typeface="Wingdings" panose="05000000000000000000" pitchFamily="2" charset="2"/>
              <a:buChar char="Ø"/>
              <a:defRPr/>
            </a:pPr>
            <a:r>
              <a:rPr lang="en-US" altLang="en-US" sz="2000" dirty="0"/>
              <a:t>[S</a:t>
            </a:r>
            <a:r>
              <a:rPr lang="en-US" altLang="en-US" sz="2000" baseline="-25000" dirty="0"/>
              <a:t>0,c</a:t>
            </a:r>
            <a:r>
              <a:rPr lang="en-US" altLang="en-US" sz="2000" dirty="0"/>
              <a:t>..S</a:t>
            </a:r>
            <a:r>
              <a:rPr lang="en-US" altLang="en-US" sz="2000" baseline="-25000" dirty="0"/>
              <a:t>3,c</a:t>
            </a:r>
            <a:r>
              <a:rPr lang="en-US" altLang="en-US" sz="2000" dirty="0"/>
              <a:t> ] x [row 1 of the matrix] =  S’</a:t>
            </a:r>
            <a:r>
              <a:rPr lang="en-US" altLang="en-US" sz="2000" baseline="-25000" dirty="0"/>
              <a:t>0,c</a:t>
            </a:r>
          </a:p>
          <a:p>
            <a:pPr marL="742950" lvl="2" indent="-342900" eaLnBrk="1" hangingPunct="1">
              <a:buClr>
                <a:schemeClr val="hlink"/>
              </a:buClr>
              <a:buSzPct val="80000"/>
              <a:buFont typeface="Wingdings" panose="05000000000000000000" pitchFamily="2" charset="2"/>
              <a:buChar char="Ø"/>
              <a:defRPr/>
            </a:pPr>
            <a:r>
              <a:rPr lang="en-US" altLang="en-US" sz="2000" dirty="0"/>
              <a:t>[S</a:t>
            </a:r>
            <a:r>
              <a:rPr lang="en-US" altLang="en-US" sz="2000" baseline="-25000" dirty="0"/>
              <a:t>0,c</a:t>
            </a:r>
            <a:r>
              <a:rPr lang="en-US" altLang="en-US" sz="2000" dirty="0"/>
              <a:t>..S</a:t>
            </a:r>
            <a:r>
              <a:rPr lang="en-US" altLang="en-US" sz="2000" baseline="-25000" dirty="0"/>
              <a:t>3,c</a:t>
            </a:r>
            <a:r>
              <a:rPr lang="en-US" altLang="en-US" sz="2000" dirty="0"/>
              <a:t> ]  is used 4 times  to get S’</a:t>
            </a:r>
            <a:r>
              <a:rPr lang="en-US" altLang="en-US" sz="2000" baseline="-25000" dirty="0"/>
              <a:t>0,c </a:t>
            </a:r>
            <a:r>
              <a:rPr lang="is-IS" altLang="en-US" sz="2000" dirty="0"/>
              <a:t>…</a:t>
            </a:r>
            <a:r>
              <a:rPr lang="en-US" altLang="en-US" sz="2000" dirty="0"/>
              <a:t>S’</a:t>
            </a:r>
            <a:r>
              <a:rPr lang="en-US" altLang="en-US" sz="2000" baseline="-25000" dirty="0"/>
              <a:t>3,c</a:t>
            </a:r>
            <a:r>
              <a:rPr lang="en-US" altLang="en-US" sz="2000" dirty="0"/>
              <a:t> (using different rows)</a:t>
            </a:r>
            <a:endParaRPr lang="en-US" altLang="en-US" sz="2000" baseline="-25000" dirty="0"/>
          </a:p>
          <a:p>
            <a:pPr marL="400050" lvl="2" indent="0" eaLnBrk="1" hangingPunct="1">
              <a:buClr>
                <a:schemeClr val="hlink"/>
              </a:buClr>
              <a:buSzPct val="80000"/>
              <a:buNone/>
              <a:defRPr/>
            </a:pPr>
            <a:endParaRPr lang="en-US" altLang="en-US" sz="2000" dirty="0"/>
          </a:p>
        </p:txBody>
      </p:sp>
      <p:sp>
        <p:nvSpPr>
          <p:cNvPr id="7" name="Slide Number Placeholder 5"/>
          <p:cNvSpPr>
            <a:spLocks noGrp="1"/>
          </p:cNvSpPr>
          <p:nvPr>
            <p:ph type="sldNum" sz="quarter" idx="12"/>
          </p:nvPr>
        </p:nvSpPr>
        <p:spPr/>
        <p:txBody>
          <a:bodyPr/>
          <a:lstStyle/>
          <a:p>
            <a:pPr>
              <a:defRPr/>
            </a:pPr>
            <a:fld id="{D466421F-3B9F-4EDF-B0FD-CED33518F053}" type="slidenum">
              <a:rPr lang="en-US" altLang="en-US"/>
              <a:pPr>
                <a:defRPr/>
              </a:pPr>
              <a:t>14</a:t>
            </a:fld>
            <a:endParaRPr lang="en-US" altLang="en-US"/>
          </a:p>
        </p:txBody>
      </p:sp>
      <p:pic>
        <p:nvPicPr>
          <p:cNvPr id="2" name="Picture 1" descr="Screen Shot 2016-12-30 at 7.58.2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0169" y="3630739"/>
            <a:ext cx="4239209" cy="1732505"/>
          </a:xfrm>
          <a:prstGeom prst="rect">
            <a:avLst/>
          </a:prstGeom>
        </p:spPr>
      </p:pic>
      <p:pic>
        <p:nvPicPr>
          <p:cNvPr id="3" name="Picture 2" descr="Screen Shot 2016-12-30 at 7.58.19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856" y="3630740"/>
            <a:ext cx="3535593" cy="1732505"/>
          </a:xfrm>
          <a:prstGeom prst="rect">
            <a:avLst/>
          </a:prstGeom>
        </p:spPr>
      </p:pic>
      <p:sp>
        <p:nvSpPr>
          <p:cNvPr id="4" name="TextBox 3"/>
          <p:cNvSpPr txBox="1"/>
          <p:nvPr/>
        </p:nvSpPr>
        <p:spPr>
          <a:xfrm>
            <a:off x="968010" y="5949280"/>
            <a:ext cx="6644319" cy="276999"/>
          </a:xfrm>
          <a:prstGeom prst="rect">
            <a:avLst/>
          </a:prstGeom>
          <a:noFill/>
        </p:spPr>
        <p:txBody>
          <a:bodyPr wrap="none" rtlCol="0">
            <a:spAutoFit/>
          </a:bodyPr>
          <a:lstStyle/>
          <a:p>
            <a:r>
              <a:rPr lang="en-US" sz="1200" i="1" dirty="0"/>
              <a:t>Image </a:t>
            </a:r>
            <a:r>
              <a:rPr lang="en-US" sz="1200" i="1" dirty="0" err="1"/>
              <a:t>src</a:t>
            </a:r>
            <a:r>
              <a:rPr lang="en-US" sz="1200" i="1" dirty="0"/>
              <a:t> : http://www.slideshare.net/oliynykov/aes-effecitve-software-implementation  Slide 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DA06-88C8-4D59-A675-B92E769F99EA}"/>
              </a:ext>
            </a:extLst>
          </p:cNvPr>
          <p:cNvSpPr>
            <a:spLocks noGrp="1"/>
          </p:cNvSpPr>
          <p:nvPr>
            <p:ph type="title"/>
          </p:nvPr>
        </p:nvSpPr>
        <p:spPr>
          <a:xfrm>
            <a:off x="483274" y="136525"/>
            <a:ext cx="8229600" cy="778098"/>
          </a:xfrm>
        </p:spPr>
        <p:txBody>
          <a:bodyPr>
            <a:normAutofit/>
          </a:bodyPr>
          <a:lstStyle/>
          <a:p>
            <a:r>
              <a:rPr lang="en-SG" sz="4000" dirty="0"/>
              <a:t>Mix Columns (</a:t>
            </a:r>
            <a:r>
              <a:rPr lang="en-SG" sz="4000" dirty="0" err="1"/>
              <a:t>Cont</a:t>
            </a:r>
            <a:r>
              <a:rPr lang="en-SG" sz="4000" dirty="0"/>
              <a:t>)</a:t>
            </a:r>
          </a:p>
        </p:txBody>
      </p:sp>
      <p:sp>
        <p:nvSpPr>
          <p:cNvPr id="4" name="Slide Number Placeholder 3">
            <a:extLst>
              <a:ext uri="{FF2B5EF4-FFF2-40B4-BE49-F238E27FC236}">
                <a16:creationId xmlns:a16="http://schemas.microsoft.com/office/drawing/2014/main" id="{A83A1717-EE1C-4319-AF89-4B52F2110C23}"/>
              </a:ext>
            </a:extLst>
          </p:cNvPr>
          <p:cNvSpPr>
            <a:spLocks noGrp="1"/>
          </p:cNvSpPr>
          <p:nvPr>
            <p:ph type="sldNum" sz="quarter" idx="12"/>
          </p:nvPr>
        </p:nvSpPr>
        <p:spPr/>
        <p:txBody>
          <a:bodyPr/>
          <a:lstStyle/>
          <a:p>
            <a:pPr>
              <a:defRPr/>
            </a:pPr>
            <a:fld id="{C5A3DC27-03BC-4D7D-BEAB-9B633E9604B5}" type="slidenum">
              <a:rPr lang="en-US" altLang="en-US" smtClean="0"/>
              <a:pPr>
                <a:defRPr/>
              </a:pPr>
              <a:t>15</a:t>
            </a:fld>
            <a:endParaRPr lang="en-US" altLang="en-US" dirty="0"/>
          </a:p>
        </p:txBody>
      </p:sp>
      <p:sp>
        <p:nvSpPr>
          <p:cNvPr id="8" name="Rectangle 3">
            <a:extLst>
              <a:ext uri="{FF2B5EF4-FFF2-40B4-BE49-F238E27FC236}">
                <a16:creationId xmlns:a16="http://schemas.microsoft.com/office/drawing/2014/main" id="{F57EAFC4-8FBF-4A76-B8BF-99D8CEFEE198}"/>
              </a:ext>
            </a:extLst>
          </p:cNvPr>
          <p:cNvSpPr>
            <a:spLocks noGrp="1" noChangeArrowheads="1"/>
          </p:cNvSpPr>
          <p:nvPr>
            <p:ph idx="1"/>
          </p:nvPr>
        </p:nvSpPr>
        <p:spPr>
          <a:xfrm>
            <a:off x="622319" y="1230211"/>
            <a:ext cx="8090555" cy="4525963"/>
          </a:xfrm>
        </p:spPr>
        <p:txBody>
          <a:bodyPr>
            <a:normAutofit/>
          </a:bodyPr>
          <a:lstStyle/>
          <a:p>
            <a:pPr>
              <a:defRPr/>
            </a:pPr>
            <a:r>
              <a:rPr lang="en-US" altLang="en-US" sz="2800" dirty="0"/>
              <a:t>Improved efficiency by using Galois Field GF(2</a:t>
            </a:r>
            <a:r>
              <a:rPr lang="en-US" altLang="en-US" sz="2800" baseline="30000" dirty="0"/>
              <a:t>8</a:t>
            </a:r>
            <a:r>
              <a:rPr lang="en-US" altLang="en-US" sz="2800" dirty="0"/>
              <a:t>) </a:t>
            </a:r>
          </a:p>
          <a:p>
            <a:pPr>
              <a:defRPr/>
            </a:pPr>
            <a:r>
              <a:rPr lang="en-US" altLang="en-US" sz="2800" dirty="0"/>
              <a:t>Multiplication with </a:t>
            </a:r>
            <a:r>
              <a:rPr lang="en-US" altLang="en-US" sz="2800" dirty="0">
                <a:solidFill>
                  <a:srgbClr val="FFFF00"/>
                </a:solidFill>
              </a:rPr>
              <a:t>matrix</a:t>
            </a:r>
          </a:p>
          <a:p>
            <a:pPr lvl="1">
              <a:defRPr/>
            </a:pPr>
            <a:r>
              <a:rPr lang="en-US" altLang="en-US" sz="2400" dirty="0"/>
              <a:t>Requires SHIFT and XOR operations only (vs. matrix multiplication)</a:t>
            </a:r>
          </a:p>
          <a:p>
            <a:pPr>
              <a:defRPr/>
            </a:pPr>
            <a:endParaRPr lang="en-US" altLang="en-US" sz="2800" dirty="0"/>
          </a:p>
          <a:p>
            <a:pPr>
              <a:defRPr/>
            </a:pPr>
            <a:r>
              <a:rPr lang="en-US" altLang="en-US" sz="2800" dirty="0"/>
              <a:t>Decryption requires use of the </a:t>
            </a:r>
            <a:r>
              <a:rPr lang="en-US" altLang="en-US" sz="2800" dirty="0">
                <a:solidFill>
                  <a:srgbClr val="FFFF00"/>
                </a:solidFill>
              </a:rPr>
              <a:t>inverse matrix</a:t>
            </a:r>
            <a:endParaRPr lang="en-US" altLang="en-US" sz="2800" dirty="0"/>
          </a:p>
          <a:p>
            <a:pPr eaLnBrk="1" hangingPunct="1">
              <a:defRPr/>
            </a:pPr>
            <a:endParaRPr lang="en-US" altLang="en-US" sz="2800" dirty="0"/>
          </a:p>
        </p:txBody>
      </p:sp>
      <p:pic>
        <p:nvPicPr>
          <p:cNvPr id="5" name="Picture 4">
            <a:extLst>
              <a:ext uri="{FF2B5EF4-FFF2-40B4-BE49-F238E27FC236}">
                <a16:creationId xmlns:a16="http://schemas.microsoft.com/office/drawing/2014/main" id="{FA0BA64B-E129-7A4E-AAD7-D13445D0AED4}"/>
              </a:ext>
            </a:extLst>
          </p:cNvPr>
          <p:cNvPicPr>
            <a:picLocks noChangeAspect="1"/>
          </p:cNvPicPr>
          <p:nvPr/>
        </p:nvPicPr>
        <p:blipFill>
          <a:blip r:embed="rId3"/>
          <a:stretch>
            <a:fillRect/>
          </a:stretch>
        </p:blipFill>
        <p:spPr>
          <a:xfrm>
            <a:off x="1979712" y="4246085"/>
            <a:ext cx="4235756" cy="1859601"/>
          </a:xfrm>
          <a:prstGeom prst="rect">
            <a:avLst/>
          </a:prstGeom>
        </p:spPr>
      </p:pic>
    </p:spTree>
    <p:extLst>
      <p:ext uri="{BB962C8B-B14F-4D97-AF65-F5344CB8AC3E}">
        <p14:creationId xmlns:p14="http://schemas.microsoft.com/office/powerpoint/2010/main" val="1925905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81473" y="18593"/>
            <a:ext cx="8229600" cy="778098"/>
          </a:xfrm>
        </p:spPr>
        <p:txBody>
          <a:bodyPr>
            <a:normAutofit/>
          </a:bodyPr>
          <a:lstStyle/>
          <a:p>
            <a:pPr eaLnBrk="1" hangingPunct="1">
              <a:defRPr/>
            </a:pPr>
            <a:r>
              <a:rPr lang="en-AU" altLang="en-US" sz="4000" dirty="0"/>
              <a:t>Add Round Key</a:t>
            </a:r>
          </a:p>
        </p:txBody>
      </p:sp>
      <p:sp>
        <p:nvSpPr>
          <p:cNvPr id="63491" name="Rectangle 3"/>
          <p:cNvSpPr>
            <a:spLocks noGrp="1" noChangeArrowheads="1"/>
          </p:cNvSpPr>
          <p:nvPr>
            <p:ph idx="1"/>
          </p:nvPr>
        </p:nvSpPr>
        <p:spPr>
          <a:xfrm>
            <a:off x="395536" y="812782"/>
            <a:ext cx="4248472" cy="5352522"/>
          </a:xfrm>
        </p:spPr>
        <p:txBody>
          <a:bodyPr>
            <a:normAutofit/>
          </a:bodyPr>
          <a:lstStyle/>
          <a:p>
            <a:pPr eaLnBrk="1" hangingPunct="1">
              <a:defRPr/>
            </a:pPr>
            <a:r>
              <a:rPr lang="en-US" altLang="en-US" sz="2800" dirty="0"/>
              <a:t>XOR </a:t>
            </a:r>
            <a:r>
              <a:rPr lang="en-US" altLang="en-US" sz="2800" dirty="0">
                <a:solidFill>
                  <a:srgbClr val="FFFF00"/>
                </a:solidFill>
              </a:rPr>
              <a:t>state</a:t>
            </a:r>
            <a:r>
              <a:rPr lang="en-US" altLang="en-US" sz="2800" dirty="0"/>
              <a:t> with 128-bits of the </a:t>
            </a:r>
            <a:r>
              <a:rPr lang="en-US" altLang="en-US" sz="2800" dirty="0">
                <a:solidFill>
                  <a:srgbClr val="FFFF00"/>
                </a:solidFill>
              </a:rPr>
              <a:t>round key</a:t>
            </a:r>
          </a:p>
          <a:p>
            <a:pPr eaLnBrk="1" hangingPunct="1">
              <a:defRPr/>
            </a:pPr>
            <a:r>
              <a:rPr lang="en-US" altLang="en-US" sz="2800" dirty="0"/>
              <a:t>Processed by column (though effectively a series of byte operations)</a:t>
            </a:r>
          </a:p>
          <a:p>
            <a:pPr eaLnBrk="1" hangingPunct="1">
              <a:defRPr/>
            </a:pPr>
            <a:r>
              <a:rPr lang="en-US" altLang="en-US" sz="2800" dirty="0"/>
              <a:t>Decryption is identical</a:t>
            </a:r>
          </a:p>
          <a:p>
            <a:pPr lvl="1" eaLnBrk="1" hangingPunct="1">
              <a:defRPr/>
            </a:pPr>
            <a:r>
              <a:rPr lang="en-US" altLang="en-US" sz="2400" dirty="0"/>
              <a:t>With reversed keys applied, it will reverse the effect of the XOR during encryption.</a:t>
            </a:r>
          </a:p>
          <a:p>
            <a:pPr lvl="1" eaLnBrk="1" hangingPunct="1">
              <a:defRPr/>
            </a:pPr>
            <a:r>
              <a:rPr lang="en-US" altLang="en-US" sz="2400" dirty="0"/>
              <a:t>Designed to be as simple as possible</a:t>
            </a:r>
          </a:p>
        </p:txBody>
      </p:sp>
      <p:sp>
        <p:nvSpPr>
          <p:cNvPr id="6" name="Slide Number Placeholder 5"/>
          <p:cNvSpPr>
            <a:spLocks noGrp="1"/>
          </p:cNvSpPr>
          <p:nvPr>
            <p:ph type="sldNum" sz="quarter" idx="12"/>
          </p:nvPr>
        </p:nvSpPr>
        <p:spPr/>
        <p:txBody>
          <a:bodyPr/>
          <a:lstStyle/>
          <a:p>
            <a:pPr>
              <a:defRPr/>
            </a:pPr>
            <a:fld id="{C7B89FA4-2868-4DC8-8199-4E3DA6F3B24D}" type="slidenum">
              <a:rPr lang="en-US" altLang="en-US"/>
              <a:pPr>
                <a:defRPr/>
              </a:pPr>
              <a:t>16</a:t>
            </a:fld>
            <a:endParaRPr lang="en-US" altLang="en-US"/>
          </a:p>
        </p:txBody>
      </p:sp>
      <p:pic>
        <p:nvPicPr>
          <p:cNvPr id="2" name="Picture 1"/>
          <p:cNvPicPr>
            <a:picLocks noChangeAspect="1"/>
          </p:cNvPicPr>
          <p:nvPr/>
        </p:nvPicPr>
        <p:blipFill>
          <a:blip r:embed="rId3"/>
          <a:stretch>
            <a:fillRect/>
          </a:stretch>
        </p:blipFill>
        <p:spPr>
          <a:xfrm>
            <a:off x="5292080" y="908720"/>
            <a:ext cx="2914141" cy="22861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a:xfrm>
            <a:off x="457200" y="344959"/>
            <a:ext cx="8229600" cy="622563"/>
          </a:xfrm>
        </p:spPr>
        <p:txBody>
          <a:bodyPr>
            <a:normAutofit fontScale="90000"/>
          </a:bodyPr>
          <a:lstStyle/>
          <a:p>
            <a:pPr eaLnBrk="1" hangingPunct="1">
              <a:defRPr/>
            </a:pPr>
            <a:r>
              <a:rPr lang="en-AU" altLang="en-US" sz="4000" dirty="0"/>
              <a:t>Add Round Key (</a:t>
            </a:r>
            <a:r>
              <a:rPr lang="en-AU" altLang="en-US" sz="4000" dirty="0" err="1"/>
              <a:t>Cont</a:t>
            </a:r>
            <a:r>
              <a:rPr lang="en-AU" altLang="en-US" sz="4000" dirty="0"/>
              <a:t>)</a:t>
            </a:r>
          </a:p>
        </p:txBody>
      </p:sp>
      <p:sp>
        <p:nvSpPr>
          <p:cNvPr id="6" name="Slide Number Placeholder 5"/>
          <p:cNvSpPr>
            <a:spLocks noGrp="1"/>
          </p:cNvSpPr>
          <p:nvPr>
            <p:ph type="sldNum" sz="quarter" idx="12"/>
          </p:nvPr>
        </p:nvSpPr>
        <p:spPr/>
        <p:txBody>
          <a:bodyPr/>
          <a:lstStyle/>
          <a:p>
            <a:pPr>
              <a:defRPr/>
            </a:pPr>
            <a:fld id="{797ADA60-E9B2-497C-A96C-8295EC4968E0}" type="slidenum">
              <a:rPr lang="en-US" altLang="en-US"/>
              <a:pPr>
                <a:defRPr/>
              </a:pPr>
              <a:t>17</a:t>
            </a:fld>
            <a:endParaRPr lang="en-US" altLang="en-US"/>
          </a:p>
        </p:txBody>
      </p:sp>
      <p:pic>
        <p:nvPicPr>
          <p:cNvPr id="37892"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077" y="2056807"/>
            <a:ext cx="7010400" cy="1968500"/>
          </a:xfrm>
          <a:prstGeom prst="rect">
            <a:avLst/>
          </a:prstGeom>
          <a:noFill/>
          <a:ln>
            <a:noFill/>
          </a:ln>
          <a:effectLst/>
          <a:extLst>
            <a:ext uri="{909E8E84-426E-40dd-AFC4-6F175D3DCCD1}">
              <a14:hiddenFill xmlns="" xmlns:a14="http://schemas.microsoft.com/office/drawing/2010/main">
                <a:solidFill>
                  <a:schemeClr val="accent1">
                    <a:alpha val="70195"/>
                  </a:scheme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85754" y="4525322"/>
            <a:ext cx="8101046" cy="830997"/>
          </a:xfrm>
          <a:prstGeom prst="rect">
            <a:avLst/>
          </a:prstGeom>
          <a:noFill/>
        </p:spPr>
        <p:txBody>
          <a:bodyPr wrap="none" rtlCol="0">
            <a:spAutoFit/>
          </a:bodyPr>
          <a:lstStyle/>
          <a:p>
            <a:r>
              <a:rPr lang="en-AU" altLang="en-US" sz="2400" dirty="0"/>
              <a:t>Round keys operates on each byte of state independently.</a:t>
            </a:r>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a:xfrm>
            <a:off x="518319" y="116632"/>
            <a:ext cx="8229600" cy="778098"/>
          </a:xfrm>
        </p:spPr>
        <p:txBody>
          <a:bodyPr>
            <a:normAutofit/>
          </a:bodyPr>
          <a:lstStyle/>
          <a:p>
            <a:pPr eaLnBrk="1" hangingPunct="1">
              <a:defRPr/>
            </a:pPr>
            <a:r>
              <a:rPr lang="en-US" altLang="en-US" sz="3600" dirty="0"/>
              <a:t>AES Round (zoom out view)</a:t>
            </a:r>
            <a:endParaRPr lang="en-AU" altLang="en-US" sz="3600" dirty="0"/>
          </a:p>
        </p:txBody>
      </p:sp>
      <p:sp>
        <p:nvSpPr>
          <p:cNvPr id="6" name="Slide Number Placeholder 5"/>
          <p:cNvSpPr>
            <a:spLocks noGrp="1"/>
          </p:cNvSpPr>
          <p:nvPr>
            <p:ph type="sldNum" sz="quarter" idx="12"/>
          </p:nvPr>
        </p:nvSpPr>
        <p:spPr/>
        <p:txBody>
          <a:bodyPr/>
          <a:lstStyle/>
          <a:p>
            <a:pPr>
              <a:defRPr/>
            </a:pPr>
            <a:fld id="{714CE0F3-B08E-465A-BBC5-067878EFAE76}" type="slidenum">
              <a:rPr lang="en-US" altLang="en-US"/>
              <a:pPr>
                <a:defRPr/>
              </a:pPr>
              <a:t>18</a:t>
            </a:fld>
            <a:endParaRPr lang="en-US" altLang="en-US"/>
          </a:p>
        </p:txBody>
      </p:sp>
      <p:pic>
        <p:nvPicPr>
          <p:cNvPr id="39940"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46646"/>
            <a:ext cx="6675438" cy="5157788"/>
          </a:xfrm>
          <a:prstGeom prst="rect">
            <a:avLst/>
          </a:prstGeom>
          <a:noFill/>
          <a:ln>
            <a:noFill/>
          </a:ln>
          <a:effectLst/>
          <a:extLst>
            <a:ext uri="{909E8E84-426E-40dd-AFC4-6F175D3DCCD1}">
              <a14:hiddenFill xmlns="" xmlns:a14="http://schemas.microsoft.com/office/drawing/2010/main">
                <a:solidFill>
                  <a:schemeClr val="accent1">
                    <a:alpha val="70195"/>
                  </a:scheme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706090"/>
          </a:xfrm>
        </p:spPr>
        <p:txBody>
          <a:bodyPr>
            <a:normAutofit/>
          </a:bodyPr>
          <a:lstStyle/>
          <a:p>
            <a:pPr eaLnBrk="1" hangingPunct="1">
              <a:defRPr/>
            </a:pPr>
            <a:r>
              <a:rPr lang="en-US" altLang="en-US" sz="3600" dirty="0"/>
              <a:t>AES Key Expansion</a:t>
            </a:r>
            <a:endParaRPr lang="en-AU" altLang="en-US" sz="3600" dirty="0"/>
          </a:p>
        </p:txBody>
      </p:sp>
      <p:sp>
        <p:nvSpPr>
          <p:cNvPr id="66563" name="Rectangle 3"/>
          <p:cNvSpPr>
            <a:spLocks noGrp="1" noChangeArrowheads="1"/>
          </p:cNvSpPr>
          <p:nvPr>
            <p:ph idx="1"/>
          </p:nvPr>
        </p:nvSpPr>
        <p:spPr>
          <a:xfrm>
            <a:off x="457200" y="1124744"/>
            <a:ext cx="8229600" cy="4525963"/>
          </a:xfrm>
        </p:spPr>
        <p:txBody>
          <a:bodyPr/>
          <a:lstStyle/>
          <a:p>
            <a:pPr eaLnBrk="1" hangingPunct="1">
              <a:defRPr/>
            </a:pPr>
            <a:r>
              <a:rPr lang="en-US" altLang="en-US" dirty="0"/>
              <a:t>Takes 128-bit key (16-byte) and expands into array of </a:t>
            </a:r>
            <a:r>
              <a:rPr lang="en-US" altLang="en-US" i="1" dirty="0"/>
              <a:t>44(10 rounds)</a:t>
            </a:r>
            <a:r>
              <a:rPr lang="en-US" altLang="en-US" dirty="0"/>
              <a:t> x 32-bit words (</a:t>
            </a:r>
            <a:r>
              <a:rPr lang="en-US" altLang="en-US" i="1" dirty="0"/>
              <a:t>W-in each columns</a:t>
            </a:r>
            <a:r>
              <a:rPr lang="en-US" altLang="en-US" dirty="0"/>
              <a:t>) </a:t>
            </a:r>
          </a:p>
          <a:p>
            <a:pPr eaLnBrk="1" hangingPunct="1">
              <a:defRPr/>
            </a:pPr>
            <a:r>
              <a:rPr lang="en-US" altLang="en-US" dirty="0"/>
              <a:t>Uses Round constants </a:t>
            </a:r>
            <a:r>
              <a:rPr lang="en-US" altLang="en-US" dirty="0">
                <a:solidFill>
                  <a:srgbClr val="FFFF00"/>
                </a:solidFill>
              </a:rPr>
              <a:t>(RCON)</a:t>
            </a:r>
            <a:r>
              <a:rPr lang="en-US" altLang="en-US" dirty="0"/>
              <a:t> to increase randomness </a:t>
            </a:r>
          </a:p>
          <a:p>
            <a:pPr marL="457200" lvl="1" indent="0" eaLnBrk="1" hangingPunct="1">
              <a:buNone/>
              <a:defRPr/>
            </a:pPr>
            <a:endParaRPr lang="en-US" altLang="en-US" dirty="0"/>
          </a:p>
          <a:p>
            <a:pPr marL="457200" lvl="1" indent="0" eaLnBrk="1" hangingPunct="1">
              <a:buNone/>
              <a:defRPr/>
            </a:pPr>
            <a:endParaRPr lang="en-US" altLang="en-US" dirty="0"/>
          </a:p>
        </p:txBody>
      </p:sp>
      <p:sp>
        <p:nvSpPr>
          <p:cNvPr id="6" name="Slide Number Placeholder 5"/>
          <p:cNvSpPr>
            <a:spLocks noGrp="1"/>
          </p:cNvSpPr>
          <p:nvPr>
            <p:ph type="sldNum" sz="quarter" idx="12"/>
          </p:nvPr>
        </p:nvSpPr>
        <p:spPr/>
        <p:txBody>
          <a:bodyPr/>
          <a:lstStyle/>
          <a:p>
            <a:pPr>
              <a:defRPr/>
            </a:pPr>
            <a:fld id="{31B73851-F28C-47AD-B7E3-44BF5C755F1D}" type="slidenum">
              <a:rPr lang="en-US" altLang="en-US"/>
              <a:pPr>
                <a:defRPr/>
              </a:pPr>
              <a:t>19</a:t>
            </a:fld>
            <a:endParaRPr lang="en-US" altLang="en-US"/>
          </a:p>
        </p:txBody>
      </p:sp>
      <p:pic>
        <p:nvPicPr>
          <p:cNvPr id="2" name="Picture 1" descr="Screen Shot 2017-01-01 at 2.22.55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64" y="4005064"/>
            <a:ext cx="7020272" cy="14612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850106"/>
          </a:xfrm>
        </p:spPr>
        <p:txBody>
          <a:bodyPr/>
          <a:lstStyle/>
          <a:p>
            <a:pPr eaLnBrk="1" hangingPunct="1">
              <a:defRPr/>
            </a:pPr>
            <a:r>
              <a:rPr lang="en-US" altLang="en-US" dirty="0"/>
              <a:t>Origins</a:t>
            </a:r>
            <a:endParaRPr lang="en-AU" altLang="en-US" dirty="0"/>
          </a:p>
        </p:txBody>
      </p:sp>
      <p:sp>
        <p:nvSpPr>
          <p:cNvPr id="46083" name="Rectangle 3"/>
          <p:cNvSpPr>
            <a:spLocks noGrp="1" noChangeArrowheads="1"/>
          </p:cNvSpPr>
          <p:nvPr>
            <p:ph idx="1"/>
          </p:nvPr>
        </p:nvSpPr>
        <p:spPr>
          <a:xfrm>
            <a:off x="457200" y="1254012"/>
            <a:ext cx="8229600" cy="5102338"/>
          </a:xfrm>
        </p:spPr>
        <p:txBody>
          <a:bodyPr>
            <a:normAutofit fontScale="92500" lnSpcReduction="20000"/>
          </a:bodyPr>
          <a:lstStyle/>
          <a:p>
            <a:pPr eaLnBrk="1" hangingPunct="1">
              <a:lnSpc>
                <a:spcPct val="90000"/>
              </a:lnSpc>
              <a:defRPr/>
            </a:pPr>
            <a:r>
              <a:rPr lang="en-AU" altLang="en-US" sz="2800" dirty="0"/>
              <a:t>Replacement for DES needed </a:t>
            </a:r>
          </a:p>
          <a:p>
            <a:pPr lvl="1">
              <a:spcBef>
                <a:spcPts val="700"/>
              </a:spcBef>
              <a:buClr>
                <a:srgbClr val="D9D9FF"/>
              </a:buClr>
              <a:buSzPct val="50000"/>
              <a:buFont typeface="Wingdings" panose="05000000000000000000" pitchFamily="2" charset="2"/>
              <a:buChar char=""/>
            </a:pPr>
            <a:r>
              <a:rPr lang="en-AU" altLang="en-US" sz="2400" dirty="0">
                <a:effectLst>
                  <a:outerShdw blurRad="38100" dist="38100" dir="2700000" algn="tl">
                    <a:srgbClr val="000000"/>
                  </a:outerShdw>
                </a:effectLst>
              </a:rPr>
              <a:t>in 1997 on Internet in a few months </a:t>
            </a:r>
          </a:p>
          <a:p>
            <a:pPr lvl="1">
              <a:spcBef>
                <a:spcPts val="700"/>
              </a:spcBef>
              <a:buClr>
                <a:srgbClr val="D9D9FF"/>
              </a:buClr>
              <a:buSzPct val="50000"/>
              <a:buFont typeface="Wingdings" panose="05000000000000000000" pitchFamily="2" charset="2"/>
              <a:buChar char=""/>
            </a:pPr>
            <a:r>
              <a:rPr lang="en-AU" altLang="en-US" sz="2400" dirty="0">
                <a:effectLst>
                  <a:outerShdw blurRad="38100" dist="38100" dir="2700000" algn="tl">
                    <a:srgbClr val="000000"/>
                  </a:outerShdw>
                </a:effectLst>
              </a:rPr>
              <a:t>in 1998 on dedicated h/w (EFF) in a few days </a:t>
            </a:r>
          </a:p>
          <a:p>
            <a:pPr lvl="1">
              <a:spcBef>
                <a:spcPts val="700"/>
              </a:spcBef>
              <a:buClr>
                <a:srgbClr val="D9D9FF"/>
              </a:buClr>
              <a:buSzPct val="50000"/>
              <a:buFont typeface="Wingdings" panose="05000000000000000000" pitchFamily="2" charset="2"/>
              <a:buChar char=""/>
            </a:pPr>
            <a:r>
              <a:rPr lang="en-AU" altLang="en-US" sz="2400" dirty="0">
                <a:effectLst>
                  <a:outerShdw blurRad="38100" dist="38100" dir="2700000" algn="tl">
                    <a:srgbClr val="000000"/>
                  </a:outerShdw>
                </a:effectLst>
              </a:rPr>
              <a:t>in 1999 above combined in 22hrs!</a:t>
            </a:r>
          </a:p>
          <a:p>
            <a:pPr eaLnBrk="1" hangingPunct="1">
              <a:lnSpc>
                <a:spcPct val="90000"/>
              </a:lnSpc>
              <a:defRPr/>
            </a:pPr>
            <a:endParaRPr lang="en-AU" altLang="en-US" sz="2800" dirty="0"/>
          </a:p>
          <a:p>
            <a:pPr eaLnBrk="1" hangingPunct="1">
              <a:lnSpc>
                <a:spcPct val="90000"/>
              </a:lnSpc>
              <a:defRPr/>
            </a:pPr>
            <a:r>
              <a:rPr lang="en-AU" altLang="en-US" sz="2800" dirty="0"/>
              <a:t>US NIST (National Standard and Technology) issued call for ciphers in 1997</a:t>
            </a:r>
          </a:p>
          <a:p>
            <a:pPr lvl="1" eaLnBrk="1" hangingPunct="1">
              <a:lnSpc>
                <a:spcPct val="90000"/>
              </a:lnSpc>
              <a:defRPr/>
            </a:pPr>
            <a:r>
              <a:rPr lang="en-AU" altLang="en-US" sz="2400" dirty="0"/>
              <a:t>15 candidates accepted in Jun 98 (1</a:t>
            </a:r>
            <a:r>
              <a:rPr lang="en-AU" altLang="en-US" sz="2400" baseline="30000" dirty="0"/>
              <a:t>st</a:t>
            </a:r>
            <a:r>
              <a:rPr lang="en-AU" altLang="en-US" sz="2400" dirty="0"/>
              <a:t> round of evaluation)</a:t>
            </a:r>
          </a:p>
          <a:p>
            <a:pPr lvl="1" eaLnBrk="1" hangingPunct="1">
              <a:lnSpc>
                <a:spcPct val="90000"/>
              </a:lnSpc>
              <a:defRPr/>
            </a:pPr>
            <a:r>
              <a:rPr lang="en-AU" altLang="en-US" sz="2400" dirty="0"/>
              <a:t>5 were shortlisted in Aug-99 (2</a:t>
            </a:r>
            <a:r>
              <a:rPr lang="en-AU" altLang="en-US" sz="2400" baseline="30000" dirty="0"/>
              <a:t>nd</a:t>
            </a:r>
            <a:r>
              <a:rPr lang="en-AU" altLang="en-US" sz="2400" dirty="0"/>
              <a:t> round of evaluation)</a:t>
            </a:r>
          </a:p>
          <a:p>
            <a:pPr lvl="1" eaLnBrk="1" hangingPunct="1">
              <a:lnSpc>
                <a:spcPct val="90000"/>
              </a:lnSpc>
              <a:defRPr/>
            </a:pPr>
            <a:r>
              <a:rPr lang="en-AU" altLang="en-US" sz="2400" b="1" dirty="0" err="1">
                <a:solidFill>
                  <a:srgbClr val="FFFF00"/>
                </a:solidFill>
              </a:rPr>
              <a:t>Rijndael</a:t>
            </a:r>
            <a:r>
              <a:rPr lang="en-AU" altLang="en-US" sz="2400" dirty="0"/>
              <a:t> was selected as proposed algorithm in Oct-2000 </a:t>
            </a:r>
            <a:r>
              <a:rPr lang="en-AU" altLang="en-US" sz="2400" dirty="0">
                <a:sym typeface="Wingdings"/>
              </a:rPr>
              <a:t> AES</a:t>
            </a:r>
            <a:endParaRPr lang="en-AU" altLang="en-US" sz="2400" dirty="0"/>
          </a:p>
          <a:p>
            <a:pPr lvl="1">
              <a:lnSpc>
                <a:spcPct val="90000"/>
              </a:lnSpc>
              <a:defRPr/>
            </a:pPr>
            <a:r>
              <a:rPr lang="en-AU" altLang="en-US" sz="2400" dirty="0"/>
              <a:t>Issued as FIPS (</a:t>
            </a:r>
            <a:r>
              <a:rPr lang="en-SG" sz="2400" dirty="0"/>
              <a:t>Federal Information Processing Standards</a:t>
            </a:r>
            <a:r>
              <a:rPr lang="en-AU" altLang="en-US" sz="2400" dirty="0"/>
              <a:t>) PUB 197 standard in Nov-2001</a:t>
            </a:r>
          </a:p>
          <a:p>
            <a:pPr lvl="2">
              <a:lnSpc>
                <a:spcPct val="90000"/>
              </a:lnSpc>
              <a:defRPr/>
            </a:pPr>
            <a:r>
              <a:rPr lang="en-SG" dirty="0"/>
              <a:t>Publicly announced standards developed by the United States federal government for use in computer systems by non-military government agencies and government contractors.</a:t>
            </a:r>
            <a:endParaRPr lang="en-AU" altLang="en-US" sz="2000" dirty="0"/>
          </a:p>
        </p:txBody>
      </p:sp>
      <p:sp>
        <p:nvSpPr>
          <p:cNvPr id="6" name="Slide Number Placeholder 5"/>
          <p:cNvSpPr>
            <a:spLocks noGrp="1"/>
          </p:cNvSpPr>
          <p:nvPr>
            <p:ph type="sldNum" sz="quarter" idx="12"/>
          </p:nvPr>
        </p:nvSpPr>
        <p:spPr/>
        <p:txBody>
          <a:bodyPr/>
          <a:lstStyle/>
          <a:p>
            <a:pPr>
              <a:defRPr/>
            </a:pPr>
            <a:fld id="{B0A6BCE0-9029-41D0-9DF0-0FD3815DB51A}" type="slidenum">
              <a:rPr lang="en-US" altLang="en-US"/>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34074"/>
            <a:ext cx="8229600" cy="778098"/>
          </a:xfrm>
        </p:spPr>
        <p:txBody>
          <a:bodyPr>
            <a:normAutofit/>
          </a:bodyPr>
          <a:lstStyle/>
          <a:p>
            <a:pPr eaLnBrk="1" hangingPunct="1">
              <a:defRPr/>
            </a:pPr>
            <a:r>
              <a:rPr lang="en-US" altLang="en-US" sz="3600" dirty="0"/>
              <a:t>AES Key Expansion (</a:t>
            </a:r>
            <a:r>
              <a:rPr lang="en-US" altLang="en-US" sz="3600" dirty="0" err="1"/>
              <a:t>Cont</a:t>
            </a:r>
            <a:r>
              <a:rPr lang="en-US" altLang="en-US" sz="3600" dirty="0"/>
              <a:t>)</a:t>
            </a:r>
            <a:endParaRPr lang="en-AU" altLang="en-US" sz="3600" dirty="0"/>
          </a:p>
        </p:txBody>
      </p:sp>
      <p:sp>
        <p:nvSpPr>
          <p:cNvPr id="66563" name="Rectangle 3"/>
          <p:cNvSpPr>
            <a:spLocks noGrp="1" noChangeArrowheads="1"/>
          </p:cNvSpPr>
          <p:nvPr>
            <p:ph idx="1"/>
          </p:nvPr>
        </p:nvSpPr>
        <p:spPr>
          <a:xfrm>
            <a:off x="473657" y="703237"/>
            <a:ext cx="8229600" cy="4525963"/>
          </a:xfrm>
        </p:spPr>
        <p:txBody>
          <a:bodyPr/>
          <a:lstStyle/>
          <a:p>
            <a:pPr eaLnBrk="1" hangingPunct="1">
              <a:defRPr/>
            </a:pPr>
            <a:r>
              <a:rPr lang="en-US" altLang="en-US" dirty="0"/>
              <a:t>Typical operations</a:t>
            </a:r>
          </a:p>
          <a:p>
            <a:pPr lvl="1" eaLnBrk="1" hangingPunct="1">
              <a:defRPr/>
            </a:pPr>
            <a:r>
              <a:rPr lang="en-US" altLang="en-US" dirty="0"/>
              <a:t>Generate First Word</a:t>
            </a:r>
          </a:p>
          <a:p>
            <a:pPr lvl="2" eaLnBrk="1" hangingPunct="1">
              <a:defRPr/>
            </a:pPr>
            <a:r>
              <a:rPr lang="en-US" altLang="en-US" sz="2000" dirty="0" err="1"/>
              <a:t>RotBytes</a:t>
            </a:r>
            <a:endParaRPr lang="en-US" altLang="en-US" sz="2000" dirty="0"/>
          </a:p>
          <a:p>
            <a:pPr lvl="2" eaLnBrk="1" hangingPunct="1">
              <a:defRPr/>
            </a:pPr>
            <a:r>
              <a:rPr lang="en-US" altLang="en-US" sz="2000" dirty="0" err="1"/>
              <a:t>SubBytes</a:t>
            </a:r>
            <a:r>
              <a:rPr lang="en-US" altLang="en-US" sz="2000" dirty="0"/>
              <a:t> using S-box</a:t>
            </a:r>
          </a:p>
          <a:p>
            <a:pPr lvl="2">
              <a:defRPr/>
            </a:pPr>
            <a:r>
              <a:rPr lang="en-US" altLang="en-US" sz="2000" dirty="0"/>
              <a:t>XOR  with </a:t>
            </a:r>
            <a:r>
              <a:rPr lang="en-US" altLang="en-US" sz="2000" b="1" dirty="0">
                <a:solidFill>
                  <a:srgbClr val="FFFF00"/>
                </a:solidFill>
              </a:rPr>
              <a:t>W</a:t>
            </a:r>
            <a:r>
              <a:rPr lang="en-US" altLang="en-US" sz="2000" b="1" baseline="-25000" dirty="0">
                <a:solidFill>
                  <a:srgbClr val="FFFF00"/>
                </a:solidFill>
              </a:rPr>
              <a:t>0</a:t>
            </a:r>
            <a:r>
              <a:rPr lang="en-US" altLang="en-US" sz="2000" dirty="0"/>
              <a:t> and </a:t>
            </a:r>
            <a:r>
              <a:rPr lang="en-US" altLang="en-US" sz="2000" b="1" dirty="0">
                <a:solidFill>
                  <a:srgbClr val="FFFF00"/>
                </a:solidFill>
              </a:rPr>
              <a:t>RCON</a:t>
            </a:r>
            <a:endParaRPr lang="en-US" altLang="en-US" sz="2000" b="1" baseline="-25000" dirty="0">
              <a:solidFill>
                <a:srgbClr val="FFFF00"/>
              </a:solidFill>
            </a:endParaRPr>
          </a:p>
          <a:p>
            <a:pPr marL="0" indent="0">
              <a:buNone/>
              <a:defRPr/>
            </a:pPr>
            <a:endParaRPr lang="en-US" altLang="en-US" dirty="0"/>
          </a:p>
        </p:txBody>
      </p:sp>
      <p:sp>
        <p:nvSpPr>
          <p:cNvPr id="6" name="Slide Number Placeholder 5"/>
          <p:cNvSpPr>
            <a:spLocks noGrp="1"/>
          </p:cNvSpPr>
          <p:nvPr>
            <p:ph type="sldNum" sz="quarter" idx="12"/>
          </p:nvPr>
        </p:nvSpPr>
        <p:spPr>
          <a:xfrm>
            <a:off x="6553200" y="6572374"/>
            <a:ext cx="2133600" cy="365125"/>
          </a:xfrm>
        </p:spPr>
        <p:txBody>
          <a:bodyPr/>
          <a:lstStyle/>
          <a:p>
            <a:pPr>
              <a:defRPr/>
            </a:pPr>
            <a:fld id="{31B73851-F28C-47AD-B7E3-44BF5C755F1D}" type="slidenum">
              <a:rPr lang="en-US" altLang="en-US"/>
              <a:pPr>
                <a:defRPr/>
              </a:pPr>
              <a:t>20</a:t>
            </a:fld>
            <a:endParaRPr lang="en-US" altLang="en-US"/>
          </a:p>
        </p:txBody>
      </p:sp>
      <p:pic>
        <p:nvPicPr>
          <p:cNvPr id="2" name="Picture 1"/>
          <p:cNvPicPr>
            <a:picLocks noChangeAspect="1"/>
          </p:cNvPicPr>
          <p:nvPr/>
        </p:nvPicPr>
        <p:blipFill>
          <a:blip r:embed="rId3"/>
          <a:stretch>
            <a:fillRect/>
          </a:stretch>
        </p:blipFill>
        <p:spPr>
          <a:xfrm>
            <a:off x="1907704" y="3552428"/>
            <a:ext cx="1981200" cy="1028700"/>
          </a:xfrm>
          <a:prstGeom prst="rect">
            <a:avLst/>
          </a:prstGeom>
        </p:spPr>
      </p:pic>
      <p:sp>
        <p:nvSpPr>
          <p:cNvPr id="3" name="Rectangle 2"/>
          <p:cNvSpPr/>
          <p:nvPr/>
        </p:nvSpPr>
        <p:spPr>
          <a:xfrm>
            <a:off x="251520" y="3501008"/>
            <a:ext cx="1687055" cy="1077218"/>
          </a:xfrm>
          <a:prstGeom prst="rect">
            <a:avLst/>
          </a:prstGeom>
        </p:spPr>
        <p:txBody>
          <a:bodyPr wrap="square">
            <a:spAutoFit/>
          </a:bodyPr>
          <a:lstStyle/>
          <a:p>
            <a:r>
              <a:rPr lang="en-SG" sz="1600" dirty="0"/>
              <a:t>Round keys are first copied from the Cipher key (W0 –W3)</a:t>
            </a:r>
          </a:p>
        </p:txBody>
      </p:sp>
      <p:sp>
        <p:nvSpPr>
          <p:cNvPr id="4" name="TextBox 3"/>
          <p:cNvSpPr txBox="1"/>
          <p:nvPr/>
        </p:nvSpPr>
        <p:spPr>
          <a:xfrm>
            <a:off x="35496" y="3488814"/>
            <a:ext cx="312906" cy="369332"/>
          </a:xfrm>
          <a:prstGeom prst="rect">
            <a:avLst/>
          </a:prstGeom>
          <a:noFill/>
        </p:spPr>
        <p:txBody>
          <a:bodyPr wrap="none" rtlCol="0">
            <a:spAutoFit/>
          </a:bodyPr>
          <a:lstStyle/>
          <a:p>
            <a:r>
              <a:rPr lang="en-SG" b="1" dirty="0">
                <a:solidFill>
                  <a:srgbClr val="FFFF00"/>
                </a:solidFill>
              </a:rPr>
              <a:t>1</a:t>
            </a:r>
          </a:p>
        </p:txBody>
      </p:sp>
      <p:sp>
        <p:nvSpPr>
          <p:cNvPr id="8" name="TextBox 7"/>
          <p:cNvSpPr txBox="1"/>
          <p:nvPr/>
        </p:nvSpPr>
        <p:spPr>
          <a:xfrm>
            <a:off x="3954588" y="3488814"/>
            <a:ext cx="312906" cy="369332"/>
          </a:xfrm>
          <a:prstGeom prst="rect">
            <a:avLst/>
          </a:prstGeom>
          <a:noFill/>
        </p:spPr>
        <p:txBody>
          <a:bodyPr wrap="none" rtlCol="0">
            <a:spAutoFit/>
          </a:bodyPr>
          <a:lstStyle/>
          <a:p>
            <a:r>
              <a:rPr lang="en-SG" b="1" dirty="0">
                <a:solidFill>
                  <a:srgbClr val="FFFF00"/>
                </a:solidFill>
              </a:rPr>
              <a:t>2</a:t>
            </a:r>
          </a:p>
        </p:txBody>
      </p:sp>
      <p:pic>
        <p:nvPicPr>
          <p:cNvPr id="5" name="Picture 4"/>
          <p:cNvPicPr>
            <a:picLocks noChangeAspect="1"/>
          </p:cNvPicPr>
          <p:nvPr/>
        </p:nvPicPr>
        <p:blipFill>
          <a:blip r:embed="rId4"/>
          <a:stretch>
            <a:fillRect/>
          </a:stretch>
        </p:blipFill>
        <p:spPr>
          <a:xfrm>
            <a:off x="4249514" y="3554064"/>
            <a:ext cx="539313" cy="1099072"/>
          </a:xfrm>
          <a:prstGeom prst="rect">
            <a:avLst/>
          </a:prstGeom>
        </p:spPr>
      </p:pic>
      <p:sp>
        <p:nvSpPr>
          <p:cNvPr id="19" name="Rounded Rectangle 18"/>
          <p:cNvSpPr/>
          <p:nvPr/>
        </p:nvSpPr>
        <p:spPr>
          <a:xfrm>
            <a:off x="3419872" y="3554064"/>
            <a:ext cx="469032" cy="102416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4853485" y="3747229"/>
            <a:ext cx="1132041" cy="584775"/>
          </a:xfrm>
          <a:prstGeom prst="rect">
            <a:avLst/>
          </a:prstGeom>
        </p:spPr>
        <p:txBody>
          <a:bodyPr wrap="square">
            <a:spAutoFit/>
          </a:bodyPr>
          <a:lstStyle/>
          <a:p>
            <a:r>
              <a:rPr lang="en-SG" sz="1600" dirty="0"/>
              <a:t>Perform a </a:t>
            </a:r>
            <a:r>
              <a:rPr lang="en-SG" sz="1600" dirty="0" err="1"/>
              <a:t>RotBytes</a:t>
            </a:r>
            <a:endParaRPr lang="en-SG" sz="1600" dirty="0"/>
          </a:p>
        </p:txBody>
      </p:sp>
      <p:pic>
        <p:nvPicPr>
          <p:cNvPr id="20" name="Picture 19"/>
          <p:cNvPicPr>
            <a:picLocks noChangeAspect="1"/>
          </p:cNvPicPr>
          <p:nvPr/>
        </p:nvPicPr>
        <p:blipFill>
          <a:blip r:embed="rId5"/>
          <a:stretch>
            <a:fillRect/>
          </a:stretch>
        </p:blipFill>
        <p:spPr>
          <a:xfrm>
            <a:off x="6332447" y="3590768"/>
            <a:ext cx="530612" cy="1062368"/>
          </a:xfrm>
          <a:prstGeom prst="rect">
            <a:avLst/>
          </a:prstGeom>
        </p:spPr>
      </p:pic>
      <p:sp>
        <p:nvSpPr>
          <p:cNvPr id="24" name="TextBox 23"/>
          <p:cNvSpPr txBox="1"/>
          <p:nvPr/>
        </p:nvSpPr>
        <p:spPr>
          <a:xfrm>
            <a:off x="5940152" y="3501008"/>
            <a:ext cx="312906" cy="369332"/>
          </a:xfrm>
          <a:prstGeom prst="rect">
            <a:avLst/>
          </a:prstGeom>
          <a:noFill/>
        </p:spPr>
        <p:txBody>
          <a:bodyPr wrap="none" rtlCol="0">
            <a:spAutoFit/>
          </a:bodyPr>
          <a:lstStyle/>
          <a:p>
            <a:r>
              <a:rPr lang="en-SG" b="1" dirty="0">
                <a:solidFill>
                  <a:srgbClr val="FFFF00"/>
                </a:solidFill>
              </a:rPr>
              <a:t>3</a:t>
            </a:r>
          </a:p>
        </p:txBody>
      </p:sp>
      <p:sp>
        <p:nvSpPr>
          <p:cNvPr id="25" name="Rectangle 24"/>
          <p:cNvSpPr/>
          <p:nvPr/>
        </p:nvSpPr>
        <p:spPr>
          <a:xfrm>
            <a:off x="6942448" y="3684842"/>
            <a:ext cx="1229952" cy="830997"/>
          </a:xfrm>
          <a:prstGeom prst="rect">
            <a:avLst/>
          </a:prstGeom>
        </p:spPr>
        <p:txBody>
          <a:bodyPr wrap="square">
            <a:spAutoFit/>
          </a:bodyPr>
          <a:lstStyle/>
          <a:p>
            <a:r>
              <a:rPr lang="en-SG" sz="1600" dirty="0"/>
              <a:t>“09” is rotated to the bottom</a:t>
            </a:r>
          </a:p>
        </p:txBody>
      </p:sp>
      <p:sp>
        <p:nvSpPr>
          <p:cNvPr id="27" name="TextBox 26"/>
          <p:cNvSpPr txBox="1"/>
          <p:nvPr/>
        </p:nvSpPr>
        <p:spPr>
          <a:xfrm>
            <a:off x="4662" y="5048963"/>
            <a:ext cx="312906" cy="369332"/>
          </a:xfrm>
          <a:prstGeom prst="rect">
            <a:avLst/>
          </a:prstGeom>
          <a:noFill/>
        </p:spPr>
        <p:txBody>
          <a:bodyPr wrap="none" rtlCol="0">
            <a:spAutoFit/>
          </a:bodyPr>
          <a:lstStyle/>
          <a:p>
            <a:r>
              <a:rPr lang="en-SG" b="1" dirty="0">
                <a:solidFill>
                  <a:srgbClr val="FFFF00"/>
                </a:solidFill>
              </a:rPr>
              <a:t>4</a:t>
            </a:r>
          </a:p>
        </p:txBody>
      </p:sp>
      <p:pic>
        <p:nvPicPr>
          <p:cNvPr id="7" name="Picture 6">
            <a:extLst>
              <a:ext uri="{FF2B5EF4-FFF2-40B4-BE49-F238E27FC236}">
                <a16:creationId xmlns:a16="http://schemas.microsoft.com/office/drawing/2014/main" id="{83A234C7-BDC0-44E2-9284-BF88E5862E7B}"/>
              </a:ext>
            </a:extLst>
          </p:cNvPr>
          <p:cNvPicPr>
            <a:picLocks noChangeAspect="1"/>
          </p:cNvPicPr>
          <p:nvPr/>
        </p:nvPicPr>
        <p:blipFill>
          <a:blip r:embed="rId6"/>
          <a:stretch>
            <a:fillRect/>
          </a:stretch>
        </p:blipFill>
        <p:spPr>
          <a:xfrm>
            <a:off x="3115386" y="5036262"/>
            <a:ext cx="566682" cy="1212437"/>
          </a:xfrm>
          <a:prstGeom prst="rect">
            <a:avLst/>
          </a:prstGeom>
        </p:spPr>
      </p:pic>
      <p:pic>
        <p:nvPicPr>
          <p:cNvPr id="17" name="Picture 16">
            <a:extLst>
              <a:ext uri="{FF2B5EF4-FFF2-40B4-BE49-F238E27FC236}">
                <a16:creationId xmlns:a16="http://schemas.microsoft.com/office/drawing/2014/main" id="{B7D84882-4596-4A08-8445-DD5C42B24D05}"/>
              </a:ext>
            </a:extLst>
          </p:cNvPr>
          <p:cNvPicPr>
            <a:picLocks noChangeAspect="1"/>
          </p:cNvPicPr>
          <p:nvPr/>
        </p:nvPicPr>
        <p:blipFill>
          <a:blip r:embed="rId5"/>
          <a:stretch>
            <a:fillRect/>
          </a:stretch>
        </p:blipFill>
        <p:spPr>
          <a:xfrm>
            <a:off x="385689" y="5048963"/>
            <a:ext cx="530612" cy="1062368"/>
          </a:xfrm>
          <a:prstGeom prst="rect">
            <a:avLst/>
          </a:prstGeom>
        </p:spPr>
      </p:pic>
      <p:sp>
        <p:nvSpPr>
          <p:cNvPr id="21" name="TextBox 20">
            <a:extLst>
              <a:ext uri="{FF2B5EF4-FFF2-40B4-BE49-F238E27FC236}">
                <a16:creationId xmlns:a16="http://schemas.microsoft.com/office/drawing/2014/main" id="{A10FA3B2-1FD9-45D0-8DB7-B0A7BA60633F}"/>
              </a:ext>
            </a:extLst>
          </p:cNvPr>
          <p:cNvSpPr txBox="1"/>
          <p:nvPr/>
        </p:nvSpPr>
        <p:spPr>
          <a:xfrm>
            <a:off x="957767" y="5389279"/>
            <a:ext cx="410690" cy="369332"/>
          </a:xfrm>
          <a:prstGeom prst="rect">
            <a:avLst/>
          </a:prstGeom>
          <a:noFill/>
        </p:spPr>
        <p:txBody>
          <a:bodyPr wrap="none" rtlCol="0">
            <a:spAutoFit/>
          </a:bodyPr>
          <a:lstStyle/>
          <a:p>
            <a:r>
              <a:rPr lang="en-SG" b="1" dirty="0">
                <a:solidFill>
                  <a:srgbClr val="FFFF00"/>
                </a:solidFill>
                <a:sym typeface="Wingdings" panose="05000000000000000000" pitchFamily="2" charset="2"/>
              </a:rPr>
              <a:t></a:t>
            </a:r>
            <a:endParaRPr lang="en-SG" b="1" dirty="0">
              <a:solidFill>
                <a:srgbClr val="FFFF00"/>
              </a:solidFill>
            </a:endParaRPr>
          </a:p>
        </p:txBody>
      </p:sp>
      <p:pic>
        <p:nvPicPr>
          <p:cNvPr id="10" name="Picture 9">
            <a:extLst>
              <a:ext uri="{FF2B5EF4-FFF2-40B4-BE49-F238E27FC236}">
                <a16:creationId xmlns:a16="http://schemas.microsoft.com/office/drawing/2014/main" id="{B95A5320-0AD3-4AAD-B5FF-D083D4C413C6}"/>
              </a:ext>
            </a:extLst>
          </p:cNvPr>
          <p:cNvPicPr>
            <a:picLocks noChangeAspect="1"/>
          </p:cNvPicPr>
          <p:nvPr/>
        </p:nvPicPr>
        <p:blipFill>
          <a:blip r:embed="rId7"/>
          <a:stretch>
            <a:fillRect/>
          </a:stretch>
        </p:blipFill>
        <p:spPr>
          <a:xfrm>
            <a:off x="1337915" y="5040749"/>
            <a:ext cx="1361877" cy="1184656"/>
          </a:xfrm>
          <a:prstGeom prst="rect">
            <a:avLst/>
          </a:prstGeom>
        </p:spPr>
      </p:pic>
      <p:sp>
        <p:nvSpPr>
          <p:cNvPr id="23" name="TextBox 22">
            <a:extLst>
              <a:ext uri="{FF2B5EF4-FFF2-40B4-BE49-F238E27FC236}">
                <a16:creationId xmlns:a16="http://schemas.microsoft.com/office/drawing/2014/main" id="{C1B61DFE-AE72-4EC4-B7FB-BC877A799FF6}"/>
              </a:ext>
            </a:extLst>
          </p:cNvPr>
          <p:cNvSpPr txBox="1"/>
          <p:nvPr/>
        </p:nvSpPr>
        <p:spPr>
          <a:xfrm>
            <a:off x="2721150" y="5400789"/>
            <a:ext cx="410690" cy="369332"/>
          </a:xfrm>
          <a:prstGeom prst="rect">
            <a:avLst/>
          </a:prstGeom>
          <a:noFill/>
        </p:spPr>
        <p:txBody>
          <a:bodyPr wrap="none" rtlCol="0">
            <a:spAutoFit/>
          </a:bodyPr>
          <a:lstStyle/>
          <a:p>
            <a:r>
              <a:rPr lang="en-SG" b="1" dirty="0">
                <a:solidFill>
                  <a:srgbClr val="FFFF00"/>
                </a:solidFill>
                <a:sym typeface="Wingdings" panose="05000000000000000000" pitchFamily="2" charset="2"/>
              </a:rPr>
              <a:t></a:t>
            </a:r>
            <a:endParaRPr lang="en-SG" b="1" dirty="0">
              <a:solidFill>
                <a:srgbClr val="FFFF00"/>
              </a:solidFill>
            </a:endParaRPr>
          </a:p>
        </p:txBody>
      </p:sp>
      <p:sp>
        <p:nvSpPr>
          <p:cNvPr id="26" name="Rectangle 25">
            <a:extLst>
              <a:ext uri="{FF2B5EF4-FFF2-40B4-BE49-F238E27FC236}">
                <a16:creationId xmlns:a16="http://schemas.microsoft.com/office/drawing/2014/main" id="{BBD64CC8-43CB-4370-B87E-5D7E9D67514D}"/>
              </a:ext>
            </a:extLst>
          </p:cNvPr>
          <p:cNvSpPr/>
          <p:nvPr/>
        </p:nvSpPr>
        <p:spPr>
          <a:xfrm>
            <a:off x="3770036" y="5237842"/>
            <a:ext cx="1132041" cy="830997"/>
          </a:xfrm>
          <a:prstGeom prst="rect">
            <a:avLst/>
          </a:prstGeom>
        </p:spPr>
        <p:txBody>
          <a:bodyPr wrap="square">
            <a:spAutoFit/>
          </a:bodyPr>
          <a:lstStyle/>
          <a:p>
            <a:r>
              <a:rPr lang="en-SG" sz="1600" dirty="0" err="1"/>
              <a:t>SubBytes</a:t>
            </a:r>
            <a:r>
              <a:rPr lang="en-SG" sz="1600" dirty="0"/>
              <a:t> using S-box</a:t>
            </a:r>
          </a:p>
        </p:txBody>
      </p:sp>
      <p:sp>
        <p:nvSpPr>
          <p:cNvPr id="28" name="TextBox 27">
            <a:extLst>
              <a:ext uri="{FF2B5EF4-FFF2-40B4-BE49-F238E27FC236}">
                <a16:creationId xmlns:a16="http://schemas.microsoft.com/office/drawing/2014/main" id="{C7B8ECE5-11B3-48EC-8CD9-098E6DEFBAFB}"/>
              </a:ext>
            </a:extLst>
          </p:cNvPr>
          <p:cNvSpPr txBox="1"/>
          <p:nvPr/>
        </p:nvSpPr>
        <p:spPr>
          <a:xfrm>
            <a:off x="4716016" y="5014047"/>
            <a:ext cx="312906" cy="369332"/>
          </a:xfrm>
          <a:prstGeom prst="rect">
            <a:avLst/>
          </a:prstGeom>
          <a:noFill/>
        </p:spPr>
        <p:txBody>
          <a:bodyPr wrap="none" rtlCol="0">
            <a:spAutoFit/>
          </a:bodyPr>
          <a:lstStyle/>
          <a:p>
            <a:r>
              <a:rPr lang="en-SG" b="1" dirty="0">
                <a:solidFill>
                  <a:srgbClr val="FFFF00"/>
                </a:solidFill>
              </a:rPr>
              <a:t>5</a:t>
            </a:r>
          </a:p>
        </p:txBody>
      </p:sp>
      <p:sp>
        <p:nvSpPr>
          <p:cNvPr id="29" name="Rounded Rectangle 18">
            <a:extLst>
              <a:ext uri="{FF2B5EF4-FFF2-40B4-BE49-F238E27FC236}">
                <a16:creationId xmlns:a16="http://schemas.microsoft.com/office/drawing/2014/main" id="{35EE0F4D-33AB-49D6-9DA2-D0A551E70C1C}"/>
              </a:ext>
            </a:extLst>
          </p:cNvPr>
          <p:cNvSpPr/>
          <p:nvPr/>
        </p:nvSpPr>
        <p:spPr>
          <a:xfrm>
            <a:off x="4283968" y="3573016"/>
            <a:ext cx="469032" cy="102416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0FCFA591-8F32-4A87-A09E-267E87C69A5A}"/>
              </a:ext>
            </a:extLst>
          </p:cNvPr>
          <p:cNvSpPr txBox="1"/>
          <p:nvPr/>
        </p:nvSpPr>
        <p:spPr>
          <a:xfrm>
            <a:off x="5889502" y="3861048"/>
            <a:ext cx="410690" cy="369332"/>
          </a:xfrm>
          <a:prstGeom prst="rect">
            <a:avLst/>
          </a:prstGeom>
          <a:noFill/>
        </p:spPr>
        <p:txBody>
          <a:bodyPr wrap="none" rtlCol="0">
            <a:spAutoFit/>
          </a:bodyPr>
          <a:lstStyle/>
          <a:p>
            <a:r>
              <a:rPr lang="en-SG" b="1" dirty="0">
                <a:solidFill>
                  <a:srgbClr val="FFFF00"/>
                </a:solidFill>
                <a:sym typeface="Wingdings" panose="05000000000000000000" pitchFamily="2" charset="2"/>
              </a:rPr>
              <a:t></a:t>
            </a:r>
            <a:endParaRPr lang="en-SG" b="1" dirty="0">
              <a:solidFill>
                <a:srgbClr val="FFFF00"/>
              </a:solidFill>
            </a:endParaRPr>
          </a:p>
        </p:txBody>
      </p:sp>
      <p:sp>
        <p:nvSpPr>
          <p:cNvPr id="11" name="TextBox 10">
            <a:extLst>
              <a:ext uri="{FF2B5EF4-FFF2-40B4-BE49-F238E27FC236}">
                <a16:creationId xmlns:a16="http://schemas.microsoft.com/office/drawing/2014/main" id="{78952630-17D0-4664-9A0A-2A84F2D469D6}"/>
              </a:ext>
            </a:extLst>
          </p:cNvPr>
          <p:cNvSpPr txBox="1"/>
          <p:nvPr/>
        </p:nvSpPr>
        <p:spPr>
          <a:xfrm>
            <a:off x="1860570" y="3140968"/>
            <a:ext cx="487634" cy="369332"/>
          </a:xfrm>
          <a:prstGeom prst="rect">
            <a:avLst/>
          </a:prstGeom>
          <a:noFill/>
        </p:spPr>
        <p:txBody>
          <a:bodyPr wrap="none" rtlCol="0">
            <a:spAutoFit/>
          </a:bodyPr>
          <a:lstStyle/>
          <a:p>
            <a:r>
              <a:rPr lang="en-US" altLang="en-US" b="1" dirty="0">
                <a:solidFill>
                  <a:srgbClr val="FFFF00"/>
                </a:solidFill>
              </a:rPr>
              <a:t>W</a:t>
            </a:r>
            <a:r>
              <a:rPr lang="en-US" altLang="en-US" b="1" baseline="-25000" dirty="0">
                <a:solidFill>
                  <a:srgbClr val="FFFF00"/>
                </a:solidFill>
              </a:rPr>
              <a:t>0</a:t>
            </a:r>
            <a:endParaRPr lang="en-SG" dirty="0"/>
          </a:p>
        </p:txBody>
      </p:sp>
      <p:sp>
        <p:nvSpPr>
          <p:cNvPr id="12" name="Rectangle 11">
            <a:extLst>
              <a:ext uri="{FF2B5EF4-FFF2-40B4-BE49-F238E27FC236}">
                <a16:creationId xmlns:a16="http://schemas.microsoft.com/office/drawing/2014/main" id="{DB6AE7DA-2F90-4E55-B6D9-0D35C3782281}"/>
              </a:ext>
            </a:extLst>
          </p:cNvPr>
          <p:cNvSpPr/>
          <p:nvPr/>
        </p:nvSpPr>
        <p:spPr>
          <a:xfrm>
            <a:off x="2411760" y="3140968"/>
            <a:ext cx="487634" cy="369332"/>
          </a:xfrm>
          <a:prstGeom prst="rect">
            <a:avLst/>
          </a:prstGeom>
        </p:spPr>
        <p:txBody>
          <a:bodyPr wrap="none">
            <a:spAutoFit/>
          </a:bodyPr>
          <a:lstStyle/>
          <a:p>
            <a:r>
              <a:rPr lang="en-US" altLang="en-US" b="1" dirty="0">
                <a:solidFill>
                  <a:srgbClr val="FFFF00"/>
                </a:solidFill>
              </a:rPr>
              <a:t>W</a:t>
            </a:r>
            <a:r>
              <a:rPr lang="en-US" altLang="en-US" b="1" baseline="-25000" dirty="0">
                <a:solidFill>
                  <a:srgbClr val="FFFF00"/>
                </a:solidFill>
              </a:rPr>
              <a:t>1</a:t>
            </a:r>
            <a:endParaRPr lang="en-SG" dirty="0"/>
          </a:p>
        </p:txBody>
      </p:sp>
      <p:sp>
        <p:nvSpPr>
          <p:cNvPr id="13" name="Rectangle 12">
            <a:extLst>
              <a:ext uri="{FF2B5EF4-FFF2-40B4-BE49-F238E27FC236}">
                <a16:creationId xmlns:a16="http://schemas.microsoft.com/office/drawing/2014/main" id="{08B4D8A5-F609-4107-AA94-72D5885D3F22}"/>
              </a:ext>
            </a:extLst>
          </p:cNvPr>
          <p:cNvSpPr/>
          <p:nvPr/>
        </p:nvSpPr>
        <p:spPr>
          <a:xfrm>
            <a:off x="2932238" y="3140968"/>
            <a:ext cx="487634" cy="369332"/>
          </a:xfrm>
          <a:prstGeom prst="rect">
            <a:avLst/>
          </a:prstGeom>
        </p:spPr>
        <p:txBody>
          <a:bodyPr wrap="none">
            <a:spAutoFit/>
          </a:bodyPr>
          <a:lstStyle/>
          <a:p>
            <a:r>
              <a:rPr lang="en-US" altLang="en-US" b="1" dirty="0">
                <a:solidFill>
                  <a:srgbClr val="FFFF00"/>
                </a:solidFill>
              </a:rPr>
              <a:t>W</a:t>
            </a:r>
            <a:r>
              <a:rPr lang="en-US" altLang="en-US" b="1" baseline="-25000" dirty="0">
                <a:solidFill>
                  <a:srgbClr val="FFFF00"/>
                </a:solidFill>
              </a:rPr>
              <a:t>2</a:t>
            </a:r>
            <a:endParaRPr lang="en-SG" dirty="0"/>
          </a:p>
        </p:txBody>
      </p:sp>
      <p:sp>
        <p:nvSpPr>
          <p:cNvPr id="31" name="Rectangle 30">
            <a:extLst>
              <a:ext uri="{FF2B5EF4-FFF2-40B4-BE49-F238E27FC236}">
                <a16:creationId xmlns:a16="http://schemas.microsoft.com/office/drawing/2014/main" id="{2DF1B5C4-684B-4AA9-AC93-203FBAEEA0DB}"/>
              </a:ext>
            </a:extLst>
          </p:cNvPr>
          <p:cNvSpPr/>
          <p:nvPr/>
        </p:nvSpPr>
        <p:spPr>
          <a:xfrm>
            <a:off x="3436294" y="3140968"/>
            <a:ext cx="487634" cy="369332"/>
          </a:xfrm>
          <a:prstGeom prst="rect">
            <a:avLst/>
          </a:prstGeom>
        </p:spPr>
        <p:txBody>
          <a:bodyPr wrap="none">
            <a:spAutoFit/>
          </a:bodyPr>
          <a:lstStyle/>
          <a:p>
            <a:r>
              <a:rPr lang="en-US" altLang="en-US" b="1" dirty="0">
                <a:solidFill>
                  <a:srgbClr val="FFFF00"/>
                </a:solidFill>
              </a:rPr>
              <a:t>W</a:t>
            </a:r>
            <a:r>
              <a:rPr lang="en-US" altLang="en-US" b="1" baseline="-25000" dirty="0">
                <a:solidFill>
                  <a:srgbClr val="FFFF00"/>
                </a:solidFill>
              </a:rPr>
              <a:t>3</a:t>
            </a:r>
            <a:endParaRPr lang="en-SG" dirty="0"/>
          </a:p>
        </p:txBody>
      </p:sp>
      <p:pic>
        <p:nvPicPr>
          <p:cNvPr id="32" name="Picture 31">
            <a:extLst>
              <a:ext uri="{FF2B5EF4-FFF2-40B4-BE49-F238E27FC236}">
                <a16:creationId xmlns:a16="http://schemas.microsoft.com/office/drawing/2014/main" id="{FCF976C5-96D6-4242-8BE5-78CDC3B571B5}"/>
              </a:ext>
            </a:extLst>
          </p:cNvPr>
          <p:cNvPicPr>
            <a:picLocks noChangeAspect="1"/>
          </p:cNvPicPr>
          <p:nvPr/>
        </p:nvPicPr>
        <p:blipFill>
          <a:blip r:embed="rId6"/>
          <a:stretch>
            <a:fillRect/>
          </a:stretch>
        </p:blipFill>
        <p:spPr>
          <a:xfrm>
            <a:off x="5076056" y="5106696"/>
            <a:ext cx="566682" cy="1212437"/>
          </a:xfrm>
          <a:prstGeom prst="rect">
            <a:avLst/>
          </a:prstGeom>
        </p:spPr>
      </p:pic>
      <p:sp>
        <p:nvSpPr>
          <p:cNvPr id="33" name="TextBox 32">
            <a:extLst>
              <a:ext uri="{FF2B5EF4-FFF2-40B4-BE49-F238E27FC236}">
                <a16:creationId xmlns:a16="http://schemas.microsoft.com/office/drawing/2014/main" id="{EF5E0BFD-FE02-4D81-8513-3DC76741289C}"/>
              </a:ext>
            </a:extLst>
          </p:cNvPr>
          <p:cNvSpPr txBox="1"/>
          <p:nvPr/>
        </p:nvSpPr>
        <p:spPr>
          <a:xfrm>
            <a:off x="5580112" y="5463505"/>
            <a:ext cx="684803" cy="369332"/>
          </a:xfrm>
          <a:prstGeom prst="rect">
            <a:avLst/>
          </a:prstGeom>
          <a:noFill/>
        </p:spPr>
        <p:txBody>
          <a:bodyPr wrap="none" rtlCol="0">
            <a:spAutoFit/>
          </a:bodyPr>
          <a:lstStyle/>
          <a:p>
            <a:r>
              <a:rPr lang="en-SG" b="1" dirty="0">
                <a:solidFill>
                  <a:srgbClr val="FFFF00"/>
                </a:solidFill>
              </a:rPr>
              <a:t>XOR</a:t>
            </a:r>
          </a:p>
        </p:txBody>
      </p:sp>
      <p:pic>
        <p:nvPicPr>
          <p:cNvPr id="14" name="Picture 13">
            <a:extLst>
              <a:ext uri="{FF2B5EF4-FFF2-40B4-BE49-F238E27FC236}">
                <a16:creationId xmlns:a16="http://schemas.microsoft.com/office/drawing/2014/main" id="{36BD090F-0681-413D-A4DC-6FDF8F8B2B06}"/>
              </a:ext>
            </a:extLst>
          </p:cNvPr>
          <p:cNvPicPr>
            <a:picLocks noChangeAspect="1"/>
          </p:cNvPicPr>
          <p:nvPr/>
        </p:nvPicPr>
        <p:blipFill>
          <a:blip r:embed="rId8"/>
          <a:stretch>
            <a:fillRect/>
          </a:stretch>
        </p:blipFill>
        <p:spPr>
          <a:xfrm>
            <a:off x="6228184" y="5106696"/>
            <a:ext cx="591036" cy="1212436"/>
          </a:xfrm>
          <a:prstGeom prst="rect">
            <a:avLst/>
          </a:prstGeom>
        </p:spPr>
      </p:pic>
      <p:sp>
        <p:nvSpPr>
          <p:cNvPr id="34" name="TextBox 33">
            <a:extLst>
              <a:ext uri="{FF2B5EF4-FFF2-40B4-BE49-F238E27FC236}">
                <a16:creationId xmlns:a16="http://schemas.microsoft.com/office/drawing/2014/main" id="{1E5C90BA-562E-49D8-B2B4-E106CF4121B4}"/>
              </a:ext>
            </a:extLst>
          </p:cNvPr>
          <p:cNvSpPr txBox="1"/>
          <p:nvPr/>
        </p:nvSpPr>
        <p:spPr>
          <a:xfrm>
            <a:off x="6300192" y="4653136"/>
            <a:ext cx="487634" cy="369332"/>
          </a:xfrm>
          <a:prstGeom prst="rect">
            <a:avLst/>
          </a:prstGeom>
          <a:noFill/>
        </p:spPr>
        <p:txBody>
          <a:bodyPr wrap="none" rtlCol="0">
            <a:spAutoFit/>
          </a:bodyPr>
          <a:lstStyle/>
          <a:p>
            <a:r>
              <a:rPr lang="en-US" altLang="en-US" b="1" dirty="0">
                <a:solidFill>
                  <a:srgbClr val="FFFF00"/>
                </a:solidFill>
              </a:rPr>
              <a:t>W</a:t>
            </a:r>
            <a:r>
              <a:rPr lang="en-US" altLang="en-US" b="1" baseline="-25000" dirty="0">
                <a:solidFill>
                  <a:srgbClr val="FFFF00"/>
                </a:solidFill>
              </a:rPr>
              <a:t>0</a:t>
            </a:r>
            <a:endParaRPr lang="en-SG" dirty="0"/>
          </a:p>
        </p:txBody>
      </p:sp>
      <p:sp>
        <p:nvSpPr>
          <p:cNvPr id="35" name="TextBox 34">
            <a:extLst>
              <a:ext uri="{FF2B5EF4-FFF2-40B4-BE49-F238E27FC236}">
                <a16:creationId xmlns:a16="http://schemas.microsoft.com/office/drawing/2014/main" id="{6F550A50-F394-437C-9B08-6DE05DC5D71F}"/>
              </a:ext>
            </a:extLst>
          </p:cNvPr>
          <p:cNvSpPr txBox="1"/>
          <p:nvPr/>
        </p:nvSpPr>
        <p:spPr>
          <a:xfrm>
            <a:off x="6804248" y="5490266"/>
            <a:ext cx="684803" cy="369332"/>
          </a:xfrm>
          <a:prstGeom prst="rect">
            <a:avLst/>
          </a:prstGeom>
          <a:noFill/>
        </p:spPr>
        <p:txBody>
          <a:bodyPr wrap="none" rtlCol="0">
            <a:spAutoFit/>
          </a:bodyPr>
          <a:lstStyle/>
          <a:p>
            <a:r>
              <a:rPr lang="en-SG" b="1" dirty="0">
                <a:solidFill>
                  <a:srgbClr val="FFFF00"/>
                </a:solidFill>
              </a:rPr>
              <a:t>XOR</a:t>
            </a:r>
          </a:p>
        </p:txBody>
      </p:sp>
      <p:pic>
        <p:nvPicPr>
          <p:cNvPr id="15" name="Picture 14">
            <a:extLst>
              <a:ext uri="{FF2B5EF4-FFF2-40B4-BE49-F238E27FC236}">
                <a16:creationId xmlns:a16="http://schemas.microsoft.com/office/drawing/2014/main" id="{6D6B32BF-8322-42E5-8190-648E6D14D2B3}"/>
              </a:ext>
            </a:extLst>
          </p:cNvPr>
          <p:cNvPicPr>
            <a:picLocks noChangeAspect="1"/>
          </p:cNvPicPr>
          <p:nvPr/>
        </p:nvPicPr>
        <p:blipFill>
          <a:blip r:embed="rId9"/>
          <a:stretch>
            <a:fillRect/>
          </a:stretch>
        </p:blipFill>
        <p:spPr>
          <a:xfrm>
            <a:off x="7452320" y="5102134"/>
            <a:ext cx="490624" cy="1123271"/>
          </a:xfrm>
          <a:prstGeom prst="rect">
            <a:avLst/>
          </a:prstGeom>
        </p:spPr>
      </p:pic>
      <p:sp>
        <p:nvSpPr>
          <p:cNvPr id="36" name="TextBox 35">
            <a:extLst>
              <a:ext uri="{FF2B5EF4-FFF2-40B4-BE49-F238E27FC236}">
                <a16:creationId xmlns:a16="http://schemas.microsoft.com/office/drawing/2014/main" id="{9907E12A-80A6-45E9-ACCC-A093FBAD8AC8}"/>
              </a:ext>
            </a:extLst>
          </p:cNvPr>
          <p:cNvSpPr txBox="1"/>
          <p:nvPr/>
        </p:nvSpPr>
        <p:spPr>
          <a:xfrm>
            <a:off x="7308304" y="6264885"/>
            <a:ext cx="864339" cy="369332"/>
          </a:xfrm>
          <a:prstGeom prst="rect">
            <a:avLst/>
          </a:prstGeom>
          <a:noFill/>
        </p:spPr>
        <p:txBody>
          <a:bodyPr wrap="none" rtlCol="0">
            <a:spAutoFit/>
          </a:bodyPr>
          <a:lstStyle/>
          <a:p>
            <a:r>
              <a:rPr lang="en-US" altLang="en-US" b="1" dirty="0">
                <a:solidFill>
                  <a:srgbClr val="FFFF00"/>
                </a:solidFill>
              </a:rPr>
              <a:t>RCON</a:t>
            </a:r>
            <a:endParaRPr lang="en-SG" dirty="0"/>
          </a:p>
        </p:txBody>
      </p:sp>
      <p:sp>
        <p:nvSpPr>
          <p:cNvPr id="37" name="TextBox 36">
            <a:extLst>
              <a:ext uri="{FF2B5EF4-FFF2-40B4-BE49-F238E27FC236}">
                <a16:creationId xmlns:a16="http://schemas.microsoft.com/office/drawing/2014/main" id="{B41FBA6A-E36A-43D3-9954-EA2896C56419}"/>
              </a:ext>
            </a:extLst>
          </p:cNvPr>
          <p:cNvSpPr txBox="1"/>
          <p:nvPr/>
        </p:nvSpPr>
        <p:spPr>
          <a:xfrm>
            <a:off x="7884368" y="5472797"/>
            <a:ext cx="410690" cy="369332"/>
          </a:xfrm>
          <a:prstGeom prst="rect">
            <a:avLst/>
          </a:prstGeom>
          <a:noFill/>
        </p:spPr>
        <p:txBody>
          <a:bodyPr wrap="none" rtlCol="0">
            <a:spAutoFit/>
          </a:bodyPr>
          <a:lstStyle/>
          <a:p>
            <a:r>
              <a:rPr lang="en-SG" b="1" dirty="0">
                <a:solidFill>
                  <a:srgbClr val="FFFF00"/>
                </a:solidFill>
                <a:sym typeface="Wingdings" panose="05000000000000000000" pitchFamily="2" charset="2"/>
              </a:rPr>
              <a:t></a:t>
            </a:r>
            <a:endParaRPr lang="en-SG" b="1" dirty="0">
              <a:solidFill>
                <a:srgbClr val="FFFF00"/>
              </a:solidFill>
            </a:endParaRPr>
          </a:p>
        </p:txBody>
      </p:sp>
      <p:pic>
        <p:nvPicPr>
          <p:cNvPr id="16" name="Picture 15">
            <a:extLst>
              <a:ext uri="{FF2B5EF4-FFF2-40B4-BE49-F238E27FC236}">
                <a16:creationId xmlns:a16="http://schemas.microsoft.com/office/drawing/2014/main" id="{7B3DC7FB-DD12-4425-A2DA-0F376C9EEEC9}"/>
              </a:ext>
            </a:extLst>
          </p:cNvPr>
          <p:cNvPicPr>
            <a:picLocks noChangeAspect="1"/>
          </p:cNvPicPr>
          <p:nvPr/>
        </p:nvPicPr>
        <p:blipFill>
          <a:blip r:embed="rId10"/>
          <a:stretch>
            <a:fillRect/>
          </a:stretch>
        </p:blipFill>
        <p:spPr>
          <a:xfrm>
            <a:off x="8481772" y="5087434"/>
            <a:ext cx="490623" cy="1337136"/>
          </a:xfrm>
          <a:prstGeom prst="rect">
            <a:avLst/>
          </a:prstGeom>
        </p:spPr>
      </p:pic>
      <p:sp>
        <p:nvSpPr>
          <p:cNvPr id="18" name="TextBox 17">
            <a:extLst>
              <a:ext uri="{FF2B5EF4-FFF2-40B4-BE49-F238E27FC236}">
                <a16:creationId xmlns:a16="http://schemas.microsoft.com/office/drawing/2014/main" id="{FA95C6FA-A3B9-493E-A92F-A1920C31204F}"/>
              </a:ext>
            </a:extLst>
          </p:cNvPr>
          <p:cNvSpPr txBox="1"/>
          <p:nvPr/>
        </p:nvSpPr>
        <p:spPr>
          <a:xfrm>
            <a:off x="8515326" y="5014047"/>
            <a:ext cx="449162" cy="1477328"/>
          </a:xfrm>
          <a:prstGeom prst="rect">
            <a:avLst/>
          </a:prstGeom>
          <a:noFill/>
        </p:spPr>
        <p:txBody>
          <a:bodyPr wrap="none" rtlCol="0">
            <a:spAutoFit/>
          </a:bodyPr>
          <a:lstStyle/>
          <a:p>
            <a:r>
              <a:rPr lang="en-SG" b="1" dirty="0">
                <a:solidFill>
                  <a:schemeClr val="bg1"/>
                </a:solidFill>
              </a:rPr>
              <a:t>1</a:t>
            </a:r>
            <a:r>
              <a:rPr lang="en-SG" b="1" baseline="30000" dirty="0">
                <a:solidFill>
                  <a:schemeClr val="bg1"/>
                </a:solidFill>
              </a:rPr>
              <a:t>st</a:t>
            </a:r>
            <a:endParaRPr lang="en-SG" b="1" dirty="0">
              <a:solidFill>
                <a:schemeClr val="bg1"/>
              </a:solidFill>
            </a:endParaRPr>
          </a:p>
          <a:p>
            <a:r>
              <a:rPr lang="en-SG" b="1" dirty="0">
                <a:solidFill>
                  <a:schemeClr val="bg1"/>
                </a:solidFill>
              </a:rPr>
              <a:t>W</a:t>
            </a:r>
          </a:p>
          <a:p>
            <a:r>
              <a:rPr lang="en-SG" b="1" dirty="0">
                <a:solidFill>
                  <a:schemeClr val="bg1"/>
                </a:solidFill>
              </a:rPr>
              <a:t>O</a:t>
            </a:r>
          </a:p>
          <a:p>
            <a:r>
              <a:rPr lang="en-SG" b="1" dirty="0">
                <a:solidFill>
                  <a:schemeClr val="bg1"/>
                </a:solidFill>
              </a:rPr>
              <a:t>R</a:t>
            </a:r>
          </a:p>
          <a:p>
            <a:r>
              <a:rPr lang="en-SG" b="1" dirty="0">
                <a:solidFill>
                  <a:schemeClr val="bg1"/>
                </a:solidFill>
              </a:rPr>
              <a:t>D</a:t>
            </a:r>
          </a:p>
        </p:txBody>
      </p:sp>
      <p:sp>
        <p:nvSpPr>
          <p:cNvPr id="40" name="Rectangle 39">
            <a:extLst>
              <a:ext uri="{FF2B5EF4-FFF2-40B4-BE49-F238E27FC236}">
                <a16:creationId xmlns:a16="http://schemas.microsoft.com/office/drawing/2014/main" id="{9EDCB2D2-ABE0-4AD0-9FA5-2B3355637551}"/>
              </a:ext>
            </a:extLst>
          </p:cNvPr>
          <p:cNvSpPr/>
          <p:nvPr/>
        </p:nvSpPr>
        <p:spPr>
          <a:xfrm>
            <a:off x="8476854" y="4662519"/>
            <a:ext cx="487634" cy="369332"/>
          </a:xfrm>
          <a:prstGeom prst="rect">
            <a:avLst/>
          </a:prstGeom>
        </p:spPr>
        <p:txBody>
          <a:bodyPr wrap="none">
            <a:spAutoFit/>
          </a:bodyPr>
          <a:lstStyle/>
          <a:p>
            <a:r>
              <a:rPr lang="en-US" altLang="en-US" b="1" dirty="0">
                <a:solidFill>
                  <a:srgbClr val="FFFF00"/>
                </a:solidFill>
              </a:rPr>
              <a:t>W</a:t>
            </a:r>
            <a:r>
              <a:rPr lang="en-US" altLang="en-US" b="1" baseline="-25000" dirty="0">
                <a:solidFill>
                  <a:srgbClr val="FFFF00"/>
                </a:solidFill>
              </a:rPr>
              <a:t>4</a:t>
            </a:r>
            <a:endParaRPr lang="en-SG" dirty="0"/>
          </a:p>
        </p:txBody>
      </p:sp>
    </p:spTree>
    <p:extLst>
      <p:ext uri="{BB962C8B-B14F-4D97-AF65-F5344CB8AC3E}">
        <p14:creationId xmlns:p14="http://schemas.microsoft.com/office/powerpoint/2010/main" val="3219371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778098"/>
          </a:xfrm>
        </p:spPr>
        <p:txBody>
          <a:bodyPr>
            <a:normAutofit/>
          </a:bodyPr>
          <a:lstStyle/>
          <a:p>
            <a:pPr eaLnBrk="1" hangingPunct="1">
              <a:defRPr/>
            </a:pPr>
            <a:r>
              <a:rPr lang="en-US" altLang="en-US" sz="3600" dirty="0"/>
              <a:t>AES Key Expansion (</a:t>
            </a:r>
            <a:r>
              <a:rPr lang="en-US" altLang="en-US" sz="3600" dirty="0" err="1"/>
              <a:t>Cont</a:t>
            </a:r>
            <a:r>
              <a:rPr lang="en-US" altLang="en-US" sz="3600" dirty="0"/>
              <a:t>)</a:t>
            </a:r>
            <a:endParaRPr lang="en-AU" altLang="en-US" sz="3600" dirty="0"/>
          </a:p>
        </p:txBody>
      </p:sp>
      <p:sp>
        <p:nvSpPr>
          <p:cNvPr id="6" name="Slide Number Placeholder 5"/>
          <p:cNvSpPr>
            <a:spLocks noGrp="1"/>
          </p:cNvSpPr>
          <p:nvPr>
            <p:ph type="sldNum" sz="quarter" idx="12"/>
          </p:nvPr>
        </p:nvSpPr>
        <p:spPr/>
        <p:txBody>
          <a:bodyPr/>
          <a:lstStyle/>
          <a:p>
            <a:pPr>
              <a:defRPr/>
            </a:pPr>
            <a:fld id="{6E3D1954-FDCE-422B-8BA2-2530FA97EF83}" type="slidenum">
              <a:rPr lang="en-US" altLang="en-US"/>
              <a:pPr>
                <a:defRPr/>
              </a:pPr>
              <a:t>21</a:t>
            </a:fld>
            <a:endParaRPr lang="en-US" altLang="en-US"/>
          </a:p>
        </p:txBody>
      </p:sp>
      <p:pic>
        <p:nvPicPr>
          <p:cNvPr id="440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1340769"/>
            <a:ext cx="4510790" cy="4248472"/>
          </a:xfrm>
          <a:prstGeom prst="rect">
            <a:avLst/>
          </a:prstGeom>
          <a:noFill/>
          <a:ln>
            <a:noFill/>
          </a:ln>
          <a:effectLst/>
          <a:extLst>
            <a:ext uri="{909E8E84-426E-40dd-AFC4-6F175D3DCCD1}">
              <a14:hiddenFill xmlns="" xmlns:a14="http://schemas.microsoft.com/office/drawing/2010/main">
                <a:solidFill>
                  <a:schemeClr val="accent1">
                    <a:alpha val="70195"/>
                  </a:scheme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207074" y="1500364"/>
            <a:ext cx="3466727" cy="3929281"/>
          </a:xfrm>
          <a:prstGeom prst="rect">
            <a:avLst/>
          </a:prstGeom>
          <a:noFill/>
        </p:spPr>
        <p:txBody>
          <a:bodyPr wrap="square" rtlCol="0">
            <a:spAutoFit/>
          </a:bodyPr>
          <a:lstStyle/>
          <a:p>
            <a:pPr marL="285750" indent="-285750">
              <a:buFont typeface="Arial"/>
              <a:buChar char="•"/>
            </a:pPr>
            <a:endParaRPr lang="en-US" sz="2200" baseline="-25000" dirty="0"/>
          </a:p>
          <a:p>
            <a:pPr marL="285750" indent="-285750">
              <a:buFont typeface="Arial"/>
              <a:buChar char="•"/>
            </a:pPr>
            <a:r>
              <a:rPr lang="en-US" sz="2200" dirty="0"/>
              <a:t>W</a:t>
            </a:r>
            <a:r>
              <a:rPr lang="en-US" sz="2200" baseline="-25000" dirty="0"/>
              <a:t>5-7 </a:t>
            </a:r>
            <a:r>
              <a:rPr lang="en-US" sz="2200" dirty="0"/>
              <a:t>is generated from previous word XOR with the word in the previous round (W</a:t>
            </a:r>
            <a:r>
              <a:rPr lang="en-US" sz="2200" baseline="-25000" dirty="0"/>
              <a:t>1-3</a:t>
            </a:r>
            <a:r>
              <a:rPr lang="en-US" sz="2200" dirty="0"/>
              <a:t>)</a:t>
            </a:r>
          </a:p>
          <a:p>
            <a:pPr marL="285750" indent="-285750">
              <a:buFont typeface="Arial"/>
              <a:buChar char="•"/>
            </a:pPr>
            <a:endParaRPr lang="en-US" sz="2200" baseline="-25000" dirty="0"/>
          </a:p>
          <a:p>
            <a:pPr marL="285750" indent="-285750">
              <a:buFont typeface="Arial"/>
              <a:buChar char="•"/>
            </a:pPr>
            <a:r>
              <a:rPr lang="en-US" sz="2200" dirty="0"/>
              <a:t>W</a:t>
            </a:r>
            <a:r>
              <a:rPr lang="en-US" sz="2200" baseline="-25000" dirty="0"/>
              <a:t>8 </a:t>
            </a:r>
            <a:r>
              <a:rPr lang="en-US" sz="2200" dirty="0"/>
              <a:t> will have the same treatment (</a:t>
            </a:r>
            <a:r>
              <a:rPr lang="en-US" sz="2200" i="1" dirty="0"/>
              <a:t>Rotate Byte/S-Box/XOR operations</a:t>
            </a:r>
            <a:r>
              <a:rPr lang="en-US" sz="2200" dirty="0"/>
              <a:t>) as W</a:t>
            </a:r>
            <a:r>
              <a:rPr lang="en-US" sz="2200" baseline="-25000" dirty="0"/>
              <a:t>3 </a:t>
            </a:r>
          </a:p>
          <a:p>
            <a:pPr marL="285750" indent="-285750">
              <a:buFont typeface="Arial"/>
              <a:buChar char="•"/>
            </a:pPr>
            <a:endParaRPr lang="en-US" sz="2200" dirty="0"/>
          </a:p>
          <a:p>
            <a:pPr marL="285750" indent="-285750">
              <a:buFont typeface="Arial"/>
              <a:buChar char="•"/>
            </a:pPr>
            <a:r>
              <a:rPr lang="en-US" sz="2200" dirty="0"/>
              <a:t>The process continue…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116632"/>
            <a:ext cx="8229600" cy="850106"/>
          </a:xfrm>
        </p:spPr>
        <p:txBody>
          <a:bodyPr>
            <a:normAutofit/>
          </a:bodyPr>
          <a:lstStyle/>
          <a:p>
            <a:pPr eaLnBrk="1" hangingPunct="1">
              <a:defRPr/>
            </a:pPr>
            <a:r>
              <a:rPr lang="en-US" altLang="en-US" sz="4000" dirty="0"/>
              <a:t>Key Expansion Rationale</a:t>
            </a:r>
            <a:endParaRPr lang="en-AU" altLang="en-US" sz="4000" dirty="0"/>
          </a:p>
        </p:txBody>
      </p:sp>
      <p:sp>
        <p:nvSpPr>
          <p:cNvPr id="95235" name="Rectangle 3"/>
          <p:cNvSpPr>
            <a:spLocks noGrp="1" noChangeArrowheads="1"/>
          </p:cNvSpPr>
          <p:nvPr>
            <p:ph idx="1"/>
          </p:nvPr>
        </p:nvSpPr>
        <p:spPr>
          <a:xfrm>
            <a:off x="395536" y="1052736"/>
            <a:ext cx="8458200" cy="5266729"/>
          </a:xfrm>
        </p:spPr>
        <p:txBody>
          <a:bodyPr>
            <a:normAutofit lnSpcReduction="10000"/>
          </a:bodyPr>
          <a:lstStyle/>
          <a:p>
            <a:pPr eaLnBrk="1" hangingPunct="1">
              <a:lnSpc>
                <a:spcPct val="90000"/>
              </a:lnSpc>
              <a:defRPr/>
            </a:pPr>
            <a:r>
              <a:rPr lang="en-US" altLang="en-US" dirty="0"/>
              <a:t>Designed to resist known attacks</a:t>
            </a:r>
          </a:p>
          <a:p>
            <a:pPr eaLnBrk="1" hangingPunct="1">
              <a:lnSpc>
                <a:spcPct val="90000"/>
              </a:lnSpc>
              <a:defRPr/>
            </a:pPr>
            <a:r>
              <a:rPr lang="en-US" altLang="en-US" dirty="0"/>
              <a:t>Additional design criteria </a:t>
            </a:r>
          </a:p>
          <a:p>
            <a:pPr lvl="1" eaLnBrk="1" hangingPunct="1">
              <a:lnSpc>
                <a:spcPct val="90000"/>
              </a:lnSpc>
              <a:defRPr/>
            </a:pPr>
            <a:r>
              <a:rPr lang="en-AU" altLang="en-US" dirty="0"/>
              <a:t>knowing part key insufficient to find many more</a:t>
            </a:r>
          </a:p>
          <a:p>
            <a:pPr lvl="1" eaLnBrk="1" hangingPunct="1">
              <a:lnSpc>
                <a:spcPct val="90000"/>
              </a:lnSpc>
              <a:defRPr/>
            </a:pPr>
            <a:r>
              <a:rPr lang="en-AU" altLang="en-US" dirty="0"/>
              <a:t>invertible transformation</a:t>
            </a:r>
          </a:p>
          <a:p>
            <a:pPr lvl="2">
              <a:lnSpc>
                <a:spcPct val="90000"/>
              </a:lnSpc>
              <a:defRPr/>
            </a:pPr>
            <a:r>
              <a:rPr lang="en-SG" i="1" dirty="0"/>
              <a:t>if the </a:t>
            </a:r>
            <a:r>
              <a:rPr lang="en-SG" b="1" i="1" dirty="0"/>
              <a:t>function</a:t>
            </a:r>
            <a:r>
              <a:rPr lang="en-SG" i="1" dirty="0"/>
              <a:t> f applied to an input x gives a result of y, then applying its </a:t>
            </a:r>
            <a:r>
              <a:rPr lang="en-SG" b="1" i="1" dirty="0"/>
              <a:t>inverse function</a:t>
            </a:r>
            <a:r>
              <a:rPr lang="en-SG" i="1" dirty="0"/>
              <a:t> g to y gives the result x, and vice versa.</a:t>
            </a:r>
            <a:endParaRPr lang="en-AU" altLang="en-US" i="1" dirty="0"/>
          </a:p>
          <a:p>
            <a:pPr lvl="1" eaLnBrk="1" hangingPunct="1">
              <a:lnSpc>
                <a:spcPct val="90000"/>
              </a:lnSpc>
              <a:defRPr/>
            </a:pPr>
            <a:r>
              <a:rPr lang="en-AU" altLang="en-US" dirty="0"/>
              <a:t>fast on wide range of CPU’s</a:t>
            </a:r>
          </a:p>
          <a:p>
            <a:pPr lvl="1" eaLnBrk="1" hangingPunct="1">
              <a:lnSpc>
                <a:spcPct val="90000"/>
              </a:lnSpc>
              <a:defRPr/>
            </a:pPr>
            <a:r>
              <a:rPr lang="en-AU" altLang="en-US" dirty="0"/>
              <a:t>use round constants (RCON) to break symmetry</a:t>
            </a:r>
          </a:p>
          <a:p>
            <a:pPr lvl="1" eaLnBrk="1" hangingPunct="1">
              <a:lnSpc>
                <a:spcPct val="90000"/>
              </a:lnSpc>
              <a:defRPr/>
            </a:pPr>
            <a:r>
              <a:rPr lang="en-AU" altLang="en-US" dirty="0"/>
              <a:t>diffuse key bits into round keys</a:t>
            </a:r>
          </a:p>
          <a:p>
            <a:pPr lvl="1" eaLnBrk="1" hangingPunct="1">
              <a:lnSpc>
                <a:spcPct val="90000"/>
              </a:lnSpc>
              <a:defRPr/>
            </a:pPr>
            <a:r>
              <a:rPr lang="en-AU" altLang="en-US" dirty="0"/>
              <a:t>enough non-linearity to hinder analysis</a:t>
            </a:r>
          </a:p>
          <a:p>
            <a:pPr lvl="1" eaLnBrk="1" hangingPunct="1">
              <a:lnSpc>
                <a:spcPct val="90000"/>
              </a:lnSpc>
              <a:defRPr/>
            </a:pPr>
            <a:r>
              <a:rPr lang="en-AU" altLang="en-US" dirty="0"/>
              <a:t>simplicity of description</a:t>
            </a:r>
          </a:p>
        </p:txBody>
      </p:sp>
      <p:sp>
        <p:nvSpPr>
          <p:cNvPr id="6" name="Slide Number Placeholder 5"/>
          <p:cNvSpPr>
            <a:spLocks noGrp="1"/>
          </p:cNvSpPr>
          <p:nvPr>
            <p:ph type="sldNum" sz="quarter" idx="12"/>
          </p:nvPr>
        </p:nvSpPr>
        <p:spPr/>
        <p:txBody>
          <a:bodyPr/>
          <a:lstStyle/>
          <a:p>
            <a:pPr>
              <a:defRPr/>
            </a:pPr>
            <a:fld id="{C846FCAD-639F-4546-A8CF-CAC457817FBB}" type="slidenum">
              <a:rPr lang="en-US" altLang="en-US"/>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8229600" cy="778098"/>
          </a:xfrm>
        </p:spPr>
        <p:txBody>
          <a:bodyPr>
            <a:normAutofit/>
          </a:bodyPr>
          <a:lstStyle/>
          <a:p>
            <a:pPr eaLnBrk="1" hangingPunct="1">
              <a:defRPr/>
            </a:pPr>
            <a:r>
              <a:rPr lang="en-US" altLang="en-US" sz="4000" dirty="0"/>
              <a:t>AES Decryption</a:t>
            </a:r>
            <a:endParaRPr lang="en-AU" altLang="en-US" sz="4000" dirty="0"/>
          </a:p>
        </p:txBody>
      </p:sp>
      <p:sp>
        <p:nvSpPr>
          <p:cNvPr id="68611" name="Rectangle 3"/>
          <p:cNvSpPr>
            <a:spLocks noGrp="1" noChangeArrowheads="1"/>
          </p:cNvSpPr>
          <p:nvPr>
            <p:ph idx="1"/>
          </p:nvPr>
        </p:nvSpPr>
        <p:spPr>
          <a:xfrm>
            <a:off x="457200" y="1235075"/>
            <a:ext cx="8229600" cy="4525963"/>
          </a:xfrm>
        </p:spPr>
        <p:txBody>
          <a:bodyPr>
            <a:normAutofit lnSpcReduction="10000"/>
          </a:bodyPr>
          <a:lstStyle/>
          <a:p>
            <a:pPr eaLnBrk="1" hangingPunct="1">
              <a:lnSpc>
                <a:spcPct val="90000"/>
              </a:lnSpc>
              <a:defRPr/>
            </a:pPr>
            <a:r>
              <a:rPr lang="en-US" altLang="en-US" dirty="0"/>
              <a:t>AES decryption is the reverse of encryption</a:t>
            </a:r>
          </a:p>
          <a:p>
            <a:pPr eaLnBrk="1" hangingPunct="1">
              <a:lnSpc>
                <a:spcPct val="90000"/>
              </a:lnSpc>
              <a:defRPr/>
            </a:pPr>
            <a:endParaRPr lang="en-US" altLang="en-US" dirty="0"/>
          </a:p>
          <a:p>
            <a:pPr eaLnBrk="1" hangingPunct="1">
              <a:lnSpc>
                <a:spcPct val="90000"/>
              </a:lnSpc>
              <a:defRPr/>
            </a:pPr>
            <a:r>
              <a:rPr lang="en-US" altLang="en-US" dirty="0"/>
              <a:t>Inverse cipher with steps as for encryption</a:t>
            </a:r>
          </a:p>
          <a:p>
            <a:pPr lvl="1" eaLnBrk="1" hangingPunct="1">
              <a:lnSpc>
                <a:spcPct val="90000"/>
              </a:lnSpc>
              <a:defRPr/>
            </a:pPr>
            <a:r>
              <a:rPr lang="en-US" altLang="en-US" dirty="0"/>
              <a:t>but using inverses of each step</a:t>
            </a:r>
          </a:p>
          <a:p>
            <a:pPr lvl="1" eaLnBrk="1" hangingPunct="1">
              <a:lnSpc>
                <a:spcPct val="90000"/>
              </a:lnSpc>
              <a:defRPr/>
            </a:pPr>
            <a:r>
              <a:rPr lang="en-US" altLang="en-US" dirty="0"/>
              <a:t>with a different key schedule</a:t>
            </a:r>
          </a:p>
          <a:p>
            <a:pPr eaLnBrk="1" hangingPunct="1">
              <a:lnSpc>
                <a:spcPct val="90000"/>
              </a:lnSpc>
              <a:defRPr/>
            </a:pPr>
            <a:endParaRPr lang="en-US" altLang="en-US" dirty="0"/>
          </a:p>
          <a:p>
            <a:pPr eaLnBrk="1" hangingPunct="1">
              <a:lnSpc>
                <a:spcPct val="90000"/>
              </a:lnSpc>
              <a:defRPr/>
            </a:pPr>
            <a:r>
              <a:rPr lang="en-US" altLang="en-US" dirty="0"/>
              <a:t>No lost of information</a:t>
            </a:r>
          </a:p>
          <a:p>
            <a:pPr lvl="1" eaLnBrk="1" hangingPunct="1">
              <a:lnSpc>
                <a:spcPct val="90000"/>
              </a:lnSpc>
              <a:defRPr/>
            </a:pPr>
            <a:r>
              <a:rPr lang="en-US" altLang="en-US" dirty="0"/>
              <a:t>swap byte substitution &amp; shift rows</a:t>
            </a:r>
          </a:p>
          <a:p>
            <a:pPr lvl="1" eaLnBrk="1" hangingPunct="1">
              <a:lnSpc>
                <a:spcPct val="90000"/>
              </a:lnSpc>
              <a:defRPr/>
            </a:pPr>
            <a:r>
              <a:rPr lang="en-US" altLang="en-US" dirty="0"/>
              <a:t>swap mix columns &amp; add (tweaked) round key</a:t>
            </a:r>
            <a:endParaRPr lang="en-AU" altLang="en-US" dirty="0"/>
          </a:p>
        </p:txBody>
      </p:sp>
      <p:sp>
        <p:nvSpPr>
          <p:cNvPr id="6" name="Slide Number Placeholder 5"/>
          <p:cNvSpPr>
            <a:spLocks noGrp="1"/>
          </p:cNvSpPr>
          <p:nvPr>
            <p:ph type="sldNum" sz="quarter" idx="12"/>
          </p:nvPr>
        </p:nvSpPr>
        <p:spPr/>
        <p:txBody>
          <a:bodyPr/>
          <a:lstStyle/>
          <a:p>
            <a:pPr>
              <a:defRPr/>
            </a:pPr>
            <a:fld id="{68E5DBAE-9036-43EF-8FBE-9E6B7BA2F28A}" type="slidenum">
              <a:rPr lang="en-US" altLang="en-US"/>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16632"/>
            <a:ext cx="8229600" cy="778098"/>
          </a:xfrm>
        </p:spPr>
        <p:txBody>
          <a:bodyPr>
            <a:normAutofit/>
          </a:bodyPr>
          <a:lstStyle/>
          <a:p>
            <a:pPr eaLnBrk="1" hangingPunct="1">
              <a:defRPr/>
            </a:pPr>
            <a:r>
              <a:rPr lang="en-US" altLang="en-US" sz="4000" dirty="0"/>
              <a:t>AES Decryption (overview)</a:t>
            </a:r>
            <a:endParaRPr lang="en-AU" altLang="en-US" sz="4000" dirty="0"/>
          </a:p>
        </p:txBody>
      </p:sp>
      <p:sp>
        <p:nvSpPr>
          <p:cNvPr id="6" name="Slide Number Placeholder 5"/>
          <p:cNvSpPr>
            <a:spLocks noGrp="1"/>
          </p:cNvSpPr>
          <p:nvPr>
            <p:ph type="sldNum" sz="quarter" idx="12"/>
          </p:nvPr>
        </p:nvSpPr>
        <p:spPr/>
        <p:txBody>
          <a:bodyPr/>
          <a:lstStyle/>
          <a:p>
            <a:pPr>
              <a:defRPr/>
            </a:pPr>
            <a:fld id="{26CA0569-F2E2-4758-909B-424E1C2F0E48}" type="slidenum">
              <a:rPr lang="en-US" altLang="en-US"/>
              <a:pPr>
                <a:defRPr/>
              </a:pPr>
              <a:t>24</a:t>
            </a:fld>
            <a:endParaRPr lang="en-US" altLang="en-US"/>
          </a:p>
        </p:txBody>
      </p:sp>
      <p:pic>
        <p:nvPicPr>
          <p:cNvPr id="501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1" y="1052736"/>
            <a:ext cx="3587245" cy="5303614"/>
          </a:xfrm>
          <a:prstGeom prst="rect">
            <a:avLst/>
          </a:prstGeom>
          <a:noFill/>
          <a:ln>
            <a:noFill/>
          </a:ln>
          <a:effectLst/>
          <a:extLst>
            <a:ext uri="{909E8E84-426E-40dd-AFC4-6F175D3DCCD1}">
              <a14:hiddenFill xmlns="" xmlns:a14="http://schemas.microsoft.com/office/drawing/2010/main">
                <a:solidFill>
                  <a:schemeClr val="accent1">
                    <a:alpha val="70195"/>
                  </a:scheme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Arrow: Down 1">
            <a:extLst>
              <a:ext uri="{FF2B5EF4-FFF2-40B4-BE49-F238E27FC236}">
                <a16:creationId xmlns:a16="http://schemas.microsoft.com/office/drawing/2014/main" id="{02868441-32F2-43E7-BE5A-19991509EC34}"/>
              </a:ext>
            </a:extLst>
          </p:cNvPr>
          <p:cNvSpPr/>
          <p:nvPr/>
        </p:nvSpPr>
        <p:spPr>
          <a:xfrm>
            <a:off x="2699791" y="1988840"/>
            <a:ext cx="144017" cy="30963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4638"/>
            <a:ext cx="8229600" cy="706090"/>
          </a:xfrm>
        </p:spPr>
        <p:txBody>
          <a:bodyPr>
            <a:normAutofit/>
          </a:bodyPr>
          <a:lstStyle/>
          <a:p>
            <a:pPr eaLnBrk="1" hangingPunct="1">
              <a:defRPr/>
            </a:pPr>
            <a:r>
              <a:rPr lang="en-US" altLang="en-US" sz="3600" dirty="0"/>
              <a:t>AES Implementation</a:t>
            </a:r>
            <a:endParaRPr lang="en-AU" altLang="en-US" sz="3600" dirty="0"/>
          </a:p>
        </p:txBody>
      </p:sp>
      <p:sp>
        <p:nvSpPr>
          <p:cNvPr id="70659" name="Rectangle 3"/>
          <p:cNvSpPr>
            <a:spLocks noGrp="1" noChangeArrowheads="1"/>
          </p:cNvSpPr>
          <p:nvPr>
            <p:ph idx="1"/>
          </p:nvPr>
        </p:nvSpPr>
        <p:spPr>
          <a:xfrm>
            <a:off x="460648" y="1235075"/>
            <a:ext cx="8229600" cy="4525963"/>
          </a:xfrm>
        </p:spPr>
        <p:txBody>
          <a:bodyPr/>
          <a:lstStyle/>
          <a:p>
            <a:pPr eaLnBrk="1" hangingPunct="1">
              <a:defRPr/>
            </a:pPr>
            <a:r>
              <a:rPr lang="en-US" altLang="en-US" dirty="0"/>
              <a:t>Efficient on 8-bit CPU</a:t>
            </a:r>
          </a:p>
          <a:p>
            <a:pPr lvl="1">
              <a:defRPr/>
            </a:pPr>
            <a:r>
              <a:rPr lang="en-AU" altLang="en-US" dirty="0"/>
              <a:t>byte substitution, the smallest substation table required is only 256 entries (for each byte of data)</a:t>
            </a:r>
          </a:p>
          <a:p>
            <a:pPr lvl="1" eaLnBrk="1" hangingPunct="1">
              <a:defRPr/>
            </a:pPr>
            <a:r>
              <a:rPr lang="en-AU" altLang="en-US" dirty="0"/>
              <a:t>shift rows is simple byte shift</a:t>
            </a:r>
          </a:p>
          <a:p>
            <a:pPr lvl="1" eaLnBrk="1" hangingPunct="1">
              <a:defRPr/>
            </a:pPr>
            <a:r>
              <a:rPr lang="en-AU" altLang="en-US" dirty="0"/>
              <a:t>add round key works on byte XOR’s</a:t>
            </a:r>
          </a:p>
          <a:p>
            <a:pPr lvl="1" eaLnBrk="1" hangingPunct="1">
              <a:defRPr/>
            </a:pPr>
            <a:r>
              <a:rPr lang="en-AU" altLang="en-US" dirty="0"/>
              <a:t>mix columns requires matrix multiplication</a:t>
            </a:r>
          </a:p>
          <a:p>
            <a:pPr lvl="2">
              <a:defRPr/>
            </a:pPr>
            <a:r>
              <a:rPr lang="en-US" altLang="en-US" dirty="0"/>
              <a:t>If there is sufficient memory, the process could effectively be converted to a </a:t>
            </a:r>
            <a:r>
              <a:rPr lang="en-US" altLang="en-US" b="1" dirty="0">
                <a:solidFill>
                  <a:srgbClr val="FFFF00"/>
                </a:solidFill>
              </a:rPr>
              <a:t>table lookups</a:t>
            </a:r>
            <a:r>
              <a:rPr lang="en-US" altLang="en-US" dirty="0"/>
              <a:t>.</a:t>
            </a:r>
            <a:endParaRPr lang="en-AU" altLang="en-US" dirty="0"/>
          </a:p>
        </p:txBody>
      </p:sp>
      <p:sp>
        <p:nvSpPr>
          <p:cNvPr id="6" name="Slide Number Placeholder 5"/>
          <p:cNvSpPr>
            <a:spLocks noGrp="1"/>
          </p:cNvSpPr>
          <p:nvPr>
            <p:ph type="sldNum" sz="quarter" idx="12"/>
          </p:nvPr>
        </p:nvSpPr>
        <p:spPr/>
        <p:txBody>
          <a:bodyPr/>
          <a:lstStyle/>
          <a:p>
            <a:pPr>
              <a:defRPr/>
            </a:pPr>
            <a:fld id="{0702BF9C-6C75-4EE8-BCC5-A6BC0E70C3FB}" type="slidenum">
              <a:rPr lang="en-US" altLang="en-US"/>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pPr eaLnBrk="1" hangingPunct="1">
              <a:defRPr/>
            </a:pPr>
            <a:r>
              <a:rPr lang="en-US" altLang="en-US" sz="4000" dirty="0"/>
              <a:t>AES Implementation (</a:t>
            </a:r>
            <a:r>
              <a:rPr lang="en-US" altLang="en-US" sz="4000" dirty="0" err="1"/>
              <a:t>Cont</a:t>
            </a:r>
            <a:r>
              <a:rPr lang="en-US" altLang="en-US" sz="4000" dirty="0"/>
              <a:t>)</a:t>
            </a:r>
            <a:endParaRPr lang="en-AU" altLang="en-US" sz="4000" dirty="0"/>
          </a:p>
        </p:txBody>
      </p:sp>
      <p:sp>
        <p:nvSpPr>
          <p:cNvPr id="71683" name="Rectangle 3"/>
          <p:cNvSpPr>
            <a:spLocks noGrp="1" noChangeArrowheads="1"/>
          </p:cNvSpPr>
          <p:nvPr>
            <p:ph idx="1"/>
          </p:nvPr>
        </p:nvSpPr>
        <p:spPr/>
        <p:txBody>
          <a:bodyPr/>
          <a:lstStyle/>
          <a:p>
            <a:pPr eaLnBrk="1" hangingPunct="1">
              <a:lnSpc>
                <a:spcPct val="90000"/>
              </a:lnSpc>
              <a:defRPr/>
            </a:pPr>
            <a:r>
              <a:rPr lang="en-US" altLang="en-US" dirty="0"/>
              <a:t>Very efficient on 32-bit CPU</a:t>
            </a:r>
          </a:p>
          <a:p>
            <a:pPr lvl="1" eaLnBrk="1" hangingPunct="1">
              <a:lnSpc>
                <a:spcPct val="90000"/>
              </a:lnSpc>
              <a:defRPr/>
            </a:pPr>
            <a:r>
              <a:rPr lang="en-US" altLang="en-US" dirty="0"/>
              <a:t>Need to redefine steps to use 32-bit words </a:t>
            </a:r>
          </a:p>
          <a:p>
            <a:pPr lvl="1" eaLnBrk="1" hangingPunct="1">
              <a:lnSpc>
                <a:spcPct val="90000"/>
              </a:lnSpc>
              <a:defRPr/>
            </a:pPr>
            <a:r>
              <a:rPr lang="en-US" altLang="en-US" dirty="0"/>
              <a:t>Can pre-compute 4 tables of 256-words</a:t>
            </a:r>
          </a:p>
          <a:p>
            <a:pPr lvl="1" eaLnBrk="1" hangingPunct="1">
              <a:lnSpc>
                <a:spcPct val="90000"/>
              </a:lnSpc>
              <a:defRPr/>
            </a:pPr>
            <a:r>
              <a:rPr lang="en-US" altLang="en-US" dirty="0"/>
              <a:t>Each column in each round can be computed using 4 table lookups + 4 XORs</a:t>
            </a:r>
          </a:p>
          <a:p>
            <a:pPr lvl="1" eaLnBrk="1" hangingPunct="1">
              <a:lnSpc>
                <a:spcPct val="90000"/>
              </a:lnSpc>
              <a:defRPr/>
            </a:pPr>
            <a:r>
              <a:rPr lang="en-US" altLang="en-US" dirty="0"/>
              <a:t>Cost , </a:t>
            </a:r>
            <a:r>
              <a:rPr lang="en-US" altLang="en-US" dirty="0">
                <a:solidFill>
                  <a:srgbClr val="0070C0"/>
                </a:solidFill>
              </a:rPr>
              <a:t>memory required</a:t>
            </a:r>
            <a:r>
              <a:rPr lang="en-US" altLang="en-US" dirty="0"/>
              <a:t>, of pre-compute tables : 4Kb</a:t>
            </a:r>
          </a:p>
          <a:p>
            <a:pPr lvl="1" eaLnBrk="1" hangingPunct="1">
              <a:lnSpc>
                <a:spcPct val="90000"/>
              </a:lnSpc>
              <a:defRPr/>
            </a:pPr>
            <a:endParaRPr lang="en-US" altLang="en-US" dirty="0"/>
          </a:p>
          <a:p>
            <a:pPr eaLnBrk="1" hangingPunct="1">
              <a:lnSpc>
                <a:spcPct val="90000"/>
              </a:lnSpc>
              <a:defRPr/>
            </a:pPr>
            <a:r>
              <a:rPr lang="en-US" altLang="en-US" dirty="0"/>
              <a:t>Trade off between speed and storage required</a:t>
            </a:r>
          </a:p>
        </p:txBody>
      </p:sp>
      <p:sp>
        <p:nvSpPr>
          <p:cNvPr id="6" name="Slide Number Placeholder 5"/>
          <p:cNvSpPr>
            <a:spLocks noGrp="1"/>
          </p:cNvSpPr>
          <p:nvPr>
            <p:ph type="sldNum" sz="quarter" idx="12"/>
          </p:nvPr>
        </p:nvSpPr>
        <p:spPr/>
        <p:txBody>
          <a:bodyPr/>
          <a:lstStyle/>
          <a:p>
            <a:pPr>
              <a:defRPr/>
            </a:pPr>
            <a:fld id="{C39EE893-8C45-4861-B09F-C4934B5C2C1E}" type="slidenum">
              <a:rPr lang="en-US" altLang="en-US"/>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ltLang="en-US"/>
              <a:t>Summary</a:t>
            </a:r>
            <a:endParaRPr lang="en-AU" altLang="en-US"/>
          </a:p>
        </p:txBody>
      </p:sp>
      <p:sp>
        <p:nvSpPr>
          <p:cNvPr id="45059" name="Rectangle 3"/>
          <p:cNvSpPr>
            <a:spLocks noGrp="1" noChangeArrowheads="1"/>
          </p:cNvSpPr>
          <p:nvPr>
            <p:ph idx="1"/>
          </p:nvPr>
        </p:nvSpPr>
        <p:spPr/>
        <p:txBody>
          <a:bodyPr/>
          <a:lstStyle/>
          <a:p>
            <a:pPr eaLnBrk="1" hangingPunct="1">
              <a:defRPr/>
            </a:pPr>
            <a:r>
              <a:rPr lang="en-US" altLang="en-US" dirty="0"/>
              <a:t>AES selection process</a:t>
            </a:r>
          </a:p>
          <a:p>
            <a:pPr eaLnBrk="1" hangingPunct="1">
              <a:defRPr/>
            </a:pPr>
            <a:r>
              <a:rPr lang="en-US" altLang="en-US" dirty="0"/>
              <a:t>Details of </a:t>
            </a:r>
            <a:r>
              <a:rPr lang="en-US" altLang="en-US" dirty="0" err="1"/>
              <a:t>Rijndael</a:t>
            </a:r>
            <a:r>
              <a:rPr lang="en-US" altLang="en-US" dirty="0"/>
              <a:t> – the AES cipher</a:t>
            </a:r>
          </a:p>
          <a:p>
            <a:pPr eaLnBrk="1" hangingPunct="1">
              <a:defRPr/>
            </a:pPr>
            <a:r>
              <a:rPr lang="en-US" altLang="en-US" dirty="0"/>
              <a:t>Steps in encryption / decryption</a:t>
            </a:r>
          </a:p>
          <a:p>
            <a:pPr eaLnBrk="1" hangingPunct="1">
              <a:defRPr/>
            </a:pPr>
            <a:r>
              <a:rPr lang="en-US" altLang="en-US" dirty="0"/>
              <a:t>Key expansion</a:t>
            </a:r>
          </a:p>
          <a:p>
            <a:pPr eaLnBrk="1" hangingPunct="1">
              <a:defRPr/>
            </a:pPr>
            <a:r>
              <a:rPr lang="en-US" altLang="en-US" dirty="0"/>
              <a:t>Implementation aspects</a:t>
            </a:r>
          </a:p>
          <a:p>
            <a:pPr lvl="1" eaLnBrk="1" hangingPunct="1">
              <a:defRPr/>
            </a:pPr>
            <a:endParaRPr lang="en-US" altLang="en-US" dirty="0"/>
          </a:p>
          <a:p>
            <a:pPr lvl="1" eaLnBrk="1" hangingPunct="1">
              <a:defRPr/>
            </a:pPr>
            <a:endParaRPr lang="en-AU" altLang="en-US" dirty="0"/>
          </a:p>
        </p:txBody>
      </p:sp>
      <p:sp>
        <p:nvSpPr>
          <p:cNvPr id="6" name="Slide Number Placeholder 5"/>
          <p:cNvSpPr>
            <a:spLocks noGrp="1"/>
          </p:cNvSpPr>
          <p:nvPr>
            <p:ph type="sldNum" sz="quarter" idx="12"/>
          </p:nvPr>
        </p:nvSpPr>
        <p:spPr/>
        <p:txBody>
          <a:bodyPr/>
          <a:lstStyle/>
          <a:p>
            <a:pPr>
              <a:defRPr/>
            </a:pPr>
            <a:fld id="{7F82A2C7-1D0A-44A7-8948-E01ED8BADA74}" type="slidenum">
              <a:rPr lang="en-US" altLang="en-US"/>
              <a:pPr>
                <a:defRPr/>
              </a:pPr>
              <a:t>27</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634082"/>
          </a:xfrm>
        </p:spPr>
        <p:txBody>
          <a:bodyPr>
            <a:normAutofit fontScale="90000"/>
          </a:bodyPr>
          <a:lstStyle/>
          <a:p>
            <a:pPr eaLnBrk="1" hangingPunct="1">
              <a:defRPr/>
            </a:pPr>
            <a:r>
              <a:rPr lang="en-AU" altLang="en-US" dirty="0"/>
              <a:t>AES Requirements</a:t>
            </a:r>
          </a:p>
        </p:txBody>
      </p:sp>
      <p:sp>
        <p:nvSpPr>
          <p:cNvPr id="48131" name="Rectangle 3"/>
          <p:cNvSpPr>
            <a:spLocks noGrp="1" noChangeArrowheads="1"/>
          </p:cNvSpPr>
          <p:nvPr>
            <p:ph idx="1"/>
          </p:nvPr>
        </p:nvSpPr>
        <p:spPr>
          <a:xfrm>
            <a:off x="755576" y="1369553"/>
            <a:ext cx="7632848" cy="4525963"/>
          </a:xfrm>
        </p:spPr>
        <p:txBody>
          <a:bodyPr>
            <a:normAutofit/>
          </a:bodyPr>
          <a:lstStyle/>
          <a:p>
            <a:pPr eaLnBrk="1" hangingPunct="1">
              <a:lnSpc>
                <a:spcPct val="90000"/>
              </a:lnSpc>
              <a:defRPr/>
            </a:pPr>
            <a:r>
              <a:rPr lang="en-AU" altLang="en-US" dirty="0"/>
              <a:t>Private key symmetric block cipher </a:t>
            </a:r>
          </a:p>
          <a:p>
            <a:pPr eaLnBrk="1" hangingPunct="1">
              <a:lnSpc>
                <a:spcPct val="90000"/>
              </a:lnSpc>
              <a:defRPr/>
            </a:pPr>
            <a:r>
              <a:rPr lang="en-AU" altLang="en-US" dirty="0"/>
              <a:t>128-bit data, 128/192/256-bit keys </a:t>
            </a:r>
          </a:p>
          <a:p>
            <a:pPr eaLnBrk="1" hangingPunct="1">
              <a:lnSpc>
                <a:spcPct val="90000"/>
              </a:lnSpc>
              <a:defRPr/>
            </a:pPr>
            <a:r>
              <a:rPr lang="en-AU" altLang="en-US" dirty="0"/>
              <a:t>Stronger &amp; faster (than Triple-DES)</a:t>
            </a:r>
          </a:p>
          <a:p>
            <a:pPr marL="0" indent="0" eaLnBrk="1" hangingPunct="1">
              <a:lnSpc>
                <a:spcPct val="90000"/>
              </a:lnSpc>
              <a:buNone/>
              <a:defRPr/>
            </a:pPr>
            <a:endParaRPr lang="en-AU" altLang="en-US" dirty="0"/>
          </a:p>
          <a:p>
            <a:pPr eaLnBrk="1" hangingPunct="1">
              <a:lnSpc>
                <a:spcPct val="90000"/>
              </a:lnSpc>
              <a:defRPr/>
            </a:pPr>
            <a:r>
              <a:rPr lang="en-AU" altLang="en-US" dirty="0"/>
              <a:t>Provide full specification &amp; design details </a:t>
            </a:r>
          </a:p>
          <a:p>
            <a:pPr eaLnBrk="1" hangingPunct="1">
              <a:lnSpc>
                <a:spcPct val="90000"/>
              </a:lnSpc>
              <a:defRPr/>
            </a:pPr>
            <a:r>
              <a:rPr lang="en-AU" altLang="en-US" dirty="0"/>
              <a:t>Both C &amp; Java implementations</a:t>
            </a:r>
          </a:p>
        </p:txBody>
      </p:sp>
      <p:sp>
        <p:nvSpPr>
          <p:cNvPr id="6" name="Slide Number Placeholder 5"/>
          <p:cNvSpPr>
            <a:spLocks noGrp="1"/>
          </p:cNvSpPr>
          <p:nvPr>
            <p:ph type="sldNum" sz="quarter" idx="12"/>
          </p:nvPr>
        </p:nvSpPr>
        <p:spPr/>
        <p:txBody>
          <a:bodyPr/>
          <a:lstStyle/>
          <a:p>
            <a:pPr>
              <a:defRPr/>
            </a:pPr>
            <a:fld id="{807D2208-B050-4A97-AAFB-A4C7A381119E}" type="slidenum">
              <a:rPr lang="en-US" altLang="en-US"/>
              <a:pPr>
                <a:defRPr/>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850106"/>
          </a:xfrm>
        </p:spPr>
        <p:txBody>
          <a:bodyPr/>
          <a:lstStyle/>
          <a:p>
            <a:pPr eaLnBrk="1" hangingPunct="1">
              <a:defRPr/>
            </a:pPr>
            <a:r>
              <a:rPr lang="en-AU" altLang="en-US" dirty="0"/>
              <a:t>AES Evaluation Criteria</a:t>
            </a:r>
          </a:p>
        </p:txBody>
      </p:sp>
      <p:sp>
        <p:nvSpPr>
          <p:cNvPr id="49155" name="Rectangle 3"/>
          <p:cNvSpPr>
            <a:spLocks noGrp="1" noChangeArrowheads="1"/>
          </p:cNvSpPr>
          <p:nvPr>
            <p:ph idx="1"/>
          </p:nvPr>
        </p:nvSpPr>
        <p:spPr>
          <a:xfrm>
            <a:off x="457200" y="1373188"/>
            <a:ext cx="8229600" cy="4983162"/>
          </a:xfrm>
        </p:spPr>
        <p:txBody>
          <a:bodyPr>
            <a:normAutofit fontScale="92500" lnSpcReduction="10000"/>
          </a:bodyPr>
          <a:lstStyle/>
          <a:p>
            <a:pPr eaLnBrk="1" hangingPunct="1">
              <a:lnSpc>
                <a:spcPct val="90000"/>
              </a:lnSpc>
              <a:defRPr/>
            </a:pPr>
            <a:r>
              <a:rPr lang="en-US" altLang="en-US" dirty="0"/>
              <a:t>Initial criteria:</a:t>
            </a:r>
          </a:p>
          <a:p>
            <a:pPr lvl="1" eaLnBrk="1" hangingPunct="1">
              <a:lnSpc>
                <a:spcPct val="90000"/>
              </a:lnSpc>
              <a:defRPr/>
            </a:pPr>
            <a:r>
              <a:rPr lang="en-US" altLang="en-US" dirty="0"/>
              <a:t>security – effort for practical cryptanalysis</a:t>
            </a:r>
          </a:p>
          <a:p>
            <a:pPr lvl="1" eaLnBrk="1" hangingPunct="1">
              <a:lnSpc>
                <a:spcPct val="90000"/>
              </a:lnSpc>
              <a:defRPr/>
            </a:pPr>
            <a:r>
              <a:rPr lang="en-US" altLang="en-US" dirty="0"/>
              <a:t>cost – in terms of computational efficiency</a:t>
            </a:r>
          </a:p>
          <a:p>
            <a:pPr lvl="1" eaLnBrk="1" hangingPunct="1">
              <a:lnSpc>
                <a:spcPct val="90000"/>
              </a:lnSpc>
              <a:defRPr/>
            </a:pPr>
            <a:r>
              <a:rPr lang="en-US" altLang="en-US" dirty="0"/>
              <a:t>algorithm &amp; implementation characteristics</a:t>
            </a:r>
          </a:p>
          <a:p>
            <a:pPr eaLnBrk="1" hangingPunct="1">
              <a:lnSpc>
                <a:spcPct val="90000"/>
              </a:lnSpc>
              <a:defRPr/>
            </a:pPr>
            <a:endParaRPr lang="en-US" altLang="en-US" dirty="0"/>
          </a:p>
          <a:p>
            <a:pPr eaLnBrk="1" hangingPunct="1">
              <a:lnSpc>
                <a:spcPct val="90000"/>
              </a:lnSpc>
              <a:defRPr/>
            </a:pPr>
            <a:r>
              <a:rPr lang="en-US" altLang="en-US" dirty="0"/>
              <a:t>Final criteria</a:t>
            </a:r>
          </a:p>
          <a:p>
            <a:pPr lvl="1" eaLnBrk="1" hangingPunct="1">
              <a:lnSpc>
                <a:spcPct val="90000"/>
              </a:lnSpc>
              <a:defRPr/>
            </a:pPr>
            <a:r>
              <a:rPr lang="en-US" altLang="en-US" dirty="0"/>
              <a:t>general security</a:t>
            </a:r>
          </a:p>
          <a:p>
            <a:pPr lvl="1" eaLnBrk="1" hangingPunct="1">
              <a:lnSpc>
                <a:spcPct val="90000"/>
              </a:lnSpc>
              <a:defRPr/>
            </a:pPr>
            <a:r>
              <a:rPr lang="en-US" altLang="en-US" dirty="0"/>
              <a:t>ease of software &amp; hardware implementation</a:t>
            </a:r>
          </a:p>
          <a:p>
            <a:pPr lvl="1" eaLnBrk="1" hangingPunct="1">
              <a:lnSpc>
                <a:spcPct val="90000"/>
              </a:lnSpc>
              <a:defRPr/>
            </a:pPr>
            <a:r>
              <a:rPr lang="en-US" altLang="en-US" dirty="0"/>
              <a:t>implementation attacks, example:-</a:t>
            </a:r>
          </a:p>
          <a:p>
            <a:pPr lvl="2"/>
            <a:r>
              <a:rPr lang="en-SG" dirty="0"/>
              <a:t>Timing analysis (TA) : execution time</a:t>
            </a:r>
          </a:p>
          <a:p>
            <a:pPr lvl="2"/>
            <a:r>
              <a:rPr lang="en-SG" dirty="0"/>
              <a:t>Power analysis (PA) : power consumption</a:t>
            </a:r>
            <a:endParaRPr lang="en-US" altLang="en-US" dirty="0"/>
          </a:p>
          <a:p>
            <a:pPr lvl="1" eaLnBrk="1" hangingPunct="1">
              <a:lnSpc>
                <a:spcPct val="90000"/>
              </a:lnSpc>
              <a:defRPr/>
            </a:pPr>
            <a:r>
              <a:rPr lang="en-US" altLang="en-US" dirty="0"/>
              <a:t>flexibility (in en/decrypt, keying, other factors)</a:t>
            </a:r>
            <a:endParaRPr lang="en-AU" altLang="en-US" dirty="0"/>
          </a:p>
        </p:txBody>
      </p:sp>
      <p:sp>
        <p:nvSpPr>
          <p:cNvPr id="6" name="Slide Number Placeholder 5"/>
          <p:cNvSpPr>
            <a:spLocks noGrp="1"/>
          </p:cNvSpPr>
          <p:nvPr>
            <p:ph type="sldNum" sz="quarter" idx="12"/>
          </p:nvPr>
        </p:nvSpPr>
        <p:spPr/>
        <p:txBody>
          <a:bodyPr/>
          <a:lstStyle/>
          <a:p>
            <a:pPr>
              <a:defRPr/>
            </a:pPr>
            <a:fld id="{1904AFEB-F758-4A88-B9DA-3B449C70F146}" type="slidenum">
              <a:rPr lang="en-US" altLang="en-US"/>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229600" cy="850106"/>
          </a:xfrm>
        </p:spPr>
        <p:txBody>
          <a:bodyPr/>
          <a:lstStyle/>
          <a:p>
            <a:pPr eaLnBrk="1" hangingPunct="1">
              <a:defRPr/>
            </a:pPr>
            <a:r>
              <a:rPr lang="en-AU" altLang="en-US" dirty="0"/>
              <a:t>AES Shortlist</a:t>
            </a:r>
          </a:p>
        </p:txBody>
      </p:sp>
      <p:sp>
        <p:nvSpPr>
          <p:cNvPr id="51203" name="Rectangle 3"/>
          <p:cNvSpPr>
            <a:spLocks noGrp="1" noChangeArrowheads="1"/>
          </p:cNvSpPr>
          <p:nvPr>
            <p:ph idx="1"/>
          </p:nvPr>
        </p:nvSpPr>
        <p:spPr>
          <a:xfrm>
            <a:off x="490023" y="1304764"/>
            <a:ext cx="8229600" cy="4871566"/>
          </a:xfrm>
        </p:spPr>
        <p:txBody>
          <a:bodyPr>
            <a:normAutofit fontScale="92500" lnSpcReduction="20000"/>
          </a:bodyPr>
          <a:lstStyle/>
          <a:p>
            <a:pPr eaLnBrk="1" hangingPunct="1">
              <a:lnSpc>
                <a:spcPct val="90000"/>
              </a:lnSpc>
              <a:defRPr/>
            </a:pPr>
            <a:r>
              <a:rPr lang="en-AU" altLang="en-US" sz="2800" dirty="0"/>
              <a:t>Shortlisted in Aug-99 for further analysis &amp; comment</a:t>
            </a:r>
          </a:p>
          <a:p>
            <a:pPr lvl="1" eaLnBrk="1" hangingPunct="1">
              <a:lnSpc>
                <a:spcPct val="90000"/>
              </a:lnSpc>
              <a:defRPr/>
            </a:pPr>
            <a:r>
              <a:rPr lang="en-AU" altLang="en-US" sz="2400" dirty="0"/>
              <a:t>MARS (IBM) - complex, fast, high security margin </a:t>
            </a:r>
          </a:p>
          <a:p>
            <a:pPr lvl="1" eaLnBrk="1" hangingPunct="1">
              <a:lnSpc>
                <a:spcPct val="90000"/>
              </a:lnSpc>
              <a:defRPr/>
            </a:pPr>
            <a:r>
              <a:rPr lang="en-AU" altLang="en-US" sz="2400" dirty="0"/>
              <a:t>RC6 (USA) - v. simple, v. fast, low security margin </a:t>
            </a:r>
          </a:p>
          <a:p>
            <a:pPr lvl="1" eaLnBrk="1" hangingPunct="1">
              <a:lnSpc>
                <a:spcPct val="90000"/>
              </a:lnSpc>
              <a:defRPr/>
            </a:pPr>
            <a:r>
              <a:rPr lang="en-AU" altLang="en-US" sz="2400" dirty="0" err="1"/>
              <a:t>Rijndael</a:t>
            </a:r>
            <a:r>
              <a:rPr lang="en-AU" altLang="en-US" sz="2400" dirty="0"/>
              <a:t> (Belgium) - clean, fast, good security margin </a:t>
            </a:r>
          </a:p>
          <a:p>
            <a:pPr lvl="1" eaLnBrk="1" hangingPunct="1">
              <a:lnSpc>
                <a:spcPct val="90000"/>
              </a:lnSpc>
              <a:defRPr/>
            </a:pPr>
            <a:r>
              <a:rPr lang="en-AU" altLang="en-US" sz="2400" dirty="0"/>
              <a:t>Serpent (Euro) - slow, clean, v. high security margin </a:t>
            </a:r>
          </a:p>
          <a:p>
            <a:pPr lvl="1" eaLnBrk="1" hangingPunct="1">
              <a:lnSpc>
                <a:spcPct val="90000"/>
              </a:lnSpc>
              <a:defRPr/>
            </a:pPr>
            <a:r>
              <a:rPr lang="en-AU" altLang="en-US" sz="2400" dirty="0" err="1"/>
              <a:t>Twofish</a:t>
            </a:r>
            <a:r>
              <a:rPr lang="en-AU" altLang="en-US" sz="2400" dirty="0"/>
              <a:t> (USA) - complex, v. fast, high security margin </a:t>
            </a:r>
          </a:p>
          <a:p>
            <a:pPr eaLnBrk="1" hangingPunct="1">
              <a:lnSpc>
                <a:spcPct val="90000"/>
              </a:lnSpc>
              <a:defRPr/>
            </a:pPr>
            <a:endParaRPr lang="en-AU" altLang="en-US" sz="2800" dirty="0"/>
          </a:p>
          <a:p>
            <a:pPr eaLnBrk="1" hangingPunct="1">
              <a:lnSpc>
                <a:spcPct val="90000"/>
              </a:lnSpc>
              <a:defRPr/>
            </a:pPr>
            <a:r>
              <a:rPr lang="en-AU" altLang="en-US" sz="2800" dirty="0"/>
              <a:t>Contrast between algorithms</a:t>
            </a:r>
          </a:p>
          <a:p>
            <a:pPr lvl="1" eaLnBrk="1" hangingPunct="1">
              <a:lnSpc>
                <a:spcPct val="90000"/>
              </a:lnSpc>
              <a:defRPr/>
            </a:pPr>
            <a:r>
              <a:rPr lang="en-AU" altLang="en-US" sz="2400" dirty="0"/>
              <a:t>few complex rounds  vs.  many simple rounds </a:t>
            </a:r>
          </a:p>
          <a:p>
            <a:pPr lvl="1" eaLnBrk="1" hangingPunct="1">
              <a:lnSpc>
                <a:spcPct val="90000"/>
              </a:lnSpc>
              <a:defRPr/>
            </a:pPr>
            <a:r>
              <a:rPr lang="en-AU" altLang="en-US" sz="2400" dirty="0"/>
              <a:t>refined existing ciphers  vs.  new proposals</a:t>
            </a:r>
          </a:p>
          <a:p>
            <a:pPr>
              <a:lnSpc>
                <a:spcPct val="90000"/>
              </a:lnSpc>
              <a:defRPr/>
            </a:pPr>
            <a:endParaRPr lang="en-US" altLang="en-US" sz="2800" dirty="0">
              <a:solidFill>
                <a:srgbClr val="FFFF00"/>
              </a:solidFill>
            </a:endParaRPr>
          </a:p>
          <a:p>
            <a:pPr algn="just">
              <a:lnSpc>
                <a:spcPct val="90000"/>
              </a:lnSpc>
              <a:defRPr/>
            </a:pPr>
            <a:r>
              <a:rPr lang="en-US" altLang="en-US" sz="2800" dirty="0">
                <a:solidFill>
                  <a:srgbClr val="FFFF00"/>
                </a:solidFill>
              </a:rPr>
              <a:t>Came down to the best balance of attributes to meet criteria, in particular the balance between speed, security &amp; flexibility</a:t>
            </a:r>
          </a:p>
        </p:txBody>
      </p:sp>
      <p:sp>
        <p:nvSpPr>
          <p:cNvPr id="6" name="Slide Number Placeholder 5"/>
          <p:cNvSpPr>
            <a:spLocks noGrp="1"/>
          </p:cNvSpPr>
          <p:nvPr>
            <p:ph type="sldNum" sz="quarter" idx="12"/>
          </p:nvPr>
        </p:nvSpPr>
        <p:spPr/>
        <p:txBody>
          <a:bodyPr/>
          <a:lstStyle/>
          <a:p>
            <a:pPr>
              <a:defRPr/>
            </a:pPr>
            <a:fld id="{06649608-6BE0-4AB0-9A4B-AC56AF00D11C}" type="slidenum">
              <a:rPr lang="en-US" altLang="en-US"/>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73401"/>
            <a:ext cx="8229600" cy="909725"/>
          </a:xfrm>
        </p:spPr>
        <p:txBody>
          <a:bodyPr/>
          <a:lstStyle/>
          <a:p>
            <a:pPr eaLnBrk="1" hangingPunct="1">
              <a:defRPr/>
            </a:pPr>
            <a:r>
              <a:rPr lang="en-AU" altLang="en-US" dirty="0"/>
              <a:t>The AES Cipher - </a:t>
            </a:r>
            <a:r>
              <a:rPr lang="en-AU" altLang="en-US" dirty="0" err="1"/>
              <a:t>Rijndael</a:t>
            </a:r>
            <a:r>
              <a:rPr lang="en-AU" altLang="en-US" dirty="0"/>
              <a:t> </a:t>
            </a:r>
          </a:p>
        </p:txBody>
      </p:sp>
      <p:sp>
        <p:nvSpPr>
          <p:cNvPr id="53251" name="Rectangle 3"/>
          <p:cNvSpPr>
            <a:spLocks noGrp="1" noChangeArrowheads="1"/>
          </p:cNvSpPr>
          <p:nvPr>
            <p:ph idx="1"/>
          </p:nvPr>
        </p:nvSpPr>
        <p:spPr>
          <a:xfrm>
            <a:off x="457200" y="1036446"/>
            <a:ext cx="8229600" cy="5400600"/>
          </a:xfrm>
        </p:spPr>
        <p:txBody>
          <a:bodyPr/>
          <a:lstStyle/>
          <a:p>
            <a:pPr eaLnBrk="1" hangingPunct="1">
              <a:lnSpc>
                <a:spcPct val="90000"/>
              </a:lnSpc>
              <a:defRPr/>
            </a:pPr>
            <a:r>
              <a:rPr lang="en-AU" altLang="en-US" sz="2800" dirty="0"/>
              <a:t>Designed by </a:t>
            </a:r>
            <a:r>
              <a:rPr lang="en-AU" altLang="en-US" sz="2800" dirty="0" err="1"/>
              <a:t>Rijmen-Daemen</a:t>
            </a:r>
            <a:r>
              <a:rPr lang="en-AU" altLang="en-US" sz="2800" dirty="0"/>
              <a:t> in </a:t>
            </a:r>
            <a:r>
              <a:rPr lang="en-AU" altLang="en-US" sz="2800" dirty="0">
                <a:solidFill>
                  <a:srgbClr val="FFFF00"/>
                </a:solidFill>
              </a:rPr>
              <a:t>Belgium</a:t>
            </a:r>
            <a:r>
              <a:rPr lang="en-AU" altLang="en-US" sz="2800" dirty="0"/>
              <a:t> </a:t>
            </a:r>
          </a:p>
          <a:p>
            <a:pPr eaLnBrk="1" hangingPunct="1">
              <a:lnSpc>
                <a:spcPct val="90000"/>
              </a:lnSpc>
              <a:defRPr/>
            </a:pPr>
            <a:r>
              <a:rPr lang="en-US" altLang="en-US" sz="2800" dirty="0"/>
              <a:t>Design considerations :</a:t>
            </a:r>
          </a:p>
          <a:p>
            <a:pPr lvl="1" eaLnBrk="1" hangingPunct="1">
              <a:lnSpc>
                <a:spcPct val="90000"/>
              </a:lnSpc>
              <a:defRPr/>
            </a:pPr>
            <a:r>
              <a:rPr lang="en-US" altLang="en-US" sz="2400" dirty="0"/>
              <a:t>Resistant against known attacks</a:t>
            </a:r>
          </a:p>
          <a:p>
            <a:pPr lvl="1" eaLnBrk="1" hangingPunct="1">
              <a:lnSpc>
                <a:spcPct val="90000"/>
              </a:lnSpc>
              <a:defRPr/>
            </a:pPr>
            <a:r>
              <a:rPr lang="en-US" altLang="en-US" sz="2400" dirty="0"/>
              <a:t>Speed and code compactness on many CPUs</a:t>
            </a:r>
          </a:p>
          <a:p>
            <a:pPr lvl="1" eaLnBrk="1" hangingPunct="1">
              <a:lnSpc>
                <a:spcPct val="90000"/>
              </a:lnSpc>
              <a:defRPr/>
            </a:pPr>
            <a:r>
              <a:rPr lang="en-US" altLang="en-US" sz="2400" dirty="0"/>
              <a:t>Design simplicity</a:t>
            </a:r>
            <a:endParaRPr lang="en-AU" altLang="en-US" sz="2400" dirty="0"/>
          </a:p>
          <a:p>
            <a:pPr eaLnBrk="1" hangingPunct="1">
              <a:lnSpc>
                <a:spcPct val="90000"/>
              </a:lnSpc>
              <a:defRPr/>
            </a:pPr>
            <a:r>
              <a:rPr lang="en-AU" altLang="en-US" sz="2800" dirty="0"/>
              <a:t>AES variants, key length and round</a:t>
            </a:r>
          </a:p>
          <a:p>
            <a:pPr lvl="1">
              <a:lnSpc>
                <a:spcPct val="90000"/>
              </a:lnSpc>
              <a:defRPr/>
            </a:pPr>
            <a:r>
              <a:rPr lang="en-AU" altLang="en-US" sz="2400" dirty="0">
                <a:latin typeface="Wingdings"/>
                <a:ea typeface="Wingdings"/>
                <a:cs typeface="Wingdings"/>
                <a:sym typeface="Wingdings"/>
              </a:rPr>
              <a:t></a:t>
            </a:r>
            <a:r>
              <a:rPr lang="en-AU" altLang="en-US" sz="2400" dirty="0">
                <a:sym typeface="Wingdings"/>
              </a:rPr>
              <a:t> key size  = </a:t>
            </a:r>
            <a:r>
              <a:rPr lang="en-AU" altLang="en-US" sz="2400" dirty="0">
                <a:latin typeface="Wingdings"/>
                <a:ea typeface="Wingdings"/>
                <a:cs typeface="Wingdings"/>
                <a:sym typeface="Wingdings"/>
              </a:rPr>
              <a:t></a:t>
            </a:r>
            <a:r>
              <a:rPr lang="en-AU" altLang="en-US" sz="2400" dirty="0">
                <a:sym typeface="Wingdings"/>
              </a:rPr>
              <a:t>rounds  = </a:t>
            </a:r>
            <a:r>
              <a:rPr lang="en-AU" altLang="en-US" sz="2400" dirty="0">
                <a:latin typeface="Wingdings"/>
                <a:ea typeface="Wingdings"/>
                <a:cs typeface="Wingdings"/>
                <a:sym typeface="Wingdings"/>
              </a:rPr>
              <a:t></a:t>
            </a:r>
            <a:r>
              <a:rPr lang="en-AU" altLang="en-US" sz="2400" dirty="0">
                <a:sym typeface="Wingdings"/>
              </a:rPr>
              <a:t> CPU time</a:t>
            </a:r>
            <a:endParaRPr lang="en-AU" altLang="en-US" sz="2400" dirty="0"/>
          </a:p>
          <a:p>
            <a:pPr>
              <a:lnSpc>
                <a:spcPct val="90000"/>
              </a:lnSpc>
              <a:defRPr/>
            </a:pPr>
            <a:r>
              <a:rPr lang="en-AU" altLang="en-US" sz="2800" dirty="0"/>
              <a:t>Based on entire data block in every round</a:t>
            </a:r>
          </a:p>
          <a:p>
            <a:pPr marL="0" indent="0" eaLnBrk="1" hangingPunct="1">
              <a:lnSpc>
                <a:spcPct val="90000"/>
              </a:lnSpc>
              <a:buNone/>
              <a:defRPr/>
            </a:pPr>
            <a:endParaRPr lang="en-AU" altLang="en-US" sz="2800" dirty="0"/>
          </a:p>
        </p:txBody>
      </p:sp>
      <p:sp>
        <p:nvSpPr>
          <p:cNvPr id="6" name="Slide Number Placeholder 5"/>
          <p:cNvSpPr>
            <a:spLocks noGrp="1"/>
          </p:cNvSpPr>
          <p:nvPr>
            <p:ph type="sldNum" sz="quarter" idx="12"/>
          </p:nvPr>
        </p:nvSpPr>
        <p:spPr/>
        <p:txBody>
          <a:bodyPr/>
          <a:lstStyle/>
          <a:p>
            <a:pPr>
              <a:defRPr/>
            </a:pPr>
            <a:fld id="{87F34CB8-CD0D-4E8D-8254-5BD660EE704C}" type="slidenum">
              <a:rPr lang="en-US" altLang="en-US"/>
              <a:pPr>
                <a:defRPr/>
              </a:pPr>
              <a:t>6</a:t>
            </a:fld>
            <a:endParaRPr lang="en-US" altLang="en-US"/>
          </a:p>
        </p:txBody>
      </p:sp>
      <p:pic>
        <p:nvPicPr>
          <p:cNvPr id="2" name="Picture 1"/>
          <p:cNvPicPr>
            <a:picLocks noChangeAspect="1"/>
          </p:cNvPicPr>
          <p:nvPr/>
        </p:nvPicPr>
        <p:blipFill>
          <a:blip r:embed="rId3"/>
          <a:stretch>
            <a:fillRect/>
          </a:stretch>
        </p:blipFill>
        <p:spPr>
          <a:xfrm>
            <a:off x="1547664" y="4692322"/>
            <a:ext cx="5472608" cy="19667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16632"/>
            <a:ext cx="8229600" cy="778098"/>
          </a:xfrm>
        </p:spPr>
        <p:txBody>
          <a:bodyPr/>
          <a:lstStyle/>
          <a:p>
            <a:pPr eaLnBrk="1" hangingPunct="1">
              <a:defRPr/>
            </a:pPr>
            <a:r>
              <a:rPr lang="en-AU" altLang="en-US" dirty="0" err="1"/>
              <a:t>Rijndael</a:t>
            </a:r>
            <a:r>
              <a:rPr lang="en-AU" altLang="en-US" dirty="0"/>
              <a:t> Features</a:t>
            </a:r>
          </a:p>
        </p:txBody>
      </p:sp>
      <p:sp>
        <p:nvSpPr>
          <p:cNvPr id="54275" name="Rectangle 3"/>
          <p:cNvSpPr>
            <a:spLocks noGrp="1" noChangeArrowheads="1"/>
          </p:cNvSpPr>
          <p:nvPr>
            <p:ph idx="1"/>
          </p:nvPr>
        </p:nvSpPr>
        <p:spPr>
          <a:xfrm>
            <a:off x="459789" y="1252818"/>
            <a:ext cx="5915000" cy="4721696"/>
          </a:xfrm>
        </p:spPr>
        <p:txBody>
          <a:bodyPr>
            <a:normAutofit fontScale="85000" lnSpcReduction="10000"/>
          </a:bodyPr>
          <a:lstStyle/>
          <a:p>
            <a:pPr>
              <a:lnSpc>
                <a:spcPct val="90000"/>
              </a:lnSpc>
              <a:defRPr/>
            </a:pPr>
            <a:r>
              <a:rPr lang="en-AU" altLang="en-US" sz="2800" dirty="0"/>
              <a:t>A block cipher processing 16 Bytes at a time</a:t>
            </a:r>
          </a:p>
          <a:p>
            <a:pPr>
              <a:lnSpc>
                <a:spcPct val="90000"/>
              </a:lnSpc>
              <a:defRPr/>
            </a:pPr>
            <a:r>
              <a:rPr lang="en-AU" altLang="en-US" sz="2800" dirty="0"/>
              <a:t>Based on </a:t>
            </a:r>
            <a:r>
              <a:rPr lang="en-AU" altLang="en-US" sz="2800" b="1" dirty="0">
                <a:solidFill>
                  <a:srgbClr val="FFFF00"/>
                </a:solidFill>
              </a:rPr>
              <a:t>iterative substitution permutation network </a:t>
            </a:r>
            <a:r>
              <a:rPr lang="en-AU" altLang="en-US" sz="2800" dirty="0"/>
              <a:t>cipher</a:t>
            </a:r>
          </a:p>
          <a:p>
            <a:pPr eaLnBrk="1" hangingPunct="1">
              <a:defRPr/>
            </a:pPr>
            <a:r>
              <a:rPr lang="en-US" altLang="en-US" sz="2800" b="1" dirty="0">
                <a:solidFill>
                  <a:srgbClr val="FFFF00"/>
                </a:solidFill>
              </a:rPr>
              <a:t>State</a:t>
            </a:r>
            <a:r>
              <a:rPr lang="en-US" altLang="en-US" sz="2800" dirty="0">
                <a:solidFill>
                  <a:srgbClr val="FFFF00"/>
                </a:solidFill>
              </a:rPr>
              <a:t> </a:t>
            </a:r>
            <a:r>
              <a:rPr lang="en-US" altLang="en-US" sz="2800" dirty="0"/>
              <a:t>is defined as the intermediate cipher result of the data block in AES (4 x 4 </a:t>
            </a:r>
            <a:r>
              <a:rPr lang="en-AU" altLang="en-US" sz="2800" dirty="0"/>
              <a:t>bytes-table)</a:t>
            </a:r>
          </a:p>
          <a:p>
            <a:pPr eaLnBrk="1" hangingPunct="1">
              <a:defRPr/>
            </a:pPr>
            <a:r>
              <a:rPr lang="en-AU" altLang="en-US" sz="2800" dirty="0"/>
              <a:t>Typical Operations include:-</a:t>
            </a:r>
          </a:p>
          <a:p>
            <a:pPr marL="914400" lvl="1" indent="-457200" eaLnBrk="1" hangingPunct="1">
              <a:buFont typeface="+mj-lt"/>
              <a:buAutoNum type="arabicPeriod"/>
              <a:defRPr/>
            </a:pPr>
            <a:r>
              <a:rPr lang="en-AU" altLang="en-US" sz="2400" dirty="0"/>
              <a:t>Key Expansions </a:t>
            </a:r>
          </a:p>
          <a:p>
            <a:pPr marL="914400" lvl="1" indent="-457200" eaLnBrk="1" hangingPunct="1">
              <a:buFont typeface="+mj-lt"/>
              <a:buAutoNum type="arabicPeriod"/>
              <a:defRPr/>
            </a:pPr>
            <a:r>
              <a:rPr lang="en-AU" altLang="en-US" sz="2400" dirty="0"/>
              <a:t>Initial Round</a:t>
            </a:r>
          </a:p>
          <a:p>
            <a:pPr marL="914400" lvl="1" indent="-457200" eaLnBrk="1" hangingPunct="1">
              <a:buFont typeface="+mj-lt"/>
              <a:buAutoNum type="arabicPeriod"/>
              <a:defRPr/>
            </a:pPr>
            <a:r>
              <a:rPr lang="en-AU" altLang="en-US" sz="2400" dirty="0"/>
              <a:t>Rounds:</a:t>
            </a:r>
          </a:p>
          <a:p>
            <a:pPr marL="1314450" lvl="2" indent="-457200" eaLnBrk="1" hangingPunct="1">
              <a:defRPr/>
            </a:pPr>
            <a:r>
              <a:rPr lang="en-AU" altLang="en-US" sz="2000" b="1" dirty="0" err="1">
                <a:solidFill>
                  <a:srgbClr val="0070C0"/>
                </a:solidFill>
              </a:rPr>
              <a:t>SubBytes</a:t>
            </a:r>
            <a:r>
              <a:rPr lang="en-AU" altLang="en-US" sz="2000" b="1" dirty="0">
                <a:solidFill>
                  <a:srgbClr val="0070C0"/>
                </a:solidFill>
              </a:rPr>
              <a:t>, </a:t>
            </a:r>
            <a:r>
              <a:rPr lang="en-AU" altLang="en-US" sz="2000" b="1" dirty="0" err="1">
                <a:solidFill>
                  <a:srgbClr val="0070C0"/>
                </a:solidFill>
              </a:rPr>
              <a:t>ShiftRows</a:t>
            </a:r>
            <a:r>
              <a:rPr lang="en-AU" altLang="en-US" sz="2000" b="1" dirty="0">
                <a:solidFill>
                  <a:srgbClr val="0070C0"/>
                </a:solidFill>
              </a:rPr>
              <a:t>, </a:t>
            </a:r>
            <a:r>
              <a:rPr lang="en-AU" altLang="en-US" sz="2000" b="1" dirty="0" err="1">
                <a:solidFill>
                  <a:srgbClr val="0070C0"/>
                </a:solidFill>
              </a:rPr>
              <a:t>MixColumns</a:t>
            </a:r>
            <a:r>
              <a:rPr lang="en-AU" altLang="en-US" sz="2000" b="1" dirty="0">
                <a:solidFill>
                  <a:srgbClr val="0070C0"/>
                </a:solidFill>
              </a:rPr>
              <a:t>, </a:t>
            </a:r>
            <a:r>
              <a:rPr lang="en-AU" altLang="en-US" sz="2000" b="1" dirty="0" err="1">
                <a:solidFill>
                  <a:srgbClr val="0070C0"/>
                </a:solidFill>
              </a:rPr>
              <a:t>AddRoundKey</a:t>
            </a:r>
            <a:endParaRPr lang="en-AU" altLang="en-US" sz="2000" b="1" dirty="0">
              <a:solidFill>
                <a:srgbClr val="0070C0"/>
              </a:solidFill>
            </a:endParaRPr>
          </a:p>
          <a:p>
            <a:pPr marL="914400" lvl="1" indent="-457200" eaLnBrk="1" hangingPunct="1">
              <a:buFont typeface="+mj-lt"/>
              <a:buAutoNum type="arabicPeriod"/>
              <a:defRPr/>
            </a:pPr>
            <a:r>
              <a:rPr lang="en-AU" altLang="en-US" sz="2400" dirty="0"/>
              <a:t>Final round consisted of :</a:t>
            </a:r>
          </a:p>
          <a:p>
            <a:pPr marL="1314450" lvl="2" indent="-457200" eaLnBrk="1" hangingPunct="1">
              <a:defRPr/>
            </a:pPr>
            <a:r>
              <a:rPr lang="en-AU" altLang="en-US" sz="2000" b="1" dirty="0" err="1">
                <a:solidFill>
                  <a:srgbClr val="0070C0"/>
                </a:solidFill>
              </a:rPr>
              <a:t>SubBytes</a:t>
            </a:r>
            <a:r>
              <a:rPr lang="en-AU" altLang="en-US" sz="2000" b="1" dirty="0">
                <a:solidFill>
                  <a:srgbClr val="0070C0"/>
                </a:solidFill>
              </a:rPr>
              <a:t>, </a:t>
            </a:r>
            <a:r>
              <a:rPr lang="en-AU" altLang="en-US" sz="2000" b="1" dirty="0" err="1">
                <a:solidFill>
                  <a:srgbClr val="0070C0"/>
                </a:solidFill>
              </a:rPr>
              <a:t>ShiftRows</a:t>
            </a:r>
            <a:r>
              <a:rPr lang="en-AU" altLang="en-US" sz="2000" b="1" dirty="0">
                <a:solidFill>
                  <a:srgbClr val="0070C0"/>
                </a:solidFill>
              </a:rPr>
              <a:t>, </a:t>
            </a:r>
            <a:r>
              <a:rPr lang="en-AU" altLang="en-US" sz="2000" b="1" dirty="0" err="1">
                <a:solidFill>
                  <a:srgbClr val="0070C0"/>
                </a:solidFill>
              </a:rPr>
              <a:t>AddRoundKey</a:t>
            </a:r>
            <a:endParaRPr lang="en-AU" altLang="en-US" sz="2000" b="1" dirty="0">
              <a:solidFill>
                <a:srgbClr val="0070C0"/>
              </a:solidFill>
            </a:endParaRPr>
          </a:p>
        </p:txBody>
      </p:sp>
      <p:sp>
        <p:nvSpPr>
          <p:cNvPr id="6" name="Slide Number Placeholder 5"/>
          <p:cNvSpPr>
            <a:spLocks noGrp="1"/>
          </p:cNvSpPr>
          <p:nvPr>
            <p:ph type="sldNum" sz="quarter" idx="12"/>
          </p:nvPr>
        </p:nvSpPr>
        <p:spPr>
          <a:xfrm>
            <a:off x="5292080" y="6093296"/>
            <a:ext cx="2133600" cy="457200"/>
          </a:xfrm>
        </p:spPr>
        <p:txBody>
          <a:bodyPr/>
          <a:lstStyle/>
          <a:p>
            <a:pPr>
              <a:defRPr/>
            </a:pPr>
            <a:fld id="{D7B1A22C-C472-4400-9B4D-81BF68ABCD46}" type="slidenum">
              <a:rPr lang="en-US" altLang="en-US"/>
              <a:pPr>
                <a:defRPr/>
              </a:pPr>
              <a:t>7</a:t>
            </a:fld>
            <a:endParaRPr lang="en-US" altLang="en-US"/>
          </a:p>
        </p:txBody>
      </p:sp>
      <p:pic>
        <p:nvPicPr>
          <p:cNvPr id="2" name="Picture 1">
            <a:extLst>
              <a:ext uri="{FF2B5EF4-FFF2-40B4-BE49-F238E27FC236}">
                <a16:creationId xmlns:a16="http://schemas.microsoft.com/office/drawing/2014/main" id="{ED8143BD-6CDC-4821-99A6-688911008F11}"/>
              </a:ext>
            </a:extLst>
          </p:cNvPr>
          <p:cNvPicPr>
            <a:picLocks noChangeAspect="1"/>
          </p:cNvPicPr>
          <p:nvPr/>
        </p:nvPicPr>
        <p:blipFill>
          <a:blip r:embed="rId3"/>
          <a:stretch>
            <a:fillRect/>
          </a:stretch>
        </p:blipFill>
        <p:spPr>
          <a:xfrm>
            <a:off x="6428569" y="1908072"/>
            <a:ext cx="1539119" cy="1646203"/>
          </a:xfrm>
          <a:prstGeom prst="rect">
            <a:avLst/>
          </a:prstGeom>
        </p:spPr>
      </p:pic>
      <p:sp>
        <p:nvSpPr>
          <p:cNvPr id="3" name="TextBox 2">
            <a:extLst>
              <a:ext uri="{FF2B5EF4-FFF2-40B4-BE49-F238E27FC236}">
                <a16:creationId xmlns:a16="http://schemas.microsoft.com/office/drawing/2014/main" id="{822596BF-FC01-4A02-AD3A-81F5B656D8C2}"/>
              </a:ext>
            </a:extLst>
          </p:cNvPr>
          <p:cNvSpPr txBox="1"/>
          <p:nvPr/>
        </p:nvSpPr>
        <p:spPr>
          <a:xfrm>
            <a:off x="6278647" y="3613666"/>
            <a:ext cx="1838965" cy="369332"/>
          </a:xfrm>
          <a:prstGeom prst="rect">
            <a:avLst/>
          </a:prstGeom>
          <a:noFill/>
        </p:spPr>
        <p:txBody>
          <a:bodyPr wrap="none" rtlCol="0">
            <a:spAutoFit/>
          </a:bodyPr>
          <a:lstStyle/>
          <a:p>
            <a:r>
              <a:rPr lang="en-SG" b="1" i="1" dirty="0"/>
              <a:t>4x4 bytes 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562074"/>
          </a:xfrm>
        </p:spPr>
        <p:txBody>
          <a:bodyPr>
            <a:normAutofit fontScale="90000"/>
          </a:bodyPr>
          <a:lstStyle/>
          <a:p>
            <a:pPr eaLnBrk="1" hangingPunct="1">
              <a:defRPr/>
            </a:pPr>
            <a:r>
              <a:rPr lang="en-AU" altLang="en-US" dirty="0" err="1"/>
              <a:t>Rijndael</a:t>
            </a:r>
            <a:endParaRPr lang="en-AU" altLang="en-US" dirty="0"/>
          </a:p>
        </p:txBody>
      </p:sp>
      <p:sp>
        <p:nvSpPr>
          <p:cNvPr id="6" name="Slide Number Placeholder 5"/>
          <p:cNvSpPr>
            <a:spLocks noGrp="1"/>
          </p:cNvSpPr>
          <p:nvPr>
            <p:ph type="sldNum" sz="quarter" idx="12"/>
          </p:nvPr>
        </p:nvSpPr>
        <p:spPr/>
        <p:txBody>
          <a:bodyPr/>
          <a:lstStyle/>
          <a:p>
            <a:pPr>
              <a:defRPr/>
            </a:pPr>
            <a:fld id="{0916BD28-A024-4E7E-8042-CD29A494BD4F}" type="slidenum">
              <a:rPr lang="en-US" altLang="en-US"/>
              <a:pPr>
                <a:defRPr/>
              </a:pPr>
              <a:t>8</a:t>
            </a:fld>
            <a:endParaRPr lang="en-US" altLang="en-US"/>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90612"/>
            <a:ext cx="4275138" cy="5265738"/>
          </a:xfrm>
          <a:prstGeom prst="rect">
            <a:avLst/>
          </a:prstGeom>
          <a:noFill/>
          <a:ln>
            <a:noFill/>
          </a:ln>
          <a:effectLst/>
          <a:extLst>
            <a:ext uri="{909E8E84-426E-40dd-AFC4-6F175D3DCCD1}">
              <a14:hiddenFill xmlns="" xmlns:a14="http://schemas.microsoft.com/office/drawing/2010/main">
                <a:solidFill>
                  <a:schemeClr val="accent1">
                    <a:alpha val="70195"/>
                  </a:scheme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23989E22-E26E-40A5-B2F3-9242A815C792}"/>
              </a:ext>
            </a:extLst>
          </p:cNvPr>
          <p:cNvSpPr txBox="1"/>
          <p:nvPr/>
        </p:nvSpPr>
        <p:spPr>
          <a:xfrm>
            <a:off x="5149534" y="1090612"/>
            <a:ext cx="2807332" cy="1477328"/>
          </a:xfrm>
          <a:prstGeom prst="rect">
            <a:avLst/>
          </a:prstGeom>
          <a:noFill/>
        </p:spPr>
        <p:txBody>
          <a:bodyPr wrap="square" rtlCol="0">
            <a:spAutoFit/>
          </a:bodyPr>
          <a:lstStyle/>
          <a:p>
            <a:r>
              <a:rPr lang="en-SG" b="1" dirty="0"/>
              <a:t>A typical example of AES encryption process with 128 bits of key and 10 rounds of processing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136525"/>
            <a:ext cx="8229600" cy="624111"/>
          </a:xfrm>
        </p:spPr>
        <p:txBody>
          <a:bodyPr>
            <a:normAutofit fontScale="90000"/>
          </a:bodyPr>
          <a:lstStyle/>
          <a:p>
            <a:pPr eaLnBrk="1" hangingPunct="1">
              <a:defRPr/>
            </a:pPr>
            <a:r>
              <a:rPr lang="en-AU" altLang="en-US" dirty="0"/>
              <a:t>Byte Substitution</a:t>
            </a:r>
          </a:p>
        </p:txBody>
      </p:sp>
      <p:sp>
        <p:nvSpPr>
          <p:cNvPr id="58371" name="Rectangle 3"/>
          <p:cNvSpPr>
            <a:spLocks noGrp="1" noChangeArrowheads="1"/>
          </p:cNvSpPr>
          <p:nvPr>
            <p:ph idx="1"/>
          </p:nvPr>
        </p:nvSpPr>
        <p:spPr>
          <a:xfrm>
            <a:off x="179512" y="922497"/>
            <a:ext cx="5195428" cy="5242807"/>
          </a:xfrm>
        </p:spPr>
        <p:txBody>
          <a:bodyPr>
            <a:normAutofit fontScale="92500" lnSpcReduction="20000"/>
          </a:bodyPr>
          <a:lstStyle/>
          <a:p>
            <a:pPr eaLnBrk="1" hangingPunct="1">
              <a:lnSpc>
                <a:spcPct val="90000"/>
              </a:lnSpc>
              <a:defRPr/>
            </a:pPr>
            <a:r>
              <a:rPr lang="en-US" altLang="en-US" sz="3000" dirty="0"/>
              <a:t>A simple substitution of each byte</a:t>
            </a:r>
          </a:p>
          <a:p>
            <a:pPr lvl="1" eaLnBrk="1" hangingPunct="1">
              <a:lnSpc>
                <a:spcPct val="90000"/>
              </a:lnSpc>
              <a:defRPr/>
            </a:pPr>
            <a:r>
              <a:rPr lang="en-US" altLang="en-US" sz="2600" dirty="0"/>
              <a:t>Substitution table of 16x16 bytes (all permutation of 8-bit values)</a:t>
            </a:r>
          </a:p>
          <a:p>
            <a:pPr eaLnBrk="1" hangingPunct="1">
              <a:lnSpc>
                <a:spcPct val="90000"/>
              </a:lnSpc>
              <a:defRPr/>
            </a:pPr>
            <a:r>
              <a:rPr lang="en-US" altLang="en-US" sz="3000" dirty="0"/>
              <a:t>Each byte (of the state) is used as the index of the S-box, it is replaced by content from S-box </a:t>
            </a:r>
          </a:p>
          <a:p>
            <a:pPr lvl="1" eaLnBrk="1" hangingPunct="1">
              <a:lnSpc>
                <a:spcPct val="90000"/>
              </a:lnSpc>
              <a:defRPr/>
            </a:pPr>
            <a:r>
              <a:rPr lang="en-US" altLang="en-US" sz="2600" dirty="0"/>
              <a:t>By row (left 4-bits) </a:t>
            </a:r>
          </a:p>
          <a:p>
            <a:pPr lvl="1" eaLnBrk="1" hangingPunct="1">
              <a:lnSpc>
                <a:spcPct val="90000"/>
              </a:lnSpc>
              <a:defRPr/>
            </a:pPr>
            <a:r>
              <a:rPr lang="en-US" altLang="en-US" sz="2600" dirty="0"/>
              <a:t>By column (right 4-bits) – (See next slide)</a:t>
            </a:r>
            <a:endParaRPr lang="en-US" altLang="en-US" sz="3000" dirty="0"/>
          </a:p>
          <a:p>
            <a:pPr eaLnBrk="1" hangingPunct="1">
              <a:lnSpc>
                <a:spcPct val="90000"/>
              </a:lnSpc>
              <a:defRPr/>
            </a:pPr>
            <a:r>
              <a:rPr lang="en-US" altLang="en-US" sz="3000" dirty="0"/>
              <a:t>In decryption, Inverse S-box is used</a:t>
            </a:r>
          </a:p>
          <a:p>
            <a:pPr eaLnBrk="1" hangingPunct="1">
              <a:lnSpc>
                <a:spcPct val="90000"/>
              </a:lnSpc>
              <a:defRPr/>
            </a:pPr>
            <a:r>
              <a:rPr lang="en-US" altLang="en-US" sz="3000" dirty="0" err="1"/>
              <a:t>Rijndael</a:t>
            </a:r>
            <a:r>
              <a:rPr lang="en-US" altLang="en-US" sz="3000" dirty="0"/>
              <a:t> S-box is constructed using defined transformation of values in Galois Field(2</a:t>
            </a:r>
            <a:r>
              <a:rPr lang="en-US" altLang="en-US" sz="3000" baseline="30000" dirty="0"/>
              <a:t>8</a:t>
            </a:r>
            <a:r>
              <a:rPr lang="en-US" altLang="en-US" sz="3000" dirty="0"/>
              <a:t>)</a:t>
            </a:r>
          </a:p>
        </p:txBody>
      </p:sp>
      <p:sp>
        <p:nvSpPr>
          <p:cNvPr id="6" name="Slide Number Placeholder 5"/>
          <p:cNvSpPr>
            <a:spLocks noGrp="1"/>
          </p:cNvSpPr>
          <p:nvPr>
            <p:ph type="sldNum" sz="quarter" idx="12"/>
          </p:nvPr>
        </p:nvSpPr>
        <p:spPr/>
        <p:txBody>
          <a:bodyPr/>
          <a:lstStyle/>
          <a:p>
            <a:pPr>
              <a:defRPr/>
            </a:pPr>
            <a:fld id="{B1D70071-DEF8-485D-9215-51E16B621D2F}" type="slidenum">
              <a:rPr lang="en-US" altLang="en-US"/>
              <a:pPr>
                <a:defRPr/>
              </a:pPr>
              <a:t>9</a:t>
            </a:fld>
            <a:endParaRPr lang="en-US" altLang="en-US"/>
          </a:p>
        </p:txBody>
      </p:sp>
      <p:sp>
        <p:nvSpPr>
          <p:cNvPr id="2" name="TextBox 1"/>
          <p:cNvSpPr txBox="1"/>
          <p:nvPr/>
        </p:nvSpPr>
        <p:spPr>
          <a:xfrm>
            <a:off x="179512" y="6055755"/>
            <a:ext cx="8848897" cy="369332"/>
          </a:xfrm>
          <a:prstGeom prst="rect">
            <a:avLst/>
          </a:prstGeom>
          <a:noFill/>
        </p:spPr>
        <p:txBody>
          <a:bodyPr wrap="none" rtlCol="0">
            <a:spAutoFit/>
          </a:bodyPr>
          <a:lstStyle/>
          <a:p>
            <a:r>
              <a:rPr lang="en-US" i="1" dirty="0"/>
              <a:t>Galois Field or  Finite Field contains a finite number of elements (2</a:t>
            </a:r>
            <a:r>
              <a:rPr lang="en-US" i="1" baseline="30000" dirty="0"/>
              <a:t>8</a:t>
            </a:r>
            <a:r>
              <a:rPr lang="en-US" i="1" dirty="0"/>
              <a:t> or 265 elements)</a:t>
            </a:r>
          </a:p>
        </p:txBody>
      </p:sp>
      <p:pic>
        <p:nvPicPr>
          <p:cNvPr id="3" name="Picture 2">
            <a:extLst>
              <a:ext uri="{FF2B5EF4-FFF2-40B4-BE49-F238E27FC236}">
                <a16:creationId xmlns:a16="http://schemas.microsoft.com/office/drawing/2014/main" id="{94FF7554-196B-47DC-87F9-9431CD82FB8D}"/>
              </a:ext>
            </a:extLst>
          </p:cNvPr>
          <p:cNvPicPr>
            <a:picLocks noChangeAspect="1"/>
          </p:cNvPicPr>
          <p:nvPr/>
        </p:nvPicPr>
        <p:blipFill>
          <a:blip r:embed="rId3"/>
          <a:stretch>
            <a:fillRect/>
          </a:stretch>
        </p:blipFill>
        <p:spPr>
          <a:xfrm>
            <a:off x="5508104" y="875467"/>
            <a:ext cx="2969146" cy="1929945"/>
          </a:xfrm>
          <a:prstGeom prst="rect">
            <a:avLst/>
          </a:prstGeom>
        </p:spPr>
      </p:pic>
      <p:sp>
        <p:nvSpPr>
          <p:cNvPr id="4" name="TextBox 3">
            <a:extLst>
              <a:ext uri="{FF2B5EF4-FFF2-40B4-BE49-F238E27FC236}">
                <a16:creationId xmlns:a16="http://schemas.microsoft.com/office/drawing/2014/main" id="{8A716BAF-7081-448A-9B29-E2D0F6293897}"/>
              </a:ext>
            </a:extLst>
          </p:cNvPr>
          <p:cNvSpPr txBox="1"/>
          <p:nvPr/>
        </p:nvSpPr>
        <p:spPr>
          <a:xfrm>
            <a:off x="5823807" y="2780928"/>
            <a:ext cx="2276585" cy="276999"/>
          </a:xfrm>
          <a:prstGeom prst="rect">
            <a:avLst/>
          </a:prstGeom>
          <a:noFill/>
        </p:spPr>
        <p:txBody>
          <a:bodyPr wrap="none" rtlCol="0">
            <a:spAutoFit/>
          </a:bodyPr>
          <a:lstStyle/>
          <a:p>
            <a:r>
              <a:rPr lang="en-SG" sz="1200" i="1" dirty="0"/>
              <a:t>https://captanu.wordpress.com</a:t>
            </a:r>
          </a:p>
        </p:txBody>
      </p:sp>
      <p:pic>
        <p:nvPicPr>
          <p:cNvPr id="7" name="Picture 6">
            <a:extLst>
              <a:ext uri="{FF2B5EF4-FFF2-40B4-BE49-F238E27FC236}">
                <a16:creationId xmlns:a16="http://schemas.microsoft.com/office/drawing/2014/main" id="{B529371B-A789-4C43-A861-EBA1BEA1B467}"/>
              </a:ext>
            </a:extLst>
          </p:cNvPr>
          <p:cNvPicPr>
            <a:picLocks noChangeAspect="1"/>
          </p:cNvPicPr>
          <p:nvPr/>
        </p:nvPicPr>
        <p:blipFill>
          <a:blip r:embed="rId4"/>
          <a:stretch>
            <a:fillRect/>
          </a:stretch>
        </p:blipFill>
        <p:spPr>
          <a:xfrm>
            <a:off x="5508105" y="3536072"/>
            <a:ext cx="2969146" cy="1957766"/>
          </a:xfrm>
          <a:prstGeom prst="rect">
            <a:avLst/>
          </a:prstGeom>
        </p:spPr>
      </p:pic>
      <p:sp>
        <p:nvSpPr>
          <p:cNvPr id="8" name="TextBox 7">
            <a:extLst>
              <a:ext uri="{FF2B5EF4-FFF2-40B4-BE49-F238E27FC236}">
                <a16:creationId xmlns:a16="http://schemas.microsoft.com/office/drawing/2014/main" id="{4927C894-180A-4484-A343-3A883678BCCB}"/>
              </a:ext>
            </a:extLst>
          </p:cNvPr>
          <p:cNvSpPr txBox="1"/>
          <p:nvPr/>
        </p:nvSpPr>
        <p:spPr>
          <a:xfrm>
            <a:off x="6060025" y="5445224"/>
            <a:ext cx="1968359" cy="276999"/>
          </a:xfrm>
          <a:prstGeom prst="rect">
            <a:avLst/>
          </a:prstGeom>
          <a:noFill/>
        </p:spPr>
        <p:txBody>
          <a:bodyPr wrap="none" rtlCol="0">
            <a:spAutoFit/>
          </a:bodyPr>
          <a:lstStyle/>
          <a:p>
            <a:r>
              <a:rPr lang="en-SG" sz="1200" i="1" dirty="0"/>
              <a:t>https://www.slideshare.net</a:t>
            </a:r>
          </a:p>
        </p:txBody>
      </p:sp>
    </p:spTree>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9380</TotalTime>
  <Words>3499</Words>
  <Application>Microsoft Office PowerPoint</Application>
  <PresentationFormat>On-screen Show (4:3)</PresentationFormat>
  <Paragraphs>329</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Times-Roman</vt:lpstr>
      <vt:lpstr>Arial</vt:lpstr>
      <vt:lpstr>Calibri</vt:lpstr>
      <vt:lpstr>Helvetica</vt:lpstr>
      <vt:lpstr>Wingdings</vt:lpstr>
      <vt:lpstr>Black</vt:lpstr>
      <vt:lpstr>Advanced Encryption Standard (AES)</vt:lpstr>
      <vt:lpstr>Origins</vt:lpstr>
      <vt:lpstr>AES Requirements</vt:lpstr>
      <vt:lpstr>AES Evaluation Criteria</vt:lpstr>
      <vt:lpstr>AES Shortlist</vt:lpstr>
      <vt:lpstr>The AES Cipher - Rijndael </vt:lpstr>
      <vt:lpstr>Rijndael Features</vt:lpstr>
      <vt:lpstr>Rijndael</vt:lpstr>
      <vt:lpstr>Byte Substitution</vt:lpstr>
      <vt:lpstr>Byte Substitution (Cont)</vt:lpstr>
      <vt:lpstr>Shift Rows</vt:lpstr>
      <vt:lpstr>Shift Rows (Cont)</vt:lpstr>
      <vt:lpstr>Mix Columns</vt:lpstr>
      <vt:lpstr>Mix Columns (Cont)</vt:lpstr>
      <vt:lpstr>Mix Columns (Cont)</vt:lpstr>
      <vt:lpstr>Add Round Key</vt:lpstr>
      <vt:lpstr>Add Round Key (Cont)</vt:lpstr>
      <vt:lpstr>AES Round (zoom out view)</vt:lpstr>
      <vt:lpstr>AES Key Expansion</vt:lpstr>
      <vt:lpstr>AES Key Expansion (Cont)</vt:lpstr>
      <vt:lpstr>AES Key Expansion (Cont)</vt:lpstr>
      <vt:lpstr>Key Expansion Rationale</vt:lpstr>
      <vt:lpstr>AES Decryption</vt:lpstr>
      <vt:lpstr>AES Decryption (overview)</vt:lpstr>
      <vt:lpstr>AES Implementation</vt:lpstr>
      <vt:lpstr>AES Implementation (Cont)</vt:lpstr>
      <vt:lpstr>Summary</vt:lpstr>
    </vt:vector>
  </TitlesOfParts>
  <Manager/>
  <Company>School of IT&amp;EE,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keywords/>
  <dc:description/>
  <cp:lastModifiedBy>casey</cp:lastModifiedBy>
  <cp:revision>144</cp:revision>
  <cp:lastPrinted>2019-11-03T11:22:42Z</cp:lastPrinted>
  <dcterms:created xsi:type="dcterms:W3CDTF">2002-03-28T02:06:54Z</dcterms:created>
  <dcterms:modified xsi:type="dcterms:W3CDTF">2020-02-09T03:01:54Z</dcterms:modified>
  <cp:category/>
</cp:coreProperties>
</file>