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1"/>
  </p:notesMasterIdLst>
  <p:handoutMasterIdLst>
    <p:handoutMasterId r:id="rId32"/>
  </p:handoutMasterIdLst>
  <p:sldIdLst>
    <p:sldId id="295" r:id="rId2"/>
    <p:sldId id="326" r:id="rId3"/>
    <p:sldId id="330" r:id="rId4"/>
    <p:sldId id="296" r:id="rId5"/>
    <p:sldId id="302" r:id="rId6"/>
    <p:sldId id="322" r:id="rId7"/>
    <p:sldId id="297" r:id="rId8"/>
    <p:sldId id="298" r:id="rId9"/>
    <p:sldId id="299" r:id="rId10"/>
    <p:sldId id="300" r:id="rId11"/>
    <p:sldId id="301" r:id="rId12"/>
    <p:sldId id="312" r:id="rId13"/>
    <p:sldId id="318" r:id="rId14"/>
    <p:sldId id="319" r:id="rId15"/>
    <p:sldId id="320" r:id="rId16"/>
    <p:sldId id="303" r:id="rId17"/>
    <p:sldId id="331" r:id="rId18"/>
    <p:sldId id="304" r:id="rId19"/>
    <p:sldId id="305" r:id="rId20"/>
    <p:sldId id="306" r:id="rId21"/>
    <p:sldId id="307" r:id="rId22"/>
    <p:sldId id="308" r:id="rId23"/>
    <p:sldId id="315" r:id="rId24"/>
    <p:sldId id="309" r:id="rId25"/>
    <p:sldId id="310" r:id="rId26"/>
    <p:sldId id="311" r:id="rId27"/>
    <p:sldId id="316" r:id="rId28"/>
    <p:sldId id="317" r:id="rId29"/>
    <p:sldId id="274" r:id="rId30"/>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4291" autoAdjust="0"/>
  </p:normalViewPr>
  <p:slideViewPr>
    <p:cSldViewPr>
      <p:cViewPr varScale="1">
        <p:scale>
          <a:sx n="63" d="100"/>
          <a:sy n="63" d="100"/>
        </p:scale>
        <p:origin x="115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86"/>
    </p:cViewPr>
  </p:sorterViewPr>
  <p:notesViewPr>
    <p:cSldViewPr snapToGrid="0" snapToObjects="1">
      <p:cViewPr varScale="1">
        <p:scale>
          <a:sx n="93" d="100"/>
          <a:sy n="93" d="100"/>
        </p:scale>
        <p:origin x="-358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12083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12083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
        <p:nvSpPr>
          <p:cNvPr id="12083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61E4E30-0354-4B93-86CF-7032B5EF2201}" type="slidenum">
              <a:rPr lang="en-GB" altLang="en-US"/>
              <a:pPr>
                <a:defRPr/>
              </a:pPr>
              <a:t>‹#›</a:t>
            </a:fld>
            <a:endParaRPr lang="en-GB" altLang="en-US"/>
          </a:p>
        </p:txBody>
      </p:sp>
    </p:spTree>
    <p:extLst>
      <p:ext uri="{BB962C8B-B14F-4D97-AF65-F5344CB8AC3E}">
        <p14:creationId xmlns:p14="http://schemas.microsoft.com/office/powerpoint/2010/main" val="2638947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AU"/>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dirty="0"/>
              <a:t>Click to 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B44E317-085F-4343-BA98-4426D46AB76B}" type="slidenum">
              <a:rPr lang="en-AU" altLang="en-US"/>
              <a:pPr>
                <a:defRPr/>
              </a:pPr>
              <a:t>‹#›</a:t>
            </a:fld>
            <a:endParaRPr lang="en-AU" altLang="en-US"/>
          </a:p>
        </p:txBody>
      </p:sp>
    </p:spTree>
    <p:extLst>
      <p:ext uri="{BB962C8B-B14F-4D97-AF65-F5344CB8AC3E}">
        <p14:creationId xmlns:p14="http://schemas.microsoft.com/office/powerpoint/2010/main" val="2717147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2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2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2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2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9DFA35-81E9-40F1-B668-5412D28DF2C1}" type="slidenum">
              <a:rPr lang="en-AU" altLang="en-US" smtClean="0"/>
              <a:pPr>
                <a:spcBef>
                  <a:spcPct val="0"/>
                </a:spcBef>
              </a:pPr>
              <a:t>1</a:t>
            </a:fld>
            <a:endParaRPr lang="en-AU" altLang="en-US"/>
          </a:p>
        </p:txBody>
      </p:sp>
      <p:sp>
        <p:nvSpPr>
          <p:cNvPr id="6147" name="Rectangle 2"/>
          <p:cNvSpPr>
            <a:spLocks noGrp="1" noRot="1" noChangeAspect="1" noChangeArrowheads="1" noTextEdit="1"/>
          </p:cNvSpPr>
          <p:nvPr>
            <p:ph type="sldImg"/>
          </p:nvPr>
        </p:nvSpPr>
        <p:spPr>
          <a:solidFill>
            <a:srgbClr val="FFFFFF"/>
          </a:solidFill>
          <a:ln/>
        </p:spPr>
      </p:sp>
      <p:sp>
        <p:nvSpPr>
          <p:cNvPr id="614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sz="2400" dirty="0"/>
              <a:t>Lecture slides by </a:t>
            </a:r>
            <a:r>
              <a:rPr lang="en-US" altLang="en-US" sz="2400" dirty="0" err="1"/>
              <a:t>Lawrie</a:t>
            </a:r>
            <a:r>
              <a:rPr lang="en-US" altLang="en-US" sz="2400" dirty="0"/>
              <a:t> Brown for “Cryptography and Network Security”, 4/e, by William Stallings, Chapter 6 “</a:t>
            </a:r>
            <a:r>
              <a:rPr lang="en-AU" altLang="en-US" sz="2400" dirty="0"/>
              <a:t>Contemporary Symmetric Ciphers</a:t>
            </a:r>
            <a:r>
              <a:rPr lang="en-US" altLang="en-US" sz="2400" dirty="0"/>
              <a:t>”.</a:t>
            </a:r>
            <a:endParaRPr lang="en-AU" altLang="en-US" sz="2400" dirty="0"/>
          </a:p>
          <a:p>
            <a:pPr eaLnBrk="1" hangingPunct="1"/>
            <a:endParaRPr lang="en-US" altLang="en-US" dirty="0"/>
          </a:p>
        </p:txBody>
      </p:sp>
    </p:spTree>
    <p:extLst>
      <p:ext uri="{BB962C8B-B14F-4D97-AF65-F5344CB8AC3E}">
        <p14:creationId xmlns:p14="http://schemas.microsoft.com/office/powerpoint/2010/main" val="354743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16594F-31FC-41DF-A03E-597E6200D609}" type="slidenum">
              <a:rPr lang="en-AU" altLang="en-US" smtClean="0"/>
              <a:pPr>
                <a:spcBef>
                  <a:spcPct val="0"/>
                </a:spcBef>
              </a:pPr>
              <a:t>13</a:t>
            </a:fld>
            <a:endParaRPr lang="en-AU"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en-US"/>
              <a:t>A typical stream cipher encrypts plaintext one byte (or bit) at a time, usually by XOR’ing with a pseudo-random keystream. The stream cipher is similar to the one-time pad discussed in Chapter 2. The difference is that a one-time pad uses a genuine random number stream, whereas a stream cipher uses a pseudorandom number stream. But rely on the </a:t>
            </a:r>
            <a:r>
              <a:rPr lang="en-AU" altLang="en-US"/>
              <a:t>randomness of </a:t>
            </a:r>
            <a:r>
              <a:rPr lang="en-AU" altLang="en-US" b="1"/>
              <a:t>stream key</a:t>
            </a:r>
            <a:r>
              <a:rPr lang="en-AU" altLang="en-US"/>
              <a:t> completely destroys statistically properties in message</a:t>
            </a:r>
            <a:r>
              <a:rPr lang="en-AU" altLang="en-US" sz="1000"/>
              <a:t>. However, you </a:t>
            </a:r>
            <a:r>
              <a:rPr lang="en-US" altLang="en-US"/>
              <a:t>must never reuse a stream key since</a:t>
            </a:r>
            <a:r>
              <a:rPr lang="en-US" altLang="en-US" sz="1000"/>
              <a:t> </a:t>
            </a:r>
            <a:r>
              <a:rPr lang="en-US" altLang="en-US"/>
              <a:t>otherwise you can recover messages (as with a book cipher).</a:t>
            </a:r>
            <a:endParaRPr lang="en-AU" altLang="en-US" sz="1000"/>
          </a:p>
          <a:p>
            <a:pPr lvl="1" eaLnBrk="1" hangingPunct="1"/>
            <a:endParaRPr lang="en-US" altLang="en-US" sz="1000"/>
          </a:p>
        </p:txBody>
      </p:sp>
    </p:spTree>
    <p:extLst>
      <p:ext uri="{BB962C8B-B14F-4D97-AF65-F5344CB8AC3E}">
        <p14:creationId xmlns:p14="http://schemas.microsoft.com/office/powerpoint/2010/main" val="300375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88C74A-0CD8-43FB-BCD4-1DA2C08F60CB}" type="slidenum">
              <a:rPr lang="en-AU" altLang="en-US" smtClean="0"/>
              <a:pPr>
                <a:spcBef>
                  <a:spcPct val="0"/>
                </a:spcBef>
              </a:pPr>
              <a:t>14</a:t>
            </a:fld>
            <a:endParaRPr lang="en-AU"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US" altLang="en-US"/>
              <a:t>Stallings Figure 6.8 illustrates the general structure of a stream cipher, where  a key is input to a pseudorandom bit generator that produces an apparently random keystream of bits, and which are XOR’d with message to encrypt it, and XOR’d again to decrypt it by the receiver.</a:t>
            </a:r>
          </a:p>
        </p:txBody>
      </p:sp>
    </p:spTree>
    <p:extLst>
      <p:ext uri="{BB962C8B-B14F-4D97-AF65-F5344CB8AC3E}">
        <p14:creationId xmlns:p14="http://schemas.microsoft.com/office/powerpoint/2010/main" val="226764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07323B5-F00F-4437-983A-361BC13FE5DA}" type="slidenum">
              <a:rPr lang="en-AU" altLang="en-US" smtClean="0"/>
              <a:pPr>
                <a:spcBef>
                  <a:spcPct val="0"/>
                </a:spcBef>
              </a:pPr>
              <a:t>15</a:t>
            </a:fld>
            <a:endParaRPr lang="en-AU"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marL="228600" indent="-228600" eaLnBrk="1" hangingPunct="1"/>
            <a:r>
              <a:rPr lang="en-US" altLang="en-US" dirty="0"/>
              <a:t>[KUMA97] lists the following important design considerations for a stream cipher: </a:t>
            </a:r>
          </a:p>
          <a:p>
            <a:pPr marL="228600" indent="-228600" eaLnBrk="1" hangingPunct="1">
              <a:buFont typeface="Times" panose="02020603050405020304" pitchFamily="18" charset="0"/>
              <a:buAutoNum type="arabicPeriod"/>
            </a:pPr>
            <a:r>
              <a:rPr lang="en-US" altLang="en-US" dirty="0"/>
              <a:t>The encryption sequence should have a large period, the longer the period of repeat the more difficult it will be to do cryptanalysis.</a:t>
            </a:r>
          </a:p>
          <a:p>
            <a:pPr marL="228600" indent="-228600" eaLnBrk="1" hangingPunct="1">
              <a:buFont typeface="Times" panose="02020603050405020304" pitchFamily="18" charset="0"/>
              <a:buAutoNum type="arabicPeriod"/>
            </a:pPr>
            <a:r>
              <a:rPr lang="en-US" altLang="en-US" dirty="0"/>
              <a:t> The keystream should approximate the properties of a true random number stream as close as possible, the more random-appearing the keystream is, the more randomized the ciphertext is, making cryptanalysis more difficult. </a:t>
            </a:r>
          </a:p>
          <a:p>
            <a:pPr marL="228600" indent="-228600" eaLnBrk="1" hangingPunct="1">
              <a:buFont typeface="Times" panose="02020603050405020304" pitchFamily="18" charset="0"/>
              <a:buAutoNum type="arabicPeriod"/>
            </a:pPr>
            <a:r>
              <a:rPr lang="en-US" altLang="en-US" dirty="0"/>
              <a:t>To guard against brute-force attacks, the key needs to be sufficiently long. The same considerations as apply for block ciphers are valid here .Thus, with current technology, a key length of at least 128 bits is desirable.</a:t>
            </a:r>
            <a:endParaRPr lang="en-AU" altLang="en-US" dirty="0"/>
          </a:p>
          <a:p>
            <a:pPr marL="228600" indent="-228600" eaLnBrk="1" hangingPunct="1">
              <a:buFont typeface="Times" panose="02020603050405020304" pitchFamily="18" charset="0"/>
              <a:buNone/>
            </a:pPr>
            <a:r>
              <a:rPr lang="en-US" altLang="en-US" dirty="0"/>
              <a:t>With a properly designed pseudorandom number generator, a stream cipher can be as secure as block cipher of comparable key length. The primary advantage of a stream cipher is that stream ciphers are almost always faster and use far less code than do block ciphers.</a:t>
            </a:r>
            <a:endParaRPr lang="en-AU" altLang="en-US" dirty="0"/>
          </a:p>
        </p:txBody>
      </p:sp>
    </p:spTree>
    <p:extLst>
      <p:ext uri="{BB962C8B-B14F-4D97-AF65-F5344CB8AC3E}">
        <p14:creationId xmlns:p14="http://schemas.microsoft.com/office/powerpoint/2010/main" val="123809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4BE8D7-3FB4-44C8-9371-F48D4E45D8C3}" type="slidenum">
              <a:rPr lang="en-AU" altLang="en-US" smtClean="0"/>
              <a:pPr>
                <a:spcBef>
                  <a:spcPct val="0"/>
                </a:spcBef>
              </a:pPr>
              <a:t>16</a:t>
            </a:fld>
            <a:endParaRPr lang="en-AU" altLang="en-US"/>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dirty="0"/>
              <a:t>If the data is only available a bit/byte at a time (</a:t>
            </a:r>
            <a:r>
              <a:rPr lang="en-AU" altLang="en-US" dirty="0" err="1"/>
              <a:t>eg</a:t>
            </a:r>
            <a:r>
              <a:rPr lang="en-AU" altLang="en-US" dirty="0"/>
              <a:t>. terminal session, sensor value etc), then must use some other approach to encrypting it, so as not to delay the info. </a:t>
            </a:r>
          </a:p>
          <a:p>
            <a:pPr eaLnBrk="1" hangingPunct="1"/>
            <a:endParaRPr lang="en-AU" altLang="en-US" dirty="0"/>
          </a:p>
          <a:p>
            <a:pPr eaLnBrk="1" hangingPunct="1"/>
            <a:r>
              <a:rPr lang="en-AU" altLang="en-US" dirty="0"/>
              <a:t>Idea here is to use the block cipher essentially as a </a:t>
            </a:r>
            <a:r>
              <a:rPr lang="en-AU" altLang="en-US" b="1" dirty="0"/>
              <a:t>pseudo-random number</a:t>
            </a:r>
            <a:r>
              <a:rPr lang="en-AU" altLang="en-US" dirty="0"/>
              <a:t> generator (see stream cipher lecture later) and to combine these "random" bits with the message. </a:t>
            </a:r>
          </a:p>
          <a:p>
            <a:pPr eaLnBrk="1" hangingPunct="1"/>
            <a:endParaRPr lang="en-AU" altLang="en-US" dirty="0"/>
          </a:p>
          <a:p>
            <a:pPr eaLnBrk="1" hangingPunct="1"/>
            <a:r>
              <a:rPr lang="en-AU" altLang="en-US" dirty="0"/>
              <a:t>Note as mentioned before, XOR is an easily inverted operator (just XOR with same thing again to undo). Again start with an IV to get things going, then use the </a:t>
            </a:r>
            <a:r>
              <a:rPr lang="en-AU" altLang="en-US" dirty="0" err="1"/>
              <a:t>ciphertext</a:t>
            </a:r>
            <a:r>
              <a:rPr lang="en-AU" altLang="en-US" dirty="0"/>
              <a:t> as the next input. As originally defined, idea was to "consume" as much of the "random" output as needed for each message unit (bit/byte) before "bumping" bits out of the buffer and re-encrypting. </a:t>
            </a:r>
          </a:p>
          <a:p>
            <a:pPr eaLnBrk="1" hangingPunct="1"/>
            <a:endParaRPr lang="en-AU" altLang="en-US" dirty="0"/>
          </a:p>
          <a:p>
            <a:pPr eaLnBrk="1" hangingPunct="1"/>
            <a:r>
              <a:rPr lang="en-AU" altLang="en-US" dirty="0"/>
              <a:t>This is wasteful though, and slows the encryption down as more encryptions are needed. An alternate way to think of it is to generate a block of "random" bits, consume them as message bits/bytes arrive, and when they're used up, only then feed a full block of </a:t>
            </a:r>
            <a:r>
              <a:rPr lang="en-AU" altLang="en-US" dirty="0" err="1"/>
              <a:t>ciphertext</a:t>
            </a:r>
            <a:r>
              <a:rPr lang="en-AU" altLang="en-US" dirty="0"/>
              <a:t> back. This is CFB-64 or CFB-128 mode (depending on the block size of the cipher used </a:t>
            </a:r>
            <a:r>
              <a:rPr lang="en-AU" altLang="en-US" dirty="0" err="1"/>
              <a:t>eg</a:t>
            </a:r>
            <a:r>
              <a:rPr lang="en-AU" altLang="en-US" dirty="0"/>
              <a:t> DES or AES respectively). CFB is the usual choice for quantities of stream oriented data, and for authentication use. </a:t>
            </a:r>
          </a:p>
        </p:txBody>
      </p:sp>
    </p:spTree>
    <p:extLst>
      <p:ext uri="{BB962C8B-B14F-4D97-AF65-F5344CB8AC3E}">
        <p14:creationId xmlns:p14="http://schemas.microsoft.com/office/powerpoint/2010/main" val="1149627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52B39E-C205-45A9-BDFA-ABBCFC3581BD}" type="slidenum">
              <a:rPr lang="en-AU" altLang="en-US" smtClean="0"/>
              <a:pPr>
                <a:spcBef>
                  <a:spcPct val="0"/>
                </a:spcBef>
              </a:pPr>
              <a:t>18</a:t>
            </a:fld>
            <a:endParaRPr lang="en-AU" altLang="en-US"/>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t>Stallings Figure 6.5 illustrates the </a:t>
            </a:r>
            <a:r>
              <a:rPr lang="en-AU" altLang="en-US"/>
              <a:t>Cipher FeedBack (CFB)</a:t>
            </a:r>
            <a:r>
              <a:rPr lang="en-US" altLang="en-US"/>
              <a:t> Mode.</a:t>
            </a:r>
            <a:endParaRPr lang="en-AU" altLang="en-US"/>
          </a:p>
        </p:txBody>
      </p:sp>
    </p:spTree>
    <p:extLst>
      <p:ext uri="{BB962C8B-B14F-4D97-AF65-F5344CB8AC3E}">
        <p14:creationId xmlns:p14="http://schemas.microsoft.com/office/powerpoint/2010/main" val="78776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613E03-E732-4A3B-BC3B-BCF5FD5A52A7}" type="slidenum">
              <a:rPr lang="en-AU" altLang="en-US" smtClean="0"/>
              <a:pPr>
                <a:spcBef>
                  <a:spcPct val="0"/>
                </a:spcBef>
              </a:pPr>
              <a:t>19</a:t>
            </a:fld>
            <a:endParaRPr lang="en-AU" altLang="en-US"/>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dirty="0"/>
              <a:t>CFB is the usual stream mode. As long as can keep up with the input, doing encryptions every 8 bytes. A possible problem is that if its used over a "noisy" link, then any corrupted bit will destroy values in the current and next blocks (since the current block feeds as input to create the random bits for the next). So either must use over a </a:t>
            </a:r>
            <a:r>
              <a:rPr lang="en-AU" altLang="en-US" b="1" dirty="0"/>
              <a:t>reliable</a:t>
            </a:r>
            <a:r>
              <a:rPr lang="en-AU" altLang="en-US" dirty="0"/>
              <a:t> network transport layer (pretty usual) or use OFB. </a:t>
            </a:r>
          </a:p>
        </p:txBody>
      </p:sp>
    </p:spTree>
    <p:extLst>
      <p:ext uri="{BB962C8B-B14F-4D97-AF65-F5344CB8AC3E}">
        <p14:creationId xmlns:p14="http://schemas.microsoft.com/office/powerpoint/2010/main" val="132216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BBD057-DFC6-4E4E-BED4-8D8E177BB2AD}" type="slidenum">
              <a:rPr lang="en-AU" altLang="en-US" smtClean="0"/>
              <a:pPr>
                <a:spcBef>
                  <a:spcPct val="0"/>
                </a:spcBef>
              </a:pPr>
              <a:t>20</a:t>
            </a:fld>
            <a:endParaRPr lang="en-AU" altLang="en-US"/>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dirty="0"/>
              <a:t>The alternative to CFB is OFB. Here the generation of the "random" bits is independent of the message being encrypted. The advantage is that firstly, they can be computed in advance, good for </a:t>
            </a:r>
            <a:r>
              <a:rPr lang="en-AU" altLang="en-US" dirty="0" err="1"/>
              <a:t>bursty</a:t>
            </a:r>
            <a:r>
              <a:rPr lang="en-AU" altLang="en-US" dirty="0"/>
              <a:t> traffic, and secondly, any bit error only affects a single bit. Thus this is good for </a:t>
            </a:r>
            <a:r>
              <a:rPr lang="en-AU" altLang="en-US" b="1" dirty="0"/>
              <a:t>noisy</a:t>
            </a:r>
            <a:r>
              <a:rPr lang="en-AU" altLang="en-US" dirty="0"/>
              <a:t> links (</a:t>
            </a:r>
            <a:r>
              <a:rPr lang="en-AU" altLang="en-US" dirty="0" err="1"/>
              <a:t>eg</a:t>
            </a:r>
            <a:r>
              <a:rPr lang="en-AU" altLang="en-US" dirty="0"/>
              <a:t> satellite TV transmissions </a:t>
            </a:r>
            <a:r>
              <a:rPr lang="en-AU" altLang="en-US" dirty="0" err="1"/>
              <a:t>etc</a:t>
            </a:r>
            <a:r>
              <a:rPr lang="en-AU" altLang="en-US" dirty="0"/>
              <a:t>).</a:t>
            </a:r>
          </a:p>
        </p:txBody>
      </p:sp>
    </p:spTree>
    <p:extLst>
      <p:ext uri="{BB962C8B-B14F-4D97-AF65-F5344CB8AC3E}">
        <p14:creationId xmlns:p14="http://schemas.microsoft.com/office/powerpoint/2010/main" val="676536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E88444-20B9-4F82-96F7-411E70F22F33}" type="slidenum">
              <a:rPr lang="en-AU" altLang="en-US" smtClean="0"/>
              <a:pPr>
                <a:spcBef>
                  <a:spcPct val="0"/>
                </a:spcBef>
              </a:pPr>
              <a:t>21</a:t>
            </a:fld>
            <a:endParaRPr lang="en-AU" altLang="en-US"/>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t>Stallings Figure 6.6 illustrates the </a:t>
            </a:r>
            <a:r>
              <a:rPr lang="en-AU" altLang="en-US"/>
              <a:t>Output FeedBack (OFB)</a:t>
            </a:r>
            <a:r>
              <a:rPr lang="en-US" altLang="en-US"/>
              <a:t> Mode.</a:t>
            </a:r>
            <a:endParaRPr lang="en-AU" altLang="en-US"/>
          </a:p>
        </p:txBody>
      </p:sp>
    </p:spTree>
    <p:extLst>
      <p:ext uri="{BB962C8B-B14F-4D97-AF65-F5344CB8AC3E}">
        <p14:creationId xmlns:p14="http://schemas.microsoft.com/office/powerpoint/2010/main" val="276992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4517AB-7461-4BEE-8E3F-CCFFD748C88C}" type="slidenum">
              <a:rPr lang="en-AU" altLang="en-US" smtClean="0"/>
              <a:pPr>
                <a:spcBef>
                  <a:spcPct val="0"/>
                </a:spcBef>
              </a:pPr>
              <a:t>22</a:t>
            </a:fld>
            <a:endParaRPr lang="en-AU" altLang="en-US"/>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dirty="0"/>
              <a:t>One advantage of the OFB method is that bit errors in transmission do not propagate. The disadvantage of OFB is that it is more vulnerable to a message stream modification attack than is CFB. </a:t>
            </a:r>
            <a:endParaRPr lang="en-AU" altLang="en-US" dirty="0"/>
          </a:p>
          <a:p>
            <a:pPr eaLnBrk="1" hangingPunct="1"/>
            <a:r>
              <a:rPr lang="en-AU" altLang="en-US" dirty="0"/>
              <a:t>Since OFB is a </a:t>
            </a:r>
            <a:r>
              <a:rPr lang="en-AU" altLang="en-US" dirty="0" err="1"/>
              <a:t>Vernam</a:t>
            </a:r>
            <a:r>
              <a:rPr lang="en-AU" altLang="en-US" dirty="0"/>
              <a:t> cipher variant, the stream should never be used more than once (otherwise the 2 </a:t>
            </a:r>
            <a:r>
              <a:rPr lang="en-AU" altLang="en-US" dirty="0" err="1"/>
              <a:t>ciphertexts</a:t>
            </a:r>
            <a:r>
              <a:rPr lang="en-AU" altLang="en-US" dirty="0"/>
              <a:t> can be combined, cancelling these bits, and leaving a "book" cipher to solve). And sender &amp; receiver need to remain in sync, or all data is lost. Also, research has shown that you should only ever use a full block feedback </a:t>
            </a:r>
            <a:r>
              <a:rPr lang="en-AU" altLang="en-US" dirty="0" err="1"/>
              <a:t>ie</a:t>
            </a:r>
            <a:r>
              <a:rPr lang="en-AU" altLang="en-US" dirty="0"/>
              <a:t> OFB-64/128 mode. </a:t>
            </a:r>
          </a:p>
        </p:txBody>
      </p:sp>
    </p:spTree>
    <p:extLst>
      <p:ext uri="{BB962C8B-B14F-4D97-AF65-F5344CB8AC3E}">
        <p14:creationId xmlns:p14="http://schemas.microsoft.com/office/powerpoint/2010/main" val="415368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D81F5A-116E-402C-883A-E5037DA8AD4C}" type="slidenum">
              <a:rPr lang="en-AU" altLang="en-US" smtClean="0"/>
              <a:pPr>
                <a:spcBef>
                  <a:spcPct val="0"/>
                </a:spcBef>
              </a:pPr>
              <a:t>23</a:t>
            </a:fld>
            <a:endParaRPr lang="en-AU"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altLang="en-US"/>
              <a:t>Stallings Figure 6.6 illustrates the </a:t>
            </a:r>
            <a:r>
              <a:rPr lang="en-AU" altLang="en-US"/>
              <a:t>Output FeedBack (OFB)</a:t>
            </a:r>
            <a:r>
              <a:rPr lang="en-US" altLang="en-US"/>
              <a:t> Mode.</a:t>
            </a:r>
            <a:endParaRPr lang="en-AU" altLang="en-US"/>
          </a:p>
        </p:txBody>
      </p:sp>
    </p:spTree>
    <p:extLst>
      <p:ext uri="{BB962C8B-B14F-4D97-AF65-F5344CB8AC3E}">
        <p14:creationId xmlns:p14="http://schemas.microsoft.com/office/powerpoint/2010/main" val="2356156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4C571B-E8F7-4502-A761-56A5348B7006}" type="slidenum">
              <a:rPr lang="en-AU" altLang="en-US" smtClean="0"/>
              <a:pPr>
                <a:spcBef>
                  <a:spcPct val="0"/>
                </a:spcBef>
              </a:pPr>
              <a:t>4</a:t>
            </a:fld>
            <a:endParaRPr lang="en-AU" altLang="en-US"/>
          </a:p>
        </p:txBody>
      </p:sp>
      <p:sp>
        <p:nvSpPr>
          <p:cNvPr id="14339" name="Rectangle 2"/>
          <p:cNvSpPr>
            <a:spLocks noGrp="1" noRot="1" noChangeAspect="1" noChangeArrowheads="1" noTextEdit="1"/>
          </p:cNvSpPr>
          <p:nvPr>
            <p:ph type="sldImg"/>
          </p:nvPr>
        </p:nvSpPr>
        <p:spPr>
          <a:solidFill>
            <a:srgbClr val="FFFFFF"/>
          </a:solidFill>
          <a:ln/>
        </p:spPr>
      </p:sp>
      <p:sp>
        <p:nvSpPr>
          <p:cNvPr id="1434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dirty="0"/>
              <a:t>DES (or any block cipher) forms a basic building block, which en/decrypts a fixed sized block of data. </a:t>
            </a:r>
          </a:p>
          <a:p>
            <a:pPr eaLnBrk="1" hangingPunct="1"/>
            <a:endParaRPr lang="en-AU" altLang="en-US" dirty="0"/>
          </a:p>
          <a:p>
            <a:pPr eaLnBrk="1" hangingPunct="1"/>
            <a:r>
              <a:rPr lang="en-AU" altLang="en-US" dirty="0"/>
              <a:t>However to use these in practise, we usually need to handle arbitrary amounts of data, which may be available in advance (in which case a block mode is appropriate), and may only be available a bit/byte at a time (in which case a stream mode is used). </a:t>
            </a:r>
          </a:p>
          <a:p>
            <a:pPr eaLnBrk="1" hangingPunct="1"/>
            <a:endParaRPr lang="en-AU" altLang="en-US" dirty="0">
              <a:latin typeface="Times-Roman" charset="0"/>
            </a:endParaRPr>
          </a:p>
          <a:p>
            <a:pPr eaLnBrk="1" hangingPunct="1"/>
            <a:r>
              <a:rPr lang="en-US" altLang="en-US" dirty="0">
                <a:latin typeface="Times-Roman" charset="0"/>
              </a:rPr>
              <a:t>To apply a block cipher in a variety of applications, four “modes of operation” have been defined by NIST (FIPS 81). The four modes are intended to cover virtually all the possible applications of encryption for which a block cipher could be used. As new applications and requirements have appeared, NIST has expanded the list of recommended modes to five in Special Publication 800-38A. These modes are intended for use with any symmetric block cipher, including triple DES and AES. </a:t>
            </a:r>
            <a:endParaRPr lang="en-AU" altLang="en-US" dirty="0">
              <a:latin typeface="Times-Roman" charset="0"/>
            </a:endParaRPr>
          </a:p>
        </p:txBody>
      </p:sp>
    </p:spTree>
    <p:extLst>
      <p:ext uri="{BB962C8B-B14F-4D97-AF65-F5344CB8AC3E}">
        <p14:creationId xmlns:p14="http://schemas.microsoft.com/office/powerpoint/2010/main" val="1357280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6C4C5B-1904-4A97-B20D-804F681B9AFA}" type="slidenum">
              <a:rPr lang="en-AU" altLang="en-US" smtClean="0"/>
              <a:pPr>
                <a:spcBef>
                  <a:spcPct val="0"/>
                </a:spcBef>
              </a:pPr>
              <a:t>24</a:t>
            </a:fld>
            <a:endParaRPr lang="en-AU"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a:t>The Counter (CTR) mode is a variant of OFB, but which encrypts a counter value (hence name). Although it was proposed many years before, it has only recently been standardized for use with AES along with the other existing 4 modes. It is being used with </a:t>
            </a:r>
            <a:r>
              <a:rPr lang="en-US" altLang="en-US" dirty="0">
                <a:latin typeface="Times-Roman" charset="0"/>
              </a:rPr>
              <a:t> applications in ATM (asynchronous transfer mode) network security and IPSec (IP security). A counter, equal to the plaintext block size is used. The only requirement stated in SP 800-38A is that the counter value must be different for each plaintext block that is encrypted. Typically the counter is </a:t>
            </a:r>
          </a:p>
          <a:p>
            <a:pPr eaLnBrk="1" hangingPunct="1"/>
            <a:r>
              <a:rPr lang="en-US" altLang="en-US" dirty="0" err="1">
                <a:latin typeface="Times-Roman" charset="0"/>
              </a:rPr>
              <a:t>ialized</a:t>
            </a:r>
            <a:r>
              <a:rPr lang="en-US" altLang="en-US" dirty="0">
                <a:latin typeface="Times-Roman" charset="0"/>
              </a:rPr>
              <a:t> to some value and then incremented by 1 for each subsequent block. </a:t>
            </a:r>
            <a:endParaRPr lang="en-US" altLang="en-US" dirty="0"/>
          </a:p>
        </p:txBody>
      </p:sp>
    </p:spTree>
    <p:extLst>
      <p:ext uri="{BB962C8B-B14F-4D97-AF65-F5344CB8AC3E}">
        <p14:creationId xmlns:p14="http://schemas.microsoft.com/office/powerpoint/2010/main" val="3550279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3A0327-D0A5-46A9-89C0-DCA5A89B73EA}" type="slidenum">
              <a:rPr lang="en-AU" altLang="en-US" smtClean="0"/>
              <a:pPr>
                <a:spcBef>
                  <a:spcPct val="0"/>
                </a:spcBef>
              </a:pPr>
              <a:t>25</a:t>
            </a:fld>
            <a:endParaRPr lang="en-AU" altLang="en-US"/>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t>Stallings Figure 6.7 illustrates the Counter (CTR) Mode.</a:t>
            </a:r>
            <a:endParaRPr lang="en-AU" altLang="en-US"/>
          </a:p>
        </p:txBody>
      </p:sp>
    </p:spTree>
    <p:extLst>
      <p:ext uri="{BB962C8B-B14F-4D97-AF65-F5344CB8AC3E}">
        <p14:creationId xmlns:p14="http://schemas.microsoft.com/office/powerpoint/2010/main" val="339450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00E511-852F-4866-A201-6E9706BDBEAA}" type="slidenum">
              <a:rPr lang="en-AU" altLang="en-US" smtClean="0"/>
              <a:pPr>
                <a:spcBef>
                  <a:spcPct val="0"/>
                </a:spcBef>
              </a:pPr>
              <a:t>26</a:t>
            </a:fld>
            <a:endParaRPr lang="en-AU"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n-US" altLang="en-US"/>
              <a:t>CTR mode has a number of advantages in parallel h/w &amp; s/w efficiency, can preprocess the output values in advance of needing to encrypt, can get random access to encrypted data blocks, and is simple. But like OFB have issue of not reusing the same key+counter value.</a:t>
            </a:r>
          </a:p>
        </p:txBody>
      </p:sp>
    </p:spTree>
    <p:extLst>
      <p:ext uri="{BB962C8B-B14F-4D97-AF65-F5344CB8AC3E}">
        <p14:creationId xmlns:p14="http://schemas.microsoft.com/office/powerpoint/2010/main" val="32863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282F31-204C-48E6-AD0C-E8578025596D}" type="slidenum">
              <a:rPr lang="en-AU" altLang="en-US" smtClean="0"/>
              <a:pPr>
                <a:spcBef>
                  <a:spcPct val="0"/>
                </a:spcBef>
              </a:pPr>
              <a:t>29</a:t>
            </a:fld>
            <a:endParaRPr lang="en-AU"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n-US" altLang="en-US"/>
              <a:t>Chapter 6 summary.</a:t>
            </a:r>
          </a:p>
        </p:txBody>
      </p:sp>
    </p:spTree>
    <p:extLst>
      <p:ext uri="{BB962C8B-B14F-4D97-AF65-F5344CB8AC3E}">
        <p14:creationId xmlns:p14="http://schemas.microsoft.com/office/powerpoint/2010/main" val="388217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F3B1B0-6872-4133-A427-29B9B639C3D2}" type="slidenum">
              <a:rPr lang="en-AU" altLang="en-US" smtClean="0"/>
              <a:pPr>
                <a:spcBef>
                  <a:spcPct val="0"/>
                </a:spcBef>
              </a:pPr>
              <a:t>5</a:t>
            </a:fld>
            <a:endParaRPr lang="en-AU" altLang="en-US"/>
          </a:p>
        </p:txBody>
      </p:sp>
      <p:sp>
        <p:nvSpPr>
          <p:cNvPr id="26627" name="Rectangle 2"/>
          <p:cNvSpPr>
            <a:spLocks noGrp="1" noRot="1" noChangeAspect="1" noChangeArrowheads="1" noTextEdit="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dirty="0"/>
              <a:t>Both</a:t>
            </a:r>
            <a:r>
              <a:rPr lang="en-AU" altLang="en-US" baseline="0" dirty="0"/>
              <a:t> ECB and CBC padding may be used </a:t>
            </a:r>
          </a:p>
          <a:p>
            <a:pPr eaLnBrk="1" hangingPunct="1"/>
            <a:endParaRPr lang="en-AU" altLang="en-US" baseline="0" dirty="0"/>
          </a:p>
          <a:p>
            <a:pPr eaLnBrk="1" hangingPunct="1"/>
            <a:r>
              <a:rPr lang="en-AU" altLang="en-US" baseline="0" dirty="0"/>
              <a:t>AES/CBC/</a:t>
            </a:r>
            <a:r>
              <a:rPr lang="en-AU" altLang="en-US" baseline="0" dirty="0" err="1"/>
              <a:t>NoPadding</a:t>
            </a:r>
            <a:r>
              <a:rPr lang="en-AU" altLang="en-US" baseline="0" dirty="0"/>
              <a:t> (128)</a:t>
            </a:r>
          </a:p>
          <a:p>
            <a:pPr eaLnBrk="1" hangingPunct="1"/>
            <a:r>
              <a:rPr lang="en-AU" altLang="en-US" baseline="0" dirty="0"/>
              <a:t>AES/CBC/PKCS5Padding (128)</a:t>
            </a:r>
          </a:p>
          <a:p>
            <a:pPr eaLnBrk="1" hangingPunct="1"/>
            <a:endParaRPr lang="en-AU" altLang="en-US" baseline="0" dirty="0"/>
          </a:p>
          <a:p>
            <a:pPr eaLnBrk="1" hangingPunct="1"/>
            <a:r>
              <a:rPr lang="en-AU" altLang="en-US" dirty="0"/>
              <a:t>https://</a:t>
            </a:r>
            <a:r>
              <a:rPr lang="en-AU" altLang="en-US" dirty="0" err="1"/>
              <a:t>docs.oracle.com</a:t>
            </a:r>
            <a:r>
              <a:rPr lang="en-AU" altLang="en-US" dirty="0"/>
              <a:t>/</a:t>
            </a:r>
            <a:r>
              <a:rPr lang="en-AU" altLang="en-US" dirty="0" err="1"/>
              <a:t>javase</a:t>
            </a:r>
            <a:r>
              <a:rPr lang="en-AU" altLang="en-US" dirty="0"/>
              <a:t>/7/docs/</a:t>
            </a:r>
            <a:r>
              <a:rPr lang="en-AU" altLang="en-US" dirty="0" err="1"/>
              <a:t>api</a:t>
            </a:r>
            <a:r>
              <a:rPr lang="en-AU" altLang="en-US" dirty="0"/>
              <a:t>/</a:t>
            </a:r>
            <a:r>
              <a:rPr lang="en-AU" altLang="en-US" dirty="0" err="1"/>
              <a:t>javax</a:t>
            </a:r>
            <a:r>
              <a:rPr lang="en-AU" altLang="en-US" dirty="0"/>
              <a:t>/crypto/</a:t>
            </a:r>
            <a:r>
              <a:rPr lang="en-AU" altLang="en-US" dirty="0" err="1"/>
              <a:t>Cipher.html</a:t>
            </a:r>
            <a:endParaRPr lang="en-AU" altLang="en-US" dirty="0"/>
          </a:p>
          <a:p>
            <a:pPr eaLnBrk="1" hangingPunct="1"/>
            <a:endParaRPr lang="en-AU" altLang="en-US" dirty="0"/>
          </a:p>
          <a:p>
            <a:pPr eaLnBrk="1" hangingPunct="1"/>
            <a:r>
              <a:rPr lang="en-AU" altLang="en-US" dirty="0"/>
              <a:t>One issue that arises with block modes is how to handle the last block, which may well not be complete. In general have to pad this block (typically with 0's), and then must recognise padding at other end - may be obvious (</a:t>
            </a:r>
            <a:r>
              <a:rPr lang="en-AU" altLang="en-US" dirty="0" err="1"/>
              <a:t>eg</a:t>
            </a:r>
            <a:r>
              <a:rPr lang="en-AU" altLang="en-US" dirty="0"/>
              <a:t> in text the 0 value should usually not occur), or otherwise must explicitly have the last byte as a count of how much padding was used (including the count). Note that if this is done, if the last block IS an even multiple of 8 bytes or has exactly the same form as </a:t>
            </a:r>
            <a:r>
              <a:rPr lang="en-AU" altLang="en-US" dirty="0" err="1"/>
              <a:t>pad+count</a:t>
            </a:r>
            <a:r>
              <a:rPr lang="en-AU" altLang="en-US" dirty="0"/>
              <a:t>, then will have to add an extra block, all padding so as to have a count in the last byte. There are other, more esoteric, “</a:t>
            </a:r>
            <a:r>
              <a:rPr lang="en-AU" altLang="en-US" dirty="0" err="1"/>
              <a:t>ciphertext</a:t>
            </a:r>
            <a:r>
              <a:rPr lang="en-AU" altLang="en-US" dirty="0"/>
              <a:t> stealing” modes, which avoid the need for an extra block.</a:t>
            </a:r>
          </a:p>
        </p:txBody>
      </p:sp>
    </p:spTree>
    <p:extLst>
      <p:ext uri="{BB962C8B-B14F-4D97-AF65-F5344CB8AC3E}">
        <p14:creationId xmlns:p14="http://schemas.microsoft.com/office/powerpoint/2010/main" val="3873612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E43BB2-FE97-45C9-8CDC-2AD351D705EC}" type="slidenum">
              <a:rPr lang="en-AU" altLang="en-US" smtClean="0"/>
              <a:pPr>
                <a:spcBef>
                  <a:spcPct val="0"/>
                </a:spcBef>
              </a:pPr>
              <a:t>7</a:t>
            </a:fld>
            <a:endParaRPr lang="en-AU" altLang="en-US"/>
          </a:p>
        </p:txBody>
      </p:sp>
      <p:sp>
        <p:nvSpPr>
          <p:cNvPr id="18435" name="Rectangle 2"/>
          <p:cNvSpPr>
            <a:spLocks noGrp="1" noRot="1" noChangeAspect="1" noChangeArrowheads="1" noTextEdit="1"/>
          </p:cNvSpPr>
          <p:nvPr>
            <p:ph type="sldImg"/>
          </p:nvPr>
        </p:nvSpPr>
        <p:spPr>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dirty="0">
                <a:latin typeface="Times-Roman" charset="0"/>
              </a:rPr>
              <a:t>The simplest mode is the electronic codebook (ECB) mode, in which plaintext is handled one block at a time and each block of plaintext is encrypted using the same key. </a:t>
            </a:r>
            <a:r>
              <a:rPr lang="en-AU" altLang="en-US" i="1" dirty="0"/>
              <a:t>ECB is the simplest of the modes, and is used when only a single block of info needs to be sent (</a:t>
            </a:r>
            <a:r>
              <a:rPr lang="en-AU" altLang="en-US" i="1" dirty="0" err="1"/>
              <a:t>eg</a:t>
            </a:r>
            <a:r>
              <a:rPr lang="en-AU" altLang="en-US" i="1" dirty="0"/>
              <a:t>. a session key encrypted using a master key)</a:t>
            </a:r>
            <a:r>
              <a:rPr lang="en-AU" altLang="en-US" dirty="0"/>
              <a:t>.</a:t>
            </a:r>
          </a:p>
        </p:txBody>
      </p:sp>
    </p:spTree>
    <p:extLst>
      <p:ext uri="{BB962C8B-B14F-4D97-AF65-F5344CB8AC3E}">
        <p14:creationId xmlns:p14="http://schemas.microsoft.com/office/powerpoint/2010/main" val="366994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3C7B2D-049D-45E6-A881-951B99A02C26}" type="slidenum">
              <a:rPr lang="en-AU" altLang="en-US" smtClean="0"/>
              <a:pPr>
                <a:spcBef>
                  <a:spcPct val="0"/>
                </a:spcBef>
              </a:pPr>
              <a:t>8</a:t>
            </a:fld>
            <a:endParaRPr lang="en-AU" altLang="en-US"/>
          </a:p>
        </p:txBody>
      </p:sp>
      <p:sp>
        <p:nvSpPr>
          <p:cNvPr id="16387" name="Rectangle 2"/>
          <p:cNvSpPr>
            <a:spLocks noGrp="1" noRot="1" noChangeAspect="1" noChangeArrowheads="1" noTextEdit="1"/>
          </p:cNvSpPr>
          <p:nvPr>
            <p:ph type="sldImg"/>
          </p:nvPr>
        </p:nvSpPr>
        <p:spPr>
          <a:solidFill>
            <a:srgbClr val="FFFFFF"/>
          </a:solidFill>
          <a:ln/>
        </p:spPr>
      </p:sp>
      <p:sp>
        <p:nvSpPr>
          <p:cNvPr id="1638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dirty="0"/>
              <a:t>Stallings Figure 6.3 illustrates the Electronic Codebook (ECB) Mode.</a:t>
            </a:r>
            <a:endParaRPr lang="en-AU" altLang="en-US" dirty="0"/>
          </a:p>
        </p:txBody>
      </p:sp>
    </p:spTree>
    <p:extLst>
      <p:ext uri="{BB962C8B-B14F-4D97-AF65-F5344CB8AC3E}">
        <p14:creationId xmlns:p14="http://schemas.microsoft.com/office/powerpoint/2010/main" val="249491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1CFEAF-4BC0-40CA-912A-7DB29E2F9326}" type="slidenum">
              <a:rPr lang="en-AU" altLang="en-US" smtClean="0"/>
              <a:pPr>
                <a:spcBef>
                  <a:spcPct val="0"/>
                </a:spcBef>
              </a:pPr>
              <a:t>9</a:t>
            </a:fld>
            <a:endParaRPr lang="en-AU" altLang="en-US"/>
          </a:p>
        </p:txBody>
      </p:sp>
      <p:sp>
        <p:nvSpPr>
          <p:cNvPr id="20483" name="Rectangle 2"/>
          <p:cNvSpPr>
            <a:spLocks noGrp="1" noRot="1" noChangeAspect="1" noChangeArrowheads="1" noTextEdit="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dirty="0"/>
              <a:t>ECB is not appropriate for any quantity of data, since repetitions can be seen, esp. with graphics</a:t>
            </a:r>
          </a:p>
          <a:p>
            <a:pPr eaLnBrk="1" hangingPunct="1"/>
            <a:endParaRPr lang="en-AU" altLang="en-US" dirty="0"/>
          </a:p>
        </p:txBody>
      </p:sp>
    </p:spTree>
    <p:extLst>
      <p:ext uri="{BB962C8B-B14F-4D97-AF65-F5344CB8AC3E}">
        <p14:creationId xmlns:p14="http://schemas.microsoft.com/office/powerpoint/2010/main" val="128093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50F2F1-F18E-464C-BEE2-1B08606064C7}" type="slidenum">
              <a:rPr lang="en-AU" altLang="en-US" smtClean="0"/>
              <a:pPr>
                <a:spcBef>
                  <a:spcPct val="0"/>
                </a:spcBef>
              </a:pPr>
              <a:t>10</a:t>
            </a:fld>
            <a:endParaRPr lang="en-AU" altLang="en-US"/>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AU" altLang="en-US"/>
              <a:t>To overcome the problems of repetitions and order independence in ECB, want some way of making the ciphertext dependent on </a:t>
            </a:r>
            <a:r>
              <a:rPr lang="en-AU" altLang="en-US" b="1"/>
              <a:t>all</a:t>
            </a:r>
            <a:r>
              <a:rPr lang="en-AU" altLang="en-US"/>
              <a:t> blocks before it. This is what CBC gives us, by combining the previous ciphertext block with the current message block before encrypting. To start the process, use an Initial Value (IV), which is usually well known (often all 0's), or otherwise is sent, ECB encrypted, just before starting CBC use. CBC mode is applicable whenever large amounts of data need to be sent securely, provided that all data is available in advance (eg email, FTP, web etc).</a:t>
            </a:r>
          </a:p>
        </p:txBody>
      </p:sp>
    </p:spTree>
    <p:extLst>
      <p:ext uri="{BB962C8B-B14F-4D97-AF65-F5344CB8AC3E}">
        <p14:creationId xmlns:p14="http://schemas.microsoft.com/office/powerpoint/2010/main" val="47640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002868-132D-4790-B675-1111124F3448}" type="slidenum">
              <a:rPr lang="en-AU" altLang="en-US" smtClean="0"/>
              <a:pPr>
                <a:spcBef>
                  <a:spcPct val="0"/>
                </a:spcBef>
              </a:pPr>
              <a:t>11</a:t>
            </a:fld>
            <a:endParaRPr lang="en-AU" altLang="en-US"/>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dirty="0"/>
              <a:t>Stallings Figure 6.4 illustrates the </a:t>
            </a:r>
            <a:r>
              <a:rPr lang="en-AU" altLang="en-US" dirty="0"/>
              <a:t>Cipher Block Chaining (CBC)</a:t>
            </a:r>
            <a:r>
              <a:rPr lang="en-US" altLang="en-US" dirty="0"/>
              <a:t> Mode.</a:t>
            </a:r>
          </a:p>
          <a:p>
            <a:pPr eaLnBrk="1" hangingPunct="1"/>
            <a:endParaRPr lang="en-US" altLang="en-US" dirty="0"/>
          </a:p>
          <a:p>
            <a:pPr eaLnBrk="1" hangingPunct="1"/>
            <a:r>
              <a:rPr lang="en-US" altLang="en-US" dirty="0"/>
              <a:t>Compare ECB &amp; CBC encryption of image. http://www.crypto-it.net/eng/theory/modes_of_block_ciphers.html</a:t>
            </a:r>
            <a:endParaRPr lang="en-AU" altLang="en-US" dirty="0"/>
          </a:p>
        </p:txBody>
      </p:sp>
    </p:spTree>
    <p:extLst>
      <p:ext uri="{BB962C8B-B14F-4D97-AF65-F5344CB8AC3E}">
        <p14:creationId xmlns:p14="http://schemas.microsoft.com/office/powerpoint/2010/main" val="213826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EEBDCB-4206-431B-8FF3-2710E93E0B7F}" type="slidenum">
              <a:rPr lang="en-AU" altLang="en-US" smtClean="0"/>
              <a:pPr>
                <a:spcBef>
                  <a:spcPct val="0"/>
                </a:spcBef>
              </a:pPr>
              <a:t>12</a:t>
            </a:fld>
            <a:endParaRPr lang="en-AU" altLang="en-US"/>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SG" altLang="en-US" baseline="0" dirty="0"/>
              <a:t>Why IV need NOT be secret please read </a:t>
            </a:r>
            <a:r>
              <a:rPr lang="en-SG" altLang="en-US" baseline="0" dirty="0">
                <a:sym typeface="Wingdings"/>
              </a:rPr>
              <a:t> </a:t>
            </a:r>
            <a:r>
              <a:rPr lang="en-SG" altLang="en-US" baseline="0" dirty="0"/>
              <a:t> https://defuse.ca/cbcmodeiv.htm</a:t>
            </a:r>
            <a:endParaRPr lang="en-SG" altLang="en-US" dirty="0"/>
          </a:p>
          <a:p>
            <a:pPr eaLnBrk="1" hangingPunct="1"/>
            <a:endParaRPr lang="en-US" altLang="en-US" dirty="0"/>
          </a:p>
          <a:p>
            <a:pPr eaLnBrk="1" hangingPunct="1"/>
            <a:r>
              <a:rPr lang="en-US" altLang="en-US" dirty="0"/>
              <a:t>Better options</a:t>
            </a:r>
            <a:r>
              <a:rPr lang="en-US" altLang="en-US" baseline="0" dirty="0"/>
              <a:t> for IV protection</a:t>
            </a:r>
          </a:p>
          <a:p>
            <a:pPr eaLnBrk="1" hangingPunct="1"/>
            <a:endParaRPr lang="en-US" altLang="en-US" baseline="0" dirty="0"/>
          </a:p>
          <a:p>
            <a:pPr eaLnBrk="1" hangingPunct="1"/>
            <a:r>
              <a:rPr lang="en-US" altLang="en-US" baseline="0" dirty="0"/>
              <a:t>Padding Oracle attack – A external entity that will offer extra info of the cipher text (the oracle will have known the IV , secret key and encryption algorithm)</a:t>
            </a:r>
          </a:p>
          <a:p>
            <a:pPr eaLnBrk="1" hangingPunct="1"/>
            <a:r>
              <a:rPr lang="en-US" altLang="en-US" baseline="0" dirty="0"/>
              <a:t> See the attack </a:t>
            </a:r>
            <a:r>
              <a:rPr lang="en-US" altLang="en-US" baseline="0" dirty="0" err="1"/>
              <a:t>scenrio</a:t>
            </a:r>
            <a:r>
              <a:rPr lang="en-US" altLang="en-US" baseline="0" dirty="0"/>
              <a:t> section in -  </a:t>
            </a:r>
            <a:r>
              <a:rPr lang="en-US" altLang="en-US" dirty="0"/>
              <a:t>http://</a:t>
            </a:r>
            <a:r>
              <a:rPr lang="en-US" altLang="en-US" dirty="0" err="1"/>
              <a:t>resources.infosecinstitute.com</a:t>
            </a:r>
            <a:r>
              <a:rPr lang="en-US" altLang="en-US" dirty="0"/>
              <a:t>/padding-oracle-attack-2/#</a:t>
            </a:r>
          </a:p>
          <a:p>
            <a:pPr eaLnBrk="1" hangingPunct="1"/>
            <a:endParaRPr lang="en-US" altLang="en-US" dirty="0"/>
          </a:p>
          <a:p>
            <a:pPr eaLnBrk="1" hangingPunct="1"/>
            <a:r>
              <a:rPr lang="en-US" altLang="en-US" dirty="0"/>
              <a:t>CBC is the block mode generally used. The chaining provides an avalanche effect, which means the encrypted message cannot be changed or rearranged without totally destroying the subsequent data.</a:t>
            </a:r>
            <a:r>
              <a:rPr lang="en-AU" altLang="en-US" dirty="0"/>
              <a:t> However there is the issue of ensuring that the IV is either fixed or sent encrypted in ECB mode to stop attacks on</a:t>
            </a:r>
            <a:r>
              <a:rPr lang="en-AU" altLang="en-US" baseline="0" dirty="0"/>
              <a:t> the </a:t>
            </a:r>
            <a:r>
              <a:rPr lang="en-AU" altLang="en-US" dirty="0"/>
              <a:t>1st block.</a:t>
            </a:r>
          </a:p>
          <a:p>
            <a:pPr eaLnBrk="1" hangingPunct="1"/>
            <a:endParaRPr lang="en-AU" altLang="en-US" dirty="0"/>
          </a:p>
        </p:txBody>
      </p:sp>
    </p:spTree>
    <p:extLst>
      <p:ext uri="{BB962C8B-B14F-4D97-AF65-F5344CB8AC3E}">
        <p14:creationId xmlns:p14="http://schemas.microsoft.com/office/powerpoint/2010/main" val="11702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B6DB2F-A510-4F07-93E4-A9CA24A942A4}" type="slidenum">
              <a:rPr lang="en-US" altLang="en-US" smtClean="0"/>
              <a:pPr>
                <a:defRPr/>
              </a:pPr>
              <a:t>‹#›</a:t>
            </a:fld>
            <a:endParaRPr lang="en-US" alt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5C07CF-0863-46E3-A911-AF70D74638D4}" type="slidenum">
              <a:rPr lang="en-US" altLang="en-US" smtClean="0"/>
              <a:pPr>
                <a:defRPr/>
              </a:pPr>
              <a:t>‹#›</a:t>
            </a:fld>
            <a:endParaRPr lang="en-US" alt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80C7E4D-DED7-48CB-876C-943579C3B5B4}" type="slidenum">
              <a:rPr lang="en-US" altLang="en-US" smtClean="0"/>
              <a:pPr>
                <a:defRPr/>
              </a:pPr>
              <a:t>‹#›</a:t>
            </a:fld>
            <a:endParaRPr lang="en-US" alt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E94AC6D-9F0E-406C-A8D8-3473D57D348B}" type="slidenum">
              <a:rPr lang="en-US" altLang="en-US" smtClean="0"/>
              <a:pPr>
                <a:defRPr/>
              </a:pPr>
              <a:t>‹#›</a:t>
            </a:fld>
            <a:endParaRPr lang="en-US" alt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816395-948F-4906-BD20-17D00A5E4CC9}" type="slidenum">
              <a:rPr lang="en-US" altLang="en-US" smtClean="0"/>
              <a:pPr>
                <a:defRPr/>
              </a:pPr>
              <a:t>‹#›</a:t>
            </a:fld>
            <a:endParaRPr lang="en-US" alt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7CD467E-24CD-42B1-9F45-E0F96A0EF5DE}" type="slidenum">
              <a:rPr lang="en-US" altLang="en-US" smtClean="0"/>
              <a:pPr>
                <a:defRPr/>
              </a:pPr>
              <a:t>‹#›</a:t>
            </a:fld>
            <a:endParaRPr lang="en-US" alt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1FAB700-7FB6-4CF6-91F1-F1A441DC2755}" type="slidenum">
              <a:rPr lang="en-US" altLang="en-US" smtClean="0"/>
              <a:pPr>
                <a:defRPr/>
              </a:pPr>
              <a:t>‹#›</a:t>
            </a:fld>
            <a:endParaRPr lang="en-US" alt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ECCA09B-D7F1-40AC-84C3-00BF382FCD3E}" type="slidenum">
              <a:rPr lang="en-US" altLang="en-US" smtClean="0"/>
              <a:pPr>
                <a:defRPr/>
              </a:pPr>
              <a:t>‹#›</a:t>
            </a:fld>
            <a:endParaRPr lang="en-US" alt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F91999F-3362-4877-890E-1B413BF9F584}" type="slidenum">
              <a:rPr lang="en-US" altLang="en-US" smtClean="0"/>
              <a:pPr>
                <a:defRPr/>
              </a:pPr>
              <a:t>‹#›</a:t>
            </a:fld>
            <a:endParaRPr lang="en-US" alt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E93CCD1-997C-45B3-AEBD-63287F59D60E}" type="slidenum">
              <a:rPr lang="en-US" altLang="en-US" smtClean="0"/>
              <a:pPr>
                <a:defRPr/>
              </a:pPr>
              <a:t>‹#›</a:t>
            </a:fld>
            <a:endParaRPr lang="en-US" alt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FB66AF1-5D7D-467F-84FA-605202EEAA89}" type="slidenum">
              <a:rPr lang="en-US" altLang="en-US" smtClean="0"/>
              <a:pPr>
                <a:defRPr/>
              </a:pPr>
              <a:t>‹#›</a:t>
            </a:fld>
            <a:endParaRPr lang="en-US" alt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9C2AD80-16B3-4EA2-B345-23D2ED9C11B2}" type="slidenum">
              <a:rPr lang="en-US" altLang="en-US" smtClean="0"/>
              <a:pPr>
                <a:defRPr/>
              </a:pPr>
              <a:t>‹#›</a:t>
            </a:fld>
            <a:endParaRPr lang="en-US" alt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ASR8TDIf_6c"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ChangeArrowheads="1"/>
          </p:cNvSpPr>
          <p:nvPr>
            <p:ph type="ctrTitle"/>
          </p:nvPr>
        </p:nvSpPr>
        <p:spPr>
          <a:xfrm>
            <a:off x="838200" y="457200"/>
            <a:ext cx="7848600" cy="2765425"/>
          </a:xfrm>
        </p:spPr>
        <p:txBody>
          <a:bodyPr/>
          <a:lstStyle/>
          <a:p>
            <a:pPr eaLnBrk="1" hangingPunct="1">
              <a:defRPr/>
            </a:pPr>
            <a:br>
              <a:rPr lang="en-US" dirty="0"/>
            </a:br>
            <a:r>
              <a:rPr lang="en-US" dirty="0"/>
              <a:t>Modes of Operation</a:t>
            </a:r>
            <a:endParaRPr lang="en-AU" dirty="0"/>
          </a:p>
        </p:txBody>
      </p:sp>
      <p:sp>
        <p:nvSpPr>
          <p:cNvPr id="73731" name="Rectangle 1027"/>
          <p:cNvSpPr>
            <a:spLocks noGrp="1" noChangeArrowheads="1"/>
          </p:cNvSpPr>
          <p:nvPr>
            <p:ph type="subTitle" idx="1"/>
          </p:nvPr>
        </p:nvSpPr>
        <p:spPr>
          <a:xfrm>
            <a:off x="1371600" y="3657600"/>
            <a:ext cx="6400800" cy="2671763"/>
          </a:xfrm>
        </p:spPr>
        <p:txBody>
          <a:bodyPr/>
          <a:lstStyle/>
          <a:p>
            <a:pPr lvl="0" eaLnBrk="1" hangingPunct="1">
              <a:buClr>
                <a:srgbClr val="5FAFFF"/>
              </a:buClr>
              <a:defRPr/>
            </a:pPr>
            <a:endParaRPr lang="en-SG" sz="2000" dirty="0">
              <a:solidFill>
                <a:srgbClr val="FFFFFF"/>
              </a:solidFill>
            </a:endParaRPr>
          </a:p>
          <a:p>
            <a:pPr lvl="0" eaLnBrk="1" hangingPunct="1">
              <a:buClr>
                <a:srgbClr val="5FAFFF"/>
              </a:buClr>
              <a:defRPr/>
            </a:pPr>
            <a:endParaRPr lang="en-SG" sz="2000" dirty="0">
              <a:solidFill>
                <a:srgbClr val="FFFFFF"/>
              </a:solidFill>
            </a:endParaRPr>
          </a:p>
          <a:p>
            <a:pPr lvl="0" eaLnBrk="1" hangingPunct="1">
              <a:buClr>
                <a:srgbClr val="5FAFFF"/>
              </a:buClr>
              <a:defRPr/>
            </a:pPr>
            <a:endParaRPr lang="en-SG" sz="2000" dirty="0">
              <a:solidFill>
                <a:srgbClr val="FFFFFF"/>
              </a:solidFill>
            </a:endParaRPr>
          </a:p>
          <a:p>
            <a:pPr lvl="0" eaLnBrk="1" hangingPunct="1">
              <a:buClr>
                <a:srgbClr val="5FAFFF"/>
              </a:buClr>
              <a:defRPr/>
            </a:pPr>
            <a:r>
              <a:rPr lang="en-SG" sz="2000" dirty="0">
                <a:solidFill>
                  <a:srgbClr val="FFFFFF"/>
                </a:solidFill>
              </a:rPr>
              <a:t>Lecture slides are adopted frok“Cryptography and Network Security” by W. Stallings</a:t>
            </a:r>
          </a:p>
        </p:txBody>
      </p:sp>
      <p:sp>
        <p:nvSpPr>
          <p:cNvPr id="6" name="Rectangle 70"/>
          <p:cNvSpPr>
            <a:spLocks noGrp="1" noChangeArrowheads="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B631087-3712-42A1-98AA-090CC03C8AD9}" type="slidenum">
              <a:rPr lang="en-US" altLang="en-US" smtClean="0"/>
              <a:pPr eaLnBrk="1" hangingPunct="1">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332656"/>
            <a:ext cx="8229600" cy="545851"/>
          </a:xfrm>
        </p:spPr>
        <p:txBody>
          <a:bodyPr>
            <a:normAutofit fontScale="90000"/>
          </a:bodyPr>
          <a:lstStyle/>
          <a:p>
            <a:pPr eaLnBrk="1" hangingPunct="1">
              <a:defRPr/>
            </a:pPr>
            <a:r>
              <a:rPr lang="en-AU" sz="4000" b="1" dirty="0"/>
              <a:t>Cipher Block Chaining (CBC) </a:t>
            </a:r>
          </a:p>
        </p:txBody>
      </p:sp>
      <p:sp>
        <p:nvSpPr>
          <p:cNvPr id="87043" name="Rectangle 3"/>
          <p:cNvSpPr>
            <a:spLocks noGrp="1" noChangeArrowheads="1"/>
          </p:cNvSpPr>
          <p:nvPr>
            <p:ph idx="1"/>
          </p:nvPr>
        </p:nvSpPr>
        <p:spPr>
          <a:xfrm>
            <a:off x="457200" y="1084511"/>
            <a:ext cx="8229600" cy="4953000"/>
          </a:xfrm>
        </p:spPr>
        <p:txBody>
          <a:bodyPr>
            <a:normAutofit fontScale="92500" lnSpcReduction="20000"/>
          </a:bodyPr>
          <a:lstStyle/>
          <a:p>
            <a:pPr eaLnBrk="1" hangingPunct="1">
              <a:defRPr/>
            </a:pPr>
            <a:r>
              <a:rPr lang="en-AU" sz="3000" dirty="0"/>
              <a:t>Message split into blocks </a:t>
            </a:r>
          </a:p>
          <a:p>
            <a:pPr eaLnBrk="1" hangingPunct="1">
              <a:defRPr/>
            </a:pPr>
            <a:r>
              <a:rPr lang="en-AU" sz="3000" dirty="0"/>
              <a:t>Cipher blocks are linked together</a:t>
            </a:r>
          </a:p>
          <a:p>
            <a:pPr lvl="1" eaLnBrk="1" hangingPunct="1">
              <a:defRPr/>
            </a:pPr>
            <a:r>
              <a:rPr lang="en-AU" sz="2600" dirty="0"/>
              <a:t>Each previous cipher blocks </a:t>
            </a:r>
            <a:r>
              <a:rPr lang="en-AU" sz="2600" b="1" dirty="0">
                <a:solidFill>
                  <a:srgbClr val="0070C0"/>
                </a:solidFill>
              </a:rPr>
              <a:t>is chained </a:t>
            </a:r>
            <a:r>
              <a:rPr lang="en-AU" sz="2600" dirty="0"/>
              <a:t>with current plaintext block, hence called cipher block chaining</a:t>
            </a:r>
          </a:p>
          <a:p>
            <a:pPr lvl="1" eaLnBrk="1" hangingPunct="1">
              <a:defRPr/>
            </a:pPr>
            <a:r>
              <a:rPr lang="en-AU" sz="2600" dirty="0"/>
              <a:t>Initialization Vector (IV) is used to start the process </a:t>
            </a:r>
          </a:p>
          <a:p>
            <a:pPr lvl="2">
              <a:defRPr/>
            </a:pPr>
            <a:r>
              <a:rPr lang="en-AU" sz="2200" dirty="0">
                <a:solidFill>
                  <a:srgbClr val="FF0000"/>
                </a:solidFill>
              </a:rPr>
              <a:t>IV </a:t>
            </a:r>
            <a:r>
              <a:rPr lang="en-AU" sz="2200" dirty="0"/>
              <a:t>: Most modes require a </a:t>
            </a:r>
            <a:r>
              <a:rPr lang="en-AU" sz="2200" b="1" dirty="0">
                <a:solidFill>
                  <a:srgbClr val="0070C0"/>
                </a:solidFill>
              </a:rPr>
              <a:t>unique binary sequence</a:t>
            </a:r>
            <a:r>
              <a:rPr lang="en-AU" sz="2200" dirty="0"/>
              <a:t>, known as </a:t>
            </a:r>
            <a:r>
              <a:rPr lang="en-AU" sz="2200" dirty="0">
                <a:solidFill>
                  <a:srgbClr val="FF0000"/>
                </a:solidFill>
              </a:rPr>
              <a:t>IV</a:t>
            </a:r>
            <a:r>
              <a:rPr lang="en-AU" sz="2200" dirty="0"/>
              <a:t>, for each encryption operation. </a:t>
            </a:r>
            <a:r>
              <a:rPr lang="en-AU" sz="2200" dirty="0">
                <a:solidFill>
                  <a:srgbClr val="FF0000"/>
                </a:solidFill>
              </a:rPr>
              <a:t> IV </a:t>
            </a:r>
            <a:r>
              <a:rPr lang="en-AU" sz="2200" dirty="0"/>
              <a:t>is usually random or non-repeating</a:t>
            </a:r>
          </a:p>
          <a:p>
            <a:pPr lvl="2">
              <a:defRPr/>
            </a:pPr>
            <a:r>
              <a:rPr lang="en-AU" sz="2200" dirty="0">
                <a:solidFill>
                  <a:srgbClr val="FF0000"/>
                </a:solidFill>
              </a:rPr>
              <a:t>IV</a:t>
            </a:r>
            <a:r>
              <a:rPr lang="en-AU" sz="2200" dirty="0"/>
              <a:t> ensures the different ciphertext blocks will be generated, even though the same plaintext blocks appeared multiple times in the message</a:t>
            </a:r>
          </a:p>
          <a:p>
            <a:pPr lvl="1" eaLnBrk="1" hangingPunct="1">
              <a:defRPr/>
            </a:pPr>
            <a:r>
              <a:rPr lang="en-AU" sz="2600" b="1" dirty="0">
                <a:solidFill>
                  <a:srgbClr val="FFFF00"/>
                </a:solidFill>
                <a:latin typeface="Courier New" pitchFamily="49" charset="0"/>
              </a:rPr>
              <a:t>C</a:t>
            </a:r>
            <a:r>
              <a:rPr lang="en-AU" sz="2600" b="1" baseline="-25000" dirty="0">
                <a:solidFill>
                  <a:srgbClr val="FFFF00"/>
                </a:solidFill>
                <a:latin typeface="Courier New" pitchFamily="49" charset="0"/>
              </a:rPr>
              <a:t>0</a:t>
            </a:r>
            <a:r>
              <a:rPr lang="en-AU" sz="2600" b="1" dirty="0">
                <a:solidFill>
                  <a:srgbClr val="FFFF00"/>
                </a:solidFill>
                <a:latin typeface="Courier New" pitchFamily="49" charset="0"/>
              </a:rPr>
              <a:t> = IV</a:t>
            </a:r>
            <a:r>
              <a:rPr lang="en-AU" sz="2600" b="1" dirty="0">
                <a:solidFill>
                  <a:srgbClr val="FFFF00"/>
                </a:solidFill>
              </a:rPr>
              <a:t> </a:t>
            </a:r>
          </a:p>
          <a:p>
            <a:pPr marL="457200" lvl="1" indent="257175" eaLnBrk="1" hangingPunct="1">
              <a:buNone/>
              <a:defRPr/>
            </a:pPr>
            <a:r>
              <a:rPr lang="en-AU" sz="2600" b="1" dirty="0">
                <a:solidFill>
                  <a:srgbClr val="FFFF00"/>
                </a:solidFill>
                <a:latin typeface="Courier New" pitchFamily="49" charset="0"/>
              </a:rPr>
              <a:t>C</a:t>
            </a:r>
            <a:r>
              <a:rPr lang="en-AU" sz="2600" b="1" baseline="-25000" dirty="0">
                <a:solidFill>
                  <a:srgbClr val="FFFF00"/>
                </a:solidFill>
                <a:latin typeface="Courier New" pitchFamily="49" charset="0"/>
              </a:rPr>
              <a:t>i</a:t>
            </a:r>
            <a:r>
              <a:rPr lang="en-AU" sz="2600" b="1" dirty="0">
                <a:solidFill>
                  <a:srgbClr val="FFFF00"/>
                </a:solidFill>
                <a:latin typeface="Courier New" pitchFamily="49" charset="0"/>
              </a:rPr>
              <a:t> = </a:t>
            </a:r>
            <a:r>
              <a:rPr lang="en-AU" sz="2600" b="1" dirty="0" err="1">
                <a:solidFill>
                  <a:srgbClr val="FFFF00"/>
                </a:solidFill>
                <a:latin typeface="Courier New" pitchFamily="49" charset="0"/>
              </a:rPr>
              <a:t>En</a:t>
            </a:r>
            <a:r>
              <a:rPr lang="en-AU" sz="2600" b="1" baseline="-25000" dirty="0" err="1">
                <a:solidFill>
                  <a:srgbClr val="FFFF00"/>
                </a:solidFill>
                <a:latin typeface="Courier New" pitchFamily="49" charset="0"/>
              </a:rPr>
              <a:t>K</a:t>
            </a:r>
            <a:r>
              <a:rPr lang="en-AU" sz="2600" b="1" dirty="0">
                <a:solidFill>
                  <a:srgbClr val="FFFF00"/>
                </a:solidFill>
                <a:latin typeface="Courier New" pitchFamily="49" charset="0"/>
              </a:rPr>
              <a:t>(P</a:t>
            </a:r>
            <a:r>
              <a:rPr lang="en-AU" sz="2600" b="1" baseline="-25000" dirty="0">
                <a:solidFill>
                  <a:srgbClr val="FFFF00"/>
                </a:solidFill>
                <a:latin typeface="Courier New" pitchFamily="49" charset="0"/>
              </a:rPr>
              <a:t>i</a:t>
            </a:r>
            <a:r>
              <a:rPr lang="en-AU" sz="2600" b="1" dirty="0">
                <a:solidFill>
                  <a:srgbClr val="FFFF00"/>
                </a:solidFill>
                <a:latin typeface="Courier New" pitchFamily="49" charset="0"/>
              </a:rPr>
              <a:t> XOR C</a:t>
            </a:r>
            <a:r>
              <a:rPr lang="en-AU" sz="2600" b="1" baseline="-25000" dirty="0">
                <a:solidFill>
                  <a:srgbClr val="FFFF00"/>
                </a:solidFill>
                <a:latin typeface="Courier New" pitchFamily="49" charset="0"/>
              </a:rPr>
              <a:t>i-1</a:t>
            </a:r>
            <a:r>
              <a:rPr lang="en-AU" sz="2600" b="1" dirty="0">
                <a:solidFill>
                  <a:srgbClr val="FFFF00"/>
                </a:solidFill>
                <a:latin typeface="Courier New" pitchFamily="49" charset="0"/>
              </a:rPr>
              <a:t>) </a:t>
            </a:r>
          </a:p>
          <a:p>
            <a:pPr marL="514350" indent="-457200" eaLnBrk="1" hangingPunct="1">
              <a:defRPr/>
            </a:pPr>
            <a:r>
              <a:rPr lang="en-AU" sz="3000" dirty="0"/>
              <a:t>Use In</a:t>
            </a:r>
            <a:r>
              <a:rPr lang="en-US" sz="3000" dirty="0"/>
              <a:t>: bulk data encryption, authentication</a:t>
            </a:r>
            <a:endParaRPr lang="en-AU" sz="3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4FB148FA-78FD-4510-8792-F9C904C52E19}" type="slidenum">
              <a:rPr lang="en-US" altLang="en-US" smtClean="0"/>
              <a:pPr eaLnBrk="1" hangingPunct="1">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a:xfrm>
            <a:off x="457200" y="274638"/>
            <a:ext cx="8229600" cy="572045"/>
          </a:xfrm>
        </p:spPr>
        <p:txBody>
          <a:bodyPr>
            <a:noAutofit/>
          </a:bodyPr>
          <a:lstStyle/>
          <a:p>
            <a:pPr eaLnBrk="1" hangingPunct="1">
              <a:defRPr/>
            </a:pPr>
            <a:r>
              <a:rPr lang="en-AU" sz="3600" dirty="0"/>
              <a:t>Cipher Block Chaining (CBC) (</a:t>
            </a:r>
            <a:r>
              <a:rPr lang="en-AU" sz="3600" dirty="0" err="1"/>
              <a:t>Cont</a:t>
            </a:r>
            <a:r>
              <a:rPr lang="en-AU" sz="3600" dirty="0"/>
              <a:t>)</a:t>
            </a:r>
          </a:p>
        </p:txBody>
      </p:sp>
      <p:pic>
        <p:nvPicPr>
          <p:cNvPr id="5" name="Content Placeholder 4"/>
          <p:cNvPicPr>
            <a:picLocks noGrp="1" noChangeAspect="1"/>
          </p:cNvPicPr>
          <p:nvPr>
            <p:ph idx="1"/>
          </p:nvPr>
        </p:nvPicPr>
        <p:blipFill>
          <a:blip r:embed="rId3"/>
          <a:srcRect l="-10357" r="-10357"/>
          <a:stretch>
            <a:fillRect/>
          </a:stretch>
        </p:blipFill>
        <p:spPr>
          <a:xfrm>
            <a:off x="467544" y="1556792"/>
            <a:ext cx="8229600" cy="4454525"/>
          </a:xfrm>
        </p:spPr>
      </p:pic>
      <p:sp>
        <p:nvSpPr>
          <p:cNvPr id="6" name="Slide Number Placeholder 5"/>
          <p:cNvSpPr>
            <a:spLocks noGrp="1"/>
          </p:cNvSpPr>
          <p:nvPr>
            <p:ph type="sldNum" sz="quarter" idx="12"/>
          </p:nvPr>
        </p:nvSpPr>
        <p:spPr>
          <a:xfrm>
            <a:off x="6553200" y="6284168"/>
            <a:ext cx="2133600" cy="45720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6142EE0-DC36-47A2-AB9E-41593AC5633C}" type="slidenum">
              <a:rPr lang="en-US" altLang="en-US" smtClean="0"/>
              <a:pPr eaLnBrk="1" hangingPunct="1">
                <a:defRPr/>
              </a:pPr>
              <a:t>11</a:t>
            </a:fld>
            <a:endParaRPr lang="en-US" altLang="en-US"/>
          </a:p>
        </p:txBody>
      </p:sp>
      <p:sp>
        <p:nvSpPr>
          <p:cNvPr id="2" name="Oval 1">
            <a:extLst>
              <a:ext uri="{FF2B5EF4-FFF2-40B4-BE49-F238E27FC236}">
                <a16:creationId xmlns:a16="http://schemas.microsoft.com/office/drawing/2014/main" id="{4A564706-6B35-497D-BCD4-B8CF9D6BF9D9}"/>
              </a:ext>
            </a:extLst>
          </p:cNvPr>
          <p:cNvSpPr/>
          <p:nvPr/>
        </p:nvSpPr>
        <p:spPr>
          <a:xfrm>
            <a:off x="1691680" y="1772816"/>
            <a:ext cx="36004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274638"/>
            <a:ext cx="8229600" cy="634082"/>
          </a:xfrm>
        </p:spPr>
        <p:txBody>
          <a:bodyPr>
            <a:normAutofit fontScale="90000"/>
          </a:bodyPr>
          <a:lstStyle/>
          <a:p>
            <a:pPr eaLnBrk="1" hangingPunct="1">
              <a:defRPr/>
            </a:pPr>
            <a:r>
              <a:rPr lang="en-AU" sz="4000" dirty="0"/>
              <a:t>CBC : Features</a:t>
            </a:r>
          </a:p>
        </p:txBody>
      </p:sp>
      <p:sp>
        <p:nvSpPr>
          <p:cNvPr id="109571" name="Rectangle 3"/>
          <p:cNvSpPr>
            <a:spLocks noGrp="1" noChangeArrowheads="1"/>
          </p:cNvSpPr>
          <p:nvPr>
            <p:ph idx="1"/>
          </p:nvPr>
        </p:nvSpPr>
        <p:spPr>
          <a:xfrm>
            <a:off x="457200" y="1156034"/>
            <a:ext cx="8458200" cy="5200315"/>
          </a:xfrm>
        </p:spPr>
        <p:txBody>
          <a:bodyPr>
            <a:normAutofit fontScale="92500" lnSpcReduction="10000"/>
          </a:bodyPr>
          <a:lstStyle/>
          <a:p>
            <a:pPr eaLnBrk="1" hangingPunct="1">
              <a:lnSpc>
                <a:spcPct val="90000"/>
              </a:lnSpc>
              <a:defRPr/>
            </a:pPr>
            <a:r>
              <a:rPr lang="en-AU" sz="2800" dirty="0"/>
              <a:t>A </a:t>
            </a:r>
            <a:r>
              <a:rPr lang="en-AU" sz="2800" dirty="0" err="1"/>
              <a:t>ciphertext</a:t>
            </a:r>
            <a:r>
              <a:rPr lang="en-AU" sz="2800" dirty="0"/>
              <a:t> block depends on </a:t>
            </a:r>
            <a:r>
              <a:rPr lang="en-AU" sz="2800" b="1" dirty="0"/>
              <a:t>all</a:t>
            </a:r>
            <a:r>
              <a:rPr lang="en-AU" sz="2800" dirty="0"/>
              <a:t> blocks before it (not just the key)</a:t>
            </a:r>
          </a:p>
          <a:p>
            <a:pPr lvl="1" eaLnBrk="1" hangingPunct="1">
              <a:lnSpc>
                <a:spcPct val="90000"/>
              </a:lnSpc>
              <a:defRPr/>
            </a:pPr>
            <a:r>
              <a:rPr lang="en-AU" sz="2400" dirty="0"/>
              <a:t>Any change to a block affects all following ciphertext blocks</a:t>
            </a:r>
          </a:p>
          <a:p>
            <a:pPr lvl="1" eaLnBrk="1" hangingPunct="1">
              <a:lnSpc>
                <a:spcPct val="90000"/>
              </a:lnSpc>
              <a:defRPr/>
            </a:pPr>
            <a:r>
              <a:rPr lang="en-AU" sz="2400" dirty="0"/>
              <a:t>The chaining provides an </a:t>
            </a:r>
            <a:r>
              <a:rPr lang="en-AU" sz="2400" dirty="0">
                <a:solidFill>
                  <a:srgbClr val="FFC000"/>
                </a:solidFill>
              </a:rPr>
              <a:t>avalanche effect</a:t>
            </a:r>
          </a:p>
          <a:p>
            <a:pPr eaLnBrk="1" hangingPunct="1">
              <a:lnSpc>
                <a:spcPct val="90000"/>
              </a:lnSpc>
              <a:defRPr/>
            </a:pPr>
            <a:endParaRPr lang="en-AU" sz="2800" dirty="0"/>
          </a:p>
          <a:p>
            <a:pPr eaLnBrk="1" hangingPunct="1">
              <a:lnSpc>
                <a:spcPct val="90000"/>
              </a:lnSpc>
              <a:defRPr/>
            </a:pPr>
            <a:r>
              <a:rPr lang="en-AU" sz="2800" dirty="0"/>
              <a:t>Common </a:t>
            </a:r>
            <a:r>
              <a:rPr lang="en-AU" sz="2800" b="1" dirty="0"/>
              <a:t>Initialization Vector</a:t>
            </a:r>
            <a:r>
              <a:rPr lang="en-AU" sz="2800" dirty="0"/>
              <a:t> (IV) between sender &amp; receiver </a:t>
            </a:r>
          </a:p>
          <a:p>
            <a:pPr lvl="1" eaLnBrk="1" hangingPunct="1">
              <a:lnSpc>
                <a:spcPct val="90000"/>
              </a:lnSpc>
              <a:defRPr/>
            </a:pPr>
            <a:r>
              <a:rPr lang="en-AU" sz="2400" dirty="0"/>
              <a:t>IV </a:t>
            </a:r>
            <a:r>
              <a:rPr lang="en-AU" sz="2400" dirty="0">
                <a:solidFill>
                  <a:srgbClr val="FFFF00"/>
                </a:solidFill>
              </a:rPr>
              <a:t>need not be secret </a:t>
            </a:r>
            <a:r>
              <a:rPr lang="en-AU" sz="2400" dirty="0"/>
              <a:t>as the purpose of IV is to ensure </a:t>
            </a:r>
            <a:r>
              <a:rPr lang="en-AU" sz="2400" dirty="0">
                <a:solidFill>
                  <a:srgbClr val="0070C0"/>
                </a:solidFill>
              </a:rPr>
              <a:t>same plaintexts encrypt to different ciphertexts</a:t>
            </a:r>
            <a:endParaRPr lang="en-AU" sz="2000" dirty="0">
              <a:solidFill>
                <a:srgbClr val="0070C0"/>
              </a:solidFill>
            </a:endParaRPr>
          </a:p>
          <a:p>
            <a:pPr lvl="1">
              <a:lnSpc>
                <a:spcPct val="90000"/>
              </a:lnSpc>
              <a:defRPr/>
            </a:pPr>
            <a:r>
              <a:rPr lang="en-AU" sz="2400" dirty="0"/>
              <a:t>IV </a:t>
            </a:r>
            <a:r>
              <a:rPr lang="en-AU" sz="2400" dirty="0">
                <a:solidFill>
                  <a:srgbClr val="FFFF00"/>
                </a:solidFill>
              </a:rPr>
              <a:t>need to be random </a:t>
            </a:r>
            <a:r>
              <a:rPr lang="en-AU" sz="2400" dirty="0"/>
              <a:t>so that is unlikely for the IV to coincide with the first plaintext block by accident</a:t>
            </a:r>
          </a:p>
          <a:p>
            <a:pPr lvl="1">
              <a:lnSpc>
                <a:spcPct val="90000"/>
              </a:lnSpc>
              <a:defRPr/>
            </a:pPr>
            <a:r>
              <a:rPr lang="en-AU" sz="2400" dirty="0">
                <a:solidFill>
                  <a:srgbClr val="FFFF00"/>
                </a:solidFill>
              </a:rPr>
              <a:t>IV need to be random </a:t>
            </a:r>
            <a:r>
              <a:rPr lang="en-AU" sz="2400" dirty="0">
                <a:solidFill>
                  <a:schemeClr val="tx1">
                    <a:lumMod val="95000"/>
                  </a:schemeClr>
                </a:solidFill>
              </a:rPr>
              <a:t>to avoid attackers to base on known IV value to check/verify of their guesses (brute force attack)</a:t>
            </a:r>
          </a:p>
          <a:p>
            <a:pPr lvl="1" eaLnBrk="1" hangingPunct="1">
              <a:lnSpc>
                <a:spcPct val="90000"/>
              </a:lnSpc>
              <a:defRPr/>
            </a:pPr>
            <a:r>
              <a:rPr lang="en-AU" sz="2400" dirty="0"/>
              <a:t>IV could be sent encrypted as the 1</a:t>
            </a:r>
            <a:r>
              <a:rPr lang="en-AU" sz="2400" baseline="30000" dirty="0"/>
              <a:t>st</a:t>
            </a:r>
            <a:r>
              <a:rPr lang="en-AU" sz="2400" dirty="0"/>
              <a:t> block (effectively ECB mode) before the rest of message</a:t>
            </a:r>
          </a:p>
          <a:p>
            <a:pPr marL="914400" lvl="2" indent="0" eaLnBrk="1" hangingPunct="1">
              <a:lnSpc>
                <a:spcPct val="90000"/>
              </a:lnSpc>
              <a:buNone/>
              <a:defRPr/>
            </a:pPr>
            <a:endParaRPr lang="en-AU"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265DB1C1-3D25-4706-8889-C76CD68F0D8B}" type="slidenum">
              <a:rPr lang="en-US" altLang="en-US" smtClean="0"/>
              <a:pPr eaLnBrk="1" hangingPunct="1">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4638"/>
            <a:ext cx="8229600" cy="778098"/>
          </a:xfrm>
        </p:spPr>
        <p:txBody>
          <a:bodyPr>
            <a:normAutofit/>
          </a:bodyPr>
          <a:lstStyle/>
          <a:p>
            <a:pPr eaLnBrk="1" hangingPunct="1">
              <a:defRPr/>
            </a:pPr>
            <a:r>
              <a:rPr lang="en-US" sz="4000" b="1" dirty="0"/>
              <a:t>Stream Ciphers</a:t>
            </a:r>
            <a:endParaRPr lang="en-AU" sz="4000" b="1" dirty="0"/>
          </a:p>
        </p:txBody>
      </p:sp>
      <p:sp>
        <p:nvSpPr>
          <p:cNvPr id="61443" name="Rectangle 3"/>
          <p:cNvSpPr>
            <a:spLocks noGrp="1" noChangeArrowheads="1"/>
          </p:cNvSpPr>
          <p:nvPr>
            <p:ph idx="1"/>
          </p:nvPr>
        </p:nvSpPr>
        <p:spPr>
          <a:xfrm>
            <a:off x="457200" y="1172059"/>
            <a:ext cx="8458200" cy="5064968"/>
          </a:xfrm>
        </p:spPr>
        <p:txBody>
          <a:bodyPr>
            <a:normAutofit/>
          </a:bodyPr>
          <a:lstStyle/>
          <a:p>
            <a:pPr eaLnBrk="1" hangingPunct="1">
              <a:lnSpc>
                <a:spcPct val="90000"/>
              </a:lnSpc>
              <a:defRPr/>
            </a:pPr>
            <a:r>
              <a:rPr lang="en-AU" dirty="0"/>
              <a:t>Process message bit-by-bit (as a stream) </a:t>
            </a:r>
          </a:p>
          <a:p>
            <a:pPr lvl="1" eaLnBrk="1" hangingPunct="1">
              <a:lnSpc>
                <a:spcPct val="90000"/>
              </a:lnSpc>
              <a:defRPr/>
            </a:pPr>
            <a:r>
              <a:rPr lang="en-AU" dirty="0"/>
              <a:t>Uses a </a:t>
            </a:r>
            <a:r>
              <a:rPr lang="en-AU" dirty="0">
                <a:solidFill>
                  <a:srgbClr val="FFFF00"/>
                </a:solidFill>
              </a:rPr>
              <a:t>pseudo random </a:t>
            </a:r>
            <a:r>
              <a:rPr lang="en-AU" b="1" dirty="0">
                <a:solidFill>
                  <a:srgbClr val="FFFF00"/>
                </a:solidFill>
              </a:rPr>
              <a:t>keystream</a:t>
            </a:r>
          </a:p>
          <a:p>
            <a:pPr lvl="2">
              <a:lnSpc>
                <a:spcPct val="90000"/>
              </a:lnSpc>
              <a:defRPr/>
            </a:pPr>
            <a:r>
              <a:rPr lang="en-AU" dirty="0"/>
              <a:t>Deterministic yet would pass randomness tests</a:t>
            </a:r>
          </a:p>
          <a:p>
            <a:pPr lvl="1" eaLnBrk="1" hangingPunct="1">
              <a:lnSpc>
                <a:spcPct val="90000"/>
              </a:lnSpc>
              <a:defRPr/>
            </a:pPr>
            <a:r>
              <a:rPr lang="en-AU" dirty="0"/>
              <a:t>Combined (XOR) with plaintext bit-by-bit </a:t>
            </a:r>
          </a:p>
          <a:p>
            <a:pPr eaLnBrk="1" hangingPunct="1">
              <a:lnSpc>
                <a:spcPct val="90000"/>
              </a:lnSpc>
              <a:defRPr/>
            </a:pPr>
            <a:r>
              <a:rPr lang="en-AU" dirty="0">
                <a:solidFill>
                  <a:srgbClr val="0070C0"/>
                </a:solidFill>
              </a:rPr>
              <a:t>Randomness of </a:t>
            </a:r>
            <a:r>
              <a:rPr lang="en-AU" b="1" dirty="0">
                <a:solidFill>
                  <a:srgbClr val="0070C0"/>
                </a:solidFill>
              </a:rPr>
              <a:t>stream key</a:t>
            </a:r>
            <a:r>
              <a:rPr lang="en-AU" dirty="0">
                <a:solidFill>
                  <a:srgbClr val="0070C0"/>
                </a:solidFill>
              </a:rPr>
              <a:t> completely destroys statistically properties in message</a:t>
            </a:r>
            <a:r>
              <a:rPr lang="en-AU" sz="2800" dirty="0"/>
              <a:t> </a:t>
            </a:r>
          </a:p>
          <a:p>
            <a:pPr lvl="1" eaLnBrk="1" hangingPunct="1">
              <a:lnSpc>
                <a:spcPct val="90000"/>
              </a:lnSpc>
              <a:defRPr/>
            </a:pPr>
            <a:r>
              <a:rPr lang="en-AU" sz="2400" b="1" dirty="0">
                <a:solidFill>
                  <a:srgbClr val="FFFF00"/>
                </a:solidFill>
                <a:latin typeface="Courier New" pitchFamily="49" charset="0"/>
              </a:rPr>
              <a:t>C</a:t>
            </a:r>
            <a:r>
              <a:rPr lang="en-AU" sz="2400" b="1" baseline="-25000" dirty="0">
                <a:solidFill>
                  <a:srgbClr val="FFFF00"/>
                </a:solidFill>
                <a:latin typeface="Courier New" pitchFamily="49" charset="0"/>
              </a:rPr>
              <a:t>i</a:t>
            </a:r>
            <a:r>
              <a:rPr lang="en-AU" sz="2400" b="1" dirty="0">
                <a:solidFill>
                  <a:srgbClr val="FFFF00"/>
                </a:solidFill>
                <a:latin typeface="Courier New" pitchFamily="49" charset="0"/>
              </a:rPr>
              <a:t> = M</a:t>
            </a:r>
            <a:r>
              <a:rPr lang="en-AU" sz="2400" b="1" baseline="-25000" dirty="0">
                <a:solidFill>
                  <a:srgbClr val="FFFF00"/>
                </a:solidFill>
                <a:latin typeface="Courier New" pitchFamily="49" charset="0"/>
              </a:rPr>
              <a:t>i</a:t>
            </a:r>
            <a:r>
              <a:rPr lang="en-AU" sz="2400" b="1" dirty="0">
                <a:solidFill>
                  <a:srgbClr val="FFFF00"/>
                </a:solidFill>
                <a:latin typeface="Courier New" pitchFamily="49" charset="0"/>
              </a:rPr>
              <a:t> XOR </a:t>
            </a:r>
            <a:r>
              <a:rPr lang="en-AU" sz="2400" b="1" dirty="0" err="1">
                <a:solidFill>
                  <a:srgbClr val="FFFF00"/>
                </a:solidFill>
                <a:latin typeface="Courier New" pitchFamily="49" charset="0"/>
              </a:rPr>
              <a:t>StreamKey</a:t>
            </a:r>
            <a:r>
              <a:rPr lang="en-AU" sz="2400" b="1" baseline="-25000" dirty="0" err="1">
                <a:solidFill>
                  <a:srgbClr val="FFFF00"/>
                </a:solidFill>
                <a:latin typeface="Courier New" pitchFamily="49" charset="0"/>
              </a:rPr>
              <a:t>i</a:t>
            </a:r>
            <a:r>
              <a:rPr lang="en-AU" sz="2400" b="1" dirty="0">
                <a:solidFill>
                  <a:srgbClr val="FFFF00"/>
                </a:solidFill>
                <a:latin typeface="Courier New" pitchFamily="49" charset="0"/>
              </a:rPr>
              <a:t> </a:t>
            </a:r>
            <a:endParaRPr lang="en-US" dirty="0"/>
          </a:p>
          <a:p>
            <a:pPr eaLnBrk="1" hangingPunct="1">
              <a:lnSpc>
                <a:spcPct val="90000"/>
              </a:lnSpc>
              <a:defRPr/>
            </a:pPr>
            <a:r>
              <a:rPr lang="en-US" dirty="0"/>
              <a:t>Never reuse stream key </a:t>
            </a:r>
            <a:r>
              <a:rPr lang="en-US" dirty="0">
                <a:sym typeface="Wingdings"/>
              </a:rPr>
              <a:t> Otherwise c</a:t>
            </a:r>
            <a:r>
              <a:rPr lang="en-US" dirty="0"/>
              <a:t>an recover messages </a:t>
            </a:r>
          </a:p>
          <a:p>
            <a:pPr eaLnBrk="1" hangingPunct="1">
              <a:lnSpc>
                <a:spcPct val="90000"/>
              </a:lnSpc>
              <a:defRPr/>
            </a:pPr>
            <a:r>
              <a:rPr lang="en-US" dirty="0"/>
              <a:t>Common stream ciphers : RC4, Salsa20</a:t>
            </a: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2A735D72-106B-4DFF-81CB-8289C246DF10}" type="slidenum">
              <a:rPr lang="en-US" altLang="en-US" smtClean="0"/>
              <a:pPr eaLnBrk="1" hangingPunct="1">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274638"/>
            <a:ext cx="8229600" cy="778098"/>
          </a:xfrm>
        </p:spPr>
        <p:txBody>
          <a:bodyPr>
            <a:normAutofit/>
          </a:bodyPr>
          <a:lstStyle/>
          <a:p>
            <a:pPr eaLnBrk="1" hangingPunct="1">
              <a:defRPr/>
            </a:pPr>
            <a:r>
              <a:rPr lang="en-US" sz="3600" dirty="0"/>
              <a:t>Stream Cipher Structure</a:t>
            </a:r>
            <a:endParaRPr lang="en-AU" sz="36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8303E77-3308-4446-8A35-3ADE9E514BF5}" type="slidenum">
              <a:rPr lang="en-US" altLang="en-US" smtClean="0"/>
              <a:pPr eaLnBrk="1" hangingPunct="1">
                <a:defRPr/>
              </a:pPr>
              <a:t>14</a:t>
            </a:fld>
            <a:endParaRPr lang="en-US" altLang="en-US"/>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710" y="1433512"/>
            <a:ext cx="8216900" cy="3990975"/>
          </a:xfrm>
          <a:prstGeom prst="rect">
            <a:avLst/>
          </a:prstGeom>
          <a:noFill/>
          <a:ln>
            <a:noFill/>
          </a:ln>
          <a:effectLst/>
          <a:extLst>
            <a:ext uri="{909E8E84-426E-40dd-AFC4-6F175D3DCCD1}">
              <a14:hiddenFill xmlns="" xmlns:a14="http://schemas.microsoft.com/office/drawing/2010/main">
                <a:solidFill>
                  <a:schemeClr val="accent1">
                    <a:alpha val="70195"/>
                  </a:scheme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9"/>
            <a:ext cx="8229600" cy="701004"/>
          </a:xfrm>
        </p:spPr>
        <p:txBody>
          <a:bodyPr>
            <a:normAutofit fontScale="90000"/>
          </a:bodyPr>
          <a:lstStyle/>
          <a:p>
            <a:pPr eaLnBrk="1" hangingPunct="1">
              <a:defRPr/>
            </a:pPr>
            <a:r>
              <a:rPr lang="en-US" sz="4000" dirty="0"/>
              <a:t>Stream Cipher Properties</a:t>
            </a:r>
            <a:endParaRPr lang="en-AU" sz="4000" dirty="0"/>
          </a:p>
        </p:txBody>
      </p:sp>
      <p:sp>
        <p:nvSpPr>
          <p:cNvPr id="62467" name="Rectangle 3"/>
          <p:cNvSpPr>
            <a:spLocks noGrp="1" noChangeArrowheads="1"/>
          </p:cNvSpPr>
          <p:nvPr>
            <p:ph idx="1"/>
          </p:nvPr>
        </p:nvSpPr>
        <p:spPr>
          <a:xfrm>
            <a:off x="457200" y="1196752"/>
            <a:ext cx="8229600" cy="5015582"/>
          </a:xfrm>
        </p:spPr>
        <p:txBody>
          <a:bodyPr>
            <a:normAutofit/>
          </a:bodyPr>
          <a:lstStyle/>
          <a:p>
            <a:pPr eaLnBrk="1" hangingPunct="1">
              <a:defRPr/>
            </a:pPr>
            <a:r>
              <a:rPr lang="en-US" dirty="0"/>
              <a:t>Design considerations are:</a:t>
            </a:r>
          </a:p>
          <a:p>
            <a:pPr lvl="1" eaLnBrk="1" hangingPunct="1">
              <a:defRPr/>
            </a:pPr>
            <a:r>
              <a:rPr lang="en-AU" dirty="0"/>
              <a:t>No repetitions over long period</a:t>
            </a:r>
          </a:p>
          <a:p>
            <a:pPr lvl="1" eaLnBrk="1" hangingPunct="1">
              <a:defRPr/>
            </a:pPr>
            <a:r>
              <a:rPr lang="en-AU" dirty="0"/>
              <a:t>statistically random </a:t>
            </a:r>
          </a:p>
          <a:p>
            <a:pPr lvl="1" eaLnBrk="1" hangingPunct="1">
              <a:defRPr/>
            </a:pPr>
            <a:r>
              <a:rPr lang="en-US" dirty="0"/>
              <a:t>depends on large enough key (avoid brute force attack)</a:t>
            </a:r>
            <a:endParaRPr lang="en-AU" dirty="0"/>
          </a:p>
          <a:p>
            <a:pPr eaLnBrk="1" hangingPunct="1">
              <a:defRPr/>
            </a:pPr>
            <a:r>
              <a:rPr lang="en-AU" dirty="0"/>
              <a:t>As secure as a block cipher (with same size key) if properly designed </a:t>
            </a:r>
          </a:p>
          <a:p>
            <a:pPr eaLnBrk="1" hangingPunct="1">
              <a:defRPr/>
            </a:pPr>
            <a:r>
              <a:rPr lang="en-AU" dirty="0"/>
              <a:t>Usually simpler (use less codes) &amp; faster</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A7C63E62-F970-46F5-962B-7AB993C82354}" type="slidenum">
              <a:rPr lang="en-US" altLang="en-US" smtClean="0"/>
              <a:pPr eaLnBrk="1" hangingPunct="1">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48749" y="0"/>
            <a:ext cx="8229600" cy="1143000"/>
          </a:xfrm>
        </p:spPr>
        <p:txBody>
          <a:bodyPr/>
          <a:lstStyle/>
          <a:p>
            <a:pPr eaLnBrk="1" hangingPunct="1">
              <a:defRPr/>
            </a:pPr>
            <a:r>
              <a:rPr lang="en-AU" dirty="0"/>
              <a:t>Cipher </a:t>
            </a:r>
            <a:r>
              <a:rPr lang="en-AU" dirty="0" err="1"/>
              <a:t>FeedBack</a:t>
            </a:r>
            <a:r>
              <a:rPr lang="en-AU" dirty="0"/>
              <a:t> (CFB) Mode</a:t>
            </a:r>
          </a:p>
        </p:txBody>
      </p:sp>
      <p:sp>
        <p:nvSpPr>
          <p:cNvPr id="93187" name="Rectangle 3"/>
          <p:cNvSpPr>
            <a:spLocks noGrp="1" noChangeArrowheads="1"/>
          </p:cNvSpPr>
          <p:nvPr>
            <p:ph idx="1"/>
          </p:nvPr>
        </p:nvSpPr>
        <p:spPr>
          <a:xfrm>
            <a:off x="473833" y="1186075"/>
            <a:ext cx="8229600" cy="5375622"/>
          </a:xfrm>
        </p:spPr>
        <p:txBody>
          <a:bodyPr>
            <a:normAutofit/>
          </a:bodyPr>
          <a:lstStyle/>
          <a:p>
            <a:pPr eaLnBrk="1" hangingPunct="1">
              <a:lnSpc>
                <a:spcPct val="90000"/>
              </a:lnSpc>
              <a:defRPr/>
            </a:pPr>
            <a:r>
              <a:rPr lang="en-AU" sz="2800" dirty="0"/>
              <a:t>Message stream (in bits) added to </a:t>
            </a:r>
            <a:r>
              <a:rPr lang="en-AU" sz="2800" dirty="0">
                <a:solidFill>
                  <a:srgbClr val="FFFF00"/>
                </a:solidFill>
              </a:rPr>
              <a:t>the output of the block cipher </a:t>
            </a:r>
          </a:p>
          <a:p>
            <a:pPr lvl="1">
              <a:lnSpc>
                <a:spcPct val="90000"/>
              </a:lnSpc>
              <a:defRPr/>
            </a:pPr>
            <a:r>
              <a:rPr lang="en-AU" sz="2400" dirty="0"/>
              <a:t>Each ciphertext block get ‘feedback’ into the encryption process in order to encrypt the next plaintext block</a:t>
            </a:r>
          </a:p>
          <a:p>
            <a:pPr eaLnBrk="1" hangingPunct="1">
              <a:lnSpc>
                <a:spcPct val="90000"/>
              </a:lnSpc>
              <a:defRPr/>
            </a:pPr>
            <a:r>
              <a:rPr lang="en-AU" sz="2800" dirty="0"/>
              <a:t>Allows any number of bit (1,8,64 or 128 etc) to be feedbacked </a:t>
            </a:r>
          </a:p>
          <a:p>
            <a:pPr lvl="1" eaLnBrk="1" hangingPunct="1">
              <a:lnSpc>
                <a:spcPct val="90000"/>
              </a:lnSpc>
              <a:defRPr/>
            </a:pPr>
            <a:r>
              <a:rPr lang="en-AU" sz="2400" dirty="0"/>
              <a:t>denoted CFB-1, CFB-8 (8 bits), CFB-64 (64 bits), CFB-128 (128 bits) etc </a:t>
            </a:r>
          </a:p>
          <a:p>
            <a:pPr eaLnBrk="1" hangingPunct="1">
              <a:lnSpc>
                <a:spcPct val="90000"/>
              </a:lnSpc>
              <a:defRPr/>
            </a:pPr>
            <a:r>
              <a:rPr lang="en-AU" sz="2800" dirty="0"/>
              <a:t>Most efficient when all bits in block (64 or 128) are used</a:t>
            </a:r>
          </a:p>
          <a:p>
            <a:pPr lvl="2" eaLnBrk="1" hangingPunct="1">
              <a:lnSpc>
                <a:spcPct val="90000"/>
              </a:lnSpc>
              <a:buFont typeface="Wingdings" panose="05000000000000000000" pitchFamily="2" charset="2"/>
              <a:buNone/>
              <a:defRPr/>
            </a:pPr>
            <a:r>
              <a:rPr lang="en-AU" b="1" dirty="0">
                <a:solidFill>
                  <a:srgbClr val="FFFF00"/>
                </a:solidFill>
                <a:latin typeface="Courier New" pitchFamily="49" charset="0"/>
              </a:rPr>
              <a:t>C</a:t>
            </a:r>
            <a:r>
              <a:rPr lang="en-AU" b="1" baseline="-25000" dirty="0">
                <a:solidFill>
                  <a:srgbClr val="FFFF00"/>
                </a:solidFill>
                <a:latin typeface="Courier New" pitchFamily="49" charset="0"/>
              </a:rPr>
              <a:t>i</a:t>
            </a:r>
            <a:r>
              <a:rPr lang="en-AU" b="1" dirty="0">
                <a:solidFill>
                  <a:srgbClr val="FFFF00"/>
                </a:solidFill>
                <a:latin typeface="Courier New" pitchFamily="49" charset="0"/>
              </a:rPr>
              <a:t> = P</a:t>
            </a:r>
            <a:r>
              <a:rPr lang="en-AU" b="1" baseline="-25000" dirty="0">
                <a:solidFill>
                  <a:srgbClr val="FFFF00"/>
                </a:solidFill>
                <a:latin typeface="Courier New" pitchFamily="49" charset="0"/>
              </a:rPr>
              <a:t>i</a:t>
            </a:r>
            <a:r>
              <a:rPr lang="en-AU" b="1" dirty="0">
                <a:solidFill>
                  <a:srgbClr val="FFFF00"/>
                </a:solidFill>
                <a:latin typeface="Courier New" pitchFamily="49" charset="0"/>
              </a:rPr>
              <a:t> XOR </a:t>
            </a:r>
            <a:r>
              <a:rPr lang="en-AU" b="1" dirty="0" err="1">
                <a:solidFill>
                  <a:srgbClr val="FFFF00"/>
                </a:solidFill>
                <a:latin typeface="Courier New" pitchFamily="49" charset="0"/>
              </a:rPr>
              <a:t>En</a:t>
            </a:r>
            <a:r>
              <a:rPr lang="en-AU" b="1" baseline="-25000" dirty="0" err="1">
                <a:solidFill>
                  <a:srgbClr val="FFFF00"/>
                </a:solidFill>
                <a:latin typeface="Courier New" pitchFamily="49" charset="0"/>
              </a:rPr>
              <a:t>K</a:t>
            </a:r>
            <a:r>
              <a:rPr lang="en-AU" b="1" dirty="0">
                <a:solidFill>
                  <a:srgbClr val="FFFF00"/>
                </a:solidFill>
                <a:latin typeface="Courier New" pitchFamily="49" charset="0"/>
              </a:rPr>
              <a:t>(C</a:t>
            </a:r>
            <a:r>
              <a:rPr lang="en-AU" b="1" baseline="-25000" dirty="0">
                <a:solidFill>
                  <a:srgbClr val="FFFF00"/>
                </a:solidFill>
                <a:latin typeface="Courier New" pitchFamily="49" charset="0"/>
              </a:rPr>
              <a:t>i-1</a:t>
            </a:r>
            <a:r>
              <a:rPr lang="en-AU" b="1" dirty="0">
                <a:solidFill>
                  <a:srgbClr val="FFFF00"/>
                </a:solidFill>
                <a:latin typeface="Courier New" pitchFamily="49" charset="0"/>
              </a:rPr>
              <a:t>)</a:t>
            </a:r>
          </a:p>
          <a:p>
            <a:pPr lvl="2" eaLnBrk="1" hangingPunct="1">
              <a:lnSpc>
                <a:spcPct val="90000"/>
              </a:lnSpc>
              <a:buFont typeface="Wingdings" panose="05000000000000000000" pitchFamily="2" charset="2"/>
              <a:buNone/>
              <a:defRPr/>
            </a:pPr>
            <a:r>
              <a:rPr lang="en-AU" b="1" dirty="0">
                <a:solidFill>
                  <a:srgbClr val="FFFF00"/>
                </a:solidFill>
                <a:latin typeface="Courier New" pitchFamily="49" charset="0"/>
              </a:rPr>
              <a:t>C</a:t>
            </a:r>
            <a:r>
              <a:rPr lang="en-AU" b="1" baseline="-25000" dirty="0">
                <a:solidFill>
                  <a:srgbClr val="FFFF00"/>
                </a:solidFill>
                <a:latin typeface="Courier New" pitchFamily="49" charset="0"/>
              </a:rPr>
              <a:t>0</a:t>
            </a:r>
            <a:r>
              <a:rPr lang="en-AU" b="1" dirty="0">
                <a:solidFill>
                  <a:srgbClr val="FFFF00"/>
                </a:solidFill>
                <a:latin typeface="Courier New" pitchFamily="49" charset="0"/>
              </a:rPr>
              <a:t> = IV</a:t>
            </a:r>
            <a:r>
              <a:rPr lang="en-AU" b="1" dirty="0">
                <a:solidFill>
                  <a:srgbClr val="FFFF00"/>
                </a:solidFill>
              </a:rPr>
              <a:t> </a:t>
            </a:r>
          </a:p>
          <a:p>
            <a:pPr eaLnBrk="1" hangingPunct="1">
              <a:lnSpc>
                <a:spcPct val="90000"/>
              </a:lnSpc>
              <a:defRPr/>
            </a:pPr>
            <a:r>
              <a:rPr lang="en-AU" sz="2800" dirty="0"/>
              <a:t>Use In</a:t>
            </a:r>
            <a:r>
              <a:rPr lang="en-US" sz="2800" dirty="0"/>
              <a:t> : stream data encryption, authentication</a:t>
            </a:r>
            <a:endParaRPr lang="en-AU"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CDFA38F7-809B-4CDA-A120-D051CA1BEDC1}" type="slidenum">
              <a:rPr lang="en-US" altLang="en-US" smtClean="0"/>
              <a:pPr eaLnBrk="1" hangingPunct="1">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7B43-619F-490E-B664-0D0F601AD01E}"/>
              </a:ext>
            </a:extLst>
          </p:cNvPr>
          <p:cNvSpPr>
            <a:spLocks noGrp="1"/>
          </p:cNvSpPr>
          <p:nvPr>
            <p:ph type="title"/>
          </p:nvPr>
        </p:nvSpPr>
        <p:spPr>
          <a:xfrm>
            <a:off x="457200" y="274638"/>
            <a:ext cx="8229600" cy="703121"/>
          </a:xfrm>
        </p:spPr>
        <p:txBody>
          <a:bodyPr>
            <a:normAutofit/>
          </a:bodyPr>
          <a:lstStyle/>
          <a:p>
            <a:r>
              <a:rPr lang="en-SG" sz="3600" dirty="0"/>
              <a:t>Cipher </a:t>
            </a:r>
            <a:r>
              <a:rPr lang="en-SG" sz="3600" dirty="0" err="1"/>
              <a:t>FeedBack</a:t>
            </a:r>
            <a:r>
              <a:rPr lang="en-SG" sz="3600" dirty="0"/>
              <a:t> (CFB) Mode (</a:t>
            </a:r>
            <a:r>
              <a:rPr lang="en-SG" sz="3600" dirty="0" err="1"/>
              <a:t>Cont</a:t>
            </a:r>
            <a:r>
              <a:rPr lang="en-SG" sz="3600" dirty="0"/>
              <a:t>)</a:t>
            </a:r>
          </a:p>
        </p:txBody>
      </p:sp>
      <p:pic>
        <p:nvPicPr>
          <p:cNvPr id="5" name="Online Media 4">
            <a:hlinkClick r:id="" action="ppaction://media"/>
            <a:extLst>
              <a:ext uri="{FF2B5EF4-FFF2-40B4-BE49-F238E27FC236}">
                <a16:creationId xmlns:a16="http://schemas.microsoft.com/office/drawing/2014/main" id="{B8DFA121-8313-407A-B1AA-22EEEE3BD1F2}"/>
              </a:ext>
            </a:extLst>
          </p:cNvPr>
          <p:cNvPicPr>
            <a:picLocks noGrp="1" noRot="1" noChangeAspect="1"/>
          </p:cNvPicPr>
          <p:nvPr>
            <p:ph idx="1"/>
            <a:videoFile r:link="rId1"/>
          </p:nvPr>
        </p:nvPicPr>
        <p:blipFill>
          <a:blip r:embed="rId3"/>
          <a:stretch>
            <a:fillRect/>
          </a:stretch>
        </p:blipFill>
        <p:spPr>
          <a:xfrm>
            <a:off x="781206" y="1268760"/>
            <a:ext cx="7581588" cy="4611481"/>
          </a:xfrm>
          <a:prstGeom prst="rect">
            <a:avLst/>
          </a:prstGeom>
        </p:spPr>
      </p:pic>
      <p:sp>
        <p:nvSpPr>
          <p:cNvPr id="4" name="Slide Number Placeholder 3">
            <a:extLst>
              <a:ext uri="{FF2B5EF4-FFF2-40B4-BE49-F238E27FC236}">
                <a16:creationId xmlns:a16="http://schemas.microsoft.com/office/drawing/2014/main" id="{46983687-6003-41E5-AE9E-941B85F97573}"/>
              </a:ext>
            </a:extLst>
          </p:cNvPr>
          <p:cNvSpPr>
            <a:spLocks noGrp="1"/>
          </p:cNvSpPr>
          <p:nvPr>
            <p:ph type="sldNum" sz="quarter" idx="12"/>
          </p:nvPr>
        </p:nvSpPr>
        <p:spPr/>
        <p:txBody>
          <a:bodyPr/>
          <a:lstStyle/>
          <a:p>
            <a:pPr>
              <a:defRPr/>
            </a:pPr>
            <a:fld id="{FE94AC6D-9F0E-406C-A8D8-3473D57D348B}" type="slidenum">
              <a:rPr lang="en-US" altLang="en-US" smtClean="0"/>
              <a:pPr>
                <a:defRPr/>
              </a:pPr>
              <a:t>17</a:t>
            </a:fld>
            <a:endParaRPr lang="en-US" altLang="en-US"/>
          </a:p>
        </p:txBody>
      </p:sp>
    </p:spTree>
    <p:extLst>
      <p:ext uri="{BB962C8B-B14F-4D97-AF65-F5344CB8AC3E}">
        <p14:creationId xmlns:p14="http://schemas.microsoft.com/office/powerpoint/2010/main" val="1478944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202630"/>
            <a:ext cx="8229600" cy="562074"/>
          </a:xfrm>
        </p:spPr>
        <p:txBody>
          <a:bodyPr>
            <a:noAutofit/>
          </a:bodyPr>
          <a:lstStyle/>
          <a:p>
            <a:pPr eaLnBrk="1" hangingPunct="1">
              <a:defRPr/>
            </a:pPr>
            <a:r>
              <a:rPr lang="en-AU" sz="3600" dirty="0"/>
              <a:t>Cipher </a:t>
            </a:r>
            <a:r>
              <a:rPr lang="en-AU" sz="3600" dirty="0" err="1"/>
              <a:t>FeedBack</a:t>
            </a:r>
            <a:r>
              <a:rPr lang="en-AU" sz="3600" dirty="0"/>
              <a:t> (CFB) Mode (</a:t>
            </a:r>
            <a:r>
              <a:rPr lang="en-AU" sz="3600" dirty="0" err="1"/>
              <a:t>Cont</a:t>
            </a:r>
            <a:r>
              <a:rPr lang="en-AU" sz="3600" dirty="0"/>
              <a: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4CE0DAE4-3399-49F4-AFA8-3950BCD8F5D6}" type="slidenum">
              <a:rPr lang="en-US" altLang="en-US" smtClean="0"/>
              <a:pPr eaLnBrk="1" hangingPunct="1">
                <a:defRPr/>
              </a:pPr>
              <a:t>18</a:t>
            </a:fld>
            <a:endParaRPr lang="en-US" altLang="en-US"/>
          </a:p>
        </p:txBody>
      </p:sp>
      <p:pic>
        <p:nvPicPr>
          <p:cNvPr id="2" name="Picture 1">
            <a:extLst>
              <a:ext uri="{FF2B5EF4-FFF2-40B4-BE49-F238E27FC236}">
                <a16:creationId xmlns:a16="http://schemas.microsoft.com/office/drawing/2014/main" id="{E4E2BCF0-3C54-4771-9D1E-0A89327F335F}"/>
              </a:ext>
            </a:extLst>
          </p:cNvPr>
          <p:cNvPicPr>
            <a:picLocks noChangeAspect="1"/>
          </p:cNvPicPr>
          <p:nvPr/>
        </p:nvPicPr>
        <p:blipFill>
          <a:blip r:embed="rId3"/>
          <a:stretch>
            <a:fillRect/>
          </a:stretch>
        </p:blipFill>
        <p:spPr>
          <a:xfrm>
            <a:off x="1714500" y="3841750"/>
            <a:ext cx="5715000" cy="2514600"/>
          </a:xfrm>
          <a:prstGeom prst="rect">
            <a:avLst/>
          </a:prstGeom>
        </p:spPr>
      </p:pic>
      <p:pic>
        <p:nvPicPr>
          <p:cNvPr id="3" name="Picture 2">
            <a:extLst>
              <a:ext uri="{FF2B5EF4-FFF2-40B4-BE49-F238E27FC236}">
                <a16:creationId xmlns:a16="http://schemas.microsoft.com/office/drawing/2014/main" id="{FC37C31D-3710-4FFD-A05A-6ABBBC05EF3C}"/>
              </a:ext>
            </a:extLst>
          </p:cNvPr>
          <p:cNvPicPr>
            <a:picLocks noChangeAspect="1"/>
          </p:cNvPicPr>
          <p:nvPr/>
        </p:nvPicPr>
        <p:blipFill>
          <a:blip r:embed="rId4"/>
          <a:stretch>
            <a:fillRect/>
          </a:stretch>
        </p:blipFill>
        <p:spPr>
          <a:xfrm>
            <a:off x="1683868" y="941152"/>
            <a:ext cx="5715000" cy="2724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274638"/>
            <a:ext cx="8229600" cy="562074"/>
          </a:xfrm>
        </p:spPr>
        <p:txBody>
          <a:bodyPr>
            <a:normAutofit fontScale="90000"/>
          </a:bodyPr>
          <a:lstStyle/>
          <a:p>
            <a:pPr eaLnBrk="1" hangingPunct="1">
              <a:defRPr/>
            </a:pPr>
            <a:r>
              <a:rPr lang="en-AU" sz="4000" dirty="0"/>
              <a:t>CFB: Advantages &amp; Limitations (</a:t>
            </a:r>
            <a:r>
              <a:rPr lang="en-AU" sz="4000" dirty="0" err="1"/>
              <a:t>Cont</a:t>
            </a:r>
            <a:r>
              <a:rPr lang="en-AU" sz="4000" dirty="0"/>
              <a:t>)</a:t>
            </a:r>
          </a:p>
        </p:txBody>
      </p:sp>
      <p:sp>
        <p:nvSpPr>
          <p:cNvPr id="97283" name="Rectangle 3"/>
          <p:cNvSpPr>
            <a:spLocks noGrp="1" noChangeArrowheads="1"/>
          </p:cNvSpPr>
          <p:nvPr>
            <p:ph idx="1"/>
          </p:nvPr>
        </p:nvSpPr>
        <p:spPr>
          <a:xfrm>
            <a:off x="470195" y="1038126"/>
            <a:ext cx="8229600" cy="4525963"/>
          </a:xfrm>
        </p:spPr>
        <p:txBody>
          <a:bodyPr>
            <a:normAutofit/>
          </a:bodyPr>
          <a:lstStyle/>
          <a:p>
            <a:pPr eaLnBrk="1" hangingPunct="1">
              <a:defRPr/>
            </a:pPr>
            <a:r>
              <a:rPr lang="en-AU" dirty="0"/>
              <a:t>Most appropriate when data arrives in bits/bytes (stream mode).  </a:t>
            </a:r>
            <a:r>
              <a:rPr lang="en-AU" i="1" dirty="0" err="1"/>
              <a:t>i.e</a:t>
            </a:r>
            <a:r>
              <a:rPr lang="en-AU" i="1" dirty="0"/>
              <a:t> every 8 bytes</a:t>
            </a:r>
          </a:p>
          <a:p>
            <a:pPr eaLnBrk="1" hangingPunct="1">
              <a:defRPr/>
            </a:pPr>
            <a:endParaRPr lang="en-AU" sz="1400" dirty="0"/>
          </a:p>
          <a:p>
            <a:pPr eaLnBrk="1" hangingPunct="1">
              <a:defRPr/>
            </a:pPr>
            <a:r>
              <a:rPr lang="en-AU" dirty="0"/>
              <a:t>Limitations : </a:t>
            </a:r>
          </a:p>
          <a:p>
            <a:pPr lvl="1">
              <a:defRPr/>
            </a:pPr>
            <a:r>
              <a:rPr lang="en-AU" dirty="0"/>
              <a:t>Will</a:t>
            </a:r>
            <a:r>
              <a:rPr lang="en-AU" b="1" dirty="0">
                <a:solidFill>
                  <a:srgbClr val="FFFF00"/>
                </a:solidFill>
              </a:rPr>
              <a:t> stall </a:t>
            </a:r>
            <a:r>
              <a:rPr lang="en-AU" dirty="0"/>
              <a:t>during block encryption after every n-bits if can’t keep up with input data</a:t>
            </a:r>
          </a:p>
          <a:p>
            <a:pPr lvl="2">
              <a:defRPr/>
            </a:pPr>
            <a:r>
              <a:rPr lang="en-AU" dirty="0"/>
              <a:t>Block cipher is used in </a:t>
            </a:r>
            <a:r>
              <a:rPr lang="en-AU" b="1" u="sng" dirty="0"/>
              <a:t>encryption</a:t>
            </a:r>
            <a:r>
              <a:rPr lang="en-AU" u="sng" dirty="0"/>
              <a:t> </a:t>
            </a:r>
            <a:r>
              <a:rPr lang="en-AU" b="1" u="sng" dirty="0"/>
              <a:t>mode</a:t>
            </a:r>
            <a:r>
              <a:rPr lang="en-AU" u="sng" dirty="0"/>
              <a:t> </a:t>
            </a:r>
            <a:r>
              <a:rPr lang="en-AU" dirty="0"/>
              <a:t>at </a:t>
            </a:r>
            <a:r>
              <a:rPr lang="en-AU" b="1" dirty="0"/>
              <a:t>both</a:t>
            </a:r>
            <a:r>
              <a:rPr lang="en-AU" dirty="0"/>
              <a:t> ends </a:t>
            </a:r>
          </a:p>
          <a:p>
            <a:pPr lvl="1" eaLnBrk="1" hangingPunct="1">
              <a:defRPr/>
            </a:pPr>
            <a:r>
              <a:rPr lang="en-AU" b="1" dirty="0">
                <a:solidFill>
                  <a:srgbClr val="FFFF00"/>
                </a:solidFill>
              </a:rPr>
              <a:t>Errors propagate </a:t>
            </a:r>
            <a:r>
              <a:rPr lang="en-AU" dirty="0"/>
              <a:t>for several blocks</a:t>
            </a:r>
          </a:p>
          <a:p>
            <a:pPr lvl="2">
              <a:defRPr/>
            </a:pPr>
            <a:r>
              <a:rPr lang="en-AU" dirty="0"/>
              <a:t>If network transmitting data is “noisy”.</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63408672-5000-47D1-9574-929B4DBDC17F}" type="slidenum">
              <a:rPr lang="en-US" altLang="en-US" smtClean="0"/>
              <a:pPr eaLnBrk="1" hangingPunct="1">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b="1" dirty="0"/>
              <a:t>Content</a:t>
            </a:r>
          </a:p>
        </p:txBody>
      </p:sp>
      <p:sp>
        <p:nvSpPr>
          <p:cNvPr id="3" name="Content Placeholder 2"/>
          <p:cNvSpPr>
            <a:spLocks noGrp="1"/>
          </p:cNvSpPr>
          <p:nvPr>
            <p:ph idx="1"/>
          </p:nvPr>
        </p:nvSpPr>
        <p:spPr>
          <a:xfrm>
            <a:off x="423731" y="1124744"/>
            <a:ext cx="8229600" cy="4525963"/>
          </a:xfrm>
        </p:spPr>
        <p:txBody>
          <a:bodyPr/>
          <a:lstStyle/>
          <a:p>
            <a:r>
              <a:rPr lang="en-US" dirty="0"/>
              <a:t>Shortfalls of using plain cipher</a:t>
            </a:r>
          </a:p>
          <a:p>
            <a:r>
              <a:rPr lang="en-US" dirty="0"/>
              <a:t>What is </a:t>
            </a:r>
            <a:r>
              <a:rPr lang="en-US" b="1" dirty="0">
                <a:solidFill>
                  <a:srgbClr val="FFFF00"/>
                </a:solidFill>
              </a:rPr>
              <a:t>padding</a:t>
            </a:r>
            <a:r>
              <a:rPr lang="en-US" dirty="0"/>
              <a:t> &amp; </a:t>
            </a:r>
            <a:r>
              <a:rPr lang="en-US" b="1" dirty="0">
                <a:solidFill>
                  <a:srgbClr val="FFFF00"/>
                </a:solidFill>
              </a:rPr>
              <a:t>modes of operation</a:t>
            </a:r>
          </a:p>
          <a:p>
            <a:r>
              <a:rPr lang="en-US" dirty="0"/>
              <a:t>Different modes of operation</a:t>
            </a:r>
          </a:p>
          <a:p>
            <a:pPr lvl="1"/>
            <a:r>
              <a:rPr lang="en-US" dirty="0"/>
              <a:t>ECB</a:t>
            </a:r>
          </a:p>
          <a:p>
            <a:pPr lvl="1"/>
            <a:r>
              <a:rPr lang="en-US" dirty="0"/>
              <a:t>CBC</a:t>
            </a:r>
          </a:p>
          <a:p>
            <a:pPr lvl="1"/>
            <a:r>
              <a:rPr lang="en-US" dirty="0"/>
              <a:t>CFB</a:t>
            </a:r>
          </a:p>
          <a:p>
            <a:pPr lvl="1"/>
            <a:r>
              <a:rPr lang="en-US" dirty="0"/>
              <a:t>OFB</a:t>
            </a:r>
          </a:p>
          <a:p>
            <a:pPr lvl="1"/>
            <a:r>
              <a:rPr lang="en-US" dirty="0"/>
              <a:t>CTR</a:t>
            </a:r>
          </a:p>
          <a:p>
            <a:pPr lvl="1"/>
            <a:endParaRPr lang="en-US" dirty="0"/>
          </a:p>
          <a:p>
            <a:endParaRPr lang="en-US" dirty="0"/>
          </a:p>
        </p:txBody>
      </p:sp>
      <p:sp>
        <p:nvSpPr>
          <p:cNvPr id="4" name="Slide Number Placeholder 3"/>
          <p:cNvSpPr>
            <a:spLocks noGrp="1"/>
          </p:cNvSpPr>
          <p:nvPr>
            <p:ph type="sldNum" sz="quarter" idx="12"/>
          </p:nvPr>
        </p:nvSpPr>
        <p:spPr/>
        <p:txBody>
          <a:bodyPr/>
          <a:lstStyle/>
          <a:p>
            <a:pPr>
              <a:defRPr/>
            </a:pPr>
            <a:fld id="{FE94AC6D-9F0E-406C-A8D8-3473D57D348B}" type="slidenum">
              <a:rPr lang="en-US" altLang="en-US" smtClean="0"/>
              <a:pPr>
                <a:defRPr/>
              </a:pPr>
              <a:t>2</a:t>
            </a:fld>
            <a:endParaRPr lang="en-US" altLang="en-US"/>
          </a:p>
        </p:txBody>
      </p:sp>
    </p:spTree>
    <p:extLst>
      <p:ext uri="{BB962C8B-B14F-4D97-AF65-F5344CB8AC3E}">
        <p14:creationId xmlns:p14="http://schemas.microsoft.com/office/powerpoint/2010/main" val="2958426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274638"/>
            <a:ext cx="8229600" cy="778098"/>
          </a:xfrm>
        </p:spPr>
        <p:txBody>
          <a:bodyPr/>
          <a:lstStyle/>
          <a:p>
            <a:pPr eaLnBrk="1" hangingPunct="1">
              <a:defRPr/>
            </a:pPr>
            <a:r>
              <a:rPr lang="en-AU" dirty="0"/>
              <a:t>Output </a:t>
            </a:r>
            <a:r>
              <a:rPr lang="en-AU" dirty="0" err="1"/>
              <a:t>FeedBack</a:t>
            </a:r>
            <a:r>
              <a:rPr lang="en-AU" dirty="0"/>
              <a:t> (OFB)</a:t>
            </a:r>
          </a:p>
        </p:txBody>
      </p:sp>
      <p:sp>
        <p:nvSpPr>
          <p:cNvPr id="99331" name="Rectangle 3"/>
          <p:cNvSpPr>
            <a:spLocks noGrp="1" noChangeArrowheads="1"/>
          </p:cNvSpPr>
          <p:nvPr>
            <p:ph idx="1"/>
          </p:nvPr>
        </p:nvSpPr>
        <p:spPr>
          <a:xfrm>
            <a:off x="342900" y="1304243"/>
            <a:ext cx="8458200" cy="4800600"/>
          </a:xfrm>
        </p:spPr>
        <p:txBody>
          <a:bodyPr>
            <a:normAutofit/>
          </a:bodyPr>
          <a:lstStyle/>
          <a:p>
            <a:pPr>
              <a:lnSpc>
                <a:spcPct val="90000"/>
              </a:lnSpc>
              <a:defRPr/>
            </a:pPr>
            <a:r>
              <a:rPr lang="en-SG" dirty="0"/>
              <a:t>Use unique IV to generate a sequence of output blocks that are XOR with the plaintext</a:t>
            </a:r>
            <a:endParaRPr lang="en-AU" dirty="0"/>
          </a:p>
          <a:p>
            <a:pPr eaLnBrk="1" hangingPunct="1">
              <a:lnSpc>
                <a:spcPct val="90000"/>
              </a:lnSpc>
              <a:defRPr/>
            </a:pPr>
            <a:r>
              <a:rPr lang="en-AU" dirty="0"/>
              <a:t>Output of cipher is added to message stream</a:t>
            </a:r>
          </a:p>
          <a:p>
            <a:pPr eaLnBrk="1" hangingPunct="1">
              <a:lnSpc>
                <a:spcPct val="90000"/>
              </a:lnSpc>
              <a:defRPr/>
            </a:pPr>
            <a:r>
              <a:rPr lang="en-AU" dirty="0"/>
              <a:t>Output is then feedback to the next cycle independent of message </a:t>
            </a:r>
          </a:p>
          <a:p>
            <a:pPr eaLnBrk="1" hangingPunct="1">
              <a:lnSpc>
                <a:spcPct val="90000"/>
              </a:lnSpc>
              <a:defRPr/>
            </a:pPr>
            <a:r>
              <a:rPr lang="en-AU" dirty="0"/>
              <a:t>Can be computed in advance</a:t>
            </a:r>
          </a:p>
          <a:p>
            <a:pPr lvl="2" eaLnBrk="1" hangingPunct="1">
              <a:lnSpc>
                <a:spcPct val="90000"/>
              </a:lnSpc>
              <a:buFont typeface="Wingdings" panose="05000000000000000000" pitchFamily="2" charset="2"/>
              <a:buNone/>
              <a:defRPr/>
            </a:pPr>
            <a:r>
              <a:rPr lang="en-AU" sz="2000" b="1" dirty="0" err="1">
                <a:solidFill>
                  <a:srgbClr val="FFFF00"/>
                </a:solidFill>
                <a:latin typeface="Courier New" pitchFamily="49" charset="0"/>
              </a:rPr>
              <a:t>C</a:t>
            </a:r>
            <a:r>
              <a:rPr lang="en-AU" sz="2000" b="1" baseline="-25000" dirty="0" err="1">
                <a:solidFill>
                  <a:srgbClr val="FFFF00"/>
                </a:solidFill>
                <a:latin typeface="Courier New" pitchFamily="49" charset="0"/>
              </a:rPr>
              <a:t>i</a:t>
            </a:r>
            <a:r>
              <a:rPr lang="en-AU" sz="2000" b="1" dirty="0">
                <a:solidFill>
                  <a:srgbClr val="FFFF00"/>
                </a:solidFill>
                <a:latin typeface="Courier New" pitchFamily="49" charset="0"/>
              </a:rPr>
              <a:t> = P</a:t>
            </a:r>
            <a:r>
              <a:rPr lang="en-AU" sz="2000" b="1" baseline="-25000" dirty="0">
                <a:solidFill>
                  <a:srgbClr val="FFFF00"/>
                </a:solidFill>
                <a:latin typeface="Courier New" pitchFamily="49" charset="0"/>
              </a:rPr>
              <a:t>i</a:t>
            </a:r>
            <a:r>
              <a:rPr lang="en-AU" sz="2000" b="1" dirty="0">
                <a:solidFill>
                  <a:srgbClr val="FFFF00"/>
                </a:solidFill>
                <a:latin typeface="Courier New" pitchFamily="49" charset="0"/>
              </a:rPr>
              <a:t> XOR </a:t>
            </a:r>
            <a:r>
              <a:rPr lang="en-AU" sz="2000" b="1" dirty="0" err="1">
                <a:solidFill>
                  <a:srgbClr val="FFFF00"/>
                </a:solidFill>
                <a:latin typeface="Courier New" pitchFamily="49" charset="0"/>
              </a:rPr>
              <a:t>O</a:t>
            </a:r>
            <a:r>
              <a:rPr lang="en-AU" sz="2000" b="1" baseline="-25000" dirty="0" err="1">
                <a:solidFill>
                  <a:srgbClr val="FFFF00"/>
                </a:solidFill>
                <a:latin typeface="Courier New" pitchFamily="49" charset="0"/>
              </a:rPr>
              <a:t>i</a:t>
            </a:r>
            <a:r>
              <a:rPr lang="en-AU" sz="2000" b="1" dirty="0">
                <a:solidFill>
                  <a:srgbClr val="FFFF00"/>
                </a:solidFill>
                <a:latin typeface="Courier New" pitchFamily="49" charset="0"/>
              </a:rPr>
              <a:t> </a:t>
            </a:r>
          </a:p>
          <a:p>
            <a:pPr lvl="2" eaLnBrk="1" hangingPunct="1">
              <a:lnSpc>
                <a:spcPct val="90000"/>
              </a:lnSpc>
              <a:buFont typeface="Wingdings" panose="05000000000000000000" pitchFamily="2" charset="2"/>
              <a:buNone/>
              <a:defRPr/>
            </a:pPr>
            <a:r>
              <a:rPr lang="en-AU" sz="2000" b="1" dirty="0">
                <a:solidFill>
                  <a:srgbClr val="FFFF00"/>
                </a:solidFill>
                <a:latin typeface="Courier New" pitchFamily="49" charset="0"/>
              </a:rPr>
              <a:t>O</a:t>
            </a:r>
            <a:r>
              <a:rPr lang="en-AU" sz="2000" b="1" baseline="-25000" dirty="0">
                <a:solidFill>
                  <a:srgbClr val="FFFF00"/>
                </a:solidFill>
                <a:latin typeface="Courier New" pitchFamily="49" charset="0"/>
              </a:rPr>
              <a:t>i</a:t>
            </a:r>
            <a:r>
              <a:rPr lang="en-AU" sz="2000" b="1" dirty="0">
                <a:solidFill>
                  <a:srgbClr val="FFFF00"/>
                </a:solidFill>
                <a:latin typeface="Courier New" pitchFamily="49" charset="0"/>
              </a:rPr>
              <a:t> = </a:t>
            </a:r>
            <a:r>
              <a:rPr lang="en-AU" sz="2000" b="1" dirty="0" err="1">
                <a:solidFill>
                  <a:srgbClr val="FFFF00"/>
                </a:solidFill>
                <a:latin typeface="Courier New" pitchFamily="49" charset="0"/>
              </a:rPr>
              <a:t>En</a:t>
            </a:r>
            <a:r>
              <a:rPr lang="en-AU" sz="2000" b="1" baseline="-25000" dirty="0" err="1">
                <a:solidFill>
                  <a:srgbClr val="FFFF00"/>
                </a:solidFill>
                <a:latin typeface="Courier New" pitchFamily="49" charset="0"/>
              </a:rPr>
              <a:t>K</a:t>
            </a:r>
            <a:r>
              <a:rPr lang="en-AU" sz="2000" b="1" dirty="0">
                <a:solidFill>
                  <a:srgbClr val="FFFF00"/>
                </a:solidFill>
                <a:latin typeface="Courier New" pitchFamily="49" charset="0"/>
              </a:rPr>
              <a:t>(O</a:t>
            </a:r>
            <a:r>
              <a:rPr lang="en-AU" sz="2000" b="1" baseline="-25000" dirty="0">
                <a:solidFill>
                  <a:srgbClr val="FFFF00"/>
                </a:solidFill>
                <a:latin typeface="Courier New" pitchFamily="49" charset="0"/>
              </a:rPr>
              <a:t>i-1</a:t>
            </a:r>
            <a:r>
              <a:rPr lang="en-AU" sz="2000" b="1" dirty="0">
                <a:solidFill>
                  <a:srgbClr val="FFFF00"/>
                </a:solidFill>
                <a:latin typeface="Courier New" pitchFamily="49" charset="0"/>
              </a:rPr>
              <a:t>)</a:t>
            </a:r>
          </a:p>
          <a:p>
            <a:pPr lvl="2" eaLnBrk="1" hangingPunct="1">
              <a:lnSpc>
                <a:spcPct val="90000"/>
              </a:lnSpc>
              <a:buFont typeface="Wingdings" panose="05000000000000000000" pitchFamily="2" charset="2"/>
              <a:buNone/>
              <a:defRPr/>
            </a:pPr>
            <a:r>
              <a:rPr lang="en-AU" sz="2000" b="1" dirty="0">
                <a:solidFill>
                  <a:srgbClr val="FFFF00"/>
                </a:solidFill>
                <a:latin typeface="Courier New" pitchFamily="49" charset="0"/>
              </a:rPr>
              <a:t>O</a:t>
            </a:r>
            <a:r>
              <a:rPr lang="en-AU" sz="2000" b="1" baseline="-25000" dirty="0">
                <a:solidFill>
                  <a:srgbClr val="FFFF00"/>
                </a:solidFill>
                <a:latin typeface="Courier New" pitchFamily="49" charset="0"/>
              </a:rPr>
              <a:t>0</a:t>
            </a:r>
            <a:r>
              <a:rPr lang="en-AU" sz="2000" b="1" dirty="0">
                <a:solidFill>
                  <a:srgbClr val="FFFF00"/>
                </a:solidFill>
                <a:latin typeface="Courier New" pitchFamily="49" charset="0"/>
              </a:rPr>
              <a:t> = IV</a:t>
            </a:r>
          </a:p>
          <a:p>
            <a:pPr eaLnBrk="1" hangingPunct="1">
              <a:lnSpc>
                <a:spcPct val="90000"/>
              </a:lnSpc>
              <a:defRPr/>
            </a:pPr>
            <a:r>
              <a:rPr lang="en-AU" dirty="0"/>
              <a:t>Use In</a:t>
            </a:r>
            <a:r>
              <a:rPr lang="en-US" dirty="0"/>
              <a:t>: stream encryption on noisy channels</a:t>
            </a: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44CF7951-FA04-4123-93CE-39168913AAAE}" type="slidenum">
              <a:rPr lang="en-US" altLang="en-US" smtClean="0"/>
              <a:pPr eaLnBrk="1" hangingPunct="1">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60321" y="136525"/>
            <a:ext cx="8229600" cy="778098"/>
          </a:xfrm>
        </p:spPr>
        <p:txBody>
          <a:bodyPr>
            <a:normAutofit/>
          </a:bodyPr>
          <a:lstStyle/>
          <a:p>
            <a:pPr eaLnBrk="1" hangingPunct="1">
              <a:defRPr/>
            </a:pPr>
            <a:r>
              <a:rPr lang="en-AU" sz="3600" dirty="0"/>
              <a:t>Output </a:t>
            </a:r>
            <a:r>
              <a:rPr lang="en-AU" sz="3600" dirty="0" err="1"/>
              <a:t>FeedBack</a:t>
            </a:r>
            <a:r>
              <a:rPr lang="en-AU" sz="3600" dirty="0"/>
              <a:t> (OFB) (</a:t>
            </a:r>
            <a:r>
              <a:rPr lang="en-AU" sz="3600" dirty="0" err="1"/>
              <a:t>Cont</a:t>
            </a:r>
            <a:r>
              <a:rPr lang="en-AU" sz="3600" dirty="0"/>
              <a: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760DDB91-FB0A-4E84-9CB6-46409651E476}" type="slidenum">
              <a:rPr lang="en-US" altLang="en-US" smtClean="0"/>
              <a:pPr eaLnBrk="1" hangingPunct="1">
                <a:defRPr/>
              </a:pPr>
              <a:t>21</a:t>
            </a:fld>
            <a:endParaRPr lang="en-US" altLang="en-US"/>
          </a:p>
        </p:txBody>
      </p:sp>
      <p:pic>
        <p:nvPicPr>
          <p:cNvPr id="1026" name="Picture 2" descr="File:Ofb encryption.png">
            <a:extLst>
              <a:ext uri="{FF2B5EF4-FFF2-40B4-BE49-F238E27FC236}">
                <a16:creationId xmlns:a16="http://schemas.microsoft.com/office/drawing/2014/main" id="{5CB8F08C-1684-421E-9922-D8BE7E1E0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915621"/>
            <a:ext cx="5431993" cy="2589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6963984-696B-4232-AD0A-AD34CF7C75D5}"/>
              </a:ext>
            </a:extLst>
          </p:cNvPr>
          <p:cNvPicPr>
            <a:picLocks noChangeAspect="1"/>
          </p:cNvPicPr>
          <p:nvPr/>
        </p:nvPicPr>
        <p:blipFill>
          <a:blip r:embed="rId4"/>
          <a:stretch>
            <a:fillRect/>
          </a:stretch>
        </p:blipFill>
        <p:spPr>
          <a:xfrm>
            <a:off x="1691679" y="3792415"/>
            <a:ext cx="5431993" cy="2589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pPr eaLnBrk="1" hangingPunct="1">
              <a:defRPr/>
            </a:pPr>
            <a:r>
              <a:rPr lang="en-AU" sz="3600" dirty="0"/>
              <a:t>OFB: Advantages &amp; Limitations (</a:t>
            </a:r>
            <a:r>
              <a:rPr lang="en-AU" sz="3600" dirty="0" err="1"/>
              <a:t>Cont</a:t>
            </a:r>
            <a:r>
              <a:rPr lang="en-AU" sz="3600" dirty="0"/>
              <a:t>)</a:t>
            </a:r>
          </a:p>
        </p:txBody>
      </p:sp>
      <p:sp>
        <p:nvSpPr>
          <p:cNvPr id="103427" name="Rectangle 3"/>
          <p:cNvSpPr>
            <a:spLocks noGrp="1" noChangeArrowheads="1"/>
          </p:cNvSpPr>
          <p:nvPr>
            <p:ph idx="1"/>
          </p:nvPr>
        </p:nvSpPr>
        <p:spPr/>
        <p:txBody>
          <a:bodyPr/>
          <a:lstStyle/>
          <a:p>
            <a:pPr eaLnBrk="1" hangingPunct="1">
              <a:lnSpc>
                <a:spcPct val="90000"/>
              </a:lnSpc>
              <a:defRPr/>
            </a:pPr>
            <a:r>
              <a:rPr lang="en-AU" sz="2800" dirty="0"/>
              <a:t>Bit errors do not propagate </a:t>
            </a:r>
          </a:p>
          <a:p>
            <a:pPr lvl="1">
              <a:lnSpc>
                <a:spcPct val="90000"/>
              </a:lnSpc>
              <a:defRPr/>
            </a:pPr>
            <a:r>
              <a:rPr lang="en-AU" sz="2400" dirty="0"/>
              <a:t>Single bit error in ciphertext C</a:t>
            </a:r>
            <a:r>
              <a:rPr lang="en-AU" sz="2400" baseline="-25000" dirty="0"/>
              <a:t>1</a:t>
            </a:r>
            <a:r>
              <a:rPr lang="en-AU" sz="2400" dirty="0"/>
              <a:t> only affect one bit in plaintext P</a:t>
            </a:r>
            <a:r>
              <a:rPr lang="en-AU" sz="2400" baseline="-25000" dirty="0"/>
              <a:t>1</a:t>
            </a:r>
            <a:r>
              <a:rPr lang="en-AU" sz="2400" dirty="0"/>
              <a:t>.</a:t>
            </a:r>
            <a:r>
              <a:rPr lang="en-AU" sz="2400" baseline="-25000" dirty="0"/>
              <a:t>  </a:t>
            </a:r>
            <a:r>
              <a:rPr lang="en-AU" sz="2400" dirty="0"/>
              <a:t>As such, easy for recovery.</a:t>
            </a:r>
          </a:p>
          <a:p>
            <a:pPr eaLnBrk="1" hangingPunct="1">
              <a:lnSpc>
                <a:spcPct val="90000"/>
              </a:lnSpc>
              <a:defRPr/>
            </a:pPr>
            <a:endParaRPr lang="en-AU" sz="2800" dirty="0"/>
          </a:p>
          <a:p>
            <a:pPr eaLnBrk="1" hangingPunct="1">
              <a:lnSpc>
                <a:spcPct val="90000"/>
              </a:lnSpc>
              <a:defRPr/>
            </a:pPr>
            <a:r>
              <a:rPr lang="en-AU" sz="2800" dirty="0"/>
              <a:t>Must </a:t>
            </a:r>
            <a:r>
              <a:rPr lang="en-AU" sz="2800" b="1" dirty="0">
                <a:solidFill>
                  <a:srgbClr val="FFFF00"/>
                </a:solidFill>
              </a:rPr>
              <a:t>never</a:t>
            </a:r>
            <a:r>
              <a:rPr lang="en-AU" sz="2800" dirty="0"/>
              <a:t> reuse the same </a:t>
            </a:r>
            <a:r>
              <a:rPr lang="en-AU" sz="2800" dirty="0" err="1"/>
              <a:t>key+IV</a:t>
            </a:r>
            <a:r>
              <a:rPr lang="en-AU" sz="2800" dirty="0"/>
              <a:t> </a:t>
            </a:r>
          </a:p>
          <a:p>
            <a:pPr lvl="1" eaLnBrk="1" hangingPunct="1">
              <a:lnSpc>
                <a:spcPct val="90000"/>
              </a:lnSpc>
              <a:defRPr/>
            </a:pPr>
            <a:r>
              <a:rPr lang="en-AU" sz="2400" dirty="0"/>
              <a:t>If reuse, portion of output stream can be recovered</a:t>
            </a:r>
          </a:p>
          <a:p>
            <a:pPr>
              <a:lnSpc>
                <a:spcPct val="90000"/>
              </a:lnSpc>
              <a:defRPr/>
            </a:pPr>
            <a:endParaRPr lang="en-AU" sz="2800" b="1" dirty="0"/>
          </a:p>
          <a:p>
            <a:pPr>
              <a:lnSpc>
                <a:spcPct val="90000"/>
              </a:lnSpc>
              <a:defRPr/>
            </a:pPr>
            <a:r>
              <a:rPr lang="en-AU" sz="2800" dirty="0"/>
              <a:t>Based on research, it is more optimum to use</a:t>
            </a:r>
            <a:r>
              <a:rPr lang="en-AU" sz="2800" b="1" dirty="0"/>
              <a:t> Full block feedback</a:t>
            </a:r>
            <a:r>
              <a:rPr lang="en-AU" sz="2800" dirty="0"/>
              <a:t> (</a:t>
            </a:r>
            <a:r>
              <a:rPr lang="en-AU" sz="2800" dirty="0" err="1"/>
              <a:t>ie</a:t>
            </a:r>
            <a:r>
              <a:rPr lang="en-AU" sz="2800" dirty="0"/>
              <a:t> OFB-64 or OFB-128)</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7872B5D1-64B7-4BA2-ABF8-825DA89E34BD}" type="slidenum">
              <a:rPr lang="en-US" altLang="en-US" smtClean="0"/>
              <a:pPr eaLnBrk="1" hangingPunct="1">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274638"/>
            <a:ext cx="8229600" cy="706090"/>
          </a:xfrm>
        </p:spPr>
        <p:txBody>
          <a:bodyPr>
            <a:normAutofit fontScale="90000"/>
          </a:bodyPr>
          <a:lstStyle/>
          <a:p>
            <a:pPr eaLnBrk="1" hangingPunct="1">
              <a:defRPr/>
            </a:pPr>
            <a:r>
              <a:rPr lang="en-AU" dirty="0"/>
              <a:t>OFB </a:t>
            </a:r>
            <a:r>
              <a:rPr lang="en-AU" dirty="0" err="1"/>
              <a:t>vs</a:t>
            </a:r>
            <a:r>
              <a:rPr lang="en-AU" dirty="0"/>
              <a:t> CFB</a:t>
            </a: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38AC15BB-1DD5-4280-8F27-76661AB8647D}" type="slidenum">
              <a:rPr lang="en-US" altLang="en-US" smtClean="0"/>
              <a:pPr eaLnBrk="1" hangingPunct="1">
                <a:defRPr/>
              </a:pPr>
              <a:t>23</a:t>
            </a:fld>
            <a:endParaRPr lang="en-US" altLang="en-US"/>
          </a:p>
        </p:txBody>
      </p:sp>
      <p:pic>
        <p:nvPicPr>
          <p:cNvPr id="3" name="Picture 2" descr="CF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484784"/>
            <a:ext cx="3716976" cy="3816424"/>
          </a:xfrm>
          <a:prstGeom prst="rect">
            <a:avLst/>
          </a:prstGeom>
        </p:spPr>
      </p:pic>
      <p:pic>
        <p:nvPicPr>
          <p:cNvPr id="4" name="Picture 3" descr="OF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1556792"/>
            <a:ext cx="3600401" cy="367240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274638"/>
            <a:ext cx="8229600" cy="850106"/>
          </a:xfrm>
        </p:spPr>
        <p:txBody>
          <a:bodyPr>
            <a:normAutofit/>
          </a:bodyPr>
          <a:lstStyle/>
          <a:p>
            <a:pPr eaLnBrk="1" hangingPunct="1">
              <a:defRPr/>
            </a:pPr>
            <a:r>
              <a:rPr lang="en-US" sz="4000"/>
              <a:t>Counter (CTR)</a:t>
            </a:r>
            <a:endParaRPr lang="en-AU" sz="4000"/>
          </a:p>
        </p:txBody>
      </p:sp>
      <p:sp>
        <p:nvSpPr>
          <p:cNvPr id="105475" name="Rectangle 3"/>
          <p:cNvSpPr>
            <a:spLocks noGrp="1" noChangeArrowheads="1"/>
          </p:cNvSpPr>
          <p:nvPr>
            <p:ph idx="1"/>
          </p:nvPr>
        </p:nvSpPr>
        <p:spPr>
          <a:xfrm>
            <a:off x="539552" y="1278828"/>
            <a:ext cx="8229600" cy="4454525"/>
          </a:xfrm>
        </p:spPr>
        <p:txBody>
          <a:bodyPr>
            <a:normAutofit lnSpcReduction="10000"/>
          </a:bodyPr>
          <a:lstStyle/>
          <a:p>
            <a:pPr eaLnBrk="1" hangingPunct="1">
              <a:defRPr/>
            </a:pPr>
            <a:r>
              <a:rPr lang="en-US" sz="2800" dirty="0"/>
              <a:t>Similar to OFB but encrypts </a:t>
            </a:r>
            <a:r>
              <a:rPr lang="en-US" sz="2800" dirty="0">
                <a:solidFill>
                  <a:srgbClr val="FFFF00"/>
                </a:solidFill>
              </a:rPr>
              <a:t>counter value </a:t>
            </a:r>
            <a:r>
              <a:rPr lang="en-US" sz="2800" dirty="0"/>
              <a:t>rather than any feedback value (hence named)</a:t>
            </a:r>
          </a:p>
          <a:p>
            <a:pPr eaLnBrk="1" hangingPunct="1">
              <a:defRPr/>
            </a:pPr>
            <a:r>
              <a:rPr lang="en-US" sz="2800" dirty="0"/>
              <a:t>A “new” mode</a:t>
            </a:r>
          </a:p>
          <a:p>
            <a:pPr eaLnBrk="1" hangingPunct="1">
              <a:defRPr/>
            </a:pPr>
            <a:r>
              <a:rPr lang="en-US" sz="2800" dirty="0"/>
              <a:t>Required a different key or a different counter value for every plaintext block (never reused)</a:t>
            </a:r>
          </a:p>
          <a:p>
            <a:pPr lvl="1" eaLnBrk="1" hangingPunct="1">
              <a:buFont typeface="Wingdings" panose="05000000000000000000" pitchFamily="2" charset="2"/>
              <a:buNone/>
              <a:defRPr/>
            </a:pPr>
            <a:r>
              <a:rPr lang="en-AU" sz="2400" b="1" dirty="0">
                <a:solidFill>
                  <a:srgbClr val="FFFF00"/>
                </a:solidFill>
                <a:latin typeface="Courier New" pitchFamily="49" charset="0"/>
              </a:rPr>
              <a:t>C</a:t>
            </a:r>
            <a:r>
              <a:rPr lang="en-AU" sz="2400" b="1" baseline="-25000" dirty="0">
                <a:solidFill>
                  <a:srgbClr val="FFFF00"/>
                </a:solidFill>
                <a:latin typeface="Courier New" pitchFamily="49" charset="0"/>
              </a:rPr>
              <a:t>i</a:t>
            </a:r>
            <a:r>
              <a:rPr lang="en-AU" sz="2400" b="1" dirty="0">
                <a:solidFill>
                  <a:srgbClr val="FFFF00"/>
                </a:solidFill>
                <a:latin typeface="Courier New" pitchFamily="49" charset="0"/>
              </a:rPr>
              <a:t> = P</a:t>
            </a:r>
            <a:r>
              <a:rPr lang="en-AU" sz="2400" b="1" baseline="-25000" dirty="0">
                <a:solidFill>
                  <a:srgbClr val="FFFF00"/>
                </a:solidFill>
                <a:latin typeface="Courier New" pitchFamily="49" charset="0"/>
              </a:rPr>
              <a:t>i</a:t>
            </a:r>
            <a:r>
              <a:rPr lang="en-AU" sz="2400" b="1" dirty="0">
                <a:solidFill>
                  <a:srgbClr val="FFFF00"/>
                </a:solidFill>
                <a:latin typeface="Courier New" pitchFamily="49" charset="0"/>
              </a:rPr>
              <a:t> XOR O</a:t>
            </a:r>
            <a:r>
              <a:rPr lang="en-AU" sz="2400" b="1" baseline="-25000" dirty="0">
                <a:solidFill>
                  <a:srgbClr val="FFFF00"/>
                </a:solidFill>
                <a:latin typeface="Courier New" pitchFamily="49" charset="0"/>
              </a:rPr>
              <a:t>i</a:t>
            </a:r>
            <a:r>
              <a:rPr lang="en-AU" sz="2400" b="1" dirty="0">
                <a:solidFill>
                  <a:srgbClr val="FFFF00"/>
                </a:solidFill>
                <a:latin typeface="Courier New" pitchFamily="49" charset="0"/>
              </a:rPr>
              <a:t> </a:t>
            </a:r>
          </a:p>
          <a:p>
            <a:pPr lvl="1" eaLnBrk="1" hangingPunct="1">
              <a:buFont typeface="Wingdings" panose="05000000000000000000" pitchFamily="2" charset="2"/>
              <a:buNone/>
              <a:defRPr/>
            </a:pPr>
            <a:r>
              <a:rPr lang="en-AU" sz="2400" b="1" dirty="0">
                <a:solidFill>
                  <a:srgbClr val="FFFF00"/>
                </a:solidFill>
                <a:latin typeface="Courier New" pitchFamily="49" charset="0"/>
              </a:rPr>
              <a:t>O</a:t>
            </a:r>
            <a:r>
              <a:rPr lang="en-AU" sz="2400" b="1" baseline="-25000" dirty="0">
                <a:solidFill>
                  <a:srgbClr val="FFFF00"/>
                </a:solidFill>
                <a:latin typeface="Courier New" pitchFamily="49" charset="0"/>
              </a:rPr>
              <a:t>i</a:t>
            </a:r>
            <a:r>
              <a:rPr lang="en-AU" sz="2400" b="1" dirty="0">
                <a:solidFill>
                  <a:srgbClr val="FFFF00"/>
                </a:solidFill>
                <a:latin typeface="Courier New" pitchFamily="49" charset="0"/>
              </a:rPr>
              <a:t> = </a:t>
            </a:r>
            <a:r>
              <a:rPr lang="en-AU" sz="2400" b="1" dirty="0" err="1">
                <a:solidFill>
                  <a:srgbClr val="FFFF00"/>
                </a:solidFill>
                <a:latin typeface="Courier New" pitchFamily="49" charset="0"/>
              </a:rPr>
              <a:t>En</a:t>
            </a:r>
            <a:r>
              <a:rPr lang="en-AU" sz="2400" b="1" baseline="-25000" dirty="0" err="1">
                <a:solidFill>
                  <a:srgbClr val="FFFF00"/>
                </a:solidFill>
                <a:latin typeface="Courier New" pitchFamily="49" charset="0"/>
              </a:rPr>
              <a:t>K</a:t>
            </a:r>
            <a:r>
              <a:rPr lang="en-AU" sz="2400" b="1" dirty="0">
                <a:solidFill>
                  <a:srgbClr val="FFFF00"/>
                </a:solidFill>
                <a:latin typeface="Courier New" pitchFamily="49" charset="0"/>
              </a:rPr>
              <a:t>(</a:t>
            </a:r>
            <a:r>
              <a:rPr lang="en-AU" sz="2400" b="1" dirty="0" err="1">
                <a:solidFill>
                  <a:srgbClr val="FFFF00"/>
                </a:solidFill>
                <a:latin typeface="Courier New" pitchFamily="49" charset="0"/>
              </a:rPr>
              <a:t>i</a:t>
            </a:r>
            <a:r>
              <a:rPr lang="en-AU" sz="2400" b="1" dirty="0">
                <a:solidFill>
                  <a:srgbClr val="FFFF00"/>
                </a:solidFill>
                <a:latin typeface="Courier New" pitchFamily="49" charset="0"/>
              </a:rPr>
              <a:t>)</a:t>
            </a:r>
          </a:p>
          <a:p>
            <a:pPr lvl="1" eaLnBrk="1" hangingPunct="1">
              <a:buFont typeface="Wingdings" panose="05000000000000000000" pitchFamily="2" charset="2"/>
              <a:buNone/>
              <a:defRPr/>
            </a:pPr>
            <a:endParaRPr lang="en-US" sz="2400" b="1" dirty="0">
              <a:solidFill>
                <a:srgbClr val="FFFF00"/>
              </a:solidFill>
            </a:endParaRPr>
          </a:p>
          <a:p>
            <a:pPr eaLnBrk="1" hangingPunct="1">
              <a:defRPr/>
            </a:pPr>
            <a:r>
              <a:rPr lang="en-US" sz="2800" dirty="0"/>
              <a:t>Application: high-speed network such as ATM (asynchronous transfer mode) encryptions</a:t>
            </a:r>
            <a:endParaRPr lang="en-AU"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F610FA1F-965D-4732-B2F3-6DD3C0283AD4}" type="slidenum">
              <a:rPr lang="en-US" altLang="en-US" smtClean="0"/>
              <a:pPr eaLnBrk="1" hangingPunct="1">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a:xfrm>
            <a:off x="457200" y="245258"/>
            <a:ext cx="8229600" cy="671491"/>
          </a:xfrm>
        </p:spPr>
        <p:txBody>
          <a:bodyPr>
            <a:normAutofit/>
          </a:bodyPr>
          <a:lstStyle/>
          <a:p>
            <a:pPr eaLnBrk="1" hangingPunct="1">
              <a:defRPr/>
            </a:pPr>
            <a:r>
              <a:rPr lang="en-US" sz="3600" dirty="0"/>
              <a:t>Counter (CTR) (</a:t>
            </a:r>
            <a:r>
              <a:rPr lang="en-US" sz="3600" dirty="0" err="1"/>
              <a:t>Cont</a:t>
            </a:r>
            <a:r>
              <a:rPr lang="en-US" sz="3600" dirty="0"/>
              <a:t>)</a:t>
            </a:r>
            <a:endParaRPr lang="en-AU" sz="36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9BEEFD3F-0071-4FE8-9D6A-2CF1EBCF173C}" type="slidenum">
              <a:rPr lang="en-US" altLang="en-US" smtClean="0"/>
              <a:pPr eaLnBrk="1" hangingPunct="1">
                <a:defRPr/>
              </a:pPr>
              <a:t>25</a:t>
            </a:fld>
            <a:endParaRPr lang="en-US" altLang="en-US"/>
          </a:p>
        </p:txBody>
      </p:sp>
      <p:pic>
        <p:nvPicPr>
          <p:cNvPr id="4" name="Picture 3">
            <a:extLst>
              <a:ext uri="{FF2B5EF4-FFF2-40B4-BE49-F238E27FC236}">
                <a16:creationId xmlns:a16="http://schemas.microsoft.com/office/drawing/2014/main" id="{4610FC5E-0625-4438-89E5-1CA3596FC519}"/>
              </a:ext>
            </a:extLst>
          </p:cNvPr>
          <p:cNvPicPr>
            <a:picLocks noChangeAspect="1"/>
          </p:cNvPicPr>
          <p:nvPr/>
        </p:nvPicPr>
        <p:blipFill>
          <a:blip r:embed="rId3"/>
          <a:stretch>
            <a:fillRect/>
          </a:stretch>
        </p:blipFill>
        <p:spPr>
          <a:xfrm>
            <a:off x="1055063" y="910573"/>
            <a:ext cx="6837729" cy="2753295"/>
          </a:xfrm>
          <a:prstGeom prst="rect">
            <a:avLst/>
          </a:prstGeom>
        </p:spPr>
      </p:pic>
      <p:pic>
        <p:nvPicPr>
          <p:cNvPr id="5" name="Picture 4">
            <a:extLst>
              <a:ext uri="{FF2B5EF4-FFF2-40B4-BE49-F238E27FC236}">
                <a16:creationId xmlns:a16="http://schemas.microsoft.com/office/drawing/2014/main" id="{79359B19-4A81-48C4-9073-F6A782BF8246}"/>
              </a:ext>
            </a:extLst>
          </p:cNvPr>
          <p:cNvPicPr>
            <a:picLocks noChangeAspect="1"/>
          </p:cNvPicPr>
          <p:nvPr/>
        </p:nvPicPr>
        <p:blipFill>
          <a:blip r:embed="rId4"/>
          <a:stretch>
            <a:fillRect/>
          </a:stretch>
        </p:blipFill>
        <p:spPr>
          <a:xfrm>
            <a:off x="1082792" y="3877406"/>
            <a:ext cx="6837729" cy="265531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en-AU" sz="4000" dirty="0"/>
              <a:t>CTR: Advantages &amp; Limitations</a:t>
            </a:r>
          </a:p>
        </p:txBody>
      </p:sp>
      <p:sp>
        <p:nvSpPr>
          <p:cNvPr id="108547" name="Rectangle 3"/>
          <p:cNvSpPr>
            <a:spLocks noGrp="1" noChangeArrowheads="1"/>
          </p:cNvSpPr>
          <p:nvPr>
            <p:ph idx="1"/>
          </p:nvPr>
        </p:nvSpPr>
        <p:spPr/>
        <p:txBody>
          <a:bodyPr/>
          <a:lstStyle/>
          <a:p>
            <a:pPr eaLnBrk="1" hangingPunct="1">
              <a:defRPr/>
            </a:pPr>
            <a:r>
              <a:rPr lang="en-US" dirty="0"/>
              <a:t>Efficiency</a:t>
            </a:r>
          </a:p>
          <a:p>
            <a:pPr lvl="1" eaLnBrk="1" hangingPunct="1">
              <a:defRPr/>
            </a:pPr>
            <a:r>
              <a:rPr lang="en-US" dirty="0"/>
              <a:t>can do parallel encryptions</a:t>
            </a:r>
          </a:p>
          <a:p>
            <a:pPr lvl="1" eaLnBrk="1" hangingPunct="1">
              <a:defRPr/>
            </a:pPr>
            <a:r>
              <a:rPr lang="en-US" dirty="0"/>
              <a:t>block cipher operations can preprocess in advance </a:t>
            </a:r>
          </a:p>
          <a:p>
            <a:pPr lvl="1" eaLnBrk="1" hangingPunct="1">
              <a:defRPr/>
            </a:pPr>
            <a:r>
              <a:rPr lang="en-US" dirty="0"/>
              <a:t>good for </a:t>
            </a:r>
            <a:r>
              <a:rPr lang="en-US" dirty="0" err="1"/>
              <a:t>bursty</a:t>
            </a:r>
            <a:r>
              <a:rPr lang="en-US" dirty="0"/>
              <a:t> high speed links</a:t>
            </a:r>
          </a:p>
          <a:p>
            <a:pPr eaLnBrk="1" hangingPunct="1">
              <a:defRPr/>
            </a:pPr>
            <a:r>
              <a:rPr lang="en-US" dirty="0"/>
              <a:t>Provable security (good as other modes)</a:t>
            </a:r>
          </a:p>
          <a:p>
            <a:pPr eaLnBrk="1" hangingPunct="1">
              <a:defRPr/>
            </a:pPr>
            <a:r>
              <a:rPr lang="en-US" dirty="0"/>
              <a:t>Breakable if reuse key/counter values (similar to OFB)</a:t>
            </a: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84A8F733-1C08-42B0-A645-C56C35308EBC}" type="slidenum">
              <a:rPr lang="en-US" altLang="en-US" smtClean="0"/>
              <a:pPr eaLnBrk="1" hangingPunct="1">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endParaRPr lang="en-GB"/>
          </a:p>
        </p:txBody>
      </p:sp>
      <p:sp>
        <p:nvSpPr>
          <p:cNvPr id="132099" name="Rectangle 3"/>
          <p:cNvSpPr>
            <a:spLocks noGrp="1" noChangeArrowheads="1"/>
          </p:cNvSpPr>
          <p:nvPr>
            <p:ph idx="1"/>
          </p:nvPr>
        </p:nvSpPr>
        <p:spPr/>
        <p:txBody>
          <a:bodyPr/>
          <a:lstStyle/>
          <a:p>
            <a:pPr eaLnBrk="1" hangingPunct="1">
              <a:defRPr/>
            </a:pPr>
            <a:endParaRPr lang="en-GB"/>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7E21F2B7-9BB7-43A2-BB0C-14F0DF593930}" type="slidenum">
              <a:rPr lang="en-US" altLang="en-US" smtClean="0"/>
              <a:pPr eaLnBrk="1" hangingPunct="1">
                <a:defRPr/>
              </a:pPr>
              <a:t>27</a:t>
            </a:fld>
            <a:endParaRPr lang="en-US" altLang="en-US"/>
          </a:p>
        </p:txBody>
      </p:sp>
      <p:pic>
        <p:nvPicPr>
          <p:cNvPr id="56325"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60350"/>
            <a:ext cx="8675688" cy="6048375"/>
          </a:xfrm>
          <a:prstGeom prst="rect">
            <a:avLst/>
          </a:prstGeom>
          <a:noFill/>
          <a:ln>
            <a:noFill/>
          </a:ln>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idx="1"/>
          </p:nvPr>
        </p:nvSpPr>
        <p:spPr/>
        <p:txBody>
          <a:bodyPr/>
          <a:lstStyle/>
          <a:p>
            <a:pPr eaLnBrk="1" hangingPunct="1">
              <a:defRPr/>
            </a:pPr>
            <a:endParaRPr lang="en-GB"/>
          </a:p>
        </p:txBody>
      </p:sp>
      <p:sp>
        <p:nvSpPr>
          <p:cNvPr id="9"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B5F1F0CA-199F-46E6-BDE4-52202AD8647F}" type="slidenum">
              <a:rPr lang="en-US" altLang="en-US" smtClean="0"/>
              <a:pPr eaLnBrk="1" hangingPunct="1">
                <a:defRPr/>
              </a:pPr>
              <a:t>28</a:t>
            </a:fld>
            <a:endParaRPr lang="en-US" altLang="en-US"/>
          </a:p>
        </p:txBody>
      </p:sp>
      <p:grpSp>
        <p:nvGrpSpPr>
          <p:cNvPr id="57349" name="Group 7"/>
          <p:cNvGrpSpPr>
            <a:grpSpLocks/>
          </p:cNvGrpSpPr>
          <p:nvPr/>
        </p:nvGrpSpPr>
        <p:grpSpPr bwMode="auto">
          <a:xfrm>
            <a:off x="250825" y="576263"/>
            <a:ext cx="8424863" cy="5516562"/>
            <a:chOff x="295" y="346"/>
            <a:chExt cx="4608" cy="2591"/>
          </a:xfrm>
        </p:grpSpPr>
        <p:pic>
          <p:nvPicPr>
            <p:cNvPr id="57350" name="Picture 5" descr="Tbl08-02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1967"/>
              <a:ext cx="4608" cy="9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351" name="Picture 4" descr="Tbl08-02a"/>
            <p:cNvPicPr>
              <a:picLocks noChangeAspect="1" noChangeArrowheads="1"/>
            </p:cNvPicPr>
            <p:nvPr/>
          </p:nvPicPr>
          <p:blipFill>
            <a:blip r:embed="rId3">
              <a:extLst>
                <a:ext uri="{28A0092B-C50C-407E-A947-70E740481C1C}">
                  <a14:useLocalDpi xmlns:a14="http://schemas.microsoft.com/office/drawing/2010/main" val="0"/>
                </a:ext>
              </a:extLst>
            </a:blip>
            <a:srcRect t="6387"/>
            <a:stretch>
              <a:fillRect/>
            </a:stretch>
          </p:blipFill>
          <p:spPr bwMode="auto">
            <a:xfrm>
              <a:off x="295" y="346"/>
              <a:ext cx="4608" cy="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88413" y="136525"/>
            <a:ext cx="8229600" cy="1143000"/>
          </a:xfrm>
        </p:spPr>
        <p:txBody>
          <a:bodyPr>
            <a:normAutofit/>
          </a:bodyPr>
          <a:lstStyle/>
          <a:p>
            <a:pPr eaLnBrk="1" hangingPunct="1">
              <a:defRPr/>
            </a:pPr>
            <a:r>
              <a:rPr lang="en-US" sz="3600" dirty="0"/>
              <a:t>Summary</a:t>
            </a:r>
            <a:endParaRPr lang="en-AU" sz="3600" dirty="0"/>
          </a:p>
        </p:txBody>
      </p:sp>
      <p:sp>
        <p:nvSpPr>
          <p:cNvPr id="45059" name="Rectangle 3"/>
          <p:cNvSpPr>
            <a:spLocks noGrp="1" noChangeArrowheads="1"/>
          </p:cNvSpPr>
          <p:nvPr>
            <p:ph idx="1"/>
          </p:nvPr>
        </p:nvSpPr>
        <p:spPr>
          <a:xfrm>
            <a:off x="457200" y="1279525"/>
            <a:ext cx="8229600" cy="4525963"/>
          </a:xfrm>
        </p:spPr>
        <p:txBody>
          <a:bodyPr/>
          <a:lstStyle/>
          <a:p>
            <a:pPr eaLnBrk="1" hangingPunct="1">
              <a:defRPr/>
            </a:pPr>
            <a:r>
              <a:rPr lang="en-US" dirty="0"/>
              <a:t>Modes of operation, IV and padding are used to secure the message</a:t>
            </a:r>
          </a:p>
          <a:p>
            <a:pPr lvl="1" eaLnBrk="1" hangingPunct="1">
              <a:defRPr/>
            </a:pPr>
            <a:r>
              <a:rPr lang="en-US" dirty="0"/>
              <a:t>Same plain text </a:t>
            </a:r>
            <a:r>
              <a:rPr lang="en-US" dirty="0">
                <a:sym typeface="Wingdings"/>
              </a:rPr>
              <a:t> Different cipher text</a:t>
            </a:r>
          </a:p>
          <a:p>
            <a:pPr lvl="1" eaLnBrk="1" hangingPunct="1">
              <a:defRPr/>
            </a:pPr>
            <a:r>
              <a:rPr lang="en-US" dirty="0">
                <a:sym typeface="Wingdings"/>
              </a:rPr>
              <a:t>Message length modified after encryption</a:t>
            </a:r>
            <a:endParaRPr lang="en-US" dirty="0"/>
          </a:p>
          <a:p>
            <a:pPr eaLnBrk="1" hangingPunct="1">
              <a:defRPr/>
            </a:pPr>
            <a:r>
              <a:rPr lang="en-US" dirty="0"/>
              <a:t>Modes of operation for Block and Stream ciphers  </a:t>
            </a:r>
          </a:p>
          <a:p>
            <a:pPr lvl="1" eaLnBrk="1" hangingPunct="1">
              <a:defRPr/>
            </a:pPr>
            <a:r>
              <a:rPr lang="en-US" dirty="0"/>
              <a:t>ECB, CBC, CFB, OFB, CTR</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C5018AC2-7B17-4964-9A72-936D3D93B6AC}" type="slidenum">
              <a:rPr lang="en-US" altLang="en-US" smtClean="0"/>
              <a:pPr eaLnBrk="1" hangingPunct="1">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US" sz="3600" b="1" dirty="0"/>
              <a:t>Problem</a:t>
            </a:r>
          </a:p>
        </p:txBody>
      </p:sp>
      <p:sp>
        <p:nvSpPr>
          <p:cNvPr id="3" name="Content Placeholder 2"/>
          <p:cNvSpPr>
            <a:spLocks noGrp="1"/>
          </p:cNvSpPr>
          <p:nvPr>
            <p:ph idx="1"/>
          </p:nvPr>
        </p:nvSpPr>
        <p:spPr>
          <a:xfrm>
            <a:off x="251520" y="1075954"/>
            <a:ext cx="8229600" cy="1180728"/>
          </a:xfrm>
        </p:spPr>
        <p:txBody>
          <a:bodyPr/>
          <a:lstStyle/>
          <a:p>
            <a:r>
              <a:rPr lang="en-US" dirty="0"/>
              <a:t>Ciphers are </a:t>
            </a:r>
            <a:r>
              <a:rPr lang="en-US" b="1" dirty="0">
                <a:solidFill>
                  <a:srgbClr val="FFFF00"/>
                </a:solidFill>
              </a:rPr>
              <a:t>deterministic</a:t>
            </a:r>
            <a:r>
              <a:rPr lang="en-US" dirty="0">
                <a:solidFill>
                  <a:srgbClr val="FFFF00"/>
                </a:solidFill>
              </a:rPr>
              <a:t> </a:t>
            </a:r>
          </a:p>
          <a:p>
            <a:pPr lvl="1"/>
            <a:r>
              <a:rPr lang="en-US" dirty="0"/>
              <a:t>Same message + same key = same </a:t>
            </a:r>
            <a:r>
              <a:rPr lang="en-US" dirty="0" err="1"/>
              <a:t>ciphertext</a:t>
            </a:r>
            <a:endParaRPr lang="en-US" dirty="0"/>
          </a:p>
        </p:txBody>
      </p:sp>
      <p:sp>
        <p:nvSpPr>
          <p:cNvPr id="4" name="Slide Number Placeholder 3"/>
          <p:cNvSpPr>
            <a:spLocks noGrp="1"/>
          </p:cNvSpPr>
          <p:nvPr>
            <p:ph type="sldNum" sz="quarter" idx="12"/>
          </p:nvPr>
        </p:nvSpPr>
        <p:spPr/>
        <p:txBody>
          <a:bodyPr/>
          <a:lstStyle/>
          <a:p>
            <a:pPr>
              <a:defRPr/>
            </a:pPr>
            <a:fld id="{FE94AC6D-9F0E-406C-A8D8-3473D57D348B}" type="slidenum">
              <a:rPr lang="en-US" altLang="en-US" smtClean="0"/>
              <a:pPr>
                <a:defRPr/>
              </a:pPr>
              <a:t>3</a:t>
            </a:fld>
            <a:endParaRPr lang="en-US" altLang="en-US"/>
          </a:p>
        </p:txBody>
      </p:sp>
      <p:pic>
        <p:nvPicPr>
          <p:cNvPr id="5" name="Picture 4" descr="Screen Shot 2017-11-12 at 12.21.30 PM.png"/>
          <p:cNvPicPr>
            <a:picLocks noChangeAspect="1"/>
          </p:cNvPicPr>
          <p:nvPr/>
        </p:nvPicPr>
        <p:blipFill rotWithShape="1">
          <a:blip r:embed="rId2">
            <a:extLst>
              <a:ext uri="{28A0092B-C50C-407E-A947-70E740481C1C}">
                <a14:useLocalDpi xmlns:a14="http://schemas.microsoft.com/office/drawing/2010/main" val="0"/>
              </a:ext>
            </a:extLst>
          </a:blip>
          <a:srcRect l="1131"/>
          <a:stretch/>
        </p:blipFill>
        <p:spPr>
          <a:xfrm>
            <a:off x="681880" y="2423916"/>
            <a:ext cx="6951832" cy="3722486"/>
          </a:xfrm>
          <a:prstGeom prst="rect">
            <a:avLst/>
          </a:prstGeom>
          <a:ln>
            <a:solidFill>
              <a:schemeClr val="tx1"/>
            </a:solidFill>
          </a:ln>
        </p:spPr>
      </p:pic>
    </p:spTree>
    <p:extLst>
      <p:ext uri="{BB962C8B-B14F-4D97-AF65-F5344CB8AC3E}">
        <p14:creationId xmlns:p14="http://schemas.microsoft.com/office/powerpoint/2010/main" val="385726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274638"/>
            <a:ext cx="8229600" cy="634082"/>
          </a:xfrm>
        </p:spPr>
        <p:txBody>
          <a:bodyPr>
            <a:noAutofit/>
          </a:bodyPr>
          <a:lstStyle/>
          <a:p>
            <a:pPr eaLnBrk="1" hangingPunct="1">
              <a:defRPr/>
            </a:pPr>
            <a:r>
              <a:rPr lang="en-US" sz="3600" b="1" dirty="0"/>
              <a:t>Modes of Operation</a:t>
            </a:r>
            <a:endParaRPr lang="en-AU" sz="3600" b="1" dirty="0"/>
          </a:p>
        </p:txBody>
      </p:sp>
      <p:sp>
        <p:nvSpPr>
          <p:cNvPr id="78851" name="Rectangle 3"/>
          <p:cNvSpPr>
            <a:spLocks noGrp="1" noChangeArrowheads="1"/>
          </p:cNvSpPr>
          <p:nvPr>
            <p:ph idx="1"/>
          </p:nvPr>
        </p:nvSpPr>
        <p:spPr>
          <a:xfrm>
            <a:off x="457200" y="908720"/>
            <a:ext cx="8229600" cy="5616624"/>
          </a:xfrm>
        </p:spPr>
        <p:txBody>
          <a:bodyPr>
            <a:normAutofit fontScale="85000" lnSpcReduction="20000"/>
          </a:bodyPr>
          <a:lstStyle/>
          <a:p>
            <a:pPr>
              <a:defRPr/>
            </a:pPr>
            <a:r>
              <a:rPr lang="en-AU" b="1" dirty="0">
                <a:solidFill>
                  <a:srgbClr val="FFFF00"/>
                </a:solidFill>
              </a:rPr>
              <a:t>Block ciphers </a:t>
            </a:r>
            <a:r>
              <a:rPr lang="en-AU" dirty="0"/>
              <a:t>(a</a:t>
            </a:r>
            <a:r>
              <a:rPr lang="en-AU" i="1" dirty="0"/>
              <a:t>lways a basic building block that </a:t>
            </a:r>
            <a:r>
              <a:rPr lang="en-AU" i="1" dirty="0" err="1"/>
              <a:t>en</a:t>
            </a:r>
            <a:r>
              <a:rPr lang="en-AU" i="1" dirty="0"/>
              <a:t>/decrypts a fixed size block of data) </a:t>
            </a:r>
            <a:r>
              <a:rPr lang="en-AU" dirty="0"/>
              <a:t>encrypt fixed size blocks.  </a:t>
            </a:r>
            <a:r>
              <a:rPr lang="en-AU" dirty="0" err="1"/>
              <a:t>ie</a:t>
            </a:r>
            <a:r>
              <a:rPr lang="en-AU" dirty="0"/>
              <a:t>.</a:t>
            </a:r>
          </a:p>
          <a:p>
            <a:pPr lvl="1" eaLnBrk="1" hangingPunct="1">
              <a:defRPr/>
            </a:pPr>
            <a:r>
              <a:rPr lang="en-AU" dirty="0"/>
              <a:t>DES encrypts 64-bit blocks with 56-bit key</a:t>
            </a:r>
          </a:p>
          <a:p>
            <a:pPr lvl="1" eaLnBrk="1" hangingPunct="1">
              <a:defRPr/>
            </a:pPr>
            <a:r>
              <a:rPr lang="en-AU" dirty="0"/>
              <a:t>AES encrypts 128-bit blocks with 128/192/256-bit key </a:t>
            </a:r>
          </a:p>
          <a:p>
            <a:pPr lvl="1" eaLnBrk="1" hangingPunct="1">
              <a:defRPr/>
            </a:pPr>
            <a:endParaRPr lang="en-AU" dirty="0"/>
          </a:p>
          <a:p>
            <a:pPr eaLnBrk="1" hangingPunct="1">
              <a:defRPr/>
            </a:pPr>
            <a:r>
              <a:rPr lang="en-AU" b="1" dirty="0">
                <a:solidFill>
                  <a:srgbClr val="FFFF00"/>
                </a:solidFill>
              </a:rPr>
              <a:t>Modes of operation</a:t>
            </a:r>
          </a:p>
          <a:p>
            <a:pPr lvl="1">
              <a:defRPr/>
            </a:pPr>
            <a:r>
              <a:rPr lang="en-AU" dirty="0"/>
              <a:t>used to handle arbitrary amounts of data in practise to </a:t>
            </a:r>
            <a:r>
              <a:rPr lang="en-AU" b="1" dirty="0">
                <a:solidFill>
                  <a:srgbClr val="FF0000"/>
                </a:solidFill>
              </a:rPr>
              <a:t>improve security</a:t>
            </a:r>
          </a:p>
          <a:p>
            <a:pPr lvl="1">
              <a:defRPr/>
            </a:pPr>
            <a:r>
              <a:rPr lang="en-AU" dirty="0"/>
              <a:t>It describes how repeatedly to apply a cipher’s single-block operation securely to transform amounts of data larger than a block</a:t>
            </a:r>
          </a:p>
          <a:p>
            <a:pPr lvl="1" eaLnBrk="1" hangingPunct="1">
              <a:defRPr/>
            </a:pPr>
            <a:r>
              <a:rPr lang="en-US" dirty="0"/>
              <a:t>5 modes defined for </a:t>
            </a:r>
            <a:r>
              <a:rPr lang="en-US" b="1" dirty="0"/>
              <a:t>AES &amp; DES</a:t>
            </a:r>
          </a:p>
          <a:p>
            <a:pPr eaLnBrk="1" hangingPunct="1">
              <a:defRPr/>
            </a:pPr>
            <a:endParaRPr lang="en-US" dirty="0">
              <a:solidFill>
                <a:srgbClr val="FFFF00"/>
              </a:solidFill>
            </a:endParaRPr>
          </a:p>
          <a:p>
            <a:pPr eaLnBrk="1" hangingPunct="1">
              <a:defRPr/>
            </a:pPr>
            <a:r>
              <a:rPr lang="en-US" dirty="0">
                <a:solidFill>
                  <a:srgbClr val="FFFF00"/>
                </a:solidFill>
              </a:rPr>
              <a:t>Applicable for </a:t>
            </a:r>
            <a:r>
              <a:rPr lang="en-US" b="1" dirty="0">
                <a:solidFill>
                  <a:srgbClr val="FFFF00"/>
                </a:solidFill>
              </a:rPr>
              <a:t>block</a:t>
            </a:r>
            <a:r>
              <a:rPr lang="en-US" dirty="0">
                <a:solidFill>
                  <a:srgbClr val="FFFF00"/>
                </a:solidFill>
              </a:rPr>
              <a:t> and </a:t>
            </a:r>
            <a:r>
              <a:rPr lang="en-US" b="1" dirty="0">
                <a:solidFill>
                  <a:srgbClr val="FFFF00"/>
                </a:solidFill>
              </a:rPr>
              <a:t>stream</a:t>
            </a:r>
            <a:r>
              <a:rPr lang="en-US" dirty="0">
                <a:solidFill>
                  <a:srgbClr val="FFFF00"/>
                </a:solidFill>
              </a:rPr>
              <a:t> modes</a:t>
            </a:r>
            <a:endParaRPr lang="en-AU" dirty="0">
              <a:solidFill>
                <a:srgbClr val="FFFF00"/>
              </a:solidFill>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61BD500F-3609-4792-A5EE-962E7EDAF5A5}" type="slidenum">
              <a:rPr lang="en-US" altLang="en-US" smtClean="0"/>
              <a:pPr eaLnBrk="1" hangingPunct="1">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4624"/>
            <a:ext cx="8229600" cy="778098"/>
          </a:xfrm>
        </p:spPr>
        <p:txBody>
          <a:bodyPr>
            <a:normAutofit/>
          </a:bodyPr>
          <a:lstStyle/>
          <a:p>
            <a:pPr eaLnBrk="1" hangingPunct="1">
              <a:defRPr/>
            </a:pPr>
            <a:r>
              <a:rPr lang="en-AU" sz="3600" b="1" dirty="0"/>
              <a:t>Message Padding</a:t>
            </a:r>
          </a:p>
        </p:txBody>
      </p:sp>
      <p:sp>
        <p:nvSpPr>
          <p:cNvPr id="91139" name="Rectangle 3"/>
          <p:cNvSpPr>
            <a:spLocks noGrp="1" noChangeArrowheads="1"/>
          </p:cNvSpPr>
          <p:nvPr>
            <p:ph idx="1"/>
          </p:nvPr>
        </p:nvSpPr>
        <p:spPr>
          <a:xfrm>
            <a:off x="179512" y="836712"/>
            <a:ext cx="8735888" cy="5754737"/>
          </a:xfrm>
        </p:spPr>
        <p:txBody>
          <a:bodyPr>
            <a:normAutofit/>
          </a:bodyPr>
          <a:lstStyle/>
          <a:p>
            <a:pPr>
              <a:lnSpc>
                <a:spcPct val="90000"/>
              </a:lnSpc>
              <a:defRPr/>
            </a:pPr>
            <a:r>
              <a:rPr lang="en-AU" altLang="en-US" sz="2800" dirty="0"/>
              <a:t>One issue that arises with block cipher is how to handle the </a:t>
            </a:r>
            <a:r>
              <a:rPr lang="en-AU" altLang="en-US" sz="2800" b="1" dirty="0">
                <a:solidFill>
                  <a:srgbClr val="00B0F0"/>
                </a:solidFill>
              </a:rPr>
              <a:t>last block</a:t>
            </a:r>
            <a:endParaRPr lang="en-AU" sz="2800" b="1" dirty="0">
              <a:solidFill>
                <a:srgbClr val="00B0F0"/>
              </a:solidFill>
            </a:endParaRPr>
          </a:p>
          <a:p>
            <a:pPr lvl="1">
              <a:lnSpc>
                <a:spcPct val="90000"/>
              </a:lnSpc>
              <a:defRPr/>
            </a:pPr>
            <a:r>
              <a:rPr lang="en-AU" sz="2400" dirty="0"/>
              <a:t>Block size </a:t>
            </a:r>
            <a:r>
              <a:rPr lang="en-AU" sz="2400" dirty="0">
                <a:latin typeface="Wingdings"/>
                <a:ea typeface="Wingdings"/>
                <a:cs typeface="Wingdings"/>
                <a:sym typeface="Wingdings"/>
              </a:rPr>
              <a:t></a:t>
            </a:r>
            <a:r>
              <a:rPr lang="en-AU" sz="2400" dirty="0"/>
              <a:t> Fixed.  </a:t>
            </a:r>
            <a:r>
              <a:rPr lang="en-AU" sz="2400" i="1" dirty="0" err="1"/>
              <a:t>i.e</a:t>
            </a:r>
            <a:r>
              <a:rPr lang="en-AU" sz="2400" i="1" dirty="0"/>
              <a:t> DES 64 bits and AES 128 bits</a:t>
            </a:r>
          </a:p>
          <a:p>
            <a:pPr lvl="1">
              <a:lnSpc>
                <a:spcPct val="90000"/>
              </a:lnSpc>
              <a:defRPr/>
            </a:pPr>
            <a:r>
              <a:rPr lang="en-AU" sz="2400" dirty="0"/>
              <a:t>Message size (</a:t>
            </a:r>
            <a:r>
              <a:rPr lang="en-AU" sz="2400" i="1" dirty="0"/>
              <a:t>input</a:t>
            </a:r>
            <a:r>
              <a:rPr lang="en-AU" sz="2400" dirty="0"/>
              <a:t>) </a:t>
            </a:r>
            <a:r>
              <a:rPr lang="en-AU" sz="2400" dirty="0">
                <a:latin typeface="Wingdings"/>
                <a:ea typeface="Wingdings"/>
                <a:cs typeface="Wingdings"/>
                <a:sym typeface="Wingdings"/>
              </a:rPr>
              <a:t></a:t>
            </a:r>
            <a:r>
              <a:rPr lang="en-AU" sz="2400" dirty="0">
                <a:sym typeface="Wingdings"/>
              </a:rPr>
              <a:t> </a:t>
            </a:r>
            <a:r>
              <a:rPr lang="en-US" sz="2400" dirty="0"/>
              <a:t>Not fixed</a:t>
            </a:r>
          </a:p>
          <a:p>
            <a:pPr eaLnBrk="1" hangingPunct="1">
              <a:lnSpc>
                <a:spcPct val="90000"/>
              </a:lnSpc>
              <a:defRPr/>
            </a:pPr>
            <a:endParaRPr lang="en-US" dirty="0"/>
          </a:p>
          <a:p>
            <a:pPr eaLnBrk="1" hangingPunct="1">
              <a:lnSpc>
                <a:spcPct val="90000"/>
              </a:lnSpc>
              <a:defRPr/>
            </a:pPr>
            <a:r>
              <a:rPr lang="en-US" sz="2800" dirty="0"/>
              <a:t>A possible implementation</a:t>
            </a:r>
          </a:p>
          <a:p>
            <a:pPr lvl="1" eaLnBrk="1" hangingPunct="1">
              <a:lnSpc>
                <a:spcPct val="90000"/>
              </a:lnSpc>
              <a:defRPr/>
            </a:pPr>
            <a:r>
              <a:rPr lang="en-US" sz="2400" dirty="0"/>
              <a:t>Pad with extra bits at the last block as follows:</a:t>
            </a:r>
          </a:p>
          <a:p>
            <a:pPr lvl="2" eaLnBrk="1" hangingPunct="1">
              <a:lnSpc>
                <a:spcPct val="90000"/>
              </a:lnSpc>
              <a:defRPr/>
            </a:pPr>
            <a:r>
              <a:rPr lang="en-US" sz="2000" dirty="0"/>
              <a:t>Pad with known </a:t>
            </a:r>
            <a:r>
              <a:rPr lang="en-US" sz="2000" u="sng" dirty="0"/>
              <a:t>non-data </a:t>
            </a:r>
            <a:r>
              <a:rPr lang="en-US" sz="2000" dirty="0"/>
              <a:t>value (</a:t>
            </a:r>
            <a:r>
              <a:rPr lang="en-US" sz="2000" dirty="0" err="1"/>
              <a:t>eg</a:t>
            </a:r>
            <a:r>
              <a:rPr lang="en-US" sz="2000" dirty="0"/>
              <a:t> nulls)</a:t>
            </a:r>
            <a:endParaRPr lang="en-AU" sz="2000" dirty="0"/>
          </a:p>
          <a:p>
            <a:pPr lvl="2" eaLnBrk="1" hangingPunct="1">
              <a:lnSpc>
                <a:spcPct val="90000"/>
              </a:lnSpc>
              <a:defRPr/>
            </a:pPr>
            <a:r>
              <a:rPr lang="en-AU" sz="2000" dirty="0"/>
              <a:t>Pad with bits + count of pad size </a:t>
            </a:r>
          </a:p>
          <a:p>
            <a:pPr lvl="3" eaLnBrk="1" hangingPunct="1">
              <a:lnSpc>
                <a:spcPct val="90000"/>
              </a:lnSpc>
              <a:defRPr/>
            </a:pPr>
            <a:r>
              <a:rPr lang="en-AU" sz="1800" dirty="0"/>
              <a:t>E.g. [ </a:t>
            </a:r>
            <a:r>
              <a:rPr lang="en-AU" sz="1800" b="1" dirty="0">
                <a:solidFill>
                  <a:srgbClr val="FFFF00"/>
                </a:solidFill>
              </a:rPr>
              <a:t>b1 b2 b3 </a:t>
            </a:r>
            <a:r>
              <a:rPr lang="en-AU" sz="1800" b="1" dirty="0">
                <a:solidFill>
                  <a:srgbClr val="CCFFCC"/>
                </a:solidFill>
              </a:rPr>
              <a:t>0 0 0 0 5</a:t>
            </a:r>
            <a:r>
              <a:rPr lang="en-AU" sz="1800" dirty="0"/>
              <a:t>] </a:t>
            </a:r>
          </a:p>
          <a:p>
            <a:pPr lvl="3" eaLnBrk="1" hangingPunct="1">
              <a:lnSpc>
                <a:spcPct val="90000"/>
              </a:lnSpc>
              <a:defRPr/>
            </a:pPr>
            <a:r>
              <a:rPr lang="en-AU" sz="1800" b="1" dirty="0">
                <a:solidFill>
                  <a:srgbClr val="FFFF00"/>
                </a:solidFill>
              </a:rPr>
              <a:t>3 data bytes</a:t>
            </a:r>
            <a:r>
              <a:rPr lang="en-AU" sz="1800" dirty="0"/>
              <a:t>, then </a:t>
            </a:r>
            <a:r>
              <a:rPr lang="en-AU" sz="1800" b="1" dirty="0">
                <a:solidFill>
                  <a:srgbClr val="CCFFCC"/>
                </a:solidFill>
              </a:rPr>
              <a:t>5 bytes pad + count</a:t>
            </a:r>
          </a:p>
          <a:p>
            <a:pPr lvl="3" eaLnBrk="1" hangingPunct="1">
              <a:lnSpc>
                <a:spcPct val="90000"/>
              </a:lnSpc>
              <a:defRPr/>
            </a:pPr>
            <a:r>
              <a:rPr lang="en-AU" sz="1800" b="1" dirty="0">
                <a:solidFill>
                  <a:srgbClr val="CCFFCC"/>
                </a:solidFill>
              </a:rPr>
              <a:t>Example of a padding scheme </a:t>
            </a:r>
            <a:r>
              <a:rPr lang="en-AU" sz="1800" b="1" dirty="0" err="1">
                <a:solidFill>
                  <a:srgbClr val="CCFFCC"/>
                </a:solidFill>
              </a:rPr>
              <a:t>PKCS5</a:t>
            </a:r>
            <a:endParaRPr lang="en-AU" sz="1800" dirty="0"/>
          </a:p>
          <a:p>
            <a:pPr lvl="1" eaLnBrk="1" hangingPunct="1">
              <a:lnSpc>
                <a:spcPct val="90000"/>
              </a:lnSpc>
              <a:defRPr/>
            </a:pPr>
            <a:r>
              <a:rPr lang="en-AU" sz="2400" dirty="0"/>
              <a:t>Overheads</a:t>
            </a:r>
          </a:p>
          <a:p>
            <a:pPr lvl="2">
              <a:lnSpc>
                <a:spcPct val="90000"/>
              </a:lnSpc>
              <a:defRPr/>
            </a:pPr>
            <a:r>
              <a:rPr lang="en-AU" sz="2000" dirty="0"/>
              <a:t>Need to recognise padding at the receiving end</a:t>
            </a:r>
          </a:p>
          <a:p>
            <a:pPr lvl="2">
              <a:lnSpc>
                <a:spcPct val="90000"/>
              </a:lnSpc>
              <a:defRPr/>
            </a:pPr>
            <a:r>
              <a:rPr lang="en-AU" sz="2000" dirty="0"/>
              <a:t>Must know the count of padding</a:t>
            </a:r>
            <a:endParaRPr lang="en-AU" sz="7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F19577DB-37CC-433F-BE84-D042EA52E5E6}" type="slidenum">
              <a:rPr lang="en-US" altLang="en-US" smtClean="0"/>
              <a:pPr eaLnBrk="1" hangingPunct="1">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64904"/>
            <a:ext cx="8229600" cy="1139825"/>
          </a:xfrm>
        </p:spPr>
        <p:txBody>
          <a:bodyPr>
            <a:normAutofit fontScale="90000"/>
          </a:bodyPr>
          <a:lstStyle/>
          <a:p>
            <a:r>
              <a:rPr lang="en-US" dirty="0"/>
              <a:t>Block Cipher </a:t>
            </a:r>
            <a:br>
              <a:rPr lang="en-US" dirty="0"/>
            </a:br>
            <a:r>
              <a:rPr lang="en-US" dirty="0"/>
              <a:t>Modes of Operation</a:t>
            </a:r>
          </a:p>
        </p:txBody>
      </p:sp>
      <p:sp>
        <p:nvSpPr>
          <p:cNvPr id="4" name="Slide Number Placeholder 3"/>
          <p:cNvSpPr>
            <a:spLocks noGrp="1"/>
          </p:cNvSpPr>
          <p:nvPr>
            <p:ph type="sldNum" sz="quarter" idx="12"/>
          </p:nvPr>
        </p:nvSpPr>
        <p:spPr/>
        <p:txBody>
          <a:bodyPr/>
          <a:lstStyle/>
          <a:p>
            <a:pPr>
              <a:defRPr/>
            </a:pPr>
            <a:fld id="{FE94AC6D-9F0E-406C-A8D8-3473D57D348B}" type="slidenum">
              <a:rPr lang="en-US" altLang="en-US" smtClean="0"/>
              <a:pPr>
                <a:defRPr/>
              </a:pPr>
              <a:t>6</a:t>
            </a:fld>
            <a:endParaRPr lang="en-US" altLang="en-US"/>
          </a:p>
        </p:txBody>
      </p:sp>
    </p:spTree>
    <p:extLst>
      <p:ext uri="{BB962C8B-B14F-4D97-AF65-F5344CB8AC3E}">
        <p14:creationId xmlns:p14="http://schemas.microsoft.com/office/powerpoint/2010/main" val="285697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a:xfrm>
            <a:off x="457200" y="1299270"/>
            <a:ext cx="8229600" cy="4738538"/>
          </a:xfrm>
        </p:spPr>
        <p:txBody>
          <a:bodyPr>
            <a:normAutofit fontScale="92500" lnSpcReduction="20000"/>
          </a:bodyPr>
          <a:lstStyle/>
          <a:p>
            <a:pPr eaLnBrk="1" hangingPunct="1">
              <a:defRPr/>
            </a:pPr>
            <a:r>
              <a:rPr lang="en-AU" dirty="0"/>
              <a:t>Simplest mode of operation</a:t>
            </a:r>
          </a:p>
          <a:p>
            <a:pPr eaLnBrk="1" hangingPunct="1">
              <a:defRPr/>
            </a:pPr>
            <a:r>
              <a:rPr lang="en-AU" dirty="0"/>
              <a:t>Message split into independent blocks </a:t>
            </a:r>
          </a:p>
          <a:p>
            <a:pPr eaLnBrk="1" hangingPunct="1">
              <a:defRPr/>
            </a:pPr>
            <a:r>
              <a:rPr lang="en-AU" dirty="0"/>
              <a:t>Each block is encrypted independently with the same key.</a:t>
            </a:r>
          </a:p>
          <a:p>
            <a:pPr lvl="1" eaLnBrk="1" hangingPunct="1">
              <a:defRPr/>
            </a:pPr>
            <a:r>
              <a:rPr lang="en-AU" dirty="0"/>
              <a:t>Each block is substituted with another value </a:t>
            </a:r>
            <a:r>
              <a:rPr lang="en-AU" dirty="0">
                <a:sym typeface="Wingdings"/>
              </a:rPr>
              <a:t> </a:t>
            </a:r>
            <a:r>
              <a:rPr lang="en-AU" dirty="0"/>
              <a:t>like a codebook (hence named ECB)</a:t>
            </a:r>
          </a:p>
          <a:p>
            <a:pPr lvl="1" eaLnBrk="1" hangingPunct="1">
              <a:defRPr/>
            </a:pPr>
            <a:r>
              <a:rPr lang="en-AU" dirty="0">
                <a:solidFill>
                  <a:srgbClr val="FFFF00"/>
                </a:solidFill>
                <a:latin typeface="Courier New" pitchFamily="49" charset="0"/>
              </a:rPr>
              <a:t>	</a:t>
            </a:r>
            <a:r>
              <a:rPr lang="en-AU" sz="3200" b="1" dirty="0" err="1">
                <a:solidFill>
                  <a:srgbClr val="FFFF00"/>
                </a:solidFill>
                <a:latin typeface="Courier New" pitchFamily="49" charset="0"/>
              </a:rPr>
              <a:t>C</a:t>
            </a:r>
            <a:r>
              <a:rPr lang="en-AU" sz="3200" b="1" baseline="-25000" dirty="0" err="1">
                <a:solidFill>
                  <a:srgbClr val="FFFF00"/>
                </a:solidFill>
                <a:latin typeface="Courier New" pitchFamily="49" charset="0"/>
              </a:rPr>
              <a:t>i</a:t>
            </a:r>
            <a:r>
              <a:rPr lang="en-AU" sz="3200" b="1" dirty="0">
                <a:solidFill>
                  <a:srgbClr val="FFFF00"/>
                </a:solidFill>
                <a:latin typeface="Courier New" pitchFamily="49" charset="0"/>
              </a:rPr>
              <a:t> = </a:t>
            </a:r>
            <a:r>
              <a:rPr lang="en-AU" sz="3200" b="1" dirty="0" err="1">
                <a:solidFill>
                  <a:srgbClr val="FFFF00"/>
                </a:solidFill>
                <a:latin typeface="Courier New" pitchFamily="49" charset="0"/>
              </a:rPr>
              <a:t>En</a:t>
            </a:r>
            <a:r>
              <a:rPr lang="en-AU" sz="3200" b="1" baseline="-25000" dirty="0" err="1">
                <a:solidFill>
                  <a:srgbClr val="FFFF00"/>
                </a:solidFill>
                <a:latin typeface="Courier New" pitchFamily="49" charset="0"/>
              </a:rPr>
              <a:t>K</a:t>
            </a:r>
            <a:r>
              <a:rPr lang="en-AU" sz="3200" b="1" dirty="0">
                <a:solidFill>
                  <a:srgbClr val="FFFF00"/>
                </a:solidFill>
                <a:latin typeface="Courier New" pitchFamily="49" charset="0"/>
              </a:rPr>
              <a:t>(P</a:t>
            </a:r>
            <a:r>
              <a:rPr lang="en-AU" sz="3200" b="1" baseline="-25000" dirty="0">
                <a:solidFill>
                  <a:srgbClr val="FFFF00"/>
                </a:solidFill>
                <a:latin typeface="Courier New" pitchFamily="49" charset="0"/>
              </a:rPr>
              <a:t>i</a:t>
            </a:r>
            <a:r>
              <a:rPr lang="en-AU" sz="3200" b="1" dirty="0">
                <a:solidFill>
                  <a:srgbClr val="FFFF00"/>
                </a:solidFill>
                <a:latin typeface="Courier New" pitchFamily="49" charset="0"/>
              </a:rPr>
              <a:t>)</a:t>
            </a:r>
            <a:endParaRPr lang="en-AU" sz="3200" dirty="0"/>
          </a:p>
          <a:p>
            <a:pPr marL="457200" lvl="1" indent="0" eaLnBrk="1" hangingPunct="1">
              <a:buNone/>
              <a:defRPr/>
            </a:pPr>
            <a:r>
              <a:rPr lang="en-AU" dirty="0"/>
              <a:t>     </a:t>
            </a:r>
            <a:r>
              <a:rPr lang="en-AU" sz="2400" dirty="0"/>
              <a:t> C = </a:t>
            </a:r>
            <a:r>
              <a:rPr lang="en-AU" sz="2400" dirty="0" err="1"/>
              <a:t>ciphertext</a:t>
            </a:r>
            <a:r>
              <a:rPr lang="en-AU" sz="2400" dirty="0"/>
              <a:t>, P = Plaintext , K = Key</a:t>
            </a:r>
          </a:p>
          <a:p>
            <a:pPr eaLnBrk="1" hangingPunct="1">
              <a:defRPr/>
            </a:pPr>
            <a:r>
              <a:rPr lang="en-AU" dirty="0"/>
              <a:t>Use In</a:t>
            </a:r>
            <a:r>
              <a:rPr lang="en-US" dirty="0"/>
              <a:t>: secure transmission of single block of info needs to be sent</a:t>
            </a:r>
          </a:p>
          <a:p>
            <a:pPr lvl="1">
              <a:defRPr/>
            </a:pPr>
            <a:r>
              <a:rPr lang="en-AU" dirty="0" err="1"/>
              <a:t>i.e</a:t>
            </a:r>
            <a:r>
              <a:rPr lang="en-AU" dirty="0"/>
              <a:t> </a:t>
            </a:r>
            <a:r>
              <a:rPr lang="en-AU" dirty="0">
                <a:solidFill>
                  <a:srgbClr val="FF0000"/>
                </a:solidFill>
              </a:rPr>
              <a:t>Session key </a:t>
            </a:r>
            <a:r>
              <a:rPr lang="en-AU" dirty="0"/>
              <a:t>encrypted using a master key</a:t>
            </a:r>
          </a:p>
          <a:p>
            <a:pPr lvl="1" eaLnBrk="1" hangingPunct="1">
              <a:buFont typeface="Wingdings" panose="05000000000000000000" pitchFamily="2" charset="2"/>
              <a:buNone/>
              <a:defRPr/>
            </a:pP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8B8850EA-AA3C-4E98-8E28-4C04B5494ED5}" type="slidenum">
              <a:rPr lang="en-US" altLang="en-US" smtClean="0"/>
              <a:pPr eaLnBrk="1" hangingPunct="1">
                <a:defRPr/>
              </a:pPr>
              <a:t>7</a:t>
            </a:fld>
            <a:endParaRPr lang="en-US" altLang="en-US"/>
          </a:p>
        </p:txBody>
      </p:sp>
      <p:sp>
        <p:nvSpPr>
          <p:cNvPr id="5" name="Rectangle 2">
            <a:extLst>
              <a:ext uri="{FF2B5EF4-FFF2-40B4-BE49-F238E27FC236}">
                <a16:creationId xmlns:a16="http://schemas.microsoft.com/office/drawing/2014/main" id="{478CFCF3-4BF0-4522-B315-998A4244D06E}"/>
              </a:ext>
            </a:extLst>
          </p:cNvPr>
          <p:cNvSpPr txBox="1">
            <a:spLocks noChangeArrowheads="1"/>
          </p:cNvSpPr>
          <p:nvPr/>
        </p:nvSpPr>
        <p:spPr>
          <a:xfrm>
            <a:off x="457200" y="274638"/>
            <a:ext cx="8229600" cy="70609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AU" sz="4000" b="1" dirty="0"/>
              <a:t>Electronic Code Book (ECB)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74638"/>
            <a:ext cx="8229600" cy="706090"/>
          </a:xfrm>
        </p:spPr>
        <p:txBody>
          <a:bodyPr>
            <a:normAutofit/>
          </a:bodyPr>
          <a:lstStyle/>
          <a:p>
            <a:pPr eaLnBrk="1" hangingPunct="1">
              <a:defRPr/>
            </a:pPr>
            <a:r>
              <a:rPr lang="en-AU" sz="4000" dirty="0"/>
              <a:t>Electronic Code Book (ECB) (</a:t>
            </a:r>
            <a:r>
              <a:rPr lang="en-AU" sz="4000" dirty="0" err="1"/>
              <a:t>Cont</a:t>
            </a:r>
            <a:r>
              <a:rPr lang="en-AU" sz="4000" dirty="0"/>
              <a:t>)</a:t>
            </a:r>
          </a:p>
        </p:txBody>
      </p:sp>
      <p:pic>
        <p:nvPicPr>
          <p:cNvPr id="3" name="Content Placeholder 2" descr="ECB.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2984" r="-42984"/>
          <a:stretch/>
        </p:blipFill>
        <p:spPr>
          <a:xfrm>
            <a:off x="457200" y="1412776"/>
            <a:ext cx="8229600" cy="4713387"/>
          </a:xfrm>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DF0682D-DBAA-4DB2-A154-6D6083C80114}" type="slidenum">
              <a:rPr lang="en-US" altLang="en-US" smtClean="0"/>
              <a:pPr eaLnBrk="1" hangingPunct="1">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28600" y="277814"/>
            <a:ext cx="8686800" cy="640878"/>
          </a:xfrm>
        </p:spPr>
        <p:txBody>
          <a:bodyPr>
            <a:normAutofit/>
          </a:bodyPr>
          <a:lstStyle/>
          <a:p>
            <a:pPr eaLnBrk="1" hangingPunct="1">
              <a:defRPr/>
            </a:pPr>
            <a:r>
              <a:rPr lang="en-AU" sz="3600" dirty="0"/>
              <a:t>ECB : Limitations</a:t>
            </a:r>
          </a:p>
        </p:txBody>
      </p:sp>
      <p:sp>
        <p:nvSpPr>
          <p:cNvPr id="84995" name="Rectangle 3"/>
          <p:cNvSpPr>
            <a:spLocks noGrp="1" noChangeArrowheads="1"/>
          </p:cNvSpPr>
          <p:nvPr>
            <p:ph idx="1"/>
          </p:nvPr>
        </p:nvSpPr>
        <p:spPr>
          <a:xfrm>
            <a:off x="338257" y="1201737"/>
            <a:ext cx="8348543" cy="4819551"/>
          </a:xfrm>
        </p:spPr>
        <p:txBody>
          <a:bodyPr>
            <a:normAutofit fontScale="92500" lnSpcReduction="20000"/>
          </a:bodyPr>
          <a:lstStyle/>
          <a:p>
            <a:pPr eaLnBrk="1" hangingPunct="1">
              <a:lnSpc>
                <a:spcPct val="90000"/>
              </a:lnSpc>
              <a:defRPr/>
            </a:pPr>
            <a:r>
              <a:rPr lang="en-AU" dirty="0"/>
              <a:t>Deterministic : not appropriate of any quantity of data</a:t>
            </a:r>
          </a:p>
          <a:p>
            <a:pPr lvl="1" eaLnBrk="1" hangingPunct="1">
              <a:lnSpc>
                <a:spcPct val="90000"/>
              </a:lnSpc>
              <a:defRPr/>
            </a:pPr>
            <a:r>
              <a:rPr lang="en-AU" dirty="0"/>
              <a:t>Data block 1..n using the same key, encrypted twice will get the same ciphertext with same plain text.</a:t>
            </a:r>
          </a:p>
          <a:p>
            <a:pPr lvl="1" eaLnBrk="1" hangingPunct="1">
              <a:lnSpc>
                <a:spcPct val="90000"/>
              </a:lnSpc>
              <a:defRPr/>
            </a:pPr>
            <a:r>
              <a:rPr lang="en-AU" dirty="0"/>
              <a:t>When messages known to have subtle changes only (but send repeatedly) can be used for analysis.</a:t>
            </a:r>
          </a:p>
          <a:p>
            <a:pPr eaLnBrk="1" hangingPunct="1">
              <a:lnSpc>
                <a:spcPct val="90000"/>
              </a:lnSpc>
              <a:defRPr/>
            </a:pPr>
            <a:endParaRPr lang="en-AU" dirty="0"/>
          </a:p>
          <a:p>
            <a:pPr eaLnBrk="1" hangingPunct="1">
              <a:lnSpc>
                <a:spcPct val="90000"/>
              </a:lnSpc>
              <a:defRPr/>
            </a:pPr>
            <a:r>
              <a:rPr lang="en-AU" dirty="0"/>
              <a:t>Message repetitions show in ciphertext </a:t>
            </a:r>
          </a:p>
          <a:p>
            <a:pPr lvl="1" eaLnBrk="1" hangingPunct="1">
              <a:lnSpc>
                <a:spcPct val="90000"/>
              </a:lnSpc>
              <a:defRPr/>
            </a:pPr>
            <a:r>
              <a:rPr lang="en-AU" dirty="0"/>
              <a:t>Obvious in certain type of data (e.g. graphics) </a:t>
            </a:r>
          </a:p>
          <a:p>
            <a:pPr lvl="1" eaLnBrk="1" hangingPunct="1">
              <a:lnSpc>
                <a:spcPct val="90000"/>
              </a:lnSpc>
              <a:defRPr/>
            </a:pPr>
            <a:r>
              <a:rPr lang="en-AU" dirty="0"/>
              <a:t>weakness is due to the encrypted message blocks being independent </a:t>
            </a:r>
          </a:p>
          <a:p>
            <a:pPr eaLnBrk="1" hangingPunct="1">
              <a:lnSpc>
                <a:spcPct val="90000"/>
              </a:lnSpc>
              <a:defRPr/>
            </a:pPr>
            <a:endParaRPr lang="en-AU" dirty="0"/>
          </a:p>
          <a:p>
            <a:pPr eaLnBrk="1" hangingPunct="1">
              <a:lnSpc>
                <a:spcPct val="90000"/>
              </a:lnSpc>
              <a:defRPr/>
            </a:pPr>
            <a:r>
              <a:rPr lang="en-AU" dirty="0"/>
              <a:t>Limitations: For sending a few blocks of data </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75B3F6E9-1A2B-456D-8BFE-9B912570BEFC}" type="slidenum">
              <a:rPr lang="en-US" altLang="en-US" smtClean="0"/>
              <a:pPr eaLnBrk="1" hangingPunct="1">
                <a:defRPr/>
              </a:pPr>
              <a:t>9</a:t>
            </a:fld>
            <a:endParaRPr lang="en-US" altLang="en-US"/>
          </a:p>
        </p:txBody>
      </p:sp>
    </p:spTree>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5421</TotalTime>
  <Words>3154</Words>
  <Application>Microsoft Office PowerPoint</Application>
  <PresentationFormat>On-screen Show (4:3)</PresentationFormat>
  <Paragraphs>269</Paragraphs>
  <Slides>29</Slides>
  <Notes>23</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Times-Roman</vt:lpstr>
      <vt:lpstr>Arial</vt:lpstr>
      <vt:lpstr>Calibri</vt:lpstr>
      <vt:lpstr>Courier New</vt:lpstr>
      <vt:lpstr>Times</vt:lpstr>
      <vt:lpstr>Wingdings</vt:lpstr>
      <vt:lpstr>Black</vt:lpstr>
      <vt:lpstr> Modes of Operation</vt:lpstr>
      <vt:lpstr>Content</vt:lpstr>
      <vt:lpstr>Problem</vt:lpstr>
      <vt:lpstr>Modes of Operation</vt:lpstr>
      <vt:lpstr>Message Padding</vt:lpstr>
      <vt:lpstr>Block Cipher  Modes of Operation</vt:lpstr>
      <vt:lpstr>PowerPoint Presentation</vt:lpstr>
      <vt:lpstr>Electronic Code Book (ECB) (Cont)</vt:lpstr>
      <vt:lpstr>ECB : Limitations</vt:lpstr>
      <vt:lpstr>Cipher Block Chaining (CBC) </vt:lpstr>
      <vt:lpstr>Cipher Block Chaining (CBC) (Cont)</vt:lpstr>
      <vt:lpstr>CBC : Features</vt:lpstr>
      <vt:lpstr>Stream Ciphers</vt:lpstr>
      <vt:lpstr>Stream Cipher Structure</vt:lpstr>
      <vt:lpstr>Stream Cipher Properties</vt:lpstr>
      <vt:lpstr>Cipher FeedBack (CFB) Mode</vt:lpstr>
      <vt:lpstr>Cipher FeedBack (CFB) Mode (Cont)</vt:lpstr>
      <vt:lpstr>Cipher FeedBack (CFB) Mode (Cont)</vt:lpstr>
      <vt:lpstr>CFB: Advantages &amp; Limitations (Cont)</vt:lpstr>
      <vt:lpstr>Output FeedBack (OFB)</vt:lpstr>
      <vt:lpstr>Output FeedBack (OFB) (Cont)</vt:lpstr>
      <vt:lpstr>OFB: Advantages &amp; Limitations (Cont)</vt:lpstr>
      <vt:lpstr>OFB vs CFB</vt:lpstr>
      <vt:lpstr>Counter (CTR)</vt:lpstr>
      <vt:lpstr>Counter (CTR) (Cont)</vt:lpstr>
      <vt:lpstr>CTR: Advantages &amp; Limitations</vt:lpstr>
      <vt:lpstr>PowerPoint Presentation</vt:lpstr>
      <vt:lpstr>PowerPoint Presentation</vt:lpstr>
      <vt:lpstr>Summary</vt:lpstr>
    </vt:vector>
  </TitlesOfParts>
  <Manager/>
  <Company>School of IT&amp;EE,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keywords/>
  <dc:description/>
  <cp:lastModifiedBy>casey</cp:lastModifiedBy>
  <cp:revision>166</cp:revision>
  <dcterms:created xsi:type="dcterms:W3CDTF">2002-03-28T02:06:54Z</dcterms:created>
  <dcterms:modified xsi:type="dcterms:W3CDTF">2020-02-10T06:58:03Z</dcterms:modified>
  <cp:category/>
</cp:coreProperties>
</file>