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31"/>
  </p:notesMasterIdLst>
  <p:handoutMasterIdLst>
    <p:handoutMasterId r:id="rId32"/>
  </p:handoutMasterIdLst>
  <p:sldIdLst>
    <p:sldId id="294" r:id="rId2"/>
    <p:sldId id="296" r:id="rId3"/>
    <p:sldId id="276" r:id="rId4"/>
    <p:sldId id="275" r:id="rId5"/>
    <p:sldId id="277" r:id="rId6"/>
    <p:sldId id="278" r:id="rId7"/>
    <p:sldId id="310" r:id="rId8"/>
    <p:sldId id="335" r:id="rId9"/>
    <p:sldId id="336" r:id="rId10"/>
    <p:sldId id="337" r:id="rId11"/>
    <p:sldId id="324" r:id="rId12"/>
    <p:sldId id="325" r:id="rId13"/>
    <p:sldId id="323" r:id="rId14"/>
    <p:sldId id="299" r:id="rId15"/>
    <p:sldId id="300" r:id="rId16"/>
    <p:sldId id="301" r:id="rId17"/>
    <p:sldId id="326" r:id="rId18"/>
    <p:sldId id="327" r:id="rId19"/>
    <p:sldId id="303" r:id="rId20"/>
    <p:sldId id="304" r:id="rId21"/>
    <p:sldId id="339" r:id="rId22"/>
    <p:sldId id="340" r:id="rId23"/>
    <p:sldId id="328" r:id="rId24"/>
    <p:sldId id="338" r:id="rId25"/>
    <p:sldId id="332" r:id="rId26"/>
    <p:sldId id="333" r:id="rId27"/>
    <p:sldId id="334" r:id="rId28"/>
    <p:sldId id="329" r:id="rId29"/>
    <p:sldId id="274" r:id="rId30"/>
  </p:sldIdLst>
  <p:sldSz cx="9906000" cy="6858000" type="A4"/>
  <p:notesSz cx="7099300" cy="10234613"/>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85290" autoAdjust="0"/>
  </p:normalViewPr>
  <p:slideViewPr>
    <p:cSldViewPr>
      <p:cViewPr varScale="1">
        <p:scale>
          <a:sx n="57" d="100"/>
          <a:sy n="57" d="100"/>
        </p:scale>
        <p:origin x="1312" y="36"/>
      </p:cViewPr>
      <p:guideLst>
        <p:guide orient="horz" pos="2160"/>
        <p:guide pos="288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9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076363" cy="5117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eaLnBrk="1" hangingPunct="1">
              <a:defRPr sz="1300"/>
            </a:lvl1pPr>
          </a:lstStyle>
          <a:p>
            <a:pPr>
              <a:defRPr/>
            </a:pPr>
            <a:endParaRPr lang="en-GB" altLang="en-US"/>
          </a:p>
        </p:txBody>
      </p:sp>
      <p:sp>
        <p:nvSpPr>
          <p:cNvPr id="92163" name="Rectangle 3"/>
          <p:cNvSpPr>
            <a:spLocks noGrp="1" noChangeArrowheads="1"/>
          </p:cNvSpPr>
          <p:nvPr>
            <p:ph type="dt" sz="quarter" idx="1"/>
          </p:nvPr>
        </p:nvSpPr>
        <p:spPr bwMode="auto">
          <a:xfrm>
            <a:off x="4021294" y="0"/>
            <a:ext cx="3076363" cy="5117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eaLnBrk="1" hangingPunct="1">
              <a:defRPr sz="1300"/>
            </a:lvl1pPr>
          </a:lstStyle>
          <a:p>
            <a:pPr>
              <a:defRPr/>
            </a:pPr>
            <a:endParaRPr lang="en-GB" altLang="en-US"/>
          </a:p>
        </p:txBody>
      </p:sp>
      <p:sp>
        <p:nvSpPr>
          <p:cNvPr id="92164" name="Rectangle 4"/>
          <p:cNvSpPr>
            <a:spLocks noGrp="1" noChangeArrowheads="1"/>
          </p:cNvSpPr>
          <p:nvPr>
            <p:ph type="ftr" sz="quarter" idx="2"/>
          </p:nvPr>
        </p:nvSpPr>
        <p:spPr bwMode="auto">
          <a:xfrm>
            <a:off x="0" y="9721106"/>
            <a:ext cx="3076363" cy="5117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eaLnBrk="1" hangingPunct="1">
              <a:defRPr sz="1300"/>
            </a:lvl1pPr>
          </a:lstStyle>
          <a:p>
            <a:pPr>
              <a:defRPr/>
            </a:pPr>
            <a:endParaRPr lang="en-GB" altLang="en-US"/>
          </a:p>
        </p:txBody>
      </p:sp>
      <p:sp>
        <p:nvSpPr>
          <p:cNvPr id="92165" name="Rectangle 5"/>
          <p:cNvSpPr>
            <a:spLocks noGrp="1" noChangeArrowheads="1"/>
          </p:cNvSpPr>
          <p:nvPr>
            <p:ph type="sldNum" sz="quarter" idx="3"/>
          </p:nvPr>
        </p:nvSpPr>
        <p:spPr bwMode="auto">
          <a:xfrm>
            <a:off x="4021294" y="9721106"/>
            <a:ext cx="3076363" cy="5117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FD176645-CCEE-401A-B50C-4C5899B0592B}" type="slidenum">
              <a:rPr lang="en-GB" altLang="en-US"/>
              <a:pPr>
                <a:defRPr/>
              </a:pPr>
              <a:t>‹#›</a:t>
            </a:fld>
            <a:endParaRPr lang="en-GB" altLang="en-US"/>
          </a:p>
        </p:txBody>
      </p:sp>
    </p:spTree>
    <p:extLst>
      <p:ext uri="{BB962C8B-B14F-4D97-AF65-F5344CB8AC3E}">
        <p14:creationId xmlns:p14="http://schemas.microsoft.com/office/powerpoint/2010/main" val="328487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076363" cy="5117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eaLnBrk="1" hangingPunct="1">
              <a:defRPr sz="1300"/>
            </a:lvl1pPr>
          </a:lstStyle>
          <a:p>
            <a:pPr>
              <a:defRPr/>
            </a:pPr>
            <a:endParaRPr lang="en-AU" altLang="en-US"/>
          </a:p>
        </p:txBody>
      </p:sp>
      <p:sp>
        <p:nvSpPr>
          <p:cNvPr id="22531" name="Rectangle 3"/>
          <p:cNvSpPr>
            <a:spLocks noGrp="1" noChangeArrowheads="1"/>
          </p:cNvSpPr>
          <p:nvPr>
            <p:ph type="dt" idx="1"/>
          </p:nvPr>
        </p:nvSpPr>
        <p:spPr bwMode="auto">
          <a:xfrm>
            <a:off x="4021294" y="0"/>
            <a:ext cx="3076363" cy="5117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eaLnBrk="1" hangingPunct="1">
              <a:defRPr sz="1300"/>
            </a:lvl1pPr>
          </a:lstStyle>
          <a:p>
            <a:pPr>
              <a:defRPr/>
            </a:pPr>
            <a:endParaRPr lang="en-AU" altLang="en-US"/>
          </a:p>
        </p:txBody>
      </p:sp>
      <p:sp>
        <p:nvSpPr>
          <p:cNvPr id="3076" name="Rectangle 4"/>
          <p:cNvSpPr>
            <a:spLocks noGrp="1" noRot="1" noChangeAspect="1" noChangeArrowheads="1" noTextEdit="1"/>
          </p:cNvSpPr>
          <p:nvPr>
            <p:ph type="sldImg" idx="2"/>
          </p:nvPr>
        </p:nvSpPr>
        <p:spPr bwMode="auto">
          <a:xfrm>
            <a:off x="779463" y="768350"/>
            <a:ext cx="5540375" cy="3836988"/>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2533" name="Rectangle 5"/>
          <p:cNvSpPr>
            <a:spLocks noGrp="1" noChangeArrowheads="1"/>
          </p:cNvSpPr>
          <p:nvPr>
            <p:ph type="body" sz="quarter" idx="3"/>
          </p:nvPr>
        </p:nvSpPr>
        <p:spPr bwMode="auto">
          <a:xfrm>
            <a:off x="709930" y="4861441"/>
            <a:ext cx="5679440" cy="4605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en-AU" altLang="en-US" noProof="0"/>
              <a:t>Click to edit Master text styles</a:t>
            </a:r>
          </a:p>
          <a:p>
            <a:pPr lvl="1"/>
            <a:r>
              <a:rPr lang="en-AU" altLang="en-US" noProof="0"/>
              <a:t>Second level</a:t>
            </a:r>
          </a:p>
          <a:p>
            <a:pPr lvl="2"/>
            <a:r>
              <a:rPr lang="en-AU" altLang="en-US" noProof="0"/>
              <a:t>Third level</a:t>
            </a:r>
          </a:p>
          <a:p>
            <a:pPr lvl="3"/>
            <a:r>
              <a:rPr lang="en-AU" altLang="en-US" noProof="0"/>
              <a:t>Fourth level</a:t>
            </a:r>
          </a:p>
          <a:p>
            <a:pPr lvl="4"/>
            <a:r>
              <a:rPr lang="en-AU" altLang="en-US" noProof="0"/>
              <a:t>Fifth level</a:t>
            </a:r>
          </a:p>
        </p:txBody>
      </p:sp>
      <p:sp>
        <p:nvSpPr>
          <p:cNvPr id="22534" name="Rectangle 6"/>
          <p:cNvSpPr>
            <a:spLocks noGrp="1" noChangeArrowheads="1"/>
          </p:cNvSpPr>
          <p:nvPr>
            <p:ph type="ftr" sz="quarter" idx="4"/>
          </p:nvPr>
        </p:nvSpPr>
        <p:spPr bwMode="auto">
          <a:xfrm>
            <a:off x="0" y="9721106"/>
            <a:ext cx="3076363" cy="5117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eaLnBrk="1" hangingPunct="1">
              <a:defRPr sz="1300"/>
            </a:lvl1pPr>
          </a:lstStyle>
          <a:p>
            <a:pPr>
              <a:defRPr/>
            </a:pPr>
            <a:endParaRPr lang="en-AU" altLang="en-US"/>
          </a:p>
        </p:txBody>
      </p:sp>
      <p:sp>
        <p:nvSpPr>
          <p:cNvPr id="22535" name="Rectangle 7"/>
          <p:cNvSpPr>
            <a:spLocks noGrp="1" noChangeArrowheads="1"/>
          </p:cNvSpPr>
          <p:nvPr>
            <p:ph type="sldNum" sz="quarter" idx="5"/>
          </p:nvPr>
        </p:nvSpPr>
        <p:spPr bwMode="auto">
          <a:xfrm>
            <a:off x="4021294" y="9721106"/>
            <a:ext cx="3076363" cy="5117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67CB77D3-5E13-42ED-B5FA-5E6D583188D7}" type="slidenum">
              <a:rPr lang="en-AU" altLang="en-US"/>
              <a:pPr>
                <a:defRPr/>
              </a:pPr>
              <a:t>‹#›</a:t>
            </a:fld>
            <a:endParaRPr lang="en-AU" altLang="en-US"/>
          </a:p>
        </p:txBody>
      </p:sp>
    </p:spTree>
    <p:extLst>
      <p:ext uri="{BB962C8B-B14F-4D97-AF65-F5344CB8AC3E}">
        <p14:creationId xmlns:p14="http://schemas.microsoft.com/office/powerpoint/2010/main" val="23853883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62762B6B-0811-4FE8-AEC9-C23AFD9B3AEF}" type="slidenum">
              <a:rPr lang="en-AU" altLang="en-US" smtClean="0"/>
              <a:pPr>
                <a:spcBef>
                  <a:spcPct val="0"/>
                </a:spcBef>
              </a:pPr>
              <a:t>1</a:t>
            </a:fld>
            <a:endParaRPr lang="en-AU" altLang="en-US"/>
          </a:p>
        </p:txBody>
      </p:sp>
      <p:sp>
        <p:nvSpPr>
          <p:cNvPr id="6147" name="Rectangle 2"/>
          <p:cNvSpPr>
            <a:spLocks noGrp="1" noRot="1" noChangeAspect="1" noChangeArrowheads="1" noTextEdit="1"/>
          </p:cNvSpPr>
          <p:nvPr>
            <p:ph type="sldImg"/>
          </p:nvPr>
        </p:nvSpPr>
        <p:spPr>
          <a:xfrm>
            <a:off x="779463" y="768350"/>
            <a:ext cx="5540375" cy="3836988"/>
          </a:xfrm>
          <a:solidFill>
            <a:srgbClr val="FFFFFF"/>
          </a:solidFill>
          <a:ln/>
        </p:spPr>
      </p:sp>
      <p:sp>
        <p:nvSpPr>
          <p:cNvPr id="614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dirty="0"/>
              <a:t>Lecture slides by </a:t>
            </a:r>
            <a:r>
              <a:rPr lang="en-US" altLang="en-US" dirty="0" err="1"/>
              <a:t>Lawrie</a:t>
            </a:r>
            <a:r>
              <a:rPr lang="en-US" altLang="en-US" dirty="0"/>
              <a:t> Brown for “Cryptography and Network Security”, 4/e, by William Stallings, Chapter </a:t>
            </a:r>
            <a:r>
              <a:rPr lang="en-US" altLang="en-US" sz="1100" dirty="0"/>
              <a:t>11 – “</a:t>
            </a:r>
            <a:r>
              <a:rPr lang="en-AU" altLang="en-US" sz="1100" dirty="0"/>
              <a:t>Message Authentication and Hash Functions</a:t>
            </a:r>
            <a:r>
              <a:rPr lang="en-US" altLang="en-US" dirty="0"/>
              <a:t>”.</a:t>
            </a:r>
            <a:endParaRPr lang="en-AU" altLang="en-US" dirty="0"/>
          </a:p>
          <a:p>
            <a:pPr eaLnBrk="1" hangingPunct="1"/>
            <a:endParaRPr lang="en-US" altLang="en-US" dirty="0"/>
          </a:p>
          <a:p>
            <a:pPr eaLnBrk="1" hangingPunct="1"/>
            <a:r>
              <a:rPr lang="en-US" altLang="en-US" dirty="0"/>
              <a:t>Demo :</a:t>
            </a:r>
            <a:r>
              <a:rPr lang="en-US" altLang="en-US" baseline="0" dirty="0"/>
              <a:t>  </a:t>
            </a:r>
            <a:r>
              <a:rPr lang="en-US" altLang="en-US" baseline="0" dirty="0" err="1"/>
              <a:t>Openssl</a:t>
            </a:r>
            <a:r>
              <a:rPr lang="en-US" altLang="en-US" baseline="0" dirty="0"/>
              <a:t> + Java program in slide ___</a:t>
            </a:r>
            <a:endParaRPr lang="en-US" altLang="en-US" dirty="0"/>
          </a:p>
        </p:txBody>
      </p:sp>
    </p:spTree>
    <p:extLst>
      <p:ext uri="{BB962C8B-B14F-4D97-AF65-F5344CB8AC3E}">
        <p14:creationId xmlns:p14="http://schemas.microsoft.com/office/powerpoint/2010/main" val="1847148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C49C05B6-6E3B-46E0-AB6E-8CC29711F71C}" type="slidenum">
              <a:rPr lang="en-AU" altLang="en-US" smtClean="0"/>
              <a:pPr>
                <a:spcBef>
                  <a:spcPct val="0"/>
                </a:spcBef>
              </a:pPr>
              <a:t>13</a:t>
            </a:fld>
            <a:endParaRPr lang="en-AU" altLang="en-US"/>
          </a:p>
        </p:txBody>
      </p:sp>
      <p:sp>
        <p:nvSpPr>
          <p:cNvPr id="32771" name="Rectangle 2"/>
          <p:cNvSpPr>
            <a:spLocks noGrp="1" noRot="1" noChangeAspect="1" noChangeArrowheads="1" noTextEdit="1"/>
          </p:cNvSpPr>
          <p:nvPr>
            <p:ph type="sldImg"/>
          </p:nvPr>
        </p:nvSpPr>
        <p:spPr>
          <a:xfrm>
            <a:off x="779463" y="768350"/>
            <a:ext cx="5540375" cy="3836988"/>
          </a:xfrm>
          <a:ln/>
        </p:spPr>
      </p:sp>
      <p:sp>
        <p:nvSpPr>
          <p:cNvPr id="32772" name="Rectangle 3"/>
          <p:cNvSpPr>
            <a:spLocks noGrp="1" noChangeArrowheads="1"/>
          </p:cNvSpPr>
          <p:nvPr>
            <p:ph type="body" idx="1"/>
          </p:nvPr>
        </p:nvSpPr>
        <p:spPr>
          <a:noFill/>
        </p:spPr>
        <p:txBody>
          <a:bodyPr/>
          <a:lstStyle/>
          <a:p>
            <a:pPr eaLnBrk="1" hangingPunct="1"/>
            <a:r>
              <a:rPr lang="en-US" altLang="en-US" dirty="0"/>
              <a:t>Despite</a:t>
            </a:r>
            <a:r>
              <a:rPr lang="en-US" altLang="en-US" baseline="0" dirty="0"/>
              <a:t> the 2 messages are different </a:t>
            </a:r>
            <a:r>
              <a:rPr lang="en-US" altLang="en-US" baseline="0" dirty="0">
                <a:sym typeface="Wingdings"/>
              </a:rPr>
              <a:t> Same hash</a:t>
            </a:r>
            <a:endParaRPr lang="en-US" altLang="en-US" baseline="0" dirty="0"/>
          </a:p>
          <a:p>
            <a:pPr eaLnBrk="1" hangingPunct="1"/>
            <a:endParaRPr lang="en-US" altLang="en-US" baseline="0" dirty="0"/>
          </a:p>
          <a:p>
            <a:pPr eaLnBrk="1" hangingPunct="1"/>
            <a:r>
              <a:rPr lang="en-US" altLang="en-US" baseline="0" dirty="0"/>
              <a:t>In this case using XOR as the basis </a:t>
            </a:r>
            <a:r>
              <a:rPr lang="en-US" altLang="en-US" baseline="0"/>
              <a:t>of hash </a:t>
            </a:r>
            <a:r>
              <a:rPr lang="en-US" altLang="en-US" baseline="0" dirty="0"/>
              <a:t>function</a:t>
            </a:r>
          </a:p>
          <a:p>
            <a:pPr eaLnBrk="1" hangingPunct="1"/>
            <a:endParaRPr lang="en-US" altLang="en-US" baseline="0" dirty="0"/>
          </a:p>
          <a:p>
            <a:pPr eaLnBrk="1" hangingPunct="1"/>
            <a:r>
              <a:rPr lang="en-US" altLang="en-US" baseline="0" dirty="0"/>
              <a:t>Note the extra message blocks can “cancel” the effect of the hash.</a:t>
            </a:r>
          </a:p>
          <a:p>
            <a:pPr eaLnBrk="1" hangingPunct="1"/>
            <a:endParaRPr lang="en-US" altLang="en-US" dirty="0"/>
          </a:p>
        </p:txBody>
      </p:sp>
    </p:spTree>
    <p:extLst>
      <p:ext uri="{BB962C8B-B14F-4D97-AF65-F5344CB8AC3E}">
        <p14:creationId xmlns:p14="http://schemas.microsoft.com/office/powerpoint/2010/main" val="2916371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3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B8F6742A-2862-427B-B44B-D4A434301AE9}" type="slidenum">
              <a:rPr lang="en-AU" altLang="en-US" smtClean="0"/>
              <a:pPr>
                <a:spcBef>
                  <a:spcPct val="0"/>
                </a:spcBef>
              </a:pPr>
              <a:t>14</a:t>
            </a:fld>
            <a:endParaRPr lang="en-AU" altLang="en-US"/>
          </a:p>
        </p:txBody>
      </p:sp>
      <p:sp>
        <p:nvSpPr>
          <p:cNvPr id="12291" name="Rectangle 2"/>
          <p:cNvSpPr>
            <a:spLocks noGrp="1" noRot="1" noChangeAspect="1" noChangeArrowheads="1" noTextEdit="1"/>
          </p:cNvSpPr>
          <p:nvPr>
            <p:ph type="sldImg"/>
          </p:nvPr>
        </p:nvSpPr>
        <p:spPr>
          <a:xfrm>
            <a:off x="779463" y="768350"/>
            <a:ext cx="5540375" cy="3836988"/>
          </a:xfrm>
          <a:ln/>
        </p:spPr>
      </p:sp>
      <p:sp>
        <p:nvSpPr>
          <p:cNvPr id="122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The Secure Hash Algorithm (SHA) was developed by the National Institute of Standards and Technology (NIST) and published as a federal information processing standard (FIPS 180) in 1993; a revised version was issued as FIPS 180-1 in 1995 and is generally referred to as SHA-1. The actual standards document is entitled Secure Hash Standard. SHA is based on the hash function MD4 and its design closely models MD4. SHA-1 produces a hash value of 160 bits. In 2005, a research team described an attack in which two separate messages could be found that deliver the same SHA-1 hash using 2^69 operations, far fewer than the 2^80 operations previously thought needed to find a collision with an SHA-1 hash [WANG05]. This result should hasten the transition to newer, longer versions of SHA.</a:t>
            </a:r>
            <a:endParaRPr lang="en-AU" altLang="en-US" dirty="0">
              <a:latin typeface="Arial" panose="020B0604020202020204" pitchFamily="34" charset="0"/>
            </a:endParaRPr>
          </a:p>
        </p:txBody>
      </p:sp>
    </p:spTree>
    <p:extLst>
      <p:ext uri="{BB962C8B-B14F-4D97-AF65-F5344CB8AC3E}">
        <p14:creationId xmlns:p14="http://schemas.microsoft.com/office/powerpoint/2010/main" val="1433255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3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1305340B-7F05-4C4A-B1B7-E82EEE6D2C85}" type="slidenum">
              <a:rPr lang="en-AU" altLang="en-US" smtClean="0"/>
              <a:pPr>
                <a:spcBef>
                  <a:spcPct val="0"/>
                </a:spcBef>
              </a:pPr>
              <a:t>15</a:t>
            </a:fld>
            <a:endParaRPr lang="en-AU" altLang="en-US"/>
          </a:p>
        </p:txBody>
      </p:sp>
      <p:sp>
        <p:nvSpPr>
          <p:cNvPr id="14339" name="Rectangle 2"/>
          <p:cNvSpPr>
            <a:spLocks noGrp="1" noRot="1" noChangeAspect="1" noChangeArrowheads="1" noTextEdit="1"/>
          </p:cNvSpPr>
          <p:nvPr>
            <p:ph type="sldImg"/>
          </p:nvPr>
        </p:nvSpPr>
        <p:spPr>
          <a:xfrm>
            <a:off x="779463" y="768350"/>
            <a:ext cx="5540375" cy="3836988"/>
          </a:xfrm>
          <a:solidFill>
            <a:srgbClr val="FFFFFF"/>
          </a:solidFill>
          <a:ln/>
        </p:spPr>
      </p:sp>
      <p:sp>
        <p:nvSpPr>
          <p:cNvPr id="1434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Arial" panose="020B0604020202020204" pitchFamily="34" charset="0"/>
              </a:rPr>
              <a:t>In 2002, NIST produced a revised version of the standard, FIPS 180-2, that defined three new versions of SHA, with hash value lengths of 256, 384, and 512 bits, known as SHA-256, SHA-384, and SHA-512. These new versions have the same underlying structure and use the same types of modular arithmetic and logical binary operations as SHA-1, hence analyses should be similar. In 2005, NIST announced the intention to phase out approval of SHA-1 and move to a reliance on the other SHA versions by 2010. See Stallings Table12.1 for comparative details of these algorithms.</a:t>
            </a:r>
            <a:endParaRPr lang="en-AU" altLang="en-US">
              <a:latin typeface="Arial" panose="020B0604020202020204" pitchFamily="34" charset="0"/>
            </a:endParaRPr>
          </a:p>
        </p:txBody>
      </p:sp>
    </p:spTree>
    <p:extLst>
      <p:ext uri="{BB962C8B-B14F-4D97-AF65-F5344CB8AC3E}">
        <p14:creationId xmlns:p14="http://schemas.microsoft.com/office/powerpoint/2010/main" val="1030788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3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A9A72697-4AFC-48AA-B35E-54BE05C53E6E}" type="slidenum">
              <a:rPr lang="en-AU" altLang="en-US" smtClean="0"/>
              <a:pPr>
                <a:spcBef>
                  <a:spcPct val="0"/>
                </a:spcBef>
              </a:pPr>
              <a:t>16</a:t>
            </a:fld>
            <a:endParaRPr lang="en-AU" altLang="en-US"/>
          </a:p>
        </p:txBody>
      </p:sp>
      <p:sp>
        <p:nvSpPr>
          <p:cNvPr id="16387" name="Rectangle 2"/>
          <p:cNvSpPr>
            <a:spLocks noGrp="1" noRot="1" noChangeAspect="1" noChangeArrowheads="1" noTextEdit="1"/>
          </p:cNvSpPr>
          <p:nvPr>
            <p:ph type="sldImg"/>
          </p:nvPr>
        </p:nvSpPr>
        <p:spPr>
          <a:xfrm>
            <a:off x="779463" y="768350"/>
            <a:ext cx="5540375" cy="3836988"/>
          </a:xfrm>
          <a:ln/>
        </p:spPr>
      </p:sp>
      <p:sp>
        <p:nvSpPr>
          <p:cNvPr id="163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AU" altLang="en-US" dirty="0">
              <a:latin typeface="Arial" panose="020B0604020202020204" pitchFamily="34" charset="0"/>
            </a:endParaRPr>
          </a:p>
        </p:txBody>
      </p:sp>
    </p:spTree>
    <p:extLst>
      <p:ext uri="{BB962C8B-B14F-4D97-AF65-F5344CB8AC3E}">
        <p14:creationId xmlns:p14="http://schemas.microsoft.com/office/powerpoint/2010/main" val="2441734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0375" cy="3836988"/>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b="1" u="sng" dirty="0">
                <a:solidFill>
                  <a:srgbClr val="FF0000"/>
                </a:solidFill>
              </a:rPr>
              <a:t>Special Attention Required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dirty="0">
              <a:latin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Similar</a:t>
            </a:r>
            <a:r>
              <a:rPr lang="en-US" altLang="en-US" baseline="0" dirty="0">
                <a:latin typeface="Arial" panose="020B0604020202020204" pitchFamily="34" charset="0"/>
              </a:rPr>
              <a:t> for other versions – Different in length</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baseline="0" dirty="0">
              <a:latin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Details</a:t>
            </a:r>
            <a:r>
              <a:rPr lang="en-US" altLang="en-US" baseline="0" dirty="0">
                <a:latin typeface="Arial" panose="020B0604020202020204" pitchFamily="34" charset="0"/>
              </a:rPr>
              <a:t> in Chapter 11 of textbook p344</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baseline="0" dirty="0">
              <a:latin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a:latin typeface="Arial" panose="020B0604020202020204" pitchFamily="34" charset="0"/>
              </a:rPr>
              <a:t>Or see the link http://</a:t>
            </a:r>
            <a:r>
              <a:rPr lang="en-US" altLang="en-US" baseline="0" dirty="0" err="1">
                <a:latin typeface="Arial" panose="020B0604020202020204" pitchFamily="34" charset="0"/>
              </a:rPr>
              <a:t>www.herongyang.com</a:t>
            </a:r>
            <a:r>
              <a:rPr lang="en-US" altLang="en-US" baseline="0" dirty="0">
                <a:latin typeface="Arial" panose="020B0604020202020204" pitchFamily="34" charset="0"/>
              </a:rPr>
              <a:t>/Cryptography/SHA1-Message-Digest-Algorithm-Overview.html</a:t>
            </a:r>
            <a:endParaRPr lang="en-US" altLang="en-US" dirty="0">
              <a:latin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dirty="0">
              <a:latin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dirty="0">
              <a:latin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7CB77D3-5E13-42ED-B5FA-5E6D583188D7}" type="slidenum">
              <a:rPr lang="en-AU" altLang="en-US" smtClean="0"/>
              <a:pPr>
                <a:defRPr/>
              </a:pPr>
              <a:t>17</a:t>
            </a:fld>
            <a:endParaRPr lang="en-AU" altLang="en-US"/>
          </a:p>
        </p:txBody>
      </p:sp>
    </p:spTree>
    <p:extLst>
      <p:ext uri="{BB962C8B-B14F-4D97-AF65-F5344CB8AC3E}">
        <p14:creationId xmlns:p14="http://schemas.microsoft.com/office/powerpoint/2010/main" val="4128569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3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A9A72697-4AFC-48AA-B35E-54BE05C53E6E}" type="slidenum">
              <a:rPr lang="en-AU" altLang="en-US" smtClean="0"/>
              <a:pPr>
                <a:spcBef>
                  <a:spcPct val="0"/>
                </a:spcBef>
              </a:pPr>
              <a:t>18</a:t>
            </a:fld>
            <a:endParaRPr lang="en-AU" altLang="en-US"/>
          </a:p>
        </p:txBody>
      </p:sp>
      <p:sp>
        <p:nvSpPr>
          <p:cNvPr id="16387" name="Rectangle 2"/>
          <p:cNvSpPr>
            <a:spLocks noGrp="1" noRot="1" noChangeAspect="1" noChangeArrowheads="1" noTextEdit="1"/>
          </p:cNvSpPr>
          <p:nvPr>
            <p:ph type="sldImg"/>
          </p:nvPr>
        </p:nvSpPr>
        <p:spPr>
          <a:xfrm>
            <a:off x="779463" y="768350"/>
            <a:ext cx="5540375" cy="3836988"/>
          </a:xfrm>
          <a:ln/>
        </p:spPr>
      </p:sp>
      <p:sp>
        <p:nvSpPr>
          <p:cNvPr id="163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 Registers</a:t>
            </a:r>
            <a:r>
              <a:rPr lang="en-US" altLang="en-US" baseline="0" dirty="0">
                <a:latin typeface="Arial" panose="020B0604020202020204" pitchFamily="34" charset="0"/>
              </a:rPr>
              <a:t> to hold the values (state) between the rounds</a:t>
            </a:r>
          </a:p>
          <a:p>
            <a:pPr eaLnBrk="1" hangingPunct="1"/>
            <a:r>
              <a:rPr lang="en-US" altLang="en-US" baseline="0" dirty="0">
                <a:latin typeface="Arial" panose="020B0604020202020204" pitchFamily="34" charset="0"/>
              </a:rPr>
              <a:t>- The round function is applied 80 times (0-79)</a:t>
            </a:r>
          </a:p>
          <a:p>
            <a:pPr marL="171450" indent="-171450" eaLnBrk="1" hangingPunct="1">
              <a:buFontTx/>
              <a:buChar char="-"/>
            </a:pPr>
            <a:r>
              <a:rPr lang="en-AU" altLang="en-US" dirty="0">
                <a:latin typeface="Arial" panose="020B0604020202020204" pitchFamily="34" charset="0"/>
              </a:rPr>
              <a:t>The initial values is added</a:t>
            </a:r>
            <a:r>
              <a:rPr lang="en-AU" altLang="en-US" baseline="0" dirty="0">
                <a:latin typeface="Arial" panose="020B0604020202020204" pitchFamily="34" charset="0"/>
              </a:rPr>
              <a:t> to the digest on the LAST round</a:t>
            </a:r>
          </a:p>
          <a:p>
            <a:pPr marL="171450" indent="-171450" eaLnBrk="1" hangingPunct="1">
              <a:buFontTx/>
              <a:buChar char="-"/>
            </a:pPr>
            <a:endParaRPr lang="en-AU" altLang="en-US" baseline="0" dirty="0">
              <a:latin typeface="Arial" panose="020B0604020202020204" pitchFamily="34" charset="0"/>
            </a:endParaRPr>
          </a:p>
          <a:p>
            <a:pPr marL="171450" indent="-171450" eaLnBrk="1" hangingPunct="1">
              <a:buFontTx/>
              <a:buChar char="-"/>
            </a:pPr>
            <a:r>
              <a:rPr lang="en-AU" altLang="en-US" baseline="0" dirty="0">
                <a:latin typeface="Arial" panose="020B0604020202020204" pitchFamily="34" charset="0"/>
              </a:rPr>
              <a:t>The H</a:t>
            </a:r>
            <a:r>
              <a:rPr lang="en-AU" altLang="en-US" baseline="-25000" dirty="0">
                <a:latin typeface="Arial" panose="020B0604020202020204" pitchFamily="34" charset="0"/>
              </a:rPr>
              <a:t>0</a:t>
            </a:r>
            <a:r>
              <a:rPr lang="en-AU" altLang="en-US" baseline="0" dirty="0">
                <a:latin typeface="Arial" panose="020B0604020202020204" pitchFamily="34" charset="0"/>
              </a:rPr>
              <a:t> – H</a:t>
            </a:r>
            <a:r>
              <a:rPr lang="en-AU" altLang="en-US" baseline="-25000" dirty="0">
                <a:latin typeface="Arial" panose="020B0604020202020204" pitchFamily="34" charset="0"/>
              </a:rPr>
              <a:t>L</a:t>
            </a:r>
            <a:r>
              <a:rPr lang="en-AU" altLang="en-US" baseline="0" dirty="0">
                <a:latin typeface="Arial" panose="020B0604020202020204" pitchFamily="34" charset="0"/>
              </a:rPr>
              <a:t> (512 bits), The initial H</a:t>
            </a:r>
            <a:r>
              <a:rPr lang="en-AU" altLang="en-US" baseline="-25000" dirty="0">
                <a:latin typeface="Arial" panose="020B0604020202020204" pitchFamily="34" charset="0"/>
              </a:rPr>
              <a:t>0</a:t>
            </a:r>
            <a:r>
              <a:rPr lang="en-AU" altLang="en-US" baseline="0" dirty="0">
                <a:latin typeface="Arial" panose="020B0604020202020204" pitchFamily="34" charset="0"/>
              </a:rPr>
              <a:t> uses IV  (constants)</a:t>
            </a:r>
          </a:p>
          <a:p>
            <a:pPr marL="171450" indent="-171450" eaLnBrk="1" hangingPunct="1">
              <a:buFontTx/>
              <a:buChar char="-"/>
            </a:pPr>
            <a:r>
              <a:rPr lang="en-AU" altLang="en-US" baseline="0" dirty="0">
                <a:latin typeface="Arial" panose="020B0604020202020204" pitchFamily="34" charset="0"/>
              </a:rPr>
              <a:t>Note the 2 input M (</a:t>
            </a:r>
            <a:r>
              <a:rPr lang="en-AU" altLang="en-US" b="1" baseline="0" dirty="0">
                <a:latin typeface="Arial" panose="020B0604020202020204" pitchFamily="34" charset="0"/>
              </a:rPr>
              <a:t>message schedule)</a:t>
            </a:r>
            <a:r>
              <a:rPr lang="en-AU" altLang="en-US" baseline="0" dirty="0">
                <a:latin typeface="Arial" panose="020B0604020202020204" pitchFamily="34" charset="0"/>
              </a:rPr>
              <a:t> &amp; K (Constants)</a:t>
            </a:r>
          </a:p>
          <a:p>
            <a:pPr marL="171450" indent="-171450" eaLnBrk="1" hangingPunct="1">
              <a:buFontTx/>
              <a:buChar char="-"/>
            </a:pPr>
            <a:endParaRPr lang="en-AU" altLang="en-US" dirty="0">
              <a:latin typeface="Arial" panose="020B0604020202020204" pitchFamily="34" charset="0"/>
            </a:endParaRPr>
          </a:p>
        </p:txBody>
      </p:sp>
    </p:spTree>
    <p:extLst>
      <p:ext uri="{BB962C8B-B14F-4D97-AF65-F5344CB8AC3E}">
        <p14:creationId xmlns:p14="http://schemas.microsoft.com/office/powerpoint/2010/main" val="2441734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9A020F61-F3F0-48EF-9F13-80ED81EE0B39}" type="slidenum">
              <a:rPr lang="en-AU" altLang="en-US" smtClean="0"/>
              <a:pPr>
                <a:spcBef>
                  <a:spcPct val="0"/>
                </a:spcBef>
              </a:pPr>
              <a:t>19</a:t>
            </a:fld>
            <a:endParaRPr lang="en-AU" altLang="en-US"/>
          </a:p>
        </p:txBody>
      </p:sp>
      <p:sp>
        <p:nvSpPr>
          <p:cNvPr id="20483" name="Rectangle 2"/>
          <p:cNvSpPr>
            <a:spLocks noGrp="1" noRot="1" noChangeAspect="1" noChangeArrowheads="1" noTextEdit="1"/>
          </p:cNvSpPr>
          <p:nvPr>
            <p:ph type="sldImg"/>
          </p:nvPr>
        </p:nvSpPr>
        <p:spPr>
          <a:xfrm>
            <a:off x="779463" y="768350"/>
            <a:ext cx="5540375" cy="3836988"/>
          </a:xfrm>
          <a:ln/>
        </p:spPr>
      </p:sp>
      <p:sp>
        <p:nvSpPr>
          <p:cNvPr id="204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indent="0" eaLnBrk="1" hangingPunct="1">
              <a:buFontTx/>
              <a:buNone/>
            </a:pPr>
            <a:r>
              <a:rPr lang="en-AU" altLang="en-US" u="sng" baseline="0" dirty="0">
                <a:latin typeface="Arial" panose="020B0604020202020204" pitchFamily="34" charset="0"/>
              </a:rPr>
              <a:t>Note</a:t>
            </a:r>
          </a:p>
          <a:p>
            <a:pPr marL="171450" indent="-171450" eaLnBrk="1" hangingPunct="1">
              <a:buFontTx/>
              <a:buChar char="-"/>
            </a:pPr>
            <a:r>
              <a:rPr lang="en-AU" altLang="en-US" baseline="0" dirty="0">
                <a:latin typeface="Arial" panose="020B0604020202020204" pitchFamily="34" charset="0"/>
              </a:rPr>
              <a:t>The message ( 1024 bits) is feed as W</a:t>
            </a:r>
            <a:r>
              <a:rPr lang="en-AU" altLang="en-US" baseline="-25000" dirty="0">
                <a:latin typeface="Arial" panose="020B0604020202020204" pitchFamily="34" charset="0"/>
              </a:rPr>
              <a:t>0-79</a:t>
            </a:r>
            <a:r>
              <a:rPr lang="en-AU" altLang="en-US" baseline="0" dirty="0">
                <a:latin typeface="Arial" panose="020B0604020202020204" pitchFamily="34" charset="0"/>
              </a:rPr>
              <a:t> (See 2 slides down)</a:t>
            </a:r>
            <a:endParaRPr lang="en-AU" altLang="en-US" dirty="0">
              <a:latin typeface="Arial" panose="020B0604020202020204" pitchFamily="34" charset="0"/>
            </a:endParaRP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AU" altLang="en-US" dirty="0">
                <a:latin typeface="Arial" panose="020B0604020202020204" pitchFamily="34" charset="0"/>
              </a:rPr>
              <a:t>The</a:t>
            </a:r>
            <a:r>
              <a:rPr lang="en-AU" altLang="en-US" baseline="0" dirty="0">
                <a:latin typeface="Arial" panose="020B0604020202020204" pitchFamily="34" charset="0"/>
              </a:rPr>
              <a:t> K</a:t>
            </a:r>
            <a:r>
              <a:rPr lang="en-AU" altLang="en-US" baseline="-25000" dirty="0">
                <a:latin typeface="Arial" panose="020B0604020202020204" pitchFamily="34" charset="0"/>
              </a:rPr>
              <a:t>0</a:t>
            </a:r>
            <a:r>
              <a:rPr lang="en-AU" altLang="en-US" baseline="0" dirty="0">
                <a:latin typeface="Arial" panose="020B0604020202020204" pitchFamily="34" charset="0"/>
              </a:rPr>
              <a:t>-K</a:t>
            </a:r>
            <a:r>
              <a:rPr lang="en-AU" altLang="en-US" baseline="-25000" dirty="0">
                <a:latin typeface="Arial" panose="020B0604020202020204" pitchFamily="34" charset="0"/>
              </a:rPr>
              <a:t>79</a:t>
            </a:r>
            <a:r>
              <a:rPr lang="en-AU" altLang="en-US" baseline="0" dirty="0">
                <a:latin typeface="Arial" panose="020B0604020202020204" pitchFamily="34" charset="0"/>
              </a:rPr>
              <a:t> are </a:t>
            </a:r>
            <a:r>
              <a:rPr lang="en-US" altLang="en-US" dirty="0">
                <a:latin typeface="Arial" panose="020B0604020202020204" pitchFamily="34" charset="0"/>
              </a:rPr>
              <a:t>64-bit additive constants</a:t>
            </a:r>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a:p>
            <a:pPr eaLnBrk="1" hangingPunct="1"/>
            <a:r>
              <a:rPr lang="en-US" altLang="en-US" u="sng" dirty="0">
                <a:latin typeface="Arial" panose="020B0604020202020204" pitchFamily="34" charset="0"/>
              </a:rPr>
              <a:t>Other functions</a:t>
            </a:r>
          </a:p>
          <a:p>
            <a:pPr eaLnBrk="1" hangingPunct="1"/>
            <a:r>
              <a:rPr lang="en-US" altLang="en-US" dirty="0" err="1">
                <a:latin typeface="Arial" panose="020B0604020202020204" pitchFamily="34" charset="0"/>
              </a:rPr>
              <a:t>Ch</a:t>
            </a:r>
            <a:r>
              <a:rPr lang="en-US" altLang="en-US" dirty="0">
                <a:latin typeface="Arial" panose="020B0604020202020204" pitchFamily="34" charset="0"/>
              </a:rPr>
              <a:t>(</a:t>
            </a:r>
            <a:r>
              <a:rPr lang="en-US" altLang="en-US" dirty="0" err="1">
                <a:latin typeface="Arial" panose="020B0604020202020204" pitchFamily="34" charset="0"/>
              </a:rPr>
              <a:t>e,f,g</a:t>
            </a:r>
            <a:r>
              <a:rPr lang="en-US" altLang="en-US" dirty="0">
                <a:latin typeface="Arial" panose="020B0604020202020204" pitchFamily="34" charset="0"/>
              </a:rPr>
              <a:t>) = (e AND f) XOR (NOT e AND g)	choose: e =&gt; f, !e =&gt; g</a:t>
            </a:r>
          </a:p>
          <a:p>
            <a:pPr eaLnBrk="1" hangingPunct="1"/>
            <a:r>
              <a:rPr lang="en-US" altLang="en-US" dirty="0" err="1">
                <a:latin typeface="Arial" panose="020B0604020202020204" pitchFamily="34" charset="0"/>
              </a:rPr>
              <a:t>Maj</a:t>
            </a:r>
            <a:r>
              <a:rPr lang="en-US" altLang="en-US" dirty="0">
                <a:latin typeface="Arial" panose="020B0604020202020204" pitchFamily="34" charset="0"/>
              </a:rPr>
              <a:t>(</a:t>
            </a:r>
            <a:r>
              <a:rPr lang="en-US" altLang="en-US" dirty="0" err="1">
                <a:latin typeface="Arial" panose="020B0604020202020204" pitchFamily="34" charset="0"/>
              </a:rPr>
              <a:t>a,b,c</a:t>
            </a:r>
            <a:r>
              <a:rPr lang="en-US" altLang="en-US" dirty="0">
                <a:latin typeface="Arial" panose="020B0604020202020204" pitchFamily="34" charset="0"/>
              </a:rPr>
              <a:t>) = (a AND b) XOR (a AND c) XOR (b AND c)	majority: </a:t>
            </a:r>
          </a:p>
          <a:p>
            <a:pPr eaLnBrk="1" hangingPunct="1"/>
            <a:r>
              <a:rPr lang="en-US" altLang="en-US" dirty="0">
                <a:latin typeface="Arial" panose="020B0604020202020204" pitchFamily="34" charset="0"/>
              </a:rPr>
              <a:t>∑(a) = ROTR(a,28) XOR ROTR(a,34) XOR ROTR(a,39)	sum:</a:t>
            </a:r>
          </a:p>
          <a:p>
            <a:pPr eaLnBrk="1" hangingPunct="1"/>
            <a:r>
              <a:rPr lang="en-US" altLang="en-US" dirty="0">
                <a:latin typeface="Arial" panose="020B0604020202020204" pitchFamily="34" charset="0"/>
              </a:rPr>
              <a:t>∑(e) = ROTR(e,14) XOR ROTR(e,18) XOR ROTR(e,41)	sum:</a:t>
            </a:r>
          </a:p>
          <a:p>
            <a:pPr eaLnBrk="1" hangingPunct="1"/>
            <a:r>
              <a:rPr lang="en-US" altLang="en-US" dirty="0">
                <a:latin typeface="Arial" panose="020B0604020202020204" pitchFamily="34" charset="0"/>
              </a:rPr>
              <a:t>+ = addition modulo 2^64</a:t>
            </a:r>
          </a:p>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155079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3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F4CF27FD-B398-4DAB-98D6-A7FC1CB963AD}" type="slidenum">
              <a:rPr lang="en-AU" altLang="en-US" smtClean="0"/>
              <a:pPr>
                <a:spcBef>
                  <a:spcPct val="0"/>
                </a:spcBef>
              </a:pPr>
              <a:t>20</a:t>
            </a:fld>
            <a:endParaRPr lang="en-AU" altLang="en-US"/>
          </a:p>
        </p:txBody>
      </p:sp>
      <p:sp>
        <p:nvSpPr>
          <p:cNvPr id="22531" name="Rectangle 2"/>
          <p:cNvSpPr>
            <a:spLocks noGrp="1" noRot="1" noChangeAspect="1" noChangeArrowheads="1" noTextEdit="1"/>
          </p:cNvSpPr>
          <p:nvPr>
            <p:ph type="sldImg"/>
          </p:nvPr>
        </p:nvSpPr>
        <p:spPr>
          <a:xfrm>
            <a:off x="779463" y="768350"/>
            <a:ext cx="5540375" cy="3836988"/>
          </a:xfrm>
          <a:ln/>
        </p:spPr>
      </p:sp>
      <p:sp>
        <p:nvSpPr>
          <p:cNvPr id="225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a:p>
            <a:pPr eaLnBrk="1" hangingPunct="1"/>
            <a:r>
              <a:rPr lang="en-US" altLang="en-US" dirty="0">
                <a:latin typeface="Arial" panose="020B0604020202020204" pitchFamily="34" charset="0"/>
              </a:rPr>
              <a:t>∂0(x) = ROTR(x,1) XOR ROTR(x,8) XOR SHR(x,7)</a:t>
            </a:r>
          </a:p>
          <a:p>
            <a:pPr eaLnBrk="1" hangingPunct="1"/>
            <a:r>
              <a:rPr lang="en-US" altLang="en-US" dirty="0">
                <a:latin typeface="Arial" panose="020B0604020202020204" pitchFamily="34" charset="0"/>
              </a:rPr>
              <a:t>∂1(x) = ROTR(x,19) XOR ROTR(x,61) XOR SHR(x,6).</a:t>
            </a:r>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a:p>
            <a:r>
              <a:rPr lang="en-US" sz="1200" b="0" i="0" u="none" strike="noStrike" kern="1200" baseline="0" dirty="0">
                <a:solidFill>
                  <a:schemeClr val="tx1"/>
                </a:solidFill>
                <a:latin typeface="Arial" pitchFamily="34" charset="0"/>
                <a:ea typeface="+mn-ea"/>
                <a:cs typeface="+mn-cs"/>
              </a:rPr>
              <a:t> Thus, in the first 16 steps of processing, the value of is equal to the corresponding</a:t>
            </a:r>
          </a:p>
          <a:p>
            <a:r>
              <a:rPr lang="en-US" sz="1200" b="0" i="0" u="none" strike="noStrike" kern="1200" baseline="0" dirty="0">
                <a:solidFill>
                  <a:schemeClr val="tx1"/>
                </a:solidFill>
                <a:latin typeface="Arial" pitchFamily="34" charset="0"/>
                <a:ea typeface="+mn-ea"/>
                <a:cs typeface="+mn-cs"/>
              </a:rPr>
              <a:t>word in the message block. For the remaining 64 steps, the value of </a:t>
            </a:r>
            <a:r>
              <a:rPr lang="en-US" sz="1200" b="0" i="0" u="none" strike="noStrike" kern="1200" baseline="0" dirty="0" err="1">
                <a:solidFill>
                  <a:schemeClr val="tx1"/>
                </a:solidFill>
                <a:latin typeface="Arial" pitchFamily="34" charset="0"/>
                <a:ea typeface="+mn-ea"/>
                <a:cs typeface="+mn-cs"/>
              </a:rPr>
              <a:t>W</a:t>
            </a:r>
            <a:r>
              <a:rPr lang="en-US" sz="1200" b="0" i="0" u="none" strike="noStrike" kern="1200" baseline="-25000" dirty="0" err="1">
                <a:solidFill>
                  <a:schemeClr val="tx1"/>
                </a:solidFill>
                <a:latin typeface="Arial" pitchFamily="34" charset="0"/>
                <a:ea typeface="+mn-ea"/>
                <a:cs typeface="+mn-cs"/>
              </a:rPr>
              <a:t>t</a:t>
            </a:r>
            <a:r>
              <a:rPr lang="en-US" sz="1200" b="0" i="0" u="none" strike="noStrike" kern="1200" baseline="0" dirty="0">
                <a:solidFill>
                  <a:schemeClr val="tx1"/>
                </a:solidFill>
                <a:latin typeface="Arial" pitchFamily="34" charset="0"/>
                <a:ea typeface="+mn-ea"/>
                <a:cs typeface="+mn-cs"/>
              </a:rPr>
              <a:t> </a:t>
            </a:r>
          </a:p>
          <a:p>
            <a:r>
              <a:rPr lang="en-US" sz="1200" b="0" i="0" u="none" strike="noStrike" kern="1200" baseline="0" dirty="0">
                <a:solidFill>
                  <a:schemeClr val="tx1"/>
                </a:solidFill>
                <a:latin typeface="Arial" pitchFamily="34" charset="0"/>
                <a:ea typeface="+mn-ea"/>
                <a:cs typeface="+mn-cs"/>
              </a:rPr>
              <a:t>consists of the circular left shift by one bit of the XOR of four of the preceding</a:t>
            </a:r>
          </a:p>
          <a:p>
            <a:r>
              <a:rPr lang="en-US" sz="1200" b="0" i="0" u="none" strike="noStrike" kern="1200" baseline="0" dirty="0">
                <a:solidFill>
                  <a:schemeClr val="tx1"/>
                </a:solidFill>
                <a:latin typeface="Arial" pitchFamily="34" charset="0"/>
                <a:ea typeface="+mn-ea"/>
                <a:cs typeface="+mn-cs"/>
              </a:rPr>
              <a:t>values of </a:t>
            </a:r>
            <a:r>
              <a:rPr lang="en-US" sz="1200" b="0" i="0" u="none" strike="noStrike" kern="1200" baseline="0" dirty="0" err="1">
                <a:solidFill>
                  <a:schemeClr val="tx1"/>
                </a:solidFill>
                <a:latin typeface="Arial" pitchFamily="34" charset="0"/>
                <a:ea typeface="+mn-ea"/>
                <a:cs typeface="+mn-cs"/>
              </a:rPr>
              <a:t>W</a:t>
            </a:r>
            <a:r>
              <a:rPr lang="en-US" sz="1200" b="0" i="0" u="none" strike="noStrike" kern="1200" baseline="-25000" dirty="0" err="1">
                <a:solidFill>
                  <a:schemeClr val="tx1"/>
                </a:solidFill>
                <a:latin typeface="Arial" pitchFamily="34" charset="0"/>
                <a:ea typeface="+mn-ea"/>
                <a:cs typeface="+mn-cs"/>
              </a:rPr>
              <a:t>t</a:t>
            </a:r>
            <a:r>
              <a:rPr lang="en-US" sz="1200" b="0" i="0" u="none" strike="noStrike" kern="1200" baseline="0" dirty="0">
                <a:solidFill>
                  <a:schemeClr val="tx1"/>
                </a:solidFill>
                <a:latin typeface="Arial" pitchFamily="34" charset="0"/>
                <a:ea typeface="+mn-ea"/>
                <a:cs typeface="+mn-cs"/>
              </a:rPr>
              <a:t> , with two of those values subjected to shift and rotate </a:t>
            </a:r>
            <a:r>
              <a:rPr lang="en-US" sz="1200" b="0" i="0" u="none" strike="noStrike" kern="1200" baseline="0" dirty="0" err="1">
                <a:solidFill>
                  <a:schemeClr val="tx1"/>
                </a:solidFill>
                <a:latin typeface="Arial" pitchFamily="34" charset="0"/>
                <a:ea typeface="+mn-ea"/>
                <a:cs typeface="+mn-cs"/>
              </a:rPr>
              <a:t>operations.This</a:t>
            </a:r>
            <a:endParaRPr lang="en-US" sz="1200" b="0" i="0" u="none" strike="noStrike" kern="1200" baseline="0" dirty="0">
              <a:solidFill>
                <a:schemeClr val="tx1"/>
              </a:solidFill>
              <a:latin typeface="Arial" pitchFamily="34" charset="0"/>
              <a:ea typeface="+mn-ea"/>
              <a:cs typeface="+mn-cs"/>
            </a:endParaRPr>
          </a:p>
          <a:p>
            <a:r>
              <a:rPr lang="en-US" sz="1200" b="0" i="0" u="none" strike="noStrike" kern="1200" baseline="0" dirty="0">
                <a:solidFill>
                  <a:schemeClr val="tx1"/>
                </a:solidFill>
                <a:latin typeface="Arial" pitchFamily="34" charset="0"/>
                <a:ea typeface="+mn-ea"/>
                <a:cs typeface="+mn-cs"/>
              </a:rPr>
              <a:t>introduces a great deal of redundancy and interdependence into the message blocks</a:t>
            </a:r>
          </a:p>
          <a:p>
            <a:r>
              <a:rPr lang="en-US" sz="1200" b="0" i="0" u="none" strike="noStrike" kern="1200" baseline="0" dirty="0">
                <a:solidFill>
                  <a:schemeClr val="tx1"/>
                </a:solidFill>
                <a:latin typeface="Arial" pitchFamily="34" charset="0"/>
                <a:ea typeface="+mn-ea"/>
                <a:cs typeface="+mn-cs"/>
              </a:rPr>
              <a:t>that are compressed, which complicates the task of finding a different message</a:t>
            </a:r>
          </a:p>
          <a:p>
            <a:r>
              <a:rPr lang="en-US" sz="1200" b="0" i="0" u="none" strike="noStrike" kern="1200" baseline="0" dirty="0">
                <a:solidFill>
                  <a:schemeClr val="tx1"/>
                </a:solidFill>
                <a:latin typeface="Arial" pitchFamily="34" charset="0"/>
                <a:ea typeface="+mn-ea"/>
                <a:cs typeface="+mn-cs"/>
              </a:rPr>
              <a:t>block that maps to the same compression function output.</a:t>
            </a:r>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766101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67CB77D3-5E13-42ED-B5FA-5E6D583188D7}" type="slidenum">
              <a:rPr lang="en-AU" altLang="en-US" smtClean="0"/>
              <a:pPr>
                <a:defRPr/>
              </a:pPr>
              <a:t>22</a:t>
            </a:fld>
            <a:endParaRPr lang="en-AU" altLang="en-US"/>
          </a:p>
        </p:txBody>
      </p:sp>
    </p:spTree>
    <p:extLst>
      <p:ext uri="{BB962C8B-B14F-4D97-AF65-F5344CB8AC3E}">
        <p14:creationId xmlns:p14="http://schemas.microsoft.com/office/powerpoint/2010/main" val="2124411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0375" cy="3836988"/>
          </a:xfrm>
        </p:spPr>
      </p:sp>
      <p:sp>
        <p:nvSpPr>
          <p:cNvPr id="3" name="Notes Placeholder 2"/>
          <p:cNvSpPr>
            <a:spLocks noGrp="1"/>
          </p:cNvSpPr>
          <p:nvPr>
            <p:ph type="body" idx="1"/>
          </p:nvPr>
        </p:nvSpPr>
        <p:spPr/>
        <p:txBody>
          <a:bodyPr/>
          <a:lstStyle/>
          <a:p>
            <a:r>
              <a:rPr lang="en-US" dirty="0"/>
              <a:t>Weak  - Find any 2</a:t>
            </a:r>
            <a:r>
              <a:rPr lang="en-US" baseline="0" dirty="0"/>
              <a:t> </a:t>
            </a:r>
          </a:p>
          <a:p>
            <a:endParaRPr lang="en-US" baseline="0" dirty="0"/>
          </a:p>
          <a:p>
            <a:r>
              <a:rPr lang="en-US" baseline="0" dirty="0"/>
              <a:t>Strong  - Find the desired pair</a:t>
            </a:r>
            <a:endParaRPr lang="en-US" dirty="0"/>
          </a:p>
        </p:txBody>
      </p:sp>
      <p:sp>
        <p:nvSpPr>
          <p:cNvPr id="4" name="Slide Number Placeholder 3"/>
          <p:cNvSpPr>
            <a:spLocks noGrp="1"/>
          </p:cNvSpPr>
          <p:nvPr>
            <p:ph type="sldNum" sz="quarter" idx="10"/>
          </p:nvPr>
        </p:nvSpPr>
        <p:spPr/>
        <p:txBody>
          <a:bodyPr/>
          <a:lstStyle/>
          <a:p>
            <a:pPr>
              <a:defRPr/>
            </a:pPr>
            <a:fld id="{67CB77D3-5E13-42ED-B5FA-5E6D583188D7}" type="slidenum">
              <a:rPr lang="en-AU" altLang="en-US" smtClean="0"/>
              <a:pPr>
                <a:defRPr/>
              </a:pPr>
              <a:t>23</a:t>
            </a:fld>
            <a:endParaRPr lang="en-AU" altLang="en-US"/>
          </a:p>
        </p:txBody>
      </p:sp>
    </p:spTree>
    <p:extLst>
      <p:ext uri="{BB962C8B-B14F-4D97-AF65-F5344CB8AC3E}">
        <p14:creationId xmlns:p14="http://schemas.microsoft.com/office/powerpoint/2010/main" val="124781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12361BB5-F0FD-4745-9FC5-58678F7449AE}" type="slidenum">
              <a:rPr lang="en-AU" altLang="en-US" smtClean="0"/>
              <a:pPr>
                <a:spcBef>
                  <a:spcPct val="0"/>
                </a:spcBef>
              </a:pPr>
              <a:t>3</a:t>
            </a:fld>
            <a:endParaRPr lang="en-AU" altLang="en-US"/>
          </a:p>
        </p:txBody>
      </p:sp>
      <p:sp>
        <p:nvSpPr>
          <p:cNvPr id="10243" name="Rectangle 2"/>
          <p:cNvSpPr>
            <a:spLocks noGrp="1" noRot="1" noChangeAspect="1" noChangeArrowheads="1" noTextEdit="1"/>
          </p:cNvSpPr>
          <p:nvPr>
            <p:ph type="sldImg"/>
          </p:nvPr>
        </p:nvSpPr>
        <p:spPr>
          <a:xfrm>
            <a:off x="779463" y="768350"/>
            <a:ext cx="5540375" cy="3836988"/>
          </a:xfrm>
          <a:ln/>
        </p:spPr>
      </p:sp>
      <p:sp>
        <p:nvSpPr>
          <p:cNvPr id="10244" name="Rectangle 3"/>
          <p:cNvSpPr>
            <a:spLocks noGrp="1" noChangeArrowheads="1"/>
          </p:cNvSpPr>
          <p:nvPr>
            <p:ph type="body" idx="1"/>
          </p:nvPr>
        </p:nvSpPr>
        <p:spPr>
          <a:noFill/>
        </p:spPr>
        <p:txBody>
          <a:bodyPr/>
          <a:lstStyle/>
          <a:p>
            <a:pPr eaLnBrk="1" hangingPunct="1"/>
            <a:endParaRPr lang="en-US" altLang="en-US" sz="1800" dirty="0">
              <a:latin typeface="Times-Roman" charset="0"/>
            </a:endParaRPr>
          </a:p>
          <a:p>
            <a:pPr eaLnBrk="1" hangingPunct="1"/>
            <a:r>
              <a:rPr lang="en-US" altLang="en-US" sz="1800" dirty="0">
                <a:latin typeface="Times-Roman" charset="0"/>
              </a:rPr>
              <a:t>Security is NOT</a:t>
            </a:r>
            <a:r>
              <a:rPr lang="en-US" altLang="en-US" sz="1800" baseline="0" dirty="0">
                <a:latin typeface="Times-Roman" charset="0"/>
              </a:rPr>
              <a:t> == encryption, what’s app having end to end encryption.  Is what’s app secure?</a:t>
            </a:r>
          </a:p>
          <a:p>
            <a:pPr eaLnBrk="1" hangingPunct="1"/>
            <a:r>
              <a:rPr lang="en-US" altLang="en-US" sz="1800" baseline="0" dirty="0">
                <a:latin typeface="Times-Roman" charset="0"/>
              </a:rPr>
              <a:t>Authentication is needed which can be better served by other tools</a:t>
            </a:r>
          </a:p>
          <a:p>
            <a:pPr eaLnBrk="1" hangingPunct="1"/>
            <a:r>
              <a:rPr lang="en-US" altLang="en-US" sz="1800" baseline="0" dirty="0">
                <a:latin typeface="Times-Roman" charset="0"/>
              </a:rPr>
              <a:t>Will Discuss HASH and MAC in this lesson, how it is being used</a:t>
            </a:r>
            <a:endParaRPr lang="en-AU" altLang="en-US" sz="1800" dirty="0">
              <a:latin typeface="Helvetica" panose="020B0604020202020204" pitchFamily="34" charset="0"/>
            </a:endParaRPr>
          </a:p>
        </p:txBody>
      </p:sp>
    </p:spTree>
    <p:extLst>
      <p:ext uri="{BB962C8B-B14F-4D97-AF65-F5344CB8AC3E}">
        <p14:creationId xmlns:p14="http://schemas.microsoft.com/office/powerpoint/2010/main" val="32899016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0375" cy="3836988"/>
          </a:xfrm>
        </p:spPr>
      </p:sp>
      <p:sp>
        <p:nvSpPr>
          <p:cNvPr id="3" name="Notes Placeholder 2"/>
          <p:cNvSpPr>
            <a:spLocks noGrp="1"/>
          </p:cNvSpPr>
          <p:nvPr>
            <p:ph type="body" idx="1"/>
          </p:nvPr>
        </p:nvSpPr>
        <p:spPr/>
        <p:txBody>
          <a:bodyPr/>
          <a:lstStyle/>
          <a:p>
            <a:r>
              <a:rPr lang="en-US" dirty="0"/>
              <a:t>Ho</a:t>
            </a:r>
            <a:r>
              <a:rPr lang="en-US" baseline="0" dirty="0"/>
              <a:t>e many students in your class can you expect a 50% chance 2 students have the same birthday  - 23 </a:t>
            </a:r>
          </a:p>
          <a:p>
            <a:endParaRPr lang="en-US" baseline="0" dirty="0"/>
          </a:p>
          <a:p>
            <a:r>
              <a:rPr lang="en-US" baseline="0" dirty="0"/>
              <a:t>60 – 70 students you are quiet sure there are at least 2 having the same birthday </a:t>
            </a:r>
            <a:endParaRPr lang="en-US" dirty="0"/>
          </a:p>
        </p:txBody>
      </p:sp>
      <p:sp>
        <p:nvSpPr>
          <p:cNvPr id="4" name="Slide Number Placeholder 3"/>
          <p:cNvSpPr>
            <a:spLocks noGrp="1"/>
          </p:cNvSpPr>
          <p:nvPr>
            <p:ph type="sldNum" sz="quarter" idx="10"/>
          </p:nvPr>
        </p:nvSpPr>
        <p:spPr/>
        <p:txBody>
          <a:bodyPr/>
          <a:lstStyle/>
          <a:p>
            <a:pPr>
              <a:defRPr/>
            </a:pPr>
            <a:fld id="{67CB77D3-5E13-42ED-B5FA-5E6D583188D7}" type="slidenum">
              <a:rPr lang="en-AU" altLang="en-US" smtClean="0"/>
              <a:pPr>
                <a:defRPr/>
              </a:pPr>
              <a:t>26</a:t>
            </a:fld>
            <a:endParaRPr lang="en-AU" altLang="en-US"/>
          </a:p>
        </p:txBody>
      </p:sp>
    </p:spTree>
    <p:extLst>
      <p:ext uri="{BB962C8B-B14F-4D97-AF65-F5344CB8AC3E}">
        <p14:creationId xmlns:p14="http://schemas.microsoft.com/office/powerpoint/2010/main" val="2647059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CMA: </a:t>
            </a:r>
            <a:r>
              <a:rPr lang="en-SG" sz="1200" b="0" i="0" kern="1200">
                <a:solidFill>
                  <a:schemeClr val="tx1"/>
                </a:solidFill>
                <a:effectLst/>
                <a:latin typeface="Arial" pitchFamily="34" charset="0"/>
                <a:ea typeface="+mn-ea"/>
                <a:cs typeface="+mn-cs"/>
              </a:rPr>
              <a:t>adversary is allowed to get the signature of number of </a:t>
            </a:r>
            <a:r>
              <a:rPr lang="en-SG" sz="1200" b="1" i="0" kern="1200">
                <a:solidFill>
                  <a:schemeClr val="tx1"/>
                </a:solidFill>
                <a:effectLst/>
                <a:latin typeface="Arial" pitchFamily="34" charset="0"/>
                <a:ea typeface="+mn-ea"/>
                <a:cs typeface="+mn-cs"/>
              </a:rPr>
              <a:t>message</a:t>
            </a:r>
            <a:r>
              <a:rPr lang="en-SG" sz="1200" b="0" i="0" kern="1200">
                <a:solidFill>
                  <a:schemeClr val="tx1"/>
                </a:solidFill>
                <a:effectLst/>
                <a:latin typeface="Arial" pitchFamily="34" charset="0"/>
                <a:ea typeface="+mn-ea"/>
                <a:cs typeface="+mn-cs"/>
              </a:rPr>
              <a:t>s, of her choice, from the signer.</a:t>
            </a:r>
            <a:endParaRPr lang="en-SG"/>
          </a:p>
        </p:txBody>
      </p:sp>
      <p:sp>
        <p:nvSpPr>
          <p:cNvPr id="4" name="Slide Number Placeholder 3"/>
          <p:cNvSpPr>
            <a:spLocks noGrp="1"/>
          </p:cNvSpPr>
          <p:nvPr>
            <p:ph type="sldNum" sz="quarter" idx="10"/>
          </p:nvPr>
        </p:nvSpPr>
        <p:spPr/>
        <p:txBody>
          <a:bodyPr/>
          <a:lstStyle/>
          <a:p>
            <a:pPr>
              <a:defRPr/>
            </a:pPr>
            <a:fld id="{67CB77D3-5E13-42ED-B5FA-5E6D583188D7}" type="slidenum">
              <a:rPr lang="en-AU" altLang="en-US" smtClean="0"/>
              <a:pPr>
                <a:defRPr/>
              </a:pPr>
              <a:t>28</a:t>
            </a:fld>
            <a:endParaRPr lang="en-AU" altLang="en-US"/>
          </a:p>
        </p:txBody>
      </p:sp>
    </p:spTree>
    <p:extLst>
      <p:ext uri="{BB962C8B-B14F-4D97-AF65-F5344CB8AC3E}">
        <p14:creationId xmlns:p14="http://schemas.microsoft.com/office/powerpoint/2010/main" val="1259173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6B6380B1-F1E0-458A-A211-B118779EA26E}" type="slidenum">
              <a:rPr lang="en-AU" altLang="en-US" smtClean="0"/>
              <a:pPr>
                <a:spcBef>
                  <a:spcPct val="0"/>
                </a:spcBef>
              </a:pPr>
              <a:t>29</a:t>
            </a:fld>
            <a:endParaRPr lang="en-AU" altLang="en-US"/>
          </a:p>
        </p:txBody>
      </p:sp>
      <p:sp>
        <p:nvSpPr>
          <p:cNvPr id="34819" name="Rectangle 2"/>
          <p:cNvSpPr>
            <a:spLocks noGrp="1" noRot="1" noChangeAspect="1" noChangeArrowheads="1" noTextEdit="1"/>
          </p:cNvSpPr>
          <p:nvPr>
            <p:ph type="sldImg"/>
          </p:nvPr>
        </p:nvSpPr>
        <p:spPr>
          <a:xfrm>
            <a:off x="779463" y="768350"/>
            <a:ext cx="5540375" cy="3836988"/>
          </a:xfrm>
          <a:ln/>
        </p:spPr>
      </p:sp>
      <p:sp>
        <p:nvSpPr>
          <p:cNvPr id="34820" name="Rectangle 3"/>
          <p:cNvSpPr>
            <a:spLocks noGrp="1" noChangeArrowheads="1"/>
          </p:cNvSpPr>
          <p:nvPr>
            <p:ph type="body" idx="1"/>
          </p:nvPr>
        </p:nvSpPr>
        <p:spPr>
          <a:noFill/>
        </p:spPr>
        <p:txBody>
          <a:bodyPr/>
          <a:lstStyle/>
          <a:p>
            <a:pPr eaLnBrk="1" hangingPunct="1"/>
            <a:r>
              <a:rPr lang="en-US" altLang="en-US"/>
              <a:t>Chapter 11 summary.</a:t>
            </a:r>
          </a:p>
        </p:txBody>
      </p:sp>
    </p:spTree>
    <p:extLst>
      <p:ext uri="{BB962C8B-B14F-4D97-AF65-F5344CB8AC3E}">
        <p14:creationId xmlns:p14="http://schemas.microsoft.com/office/powerpoint/2010/main" val="3928192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18EE8968-431D-415D-BBE2-16E94FA709DE}" type="slidenum">
              <a:rPr lang="en-AU" altLang="en-US" smtClean="0"/>
              <a:pPr>
                <a:spcBef>
                  <a:spcPct val="0"/>
                </a:spcBef>
              </a:pPr>
              <a:t>4</a:t>
            </a:fld>
            <a:endParaRPr lang="en-AU" altLang="en-US"/>
          </a:p>
        </p:txBody>
      </p:sp>
      <p:sp>
        <p:nvSpPr>
          <p:cNvPr id="8195" name="Rectangle 2"/>
          <p:cNvSpPr>
            <a:spLocks noGrp="1" noRot="1" noChangeAspect="1" noChangeArrowheads="1" noTextEdit="1"/>
          </p:cNvSpPr>
          <p:nvPr>
            <p:ph type="sldImg"/>
          </p:nvPr>
        </p:nvSpPr>
        <p:spPr>
          <a:xfrm>
            <a:off x="779463" y="768350"/>
            <a:ext cx="5540375" cy="3836988"/>
          </a:xfrm>
          <a:ln/>
        </p:spPr>
      </p:sp>
      <p:sp>
        <p:nvSpPr>
          <p:cNvPr id="8196" name="Rectangle 3"/>
          <p:cNvSpPr>
            <a:spLocks noGrp="1" noChangeArrowheads="1"/>
          </p:cNvSpPr>
          <p:nvPr>
            <p:ph type="body" idx="1"/>
          </p:nvPr>
        </p:nvSpPr>
        <p:spPr>
          <a:noFill/>
        </p:spPr>
        <p:txBody>
          <a:bodyPr/>
          <a:lstStyle/>
          <a:p>
            <a:pPr eaLnBrk="1" hangingPunct="1"/>
            <a:endParaRPr lang="en-AU" altLang="en-US" dirty="0"/>
          </a:p>
        </p:txBody>
      </p:sp>
    </p:spTree>
    <p:extLst>
      <p:ext uri="{BB962C8B-B14F-4D97-AF65-F5344CB8AC3E}">
        <p14:creationId xmlns:p14="http://schemas.microsoft.com/office/powerpoint/2010/main" val="2840611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8AC76F49-3BEE-4309-9E05-FFE64C3A1B4E}" type="slidenum">
              <a:rPr lang="en-AU" altLang="en-US" smtClean="0"/>
              <a:pPr>
                <a:spcBef>
                  <a:spcPct val="0"/>
                </a:spcBef>
              </a:pPr>
              <a:t>5</a:t>
            </a:fld>
            <a:endParaRPr lang="en-AU" altLang="en-US"/>
          </a:p>
        </p:txBody>
      </p:sp>
      <p:sp>
        <p:nvSpPr>
          <p:cNvPr id="12291" name="Rectangle 2"/>
          <p:cNvSpPr>
            <a:spLocks noGrp="1" noRot="1" noChangeAspect="1" noChangeArrowheads="1" noTextEdit="1"/>
          </p:cNvSpPr>
          <p:nvPr>
            <p:ph type="sldImg"/>
          </p:nvPr>
        </p:nvSpPr>
        <p:spPr>
          <a:xfrm>
            <a:off x="779463" y="768350"/>
            <a:ext cx="5540375" cy="3836988"/>
          </a:xfrm>
          <a:ln/>
        </p:spPr>
      </p:sp>
      <p:sp>
        <p:nvSpPr>
          <p:cNvPr id="12292" name="Rectangle 3"/>
          <p:cNvSpPr>
            <a:spLocks noGrp="1" noChangeArrowheads="1"/>
          </p:cNvSpPr>
          <p:nvPr>
            <p:ph type="body" idx="1"/>
          </p:nvPr>
        </p:nvSpPr>
        <p:spPr>
          <a:noFill/>
        </p:spPr>
        <p:txBody>
          <a:bodyPr/>
          <a:lstStyle/>
          <a:p>
            <a:pPr eaLnBrk="1" hangingPunct="1"/>
            <a:r>
              <a:rPr lang="en-US" altLang="en-US">
                <a:latin typeface="Times-Roman" charset="0"/>
              </a:rPr>
              <a:t>Message encryption by itself can provide a measure of authentication. </a:t>
            </a:r>
            <a:r>
              <a:rPr lang="en-US" altLang="en-US"/>
              <a:t>Here, the ciphertext of the entire message serves as its authenticator, on the basis that only those who know the appropriate keys could have validly encrypted the message. This is provided you can recognize a valid message (ie if the message has </a:t>
            </a:r>
            <a:r>
              <a:rPr lang="en-AU" altLang="en-US"/>
              <a:t>suitable structure such as redundancy or a checksum to detect any changes).</a:t>
            </a:r>
          </a:p>
          <a:p>
            <a:pPr eaLnBrk="1" hangingPunct="1"/>
            <a:endParaRPr lang="en-US" altLang="en-US"/>
          </a:p>
        </p:txBody>
      </p:sp>
    </p:spTree>
    <p:extLst>
      <p:ext uri="{BB962C8B-B14F-4D97-AF65-F5344CB8AC3E}">
        <p14:creationId xmlns:p14="http://schemas.microsoft.com/office/powerpoint/2010/main" val="3082451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D55FB29D-FEF7-4C77-9B41-C204D1EA771E}" type="slidenum">
              <a:rPr lang="en-AU" altLang="en-US" smtClean="0"/>
              <a:pPr>
                <a:spcBef>
                  <a:spcPct val="0"/>
                </a:spcBef>
              </a:pPr>
              <a:t>6</a:t>
            </a:fld>
            <a:endParaRPr lang="en-AU" altLang="en-US"/>
          </a:p>
        </p:txBody>
      </p:sp>
      <p:sp>
        <p:nvSpPr>
          <p:cNvPr id="14339" name="Rectangle 2"/>
          <p:cNvSpPr>
            <a:spLocks noGrp="1" noRot="1" noChangeAspect="1" noChangeArrowheads="1" noTextEdit="1"/>
          </p:cNvSpPr>
          <p:nvPr>
            <p:ph type="sldImg"/>
          </p:nvPr>
        </p:nvSpPr>
        <p:spPr>
          <a:xfrm>
            <a:off x="779463" y="768350"/>
            <a:ext cx="5540375" cy="3836988"/>
          </a:xfrm>
          <a:ln/>
        </p:spPr>
      </p:sp>
      <p:sp>
        <p:nvSpPr>
          <p:cNvPr id="14340" name="Rectangle 3"/>
          <p:cNvSpPr>
            <a:spLocks noGrp="1" noChangeArrowheads="1"/>
          </p:cNvSpPr>
          <p:nvPr>
            <p:ph type="body" idx="1"/>
          </p:nvPr>
        </p:nvSpPr>
        <p:spPr>
          <a:noFill/>
        </p:spPr>
        <p:txBody>
          <a:bodyPr/>
          <a:lstStyle/>
          <a:p>
            <a:pPr eaLnBrk="1" hangingPunct="1"/>
            <a:r>
              <a:rPr lang="en-US" altLang="en-US"/>
              <a:t>With public-key techniques, can get a digital signature which can only have been created by key owner. But at cost of two public-key operations at each end on message.</a:t>
            </a:r>
          </a:p>
        </p:txBody>
      </p:sp>
    </p:spTree>
    <p:extLst>
      <p:ext uri="{BB962C8B-B14F-4D97-AF65-F5344CB8AC3E}">
        <p14:creationId xmlns:p14="http://schemas.microsoft.com/office/powerpoint/2010/main" val="556411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7CF11CA4-DAED-40F9-8DCD-93DCD88A4B64}" type="slidenum">
              <a:rPr lang="en-AU" altLang="en-US" smtClean="0"/>
              <a:pPr>
                <a:spcBef>
                  <a:spcPct val="0"/>
                </a:spcBef>
              </a:pPr>
              <a:t>8</a:t>
            </a:fld>
            <a:endParaRPr lang="en-AU" altLang="en-US"/>
          </a:p>
        </p:txBody>
      </p:sp>
      <p:sp>
        <p:nvSpPr>
          <p:cNvPr id="8195" name="Rectangle 2"/>
          <p:cNvSpPr>
            <a:spLocks noGrp="1" noRot="1" noChangeAspect="1" noChangeArrowheads="1" noTextEdit="1"/>
          </p:cNvSpPr>
          <p:nvPr>
            <p:ph type="sldImg"/>
          </p:nvPr>
        </p:nvSpPr>
        <p:spPr>
          <a:xfrm>
            <a:off x="779463" y="768350"/>
            <a:ext cx="5540375" cy="3836988"/>
          </a:xfrm>
          <a:ln/>
        </p:spPr>
      </p:sp>
      <p:sp>
        <p:nvSpPr>
          <p:cNvPr id="81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b="1" u="sng" dirty="0">
                <a:solidFill>
                  <a:srgbClr val="FF0000"/>
                </a:solidFill>
              </a:rPr>
              <a:t>Special Attention Required</a:t>
            </a:r>
          </a:p>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2359079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0"/>
          <p:cNvSpPr>
            <a:spLocks noGrp="1" noChangeArrowheads="1"/>
          </p:cNvSpPr>
          <p:nvPr>
            <p:ph type="sldNum" sz="quarter"/>
          </p:nvPr>
        </p:nvSpPr>
        <p:spPr>
          <a:noFill/>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1pPr>
            <a:lvl2pPr>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2pPr>
            <a:lvl3pPr>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3pPr>
            <a:lvl4pPr>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4pPr>
            <a:lvl5pPr>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9pPr>
          </a:lstStyle>
          <a:p>
            <a:pPr>
              <a:buClrTx/>
              <a:buFontTx/>
              <a:buNone/>
            </a:pPr>
            <a:fld id="{163C4134-7021-49F2-9D32-6CE13076C10B}" type="slidenum">
              <a:rPr lang="en-AU" altLang="en-US" sz="1200">
                <a:solidFill>
                  <a:srgbClr val="000000"/>
                </a:solidFill>
                <a:latin typeface="Times New Roman" panose="02020603050405020304" pitchFamily="18" charset="0"/>
              </a:rPr>
              <a:pPr>
                <a:buClrTx/>
                <a:buFontTx/>
                <a:buNone/>
              </a:pPr>
              <a:t>10</a:t>
            </a:fld>
            <a:endParaRPr lang="en-AU" altLang="en-US" sz="1200">
              <a:solidFill>
                <a:srgbClr val="000000"/>
              </a:solidFill>
              <a:latin typeface="Times New Roman" panose="02020603050405020304" pitchFamily="18" charset="0"/>
            </a:endParaRPr>
          </a:p>
        </p:txBody>
      </p:sp>
      <p:sp>
        <p:nvSpPr>
          <p:cNvPr id="15363" name="Text Box 1"/>
          <p:cNvSpPr txBox="1">
            <a:spLocks noChangeArrowheads="1"/>
          </p:cNvSpPr>
          <p:nvPr/>
        </p:nvSpPr>
        <p:spPr bwMode="auto">
          <a:xfrm>
            <a:off x="3884613" y="8685213"/>
            <a:ext cx="2967037"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algn="r" eaLnBrk="1" hangingPunct="1">
              <a:buClrTx/>
              <a:buFontTx/>
              <a:buNone/>
            </a:pPr>
            <a:fld id="{94F8FFA6-B01E-4E74-871A-B008994D6EE9}" type="slidenum">
              <a:rPr lang="en-AU" altLang="en-US" sz="1200">
                <a:solidFill>
                  <a:srgbClr val="000000"/>
                </a:solidFill>
                <a:latin typeface="Times New Roman" panose="02020603050405020304" pitchFamily="18" charset="0"/>
                <a:cs typeface="DejaVu Sans" charset="0"/>
              </a:rPr>
              <a:pPr algn="r" eaLnBrk="1" hangingPunct="1">
                <a:buClrTx/>
                <a:buFontTx/>
                <a:buNone/>
              </a:pPr>
              <a:t>10</a:t>
            </a:fld>
            <a:endParaRPr lang="en-AU" altLang="en-US" sz="1200">
              <a:solidFill>
                <a:srgbClr val="000000"/>
              </a:solidFill>
              <a:latin typeface="Times New Roman" panose="02020603050405020304" pitchFamily="18" charset="0"/>
              <a:cs typeface="DejaVu Sans" charset="0"/>
            </a:endParaRPr>
          </a:p>
        </p:txBody>
      </p:sp>
      <p:sp>
        <p:nvSpPr>
          <p:cNvPr id="15364" name="Rectangle 2"/>
          <p:cNvSpPr txBox="1">
            <a:spLocks noGrp="1" noRot="1" noChangeAspect="1" noChangeArrowheads="1" noTextEdit="1"/>
          </p:cNvSpPr>
          <p:nvPr>
            <p:ph type="sldImg"/>
          </p:nvPr>
        </p:nvSpPr>
        <p:spPr>
          <a:xfrm>
            <a:off x="952500" y="685800"/>
            <a:ext cx="4953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5" name="Text Box 3"/>
          <p:cNvSpPr txBox="1">
            <a:spLocks noGrp="1" noChangeArrowheads="1"/>
          </p:cNvSpPr>
          <p:nvPr>
            <p:ph type="body" idx="1"/>
          </p:nvPr>
        </p:nvSpPr>
        <p:spPr>
          <a:xfrm>
            <a:off x="457200" y="4343400"/>
            <a:ext cx="6019800" cy="447516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a:latin typeface="Arial" panose="020B0604020202020204" pitchFamily="34" charset="0"/>
                <a:ea typeface="ＭＳ Ｐゴシック" panose="020B0600070205080204" pitchFamily="34" charset="-128"/>
              </a:rPr>
              <a:t>As with encryption algorithms, cryptanalytic attacks on hash functions seek to exploit some property of the algorithm to perform some attack other than an exhaustive search. In recent years, have much effort, and some successes, in developing cryptanalytic attacks on hash functions. Must consider the overall structure of a typical secure hash function, referred to as an iterated hash function, as indicated in Stallings Figure 11.7. This was proposed by </a:t>
            </a:r>
            <a:r>
              <a:rPr lang="en-US" altLang="en-US" dirty="0" err="1">
                <a:latin typeface="Arial" panose="020B0604020202020204" pitchFamily="34" charset="0"/>
                <a:ea typeface="ＭＳ Ｐゴシック" panose="020B0600070205080204" pitchFamily="34" charset="-128"/>
              </a:rPr>
              <a:t>Merkle</a:t>
            </a:r>
            <a:r>
              <a:rPr lang="en-US" altLang="en-US" dirty="0">
                <a:latin typeface="Arial" panose="020B0604020202020204" pitchFamily="34" charset="0"/>
                <a:ea typeface="ＭＳ Ｐゴシック" panose="020B0600070205080204" pitchFamily="34" charset="-128"/>
              </a:rPr>
              <a:t> and is the structure of most hash functions in use today. The hash function takes an input message and partitions it into </a:t>
            </a:r>
            <a:r>
              <a:rPr lang="en-US" altLang="en-US" i="1" dirty="0">
                <a:latin typeface="Arial" panose="020B0604020202020204" pitchFamily="34" charset="0"/>
                <a:ea typeface="ＭＳ Ｐゴシック" panose="020B0600070205080204" pitchFamily="34" charset="-128"/>
              </a:rPr>
              <a:t>L </a:t>
            </a:r>
            <a:r>
              <a:rPr lang="en-US" altLang="en-US" dirty="0">
                <a:latin typeface="Arial" panose="020B0604020202020204" pitchFamily="34" charset="0"/>
                <a:ea typeface="ＭＳ Ｐゴシック" panose="020B0600070205080204" pitchFamily="34" charset="-128"/>
              </a:rPr>
              <a:t>fixed-sized blocks of </a:t>
            </a:r>
            <a:r>
              <a:rPr lang="en-US" altLang="en-US" i="1" dirty="0">
                <a:latin typeface="Arial" panose="020B0604020202020204" pitchFamily="34" charset="0"/>
                <a:ea typeface="ＭＳ Ｐゴシック" panose="020B0600070205080204" pitchFamily="34" charset="-128"/>
              </a:rPr>
              <a:t>b </a:t>
            </a:r>
            <a:r>
              <a:rPr lang="en-US" altLang="en-US" dirty="0">
                <a:latin typeface="Arial" panose="020B0604020202020204" pitchFamily="34" charset="0"/>
                <a:ea typeface="ＭＳ Ｐゴシック" panose="020B0600070205080204" pitchFamily="34" charset="-128"/>
              </a:rPr>
              <a:t>bits each. If necessary, the final block is padded to </a:t>
            </a:r>
            <a:r>
              <a:rPr lang="en-US" altLang="en-US" i="1" dirty="0">
                <a:latin typeface="Arial" panose="020B0604020202020204" pitchFamily="34" charset="0"/>
                <a:ea typeface="ＭＳ Ｐゴシック" panose="020B0600070205080204" pitchFamily="34" charset="-128"/>
              </a:rPr>
              <a:t>b </a:t>
            </a:r>
            <a:r>
              <a:rPr lang="en-US" altLang="en-US" dirty="0">
                <a:latin typeface="Arial" panose="020B0604020202020204" pitchFamily="34" charset="0"/>
                <a:ea typeface="ＭＳ Ｐゴシック" panose="020B0600070205080204" pitchFamily="34" charset="-128"/>
              </a:rPr>
              <a:t>bits. The final block also includes the value of the total length of the input to the hash function. The inclusion of the length makes the job of the opponent more difficult. The hash algorithm involves repeated use of a compression function, </a:t>
            </a:r>
            <a:r>
              <a:rPr lang="en-US" altLang="en-US" i="1" dirty="0">
                <a:latin typeface="Arial" panose="020B0604020202020204" pitchFamily="34" charset="0"/>
                <a:ea typeface="ＭＳ Ｐゴシック" panose="020B0600070205080204" pitchFamily="34" charset="-128"/>
              </a:rPr>
              <a:t>f</a:t>
            </a:r>
            <a:r>
              <a:rPr lang="en-US" altLang="en-US" dirty="0">
                <a:latin typeface="Arial" panose="020B0604020202020204" pitchFamily="34" charset="0"/>
                <a:ea typeface="ＭＳ Ｐゴシック" panose="020B0600070205080204" pitchFamily="34" charset="-128"/>
              </a:rPr>
              <a:t>, that takes two inputs (an </a:t>
            </a:r>
            <a:r>
              <a:rPr lang="en-US" altLang="en-US" i="1" dirty="0">
                <a:latin typeface="Arial" panose="020B0604020202020204" pitchFamily="34" charset="0"/>
                <a:ea typeface="ＭＳ Ｐゴシック" panose="020B0600070205080204" pitchFamily="34" charset="-128"/>
              </a:rPr>
              <a:t>n</a:t>
            </a:r>
            <a:r>
              <a:rPr lang="en-US" altLang="en-US" dirty="0">
                <a:latin typeface="Arial" panose="020B0604020202020204" pitchFamily="34" charset="0"/>
                <a:ea typeface="ＭＳ Ｐゴシック" panose="020B0600070205080204" pitchFamily="34" charset="-128"/>
              </a:rPr>
              <a:t>-bit input from the previous step, called the chaining variable, and a </a:t>
            </a:r>
            <a:r>
              <a:rPr lang="en-US" altLang="en-US" i="1" dirty="0">
                <a:latin typeface="Arial" panose="020B0604020202020204" pitchFamily="34" charset="0"/>
                <a:ea typeface="ＭＳ Ｐゴシック" panose="020B0600070205080204" pitchFamily="34" charset="-128"/>
              </a:rPr>
              <a:t>b</a:t>
            </a:r>
            <a:r>
              <a:rPr lang="en-US" altLang="en-US" dirty="0">
                <a:latin typeface="Arial" panose="020B0604020202020204" pitchFamily="34" charset="0"/>
                <a:ea typeface="ＭＳ Ｐゴシック" panose="020B0600070205080204" pitchFamily="34" charset="-128"/>
              </a:rPr>
              <a:t>-bit block) and produces an </a:t>
            </a:r>
            <a:r>
              <a:rPr lang="en-US" altLang="en-US" i="1" dirty="0">
                <a:latin typeface="Arial" panose="020B0604020202020204" pitchFamily="34" charset="0"/>
                <a:ea typeface="ＭＳ Ｐゴシック" panose="020B0600070205080204" pitchFamily="34" charset="-128"/>
              </a:rPr>
              <a:t>n</a:t>
            </a:r>
            <a:r>
              <a:rPr lang="en-US" altLang="en-US" dirty="0">
                <a:latin typeface="Arial" panose="020B0604020202020204" pitchFamily="34" charset="0"/>
                <a:ea typeface="ＭＳ Ｐゴシック" panose="020B0600070205080204" pitchFamily="34" charset="-128"/>
              </a:rPr>
              <a:t>-bit output. At the start of hashing, the chaining variable has an initial value that is specified as part of the algorithm. The final value of the chaining variable is the hash value. Often, </a:t>
            </a:r>
            <a:r>
              <a:rPr lang="en-US" altLang="en-US" i="1" dirty="0">
                <a:latin typeface="Arial" panose="020B0604020202020204" pitchFamily="34" charset="0"/>
                <a:ea typeface="ＭＳ Ｐゴシック" panose="020B0600070205080204" pitchFamily="34" charset="-128"/>
              </a:rPr>
              <a:t>b</a:t>
            </a:r>
            <a:r>
              <a:rPr lang="en-US" altLang="en-US" dirty="0">
                <a:latin typeface="Arial" panose="020B0604020202020204" pitchFamily="34" charset="0"/>
                <a:ea typeface="ＭＳ Ｐゴシック" panose="020B0600070205080204" pitchFamily="34" charset="-128"/>
              </a:rPr>
              <a:t> &gt; </a:t>
            </a:r>
            <a:r>
              <a:rPr lang="en-US" altLang="en-US" i="1" dirty="0">
                <a:latin typeface="Arial" panose="020B0604020202020204" pitchFamily="34" charset="0"/>
                <a:ea typeface="ＭＳ Ｐゴシック" panose="020B0600070205080204" pitchFamily="34" charset="-128"/>
              </a:rPr>
              <a:t>n</a:t>
            </a:r>
            <a:r>
              <a:rPr lang="en-US" altLang="en-US" dirty="0">
                <a:latin typeface="Arial" panose="020B0604020202020204" pitchFamily="34" charset="0"/>
                <a:ea typeface="ＭＳ Ｐゴシック" panose="020B0600070205080204" pitchFamily="34" charset="-128"/>
              </a:rPr>
              <a:t>; hence the term compression. The motivation for this iterative structure stems from the observation by </a:t>
            </a:r>
            <a:r>
              <a:rPr lang="en-US" altLang="en-US" dirty="0" err="1">
                <a:latin typeface="Arial" panose="020B0604020202020204" pitchFamily="34" charset="0"/>
                <a:ea typeface="ＭＳ Ｐゴシック" panose="020B0600070205080204" pitchFamily="34" charset="-128"/>
              </a:rPr>
              <a:t>Merkle</a:t>
            </a:r>
            <a:r>
              <a:rPr lang="en-US" altLang="en-US" dirty="0">
                <a:latin typeface="Arial" panose="020B0604020202020204" pitchFamily="34" charset="0"/>
                <a:ea typeface="ＭＳ Ｐゴシック" panose="020B0600070205080204" pitchFamily="34" charset="-128"/>
              </a:rPr>
              <a:t> and </a:t>
            </a:r>
            <a:r>
              <a:rPr lang="en-US" altLang="en-US" dirty="0" err="1">
                <a:latin typeface="Arial" panose="020B0604020202020204" pitchFamily="34" charset="0"/>
                <a:ea typeface="ＭＳ Ｐゴシック" panose="020B0600070205080204" pitchFamily="34" charset="-128"/>
              </a:rPr>
              <a:t>Damgard</a:t>
            </a:r>
            <a:r>
              <a:rPr lang="en-US" altLang="en-US" dirty="0">
                <a:latin typeface="Arial" panose="020B0604020202020204" pitchFamily="34" charset="0"/>
                <a:ea typeface="ＭＳ Ｐゴシック" panose="020B0600070205080204" pitchFamily="34" charset="-128"/>
              </a:rPr>
              <a:t> that if the compression function is collision resistant, then so is the resultant iterated hash function. Therefore, the structure can be used to produce a secure hash function to operate on a message of any length. Cryptanalysis of hash functions focuses on the internal structure of f and is based on attempts to find efficient techniques for producing collisions for a single execution of f. Once that is done, the attack must take into account the fixed value of IV. The attack on f depends on exploiting its internal structure. The attacks that have been mounted on hash functions are rather complex and beyond our scope here. </a:t>
            </a:r>
          </a:p>
        </p:txBody>
      </p:sp>
      <p:sp>
        <p:nvSpPr>
          <p:cNvPr id="15366"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algn="r" eaLnBrk="1" hangingPunct="1">
              <a:buClrTx/>
              <a:buFontTx/>
              <a:buNone/>
            </a:pPr>
            <a:fld id="{FE0080AF-E0E3-43DC-8517-15F7A757C9C0}" type="slidenum">
              <a:rPr lang="en-AU" altLang="en-US" sz="1200">
                <a:solidFill>
                  <a:srgbClr val="FFFFFF"/>
                </a:solidFill>
              </a:rPr>
              <a:pPr algn="r" eaLnBrk="1" hangingPunct="1">
                <a:buClrTx/>
                <a:buFontTx/>
                <a:buNone/>
              </a:pPr>
              <a:t>10</a:t>
            </a:fld>
            <a:endParaRPr lang="en-AU" altLang="en-US" sz="1200">
              <a:solidFill>
                <a:srgbClr val="FFFFFF"/>
              </a:solidFill>
            </a:endParaRPr>
          </a:p>
        </p:txBody>
      </p:sp>
    </p:spTree>
    <p:extLst>
      <p:ext uri="{BB962C8B-B14F-4D97-AF65-F5344CB8AC3E}">
        <p14:creationId xmlns:p14="http://schemas.microsoft.com/office/powerpoint/2010/main" val="1910723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0375" cy="3836988"/>
          </a:xfrm>
        </p:spPr>
      </p:sp>
      <p:sp>
        <p:nvSpPr>
          <p:cNvPr id="3" name="Notes Placeholder 2"/>
          <p:cNvSpPr>
            <a:spLocks noGrp="1"/>
          </p:cNvSpPr>
          <p:nvPr>
            <p:ph type="body" idx="1"/>
          </p:nvPr>
        </p:nvSpPr>
        <p:spPr/>
        <p:txBody>
          <a:bodyPr/>
          <a:lstStyle/>
          <a:p>
            <a:r>
              <a:rPr lang="en-US" dirty="0"/>
              <a:t>Video for </a:t>
            </a:r>
            <a:r>
              <a:rPr lang="en-US" baseline="0" dirty="0"/>
              <a:t>proving  Merle-</a:t>
            </a:r>
            <a:r>
              <a:rPr lang="en-US" baseline="0" dirty="0" err="1"/>
              <a:t>Damgard</a:t>
            </a:r>
            <a:r>
              <a:rPr lang="en-US" baseline="0" dirty="0"/>
              <a:t> paradigm is collusion resistant  - https://www.youtube.com/watch?v=sawkPgsQPwg</a:t>
            </a:r>
            <a:endParaRPr lang="en-US" dirty="0"/>
          </a:p>
        </p:txBody>
      </p:sp>
      <p:sp>
        <p:nvSpPr>
          <p:cNvPr id="4" name="Slide Number Placeholder 3"/>
          <p:cNvSpPr>
            <a:spLocks noGrp="1"/>
          </p:cNvSpPr>
          <p:nvPr>
            <p:ph type="sldNum" sz="quarter" idx="10"/>
          </p:nvPr>
        </p:nvSpPr>
        <p:spPr/>
        <p:txBody>
          <a:bodyPr/>
          <a:lstStyle/>
          <a:p>
            <a:pPr>
              <a:defRPr/>
            </a:pPr>
            <a:fld id="{67CB77D3-5E13-42ED-B5FA-5E6D583188D7}" type="slidenum">
              <a:rPr lang="en-AU" altLang="en-US" smtClean="0"/>
              <a:pPr>
                <a:defRPr/>
              </a:pPr>
              <a:t>11</a:t>
            </a:fld>
            <a:endParaRPr lang="en-AU" altLang="en-US"/>
          </a:p>
        </p:txBody>
      </p:sp>
    </p:spTree>
    <p:extLst>
      <p:ext uri="{BB962C8B-B14F-4D97-AF65-F5344CB8AC3E}">
        <p14:creationId xmlns:p14="http://schemas.microsoft.com/office/powerpoint/2010/main" val="2710317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0375"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CB77D3-5E13-42ED-B5FA-5E6D583188D7}" type="slidenum">
              <a:rPr lang="en-AU" altLang="en-US" smtClean="0"/>
              <a:pPr>
                <a:defRPr/>
              </a:pPr>
              <a:t>12</a:t>
            </a:fld>
            <a:endParaRPr lang="en-AU" altLang="en-US"/>
          </a:p>
        </p:txBody>
      </p:sp>
    </p:spTree>
    <p:extLst>
      <p:ext uri="{BB962C8B-B14F-4D97-AF65-F5344CB8AC3E}">
        <p14:creationId xmlns:p14="http://schemas.microsoft.com/office/powerpoint/2010/main" val="3299668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F07379BB-EBA3-44B8-B5EE-C29B78BB37DF}" type="slidenum">
              <a:rPr lang="en-US" altLang="en-US" smtClean="0"/>
              <a:pPr>
                <a:defRPr/>
              </a:pPr>
              <a:t>‹#›</a:t>
            </a:fld>
            <a:endParaRPr lang="en-US" alt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D435E6C4-6567-47FB-9B97-EFC6AAC1CBD4}" type="slidenum">
              <a:rPr lang="en-US" altLang="en-US" smtClean="0"/>
              <a:pPr>
                <a:defRPr/>
              </a:pPr>
              <a:t>‹#›</a:t>
            </a:fld>
            <a:endParaRPr lang="en-US" alt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4C69BF62-144C-4258-8AC2-02776379ADCD}" type="slidenum">
              <a:rPr lang="en-US" altLang="en-US" smtClean="0"/>
              <a:pPr>
                <a:defRPr/>
              </a:pPr>
              <a:t>‹#›</a:t>
            </a:fld>
            <a:endParaRPr lang="en-US" alt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B448AEE0-D657-489F-ABF1-01A4E2E8C8BE}" type="slidenum">
              <a:rPr lang="en-US" altLang="en-US" smtClean="0"/>
              <a:pPr>
                <a:defRPr/>
              </a:pPr>
              <a:t>‹#›</a:t>
            </a:fld>
            <a:endParaRPr lang="en-US" alt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pPr>
              <a:defRPr/>
            </a:pPr>
            <a:fld id="{C7280ECA-5FF8-41EB-9565-8D6E5F7EB9B4}" type="slidenum">
              <a:rPr lang="en-US" altLang="en-US" smtClean="0"/>
              <a:pPr>
                <a:defRPr/>
              </a:pPr>
              <a:t>‹#›</a:t>
            </a:fld>
            <a:endParaRPr lang="en-US" alt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0D9210D0-CAF8-4BD9-A71D-E12B92A73C38}" type="slidenum">
              <a:rPr lang="en-US" altLang="en-US" smtClean="0"/>
              <a:pPr>
                <a:defRPr/>
              </a:pPr>
              <a:t>‹#›</a:t>
            </a:fld>
            <a:endParaRPr lang="en-US" alt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pPr>
              <a:defRPr/>
            </a:pPr>
            <a:fld id="{2B1AAA1B-F559-4E83-9B4C-45A1ED812920}" type="slidenum">
              <a:rPr lang="en-US" altLang="en-US" smtClean="0"/>
              <a:pPr>
                <a:defRPr/>
              </a:pPr>
              <a:t>‹#›</a:t>
            </a:fld>
            <a:endParaRPr lang="en-US" alt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645B082A-2272-4307-AE6C-510A58E64F2F}" type="slidenum">
              <a:rPr lang="en-US" altLang="en-US" smtClean="0"/>
              <a:pPr>
                <a:defRPr/>
              </a:pPr>
              <a:t>‹#›</a:t>
            </a:fld>
            <a:endParaRPr lang="en-US" alt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2231477D-8B69-4519-AEF3-3B97A20F7C3E}" type="slidenum">
              <a:rPr lang="en-US" altLang="en-US" smtClean="0"/>
              <a:pPr>
                <a:defRPr/>
              </a:pPr>
              <a:t>‹#›</a:t>
            </a:fld>
            <a:endParaRPr lang="en-US" alt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28A2B9C-FB4E-436A-900F-0471A9ECF458}" type="slidenum">
              <a:rPr lang="en-US" altLang="en-US" smtClean="0"/>
              <a:pPr>
                <a:defRPr/>
              </a:pPr>
              <a:t>‹#›</a:t>
            </a:fld>
            <a:endParaRPr lang="en-US" alt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en.wikipedia.org/"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lideshare.net/easel1/django-cryptography/16-Asymmetric_Nway_encrypt_decrypt_sig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26"/>
          <p:cNvSpPr>
            <a:spLocks noGrp="1" noChangeArrowheads="1"/>
          </p:cNvSpPr>
          <p:nvPr>
            <p:ph type="ctrTitle"/>
          </p:nvPr>
        </p:nvSpPr>
        <p:spPr>
          <a:xfrm>
            <a:off x="704528" y="457201"/>
            <a:ext cx="8502650" cy="2765425"/>
          </a:xfrm>
        </p:spPr>
        <p:txBody>
          <a:bodyPr/>
          <a:lstStyle/>
          <a:p>
            <a:pPr eaLnBrk="1" hangingPunct="1">
              <a:defRPr/>
            </a:pPr>
            <a:r>
              <a:rPr lang="en-US" altLang="en-US" dirty="0"/>
              <a:t>Cryptographic Hash</a:t>
            </a:r>
            <a:endParaRPr lang="en-AU" altLang="en-US" dirty="0"/>
          </a:p>
        </p:txBody>
      </p:sp>
      <p:sp>
        <p:nvSpPr>
          <p:cNvPr id="72707" name="Rectangle 1027"/>
          <p:cNvSpPr>
            <a:spLocks noGrp="1" noChangeArrowheads="1"/>
          </p:cNvSpPr>
          <p:nvPr>
            <p:ph type="subTitle" idx="1"/>
          </p:nvPr>
        </p:nvSpPr>
        <p:spPr>
          <a:xfrm>
            <a:off x="1485900" y="3657601"/>
            <a:ext cx="6934200" cy="2671763"/>
          </a:xfrm>
        </p:spPr>
        <p:txBody>
          <a:bodyPr/>
          <a:lstStyle/>
          <a:p>
            <a:pPr eaLnBrk="1" hangingPunct="1">
              <a:defRPr/>
            </a:pPr>
            <a:r>
              <a:rPr lang="en-US" altLang="en-US" dirty="0"/>
              <a:t>Hash</a:t>
            </a:r>
          </a:p>
          <a:p>
            <a:pPr eaLnBrk="1" hangingPunct="1">
              <a:defRPr/>
            </a:pPr>
            <a:endParaRPr lang="en-US" altLang="en-US" sz="2000" dirty="0"/>
          </a:p>
          <a:p>
            <a:pPr eaLnBrk="1" hangingPunct="1">
              <a:defRPr/>
            </a:pPr>
            <a:endParaRPr lang="en-US" altLang="en-US" sz="2000" dirty="0"/>
          </a:p>
          <a:p>
            <a:pPr eaLnBrk="1" hangingPunct="1">
              <a:defRPr/>
            </a:pPr>
            <a:endParaRPr lang="en-US" altLang="en-US" sz="2000" dirty="0"/>
          </a:p>
          <a:p>
            <a:pPr eaLnBrk="1" hangingPunct="1">
              <a:defRPr/>
            </a:pPr>
            <a:r>
              <a:rPr lang="en-US" altLang="en-US" sz="2000" dirty="0"/>
              <a:t>“Cryptography and Network Security” by W. Stallings</a:t>
            </a:r>
            <a:endParaRPr lang="en-AU" alt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803176" y="139420"/>
            <a:ext cx="7715200" cy="819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ea typeface="ＭＳ Ｐゴシック"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ea typeface="ＭＳ Ｐゴシック"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ea typeface="ＭＳ Ｐゴシック"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ea typeface="ＭＳ Ｐゴシック"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panose="020B0604020202020204" pitchFamily="34" charset="0"/>
                <a:ea typeface="ＭＳ Ｐゴシック" panose="020B0600070205080204" pitchFamily="34" charset="-128"/>
              </a:defRPr>
            </a:lvl9pPr>
          </a:lstStyle>
          <a:p>
            <a:pPr algn="ctr" eaLnBrk="1" hangingPunct="1">
              <a:buSzPct val="100000"/>
              <a:defRPr/>
            </a:pPr>
            <a:r>
              <a:rPr lang="en-US" altLang="en-US" sz="3600" dirty="0" err="1">
                <a:solidFill>
                  <a:schemeClr val="tx1"/>
                </a:solidFill>
                <a:effectLst>
                  <a:outerShdw blurRad="38100" dist="38100" dir="2700000" algn="tl">
                    <a:srgbClr val="000000"/>
                  </a:outerShdw>
                </a:effectLst>
              </a:rPr>
              <a:t>Merkle-Damgård</a:t>
            </a:r>
            <a:r>
              <a:rPr lang="en-US" altLang="en-US" sz="3600" dirty="0">
                <a:solidFill>
                  <a:schemeClr val="tx1"/>
                </a:solidFill>
                <a:effectLst>
                  <a:outerShdw blurRad="38100" dist="38100" dir="2700000" algn="tl">
                    <a:srgbClr val="000000"/>
                  </a:outerShdw>
                </a:effectLst>
              </a:rPr>
              <a:t> Construction</a:t>
            </a:r>
          </a:p>
        </p:txBody>
      </p:sp>
      <p:sp>
        <p:nvSpPr>
          <p:cNvPr id="26626" name="Text Box 2"/>
          <p:cNvSpPr txBox="1">
            <a:spLocks noChangeArrowheads="1"/>
          </p:cNvSpPr>
          <p:nvPr/>
        </p:nvSpPr>
        <p:spPr bwMode="auto">
          <a:xfrm>
            <a:off x="803176" y="949773"/>
            <a:ext cx="8229600" cy="281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6550" indent="-33655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400">
                <a:solidFill>
                  <a:srgbClr val="FFFFFF"/>
                </a:solidFill>
                <a:latin typeface="Arial" panose="020B0604020202020204" pitchFamily="34" charset="0"/>
                <a:ea typeface="ＭＳ Ｐゴシック" panose="020B0600070205080204" pitchFamily="34" charset="-128"/>
              </a:defRPr>
            </a:lvl1pPr>
            <a:lvl2pPr marL="736600" indent="-27940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400">
                <a:solidFill>
                  <a:srgbClr val="FFFFFF"/>
                </a:solidFill>
                <a:latin typeface="Arial" panose="020B0604020202020204" pitchFamily="34" charset="0"/>
                <a:ea typeface="ＭＳ Ｐゴシック" panose="020B0600070205080204" pitchFamily="34" charset="-128"/>
              </a:defRPr>
            </a:lvl2pPr>
            <a:lvl3pP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400">
                <a:solidFill>
                  <a:srgbClr val="FFFFFF"/>
                </a:solidFill>
                <a:latin typeface="Arial" panose="020B0604020202020204" pitchFamily="34" charset="0"/>
                <a:ea typeface="ＭＳ Ｐゴシック" panose="020B0600070205080204" pitchFamily="34" charset="-128"/>
              </a:defRPr>
            </a:lvl3pPr>
            <a:lvl4pP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400">
                <a:solidFill>
                  <a:srgbClr val="FFFFFF"/>
                </a:solidFill>
                <a:latin typeface="Arial" panose="020B0604020202020204" pitchFamily="34" charset="0"/>
                <a:ea typeface="ＭＳ Ｐゴシック" panose="020B0600070205080204" pitchFamily="34" charset="-128"/>
              </a:defRPr>
            </a:lvl4pPr>
            <a:lvl5pP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400">
                <a:solidFill>
                  <a:srgbClr val="FFFFFF"/>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400">
                <a:solidFill>
                  <a:srgbClr val="FFFFFF"/>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400">
                <a:solidFill>
                  <a:srgbClr val="FFFFFF"/>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400">
                <a:solidFill>
                  <a:srgbClr val="FFFFFF"/>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defRPr sz="2400">
                <a:solidFill>
                  <a:srgbClr val="FFFFFF"/>
                </a:solidFill>
                <a:latin typeface="Arial" panose="020B0604020202020204" pitchFamily="34" charset="0"/>
                <a:ea typeface="ＭＳ Ｐゴシック" panose="020B0600070205080204" pitchFamily="34" charset="-128"/>
              </a:defRPr>
            </a:lvl9pPr>
          </a:lstStyle>
          <a:p>
            <a:pPr eaLnBrk="1" hangingPunct="1">
              <a:spcBef>
                <a:spcPts val="800"/>
              </a:spcBef>
              <a:buClr>
                <a:srgbClr val="5FAFFF"/>
              </a:buClr>
              <a:buSzPct val="100000"/>
              <a:buFont typeface="Wingdings" panose="05000000000000000000" pitchFamily="2" charset="2"/>
              <a:buChar char=""/>
              <a:defRPr/>
            </a:pPr>
            <a:r>
              <a:rPr lang="en-US" dirty="0"/>
              <a:t>Sort of like a Chained Block Cipher </a:t>
            </a:r>
            <a:endParaRPr lang="en-US" altLang="en-US" dirty="0">
              <a:effectLst>
                <a:outerShdw blurRad="38100" dist="38100" dir="2700000" algn="tl">
                  <a:srgbClr val="000000"/>
                </a:outerShdw>
              </a:effectLst>
            </a:endParaRPr>
          </a:p>
          <a:p>
            <a:pPr eaLnBrk="1" hangingPunct="1">
              <a:spcBef>
                <a:spcPts val="800"/>
              </a:spcBef>
              <a:buClr>
                <a:srgbClr val="5FAFFF"/>
              </a:buClr>
              <a:buSzPct val="100000"/>
              <a:buFont typeface="Wingdings" panose="05000000000000000000" pitchFamily="2" charset="2"/>
              <a:buChar char=""/>
              <a:defRPr/>
            </a:pPr>
            <a:r>
              <a:rPr lang="en-US" altLang="en-US" dirty="0">
                <a:effectLst>
                  <a:outerShdw blurRad="38100" dist="38100" dir="2700000" algn="tl">
                    <a:srgbClr val="000000"/>
                  </a:outerShdw>
                </a:effectLst>
              </a:rPr>
              <a:t>Append </a:t>
            </a:r>
            <a:r>
              <a:rPr lang="en-US" altLang="en-US" dirty="0">
                <a:solidFill>
                  <a:srgbClr val="FFFF00"/>
                </a:solidFill>
                <a:effectLst>
                  <a:outerShdw blurRad="38100" dist="38100" dir="2700000" algn="tl">
                    <a:srgbClr val="000000"/>
                  </a:outerShdw>
                </a:effectLst>
              </a:rPr>
              <a:t>padding and length </a:t>
            </a:r>
            <a:r>
              <a:rPr lang="en-US" altLang="en-US" dirty="0">
                <a:effectLst>
                  <a:outerShdw blurRad="38100" dist="38100" dir="2700000" algn="tl">
                    <a:srgbClr val="000000"/>
                  </a:outerShdw>
                </a:effectLst>
              </a:rPr>
              <a:t>to message</a:t>
            </a:r>
          </a:p>
          <a:p>
            <a:pPr eaLnBrk="1" hangingPunct="1">
              <a:spcBef>
                <a:spcPts val="800"/>
              </a:spcBef>
              <a:buClr>
                <a:srgbClr val="5FAFFF"/>
              </a:buClr>
              <a:buSzPct val="100000"/>
              <a:buFont typeface="Wingdings" panose="05000000000000000000" pitchFamily="2" charset="2"/>
              <a:buChar char=""/>
              <a:defRPr/>
            </a:pPr>
            <a:r>
              <a:rPr lang="en-US" altLang="en-US" dirty="0">
                <a:effectLst>
                  <a:outerShdw blurRad="38100" dist="38100" dir="2700000" algn="tl">
                    <a:srgbClr val="000000"/>
                  </a:outerShdw>
                </a:effectLst>
              </a:rPr>
              <a:t>Break input into equal-sized blocks (1024 or 512 bits)</a:t>
            </a:r>
          </a:p>
          <a:p>
            <a:pPr eaLnBrk="1" hangingPunct="1">
              <a:spcBef>
                <a:spcPts val="800"/>
              </a:spcBef>
              <a:buClr>
                <a:srgbClr val="5FAFFF"/>
              </a:buClr>
              <a:buSzPct val="100000"/>
              <a:buFont typeface="Wingdings" panose="05000000000000000000" pitchFamily="2" charset="2"/>
              <a:buChar char=""/>
              <a:defRPr/>
            </a:pPr>
            <a:r>
              <a:rPr lang="en-US" altLang="en-US" dirty="0">
                <a:effectLst>
                  <a:outerShdw blurRad="38100" dist="38100" dir="2700000" algn="tl">
                    <a:srgbClr val="000000"/>
                  </a:outerShdw>
                </a:effectLst>
              </a:rPr>
              <a:t>Apply compression function </a:t>
            </a:r>
            <a:r>
              <a:rPr lang="en-US" altLang="en-US" b="1" dirty="0">
                <a:solidFill>
                  <a:srgbClr val="FFFF00"/>
                </a:solidFill>
                <a:effectLst>
                  <a:outerShdw blurRad="38100" dist="38100" dir="2700000" algn="tl">
                    <a:srgbClr val="000000"/>
                  </a:outerShdw>
                </a:effectLst>
              </a:rPr>
              <a:t>f</a:t>
            </a:r>
            <a:r>
              <a:rPr lang="en-US" altLang="en-US" dirty="0">
                <a:effectLst>
                  <a:outerShdw blurRad="38100" dist="38100" dir="2700000" algn="tl">
                    <a:srgbClr val="000000"/>
                  </a:outerShdw>
                </a:effectLst>
              </a:rPr>
              <a:t> iteratively</a:t>
            </a:r>
          </a:p>
          <a:p>
            <a:pPr lvl="1" eaLnBrk="1" hangingPunct="1">
              <a:spcBef>
                <a:spcPts val="700"/>
              </a:spcBef>
              <a:buClr>
                <a:srgbClr val="D9D9FF"/>
              </a:buClr>
              <a:buSzPct val="100000"/>
              <a:buFont typeface="Wingdings" panose="05000000000000000000" pitchFamily="2" charset="2"/>
              <a:buChar char=""/>
              <a:defRPr/>
            </a:pPr>
            <a:r>
              <a:rPr lang="en-US" altLang="en-US" sz="2000" dirty="0">
                <a:effectLst>
                  <a:outerShdw blurRad="38100" dist="38100" dir="2700000" algn="tl">
                    <a:srgbClr val="000000"/>
                  </a:outerShdw>
                </a:effectLst>
              </a:rPr>
              <a:t>Saves state from one iteration to next</a:t>
            </a:r>
          </a:p>
          <a:p>
            <a:pPr lvl="1" eaLnBrk="1" hangingPunct="1">
              <a:spcBef>
                <a:spcPts val="700"/>
              </a:spcBef>
              <a:buClr>
                <a:srgbClr val="D9D9FF"/>
              </a:buClr>
              <a:buSzPct val="100000"/>
              <a:buFont typeface="Wingdings" panose="05000000000000000000" pitchFamily="2" charset="2"/>
              <a:buChar char=""/>
              <a:defRPr/>
            </a:pPr>
            <a:r>
              <a:rPr lang="en-US" altLang="en-US" sz="2000" dirty="0">
                <a:effectLst>
                  <a:outerShdw blurRad="38100" dist="38100" dir="2700000" algn="tl">
                    <a:srgbClr val="000000"/>
                  </a:outerShdw>
                </a:effectLst>
              </a:rPr>
              <a:t>Hash is as strong as compression function</a:t>
            </a:r>
          </a:p>
        </p:txBody>
      </p:sp>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8662" y="3861048"/>
            <a:ext cx="6724228" cy="203162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1104762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2662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26626">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26626">
                                            <p:txEl>
                                              <p:pRg st="5" end="5"/>
                                            </p:txEl>
                                          </p:spTgt>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26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489" y="200945"/>
            <a:ext cx="9410700" cy="923800"/>
          </a:xfrm>
        </p:spPr>
        <p:txBody>
          <a:bodyPr/>
          <a:lstStyle/>
          <a:p>
            <a:r>
              <a:rPr lang="en-US" dirty="0"/>
              <a:t>Hash Algorithms - Construction</a:t>
            </a:r>
          </a:p>
        </p:txBody>
      </p:sp>
      <p:sp>
        <p:nvSpPr>
          <p:cNvPr id="3" name="Content Placeholder 2"/>
          <p:cNvSpPr>
            <a:spLocks noGrp="1"/>
          </p:cNvSpPr>
          <p:nvPr>
            <p:ph idx="1"/>
          </p:nvPr>
        </p:nvSpPr>
        <p:spPr>
          <a:xfrm>
            <a:off x="495300" y="1124744"/>
            <a:ext cx="8915400" cy="5472608"/>
          </a:xfrm>
        </p:spPr>
        <p:txBody>
          <a:bodyPr>
            <a:normAutofit lnSpcReduction="10000"/>
          </a:bodyPr>
          <a:lstStyle/>
          <a:p>
            <a:r>
              <a:rPr lang="en-US" sz="2800" b="1" dirty="0" err="1">
                <a:solidFill>
                  <a:srgbClr val="FFFF00"/>
                </a:solidFill>
              </a:rPr>
              <a:t>Merkle-Damgard</a:t>
            </a:r>
            <a:r>
              <a:rPr lang="en-US" sz="2800" b="1" dirty="0">
                <a:solidFill>
                  <a:srgbClr val="FFFF00"/>
                </a:solidFill>
              </a:rPr>
              <a:t> </a:t>
            </a:r>
            <a:r>
              <a:rPr lang="en-US" sz="2800" dirty="0"/>
              <a:t>construction (for handling big variable input message) is proven collision resistant </a:t>
            </a:r>
            <a:r>
              <a:rPr lang="en-US" sz="2800" dirty="0">
                <a:solidFill>
                  <a:srgbClr val="FFFF00"/>
                </a:solidFill>
              </a:rPr>
              <a:t>if the Hash Function (F) is collision resistant</a:t>
            </a:r>
          </a:p>
          <a:p>
            <a:endParaRPr lang="en-US" sz="2800" dirty="0">
              <a:solidFill>
                <a:srgbClr val="FFFF00"/>
              </a:solidFill>
            </a:endParaRPr>
          </a:p>
          <a:p>
            <a:endParaRPr lang="en-US" sz="2800" dirty="0">
              <a:solidFill>
                <a:srgbClr val="FFFF00"/>
              </a:solidFill>
            </a:endParaRPr>
          </a:p>
          <a:p>
            <a:endParaRPr lang="en-US" sz="2800" dirty="0">
              <a:solidFill>
                <a:srgbClr val="FFFF00"/>
              </a:solidFill>
            </a:endParaRPr>
          </a:p>
          <a:p>
            <a:endParaRPr lang="en-US" sz="2800" dirty="0">
              <a:solidFill>
                <a:srgbClr val="FFFF00"/>
              </a:solidFill>
            </a:endParaRPr>
          </a:p>
          <a:p>
            <a:endParaRPr lang="en-US" sz="2800" dirty="0">
              <a:solidFill>
                <a:srgbClr val="FFFF00"/>
              </a:solidFill>
            </a:endParaRPr>
          </a:p>
          <a:p>
            <a:endParaRPr lang="en-US" sz="2800" dirty="0">
              <a:solidFill>
                <a:srgbClr val="FFFFFF"/>
              </a:solidFill>
            </a:endParaRPr>
          </a:p>
          <a:p>
            <a:r>
              <a:rPr lang="en-US" sz="2800" dirty="0">
                <a:solidFill>
                  <a:srgbClr val="FFFFFF"/>
                </a:solidFill>
              </a:rPr>
              <a:t>Hashing algorithm (i.e. MD5, SHA1, SHA2) uses</a:t>
            </a:r>
            <a:r>
              <a:rPr lang="en-US" sz="2800" dirty="0">
                <a:solidFill>
                  <a:srgbClr val="FFFF00"/>
                </a:solidFill>
              </a:rPr>
              <a:t> a different hash function </a:t>
            </a:r>
            <a:r>
              <a:rPr lang="en-US" sz="2800" dirty="0"/>
              <a:t>but</a:t>
            </a:r>
            <a:r>
              <a:rPr lang="en-US" sz="2800" dirty="0">
                <a:solidFill>
                  <a:srgbClr val="FFFF00"/>
                </a:solidFill>
              </a:rPr>
              <a:t> </a:t>
            </a:r>
            <a:r>
              <a:rPr lang="en-US" sz="2800" dirty="0">
                <a:solidFill>
                  <a:srgbClr val="FFFFFF"/>
                </a:solidFill>
              </a:rPr>
              <a:t>based on the same </a:t>
            </a:r>
            <a:r>
              <a:rPr lang="en-US" sz="2800" b="1" dirty="0" err="1">
                <a:solidFill>
                  <a:srgbClr val="FFFF00"/>
                </a:solidFill>
              </a:rPr>
              <a:t>Merkle-Damgard</a:t>
            </a:r>
            <a:r>
              <a:rPr lang="en-US" sz="2800" dirty="0">
                <a:solidFill>
                  <a:srgbClr val="FFFFFF"/>
                </a:solidFill>
              </a:rPr>
              <a:t> construction concept</a:t>
            </a:r>
          </a:p>
          <a:p>
            <a:endParaRPr lang="en-US" sz="2800" dirty="0">
              <a:solidFill>
                <a:srgbClr val="FFFF00"/>
              </a:solidFill>
            </a:endParaRPr>
          </a:p>
        </p:txBody>
      </p:sp>
      <p:sp>
        <p:nvSpPr>
          <p:cNvPr id="4" name="Slide Number Placeholder 3"/>
          <p:cNvSpPr>
            <a:spLocks noGrp="1"/>
          </p:cNvSpPr>
          <p:nvPr>
            <p:ph type="sldNum" sz="quarter" idx="12"/>
          </p:nvPr>
        </p:nvSpPr>
        <p:spPr/>
        <p:txBody>
          <a:bodyPr/>
          <a:lstStyle/>
          <a:p>
            <a:pPr>
              <a:defRPr/>
            </a:pPr>
            <a:fld id="{4C69BF62-144C-4258-8AC2-02776379ADCD}" type="slidenum">
              <a:rPr lang="en-US" altLang="en-US" smtClean="0"/>
              <a:pPr>
                <a:defRPr/>
              </a:pPr>
              <a:t>11</a:t>
            </a:fld>
            <a:endParaRPr lang="en-US" altLang="en-US"/>
          </a:p>
        </p:txBody>
      </p:sp>
      <p:pic>
        <p:nvPicPr>
          <p:cNvPr id="7" name="Picture 6"/>
          <p:cNvPicPr>
            <a:picLocks noChangeAspect="1"/>
          </p:cNvPicPr>
          <p:nvPr/>
        </p:nvPicPr>
        <p:blipFill>
          <a:blip r:embed="rId3"/>
          <a:stretch>
            <a:fillRect/>
          </a:stretch>
        </p:blipFill>
        <p:spPr>
          <a:xfrm>
            <a:off x="971038" y="2492896"/>
            <a:ext cx="5782162" cy="2518930"/>
          </a:xfrm>
          <a:prstGeom prst="rect">
            <a:avLst/>
          </a:prstGeom>
        </p:spPr>
      </p:pic>
      <p:sp>
        <p:nvSpPr>
          <p:cNvPr id="8" name="TextBox 7"/>
          <p:cNvSpPr txBox="1"/>
          <p:nvPr/>
        </p:nvSpPr>
        <p:spPr>
          <a:xfrm>
            <a:off x="6713456" y="4621589"/>
            <a:ext cx="2252540" cy="246221"/>
          </a:xfrm>
          <a:prstGeom prst="rect">
            <a:avLst/>
          </a:prstGeom>
          <a:noFill/>
        </p:spPr>
        <p:txBody>
          <a:bodyPr wrap="none" rtlCol="0">
            <a:spAutoFit/>
          </a:bodyPr>
          <a:lstStyle/>
          <a:p>
            <a:r>
              <a:rPr lang="en-SG" sz="1000" i="1" dirty="0"/>
              <a:t>http://slideplayer.com/slide/9400105/</a:t>
            </a:r>
          </a:p>
        </p:txBody>
      </p:sp>
    </p:spTree>
    <p:extLst>
      <p:ext uri="{BB962C8B-B14F-4D97-AF65-F5344CB8AC3E}">
        <p14:creationId xmlns:p14="http://schemas.microsoft.com/office/powerpoint/2010/main" val="3265927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Hash Algorithms</a:t>
            </a:r>
          </a:p>
        </p:txBody>
      </p:sp>
      <p:sp>
        <p:nvSpPr>
          <p:cNvPr id="3" name="Content Placeholder 2"/>
          <p:cNvSpPr>
            <a:spLocks noGrp="1"/>
          </p:cNvSpPr>
          <p:nvPr>
            <p:ph idx="1"/>
          </p:nvPr>
        </p:nvSpPr>
        <p:spPr>
          <a:xfrm>
            <a:off x="560512" y="1268760"/>
            <a:ext cx="8915400" cy="4386809"/>
          </a:xfrm>
        </p:spPr>
        <p:txBody>
          <a:bodyPr/>
          <a:lstStyle/>
          <a:p>
            <a:pPr marL="339725" indent="-339725">
              <a:lnSpc>
                <a:spcPct val="90000"/>
              </a:lnSpc>
              <a:spcBef>
                <a:spcPts val="700"/>
              </a:spcBef>
              <a:buClr>
                <a:srgbClr val="00007D"/>
              </a:buClr>
              <a:buSzPct val="75000"/>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dirty="0"/>
              <a:t>MD4 and MD5 by Ron </a:t>
            </a:r>
            <a:r>
              <a:rPr lang="en-US" dirty="0" err="1"/>
              <a:t>Rivest</a:t>
            </a:r>
            <a:r>
              <a:rPr lang="en-US" dirty="0"/>
              <a:t> (1990,1994)</a:t>
            </a:r>
          </a:p>
          <a:p>
            <a:pPr marL="339725" indent="-339725">
              <a:lnSpc>
                <a:spcPct val="90000"/>
              </a:lnSpc>
              <a:spcBef>
                <a:spcPts val="700"/>
              </a:spcBef>
              <a:buClr>
                <a:srgbClr val="00007D"/>
              </a:buClr>
              <a:buSzPct val="75000"/>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dirty="0"/>
              <a:t>SHA-0, SHA-1 by NSA (1993, 1995)</a:t>
            </a:r>
          </a:p>
          <a:p>
            <a:pPr marL="339725" indent="-339725">
              <a:lnSpc>
                <a:spcPct val="90000"/>
              </a:lnSpc>
              <a:spcBef>
                <a:spcPts val="700"/>
              </a:spcBef>
              <a:buClr>
                <a:srgbClr val="00007D"/>
              </a:buClr>
              <a:buSzPct val="75000"/>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dirty="0"/>
              <a:t>SHA-2 </a:t>
            </a:r>
          </a:p>
          <a:p>
            <a:pPr marL="739775" lvl="1" indent="-339725">
              <a:lnSpc>
                <a:spcPct val="90000"/>
              </a:lnSpc>
              <a:spcBef>
                <a:spcPts val="700"/>
              </a:spcBef>
              <a:buClr>
                <a:srgbClr val="00007D"/>
              </a:buClr>
              <a:buSzPct val="75000"/>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dirty="0"/>
              <a:t>2002 – Hash digest : 224, 256, 384, 512 bits</a:t>
            </a:r>
          </a:p>
          <a:p>
            <a:pPr marL="339725" indent="-339725">
              <a:lnSpc>
                <a:spcPct val="90000"/>
              </a:lnSpc>
              <a:spcBef>
                <a:spcPts val="700"/>
              </a:spcBef>
              <a:buClr>
                <a:srgbClr val="00007D"/>
              </a:buClr>
              <a:buSzPct val="75000"/>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dirty="0"/>
              <a:t>SHA-3 </a:t>
            </a:r>
          </a:p>
          <a:p>
            <a:pPr marL="339725" indent="-339725">
              <a:lnSpc>
                <a:spcPct val="90000"/>
              </a:lnSpc>
              <a:spcBef>
                <a:spcPts val="700"/>
              </a:spcBef>
              <a:buClr>
                <a:srgbClr val="00007D"/>
              </a:buClr>
              <a:buSzPct val="75000"/>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dirty="0"/>
              <a:t>Whirlpool (</a:t>
            </a:r>
            <a:r>
              <a:rPr lang="en-US" i="1" dirty="0"/>
              <a:t>Not washing machine!!!</a:t>
            </a:r>
            <a:r>
              <a:rPr lang="en-US" dirty="0"/>
              <a:t>)</a:t>
            </a:r>
          </a:p>
          <a:p>
            <a:pPr marL="339725" indent="-339725">
              <a:lnSpc>
                <a:spcPct val="90000"/>
              </a:lnSpc>
              <a:spcBef>
                <a:spcPts val="700"/>
              </a:spcBef>
              <a:buClr>
                <a:srgbClr val="00007D"/>
              </a:buClr>
              <a:buSzPct val="75000"/>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dirty="0"/>
              <a:t>Tiger</a:t>
            </a:r>
          </a:p>
          <a:p>
            <a:pPr marL="339725" indent="-339725">
              <a:lnSpc>
                <a:spcPct val="90000"/>
              </a:lnSpc>
              <a:spcBef>
                <a:spcPts val="700"/>
              </a:spcBef>
              <a:buClr>
                <a:srgbClr val="00007D"/>
              </a:buClr>
              <a:buSzPct val="75000"/>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dirty="0"/>
              <a:t>Others…</a:t>
            </a:r>
          </a:p>
        </p:txBody>
      </p:sp>
      <p:sp>
        <p:nvSpPr>
          <p:cNvPr id="4" name="Slide Number Placeholder 3"/>
          <p:cNvSpPr>
            <a:spLocks noGrp="1"/>
          </p:cNvSpPr>
          <p:nvPr>
            <p:ph type="sldNum" sz="quarter" idx="12"/>
          </p:nvPr>
        </p:nvSpPr>
        <p:spPr/>
        <p:txBody>
          <a:bodyPr/>
          <a:lstStyle/>
          <a:p>
            <a:pPr>
              <a:defRPr/>
            </a:pPr>
            <a:fld id="{4C69BF62-144C-4258-8AC2-02776379ADCD}" type="slidenum">
              <a:rPr lang="en-US" altLang="en-US" smtClean="0"/>
              <a:pPr>
                <a:defRPr/>
              </a:pPr>
              <a:t>12</a:t>
            </a:fld>
            <a:endParaRPr lang="en-US" altLang="en-US"/>
          </a:p>
        </p:txBody>
      </p:sp>
    </p:spTree>
    <p:extLst>
      <p:ext uri="{BB962C8B-B14F-4D97-AF65-F5344CB8AC3E}">
        <p14:creationId xmlns:p14="http://schemas.microsoft.com/office/powerpoint/2010/main" val="2263133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altLang="en-US" dirty="0"/>
              <a:t>Simple Hash Functions</a:t>
            </a:r>
            <a:endParaRPr lang="en-AU" altLang="en-US" dirty="0"/>
          </a:p>
        </p:txBody>
      </p:sp>
      <p:sp>
        <p:nvSpPr>
          <p:cNvPr id="64515" name="Rectangle 3"/>
          <p:cNvSpPr>
            <a:spLocks noGrp="1" noChangeArrowheads="1"/>
          </p:cNvSpPr>
          <p:nvPr>
            <p:ph idx="1"/>
          </p:nvPr>
        </p:nvSpPr>
        <p:spPr>
          <a:xfrm>
            <a:off x="545375" y="1399668"/>
            <a:ext cx="8915400" cy="4189571"/>
          </a:xfrm>
        </p:spPr>
        <p:txBody>
          <a:bodyPr>
            <a:normAutofit/>
          </a:bodyPr>
          <a:lstStyle/>
          <a:p>
            <a:pPr eaLnBrk="1" hangingPunct="1">
              <a:defRPr/>
            </a:pPr>
            <a:r>
              <a:rPr lang="en-US" altLang="en-US" sz="3000" dirty="0"/>
              <a:t>Based on </a:t>
            </a:r>
            <a:r>
              <a:rPr lang="en-US" altLang="en-US" sz="3000" b="1" dirty="0">
                <a:solidFill>
                  <a:srgbClr val="FFFF00"/>
                </a:solidFill>
              </a:rPr>
              <a:t>XOR</a:t>
            </a:r>
            <a:r>
              <a:rPr lang="en-US" altLang="en-US" sz="3000" dirty="0"/>
              <a:t> of message blocks (+ rotate bits)</a:t>
            </a:r>
          </a:p>
          <a:p>
            <a:pPr eaLnBrk="1" hangingPunct="1">
              <a:defRPr/>
            </a:pPr>
            <a:endParaRPr lang="en-US" altLang="en-US" sz="3000" dirty="0"/>
          </a:p>
          <a:p>
            <a:pPr eaLnBrk="1" hangingPunct="1">
              <a:defRPr/>
            </a:pPr>
            <a:r>
              <a:rPr lang="en-US" altLang="en-US" sz="3000" dirty="0"/>
              <a:t>Insecure </a:t>
            </a:r>
            <a:r>
              <a:rPr lang="en-US" altLang="en-US" sz="3000" dirty="0">
                <a:sym typeface="Wingdings"/>
              </a:rPr>
              <a:t> </a:t>
            </a:r>
            <a:r>
              <a:rPr lang="en-US" altLang="en-US" sz="3000" dirty="0"/>
              <a:t> Predictable effect on digest (by manipulating message ) </a:t>
            </a:r>
            <a:r>
              <a:rPr lang="en-US" altLang="en-US" sz="3000" dirty="0">
                <a:sym typeface="Wingdings"/>
              </a:rPr>
              <a:t> </a:t>
            </a:r>
            <a:r>
              <a:rPr lang="en-US" altLang="en-US" sz="3000" dirty="0">
                <a:solidFill>
                  <a:srgbClr val="FFFF00"/>
                </a:solidFill>
                <a:sym typeface="Wingdings"/>
              </a:rPr>
              <a:t>Non </a:t>
            </a:r>
            <a:r>
              <a:rPr lang="en-AU" sz="3000" dirty="0">
                <a:solidFill>
                  <a:srgbClr val="FFFF00"/>
                </a:solidFill>
              </a:rPr>
              <a:t>Collision resistant </a:t>
            </a:r>
          </a:p>
          <a:p>
            <a:pPr>
              <a:defRPr/>
            </a:pPr>
            <a:endParaRPr lang="en-US" sz="2800" dirty="0"/>
          </a:p>
          <a:p>
            <a:pPr>
              <a:defRPr/>
            </a:pPr>
            <a:r>
              <a:rPr lang="en-US" sz="2800" dirty="0"/>
              <a:t>If message itself is not encrypted, it is easy to modify the message and append one block that would set the hash code as needed!!</a:t>
            </a:r>
            <a:endParaRPr lang="en-AU" altLang="en-US" sz="3000" dirty="0">
              <a:solidFill>
                <a:srgbClr val="FFFF00"/>
              </a:solidFill>
            </a:endParaRPr>
          </a:p>
        </p:txBody>
      </p:sp>
    </p:spTree>
    <p:extLst>
      <p:ext uri="{BB962C8B-B14F-4D97-AF65-F5344CB8AC3E}">
        <p14:creationId xmlns:p14="http://schemas.microsoft.com/office/powerpoint/2010/main" val="3470668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08047" y="116632"/>
            <a:ext cx="8915400" cy="706090"/>
          </a:xfrm>
        </p:spPr>
        <p:txBody>
          <a:bodyPr>
            <a:normAutofit fontScale="90000"/>
          </a:bodyPr>
          <a:lstStyle/>
          <a:p>
            <a:pPr eaLnBrk="1" hangingPunct="1">
              <a:defRPr/>
            </a:pPr>
            <a:r>
              <a:rPr lang="en-US" dirty="0"/>
              <a:t>Secure Hash Algorithm (SHA)</a:t>
            </a:r>
            <a:endParaRPr lang="en-AU" dirty="0"/>
          </a:p>
        </p:txBody>
      </p:sp>
      <p:sp>
        <p:nvSpPr>
          <p:cNvPr id="59395" name="Rectangle 3"/>
          <p:cNvSpPr>
            <a:spLocks noGrp="1" noChangeArrowheads="1"/>
          </p:cNvSpPr>
          <p:nvPr>
            <p:ph idx="1"/>
          </p:nvPr>
        </p:nvSpPr>
        <p:spPr>
          <a:xfrm>
            <a:off x="508046" y="908720"/>
            <a:ext cx="9125473" cy="5752315"/>
          </a:xfrm>
        </p:spPr>
        <p:txBody>
          <a:bodyPr>
            <a:normAutofit/>
          </a:bodyPr>
          <a:lstStyle/>
          <a:p>
            <a:pPr eaLnBrk="1" hangingPunct="1">
              <a:defRPr/>
            </a:pPr>
            <a:r>
              <a:rPr lang="en-AU" sz="2800" dirty="0"/>
              <a:t>SHA was originally designed by NIST &amp; NSA in 1993, revised in 1995 as SHA-1</a:t>
            </a:r>
          </a:p>
          <a:p>
            <a:pPr eaLnBrk="1" hangingPunct="1">
              <a:defRPr/>
            </a:pPr>
            <a:endParaRPr lang="en-AU" sz="2800" dirty="0"/>
          </a:p>
          <a:p>
            <a:pPr eaLnBrk="1" hangingPunct="1">
              <a:defRPr/>
            </a:pPr>
            <a:r>
              <a:rPr lang="en-AU" sz="2800" dirty="0"/>
              <a:t>US standard for use with DSA signature scheme </a:t>
            </a:r>
          </a:p>
          <a:p>
            <a:pPr lvl="1" eaLnBrk="1" hangingPunct="1">
              <a:defRPr/>
            </a:pPr>
            <a:r>
              <a:rPr lang="en-US" sz="2400" dirty="0"/>
              <a:t>standard is FIPS 180-1 1995, also Internet RFC3174</a:t>
            </a:r>
            <a:endParaRPr lang="en-AU" sz="2400" dirty="0"/>
          </a:p>
          <a:p>
            <a:pPr lvl="1" eaLnBrk="1" hangingPunct="1">
              <a:defRPr/>
            </a:pPr>
            <a:r>
              <a:rPr lang="en-AU" sz="2400" dirty="0"/>
              <a:t>Note: algorithm = </a:t>
            </a:r>
            <a:r>
              <a:rPr lang="en-AU" sz="2400" dirty="0">
                <a:solidFill>
                  <a:srgbClr val="FFFF00"/>
                </a:solidFill>
              </a:rPr>
              <a:t>SHA</a:t>
            </a:r>
            <a:r>
              <a:rPr lang="en-AU" sz="2400" dirty="0"/>
              <a:t>, the standard = </a:t>
            </a:r>
            <a:r>
              <a:rPr lang="en-AU" sz="2400" dirty="0">
                <a:solidFill>
                  <a:srgbClr val="FFFF00"/>
                </a:solidFill>
              </a:rPr>
              <a:t>SHS </a:t>
            </a:r>
          </a:p>
          <a:p>
            <a:pPr eaLnBrk="1" hangingPunct="1">
              <a:defRPr/>
            </a:pPr>
            <a:endParaRPr lang="en-AU" sz="2800" dirty="0"/>
          </a:p>
          <a:p>
            <a:pPr eaLnBrk="1" hangingPunct="1">
              <a:defRPr/>
            </a:pPr>
            <a:r>
              <a:rPr lang="en-AU" sz="2800" dirty="0"/>
              <a:t>Based on design of hash function </a:t>
            </a:r>
            <a:r>
              <a:rPr lang="en-AU" sz="2800" b="1" dirty="0">
                <a:solidFill>
                  <a:srgbClr val="FFFF00"/>
                </a:solidFill>
              </a:rPr>
              <a:t>MD4</a:t>
            </a:r>
            <a:r>
              <a:rPr lang="en-AU" sz="2800" dirty="0"/>
              <a:t> with key differences </a:t>
            </a:r>
          </a:p>
          <a:p>
            <a:pPr lvl="1" eaLnBrk="1" hangingPunct="1">
              <a:defRPr/>
            </a:pPr>
            <a:r>
              <a:rPr lang="en-AU" sz="2400" dirty="0"/>
              <a:t>produces 160-bit hash values </a:t>
            </a:r>
          </a:p>
          <a:p>
            <a:pPr lvl="1" eaLnBrk="1" hangingPunct="1">
              <a:defRPr/>
            </a:pPr>
            <a:r>
              <a:rPr lang="en-AU" sz="2400" dirty="0"/>
              <a:t>In 2005 SHA-1 have raised concerns on its use in future applications</a:t>
            </a:r>
          </a:p>
          <a:p>
            <a:pPr marL="0" indent="0">
              <a:buNone/>
              <a:defRPr/>
            </a:pPr>
            <a:endParaRPr lang="en-AU" sz="1600" dirty="0"/>
          </a:p>
          <a:p>
            <a:pPr marL="0" indent="0">
              <a:buNone/>
              <a:defRPr/>
            </a:pPr>
            <a:r>
              <a:rPr lang="en-AU" sz="1600" i="1" dirty="0"/>
              <a:t>Note : FIPS (</a:t>
            </a:r>
            <a:r>
              <a:rPr lang="en-SG" sz="1600" i="1" dirty="0"/>
              <a:t>FEDERAL INFORMATION PROCESSING STANDARDS)</a:t>
            </a:r>
            <a:endParaRPr lang="en-AU" sz="1600" i="1" dirty="0"/>
          </a:p>
        </p:txBody>
      </p:sp>
    </p:spTree>
    <p:extLst>
      <p:ext uri="{BB962C8B-B14F-4D97-AF65-F5344CB8AC3E}">
        <p14:creationId xmlns:p14="http://schemas.microsoft.com/office/powerpoint/2010/main" val="1928518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defRPr/>
            </a:pPr>
            <a:r>
              <a:rPr lang="en-US" dirty="0"/>
              <a:t>Revised Secure Hash Standard (SHA-2)</a:t>
            </a:r>
            <a:endParaRPr lang="en-AU" dirty="0"/>
          </a:p>
        </p:txBody>
      </p:sp>
      <p:sp>
        <p:nvSpPr>
          <p:cNvPr id="97283" name="Rectangle 3"/>
          <p:cNvSpPr>
            <a:spLocks noGrp="1" noChangeArrowheads="1"/>
          </p:cNvSpPr>
          <p:nvPr>
            <p:ph idx="1"/>
          </p:nvPr>
        </p:nvSpPr>
        <p:spPr/>
        <p:txBody>
          <a:bodyPr>
            <a:normAutofit fontScale="92500" lnSpcReduction="20000"/>
          </a:bodyPr>
          <a:lstStyle/>
          <a:p>
            <a:pPr>
              <a:lnSpc>
                <a:spcPct val="90000"/>
              </a:lnSpc>
              <a:defRPr/>
            </a:pPr>
            <a:r>
              <a:rPr lang="en-US" dirty="0"/>
              <a:t>NIST issued revision FIPS 180-2 in 2002, </a:t>
            </a:r>
            <a:r>
              <a:rPr lang="en-SG" dirty="0"/>
              <a:t>FIPS PUB 180-4 in 2012</a:t>
            </a:r>
            <a:endParaRPr lang="en-US" dirty="0"/>
          </a:p>
          <a:p>
            <a:pPr eaLnBrk="1" hangingPunct="1">
              <a:lnSpc>
                <a:spcPct val="90000"/>
              </a:lnSpc>
              <a:defRPr/>
            </a:pPr>
            <a:endParaRPr lang="en-US" dirty="0"/>
          </a:p>
          <a:p>
            <a:pPr eaLnBrk="1" hangingPunct="1">
              <a:lnSpc>
                <a:spcPct val="90000"/>
              </a:lnSpc>
              <a:defRPr/>
            </a:pPr>
            <a:r>
              <a:rPr lang="en-US" dirty="0"/>
              <a:t>Total have six </a:t>
            </a:r>
            <a:r>
              <a:rPr lang="en-US" dirty="0" err="1"/>
              <a:t>verisons</a:t>
            </a:r>
            <a:r>
              <a:rPr lang="en-US" dirty="0"/>
              <a:t> of  SHA2 </a:t>
            </a:r>
          </a:p>
          <a:p>
            <a:pPr lvl="1">
              <a:lnSpc>
                <a:spcPct val="90000"/>
              </a:lnSpc>
              <a:defRPr/>
            </a:pPr>
            <a:r>
              <a:rPr lang="en-SG" dirty="0"/>
              <a:t>SHA-224, </a:t>
            </a:r>
            <a:r>
              <a:rPr lang="en-SG" dirty="0">
                <a:solidFill>
                  <a:srgbClr val="FFFF00"/>
                </a:solidFill>
              </a:rPr>
              <a:t>SHA-256, SHA-384, SHA-512</a:t>
            </a:r>
            <a:r>
              <a:rPr lang="en-SG" dirty="0"/>
              <a:t>, </a:t>
            </a:r>
          </a:p>
          <a:p>
            <a:pPr lvl="1">
              <a:lnSpc>
                <a:spcPct val="90000"/>
              </a:lnSpc>
              <a:defRPr/>
            </a:pPr>
            <a:r>
              <a:rPr lang="en-SG" dirty="0"/>
              <a:t>SHA-512/224, SHA-512/256.(added in FIPS PUB 180-4)</a:t>
            </a:r>
            <a:endParaRPr lang="en-US" dirty="0"/>
          </a:p>
          <a:p>
            <a:pPr lvl="1">
              <a:lnSpc>
                <a:spcPct val="90000"/>
              </a:lnSpc>
              <a:defRPr/>
            </a:pPr>
            <a:r>
              <a:rPr lang="en-SG" dirty="0"/>
              <a:t>with digests (hash values) that are 224, 256, 384 or 512 bits</a:t>
            </a:r>
            <a:endParaRPr lang="en-US" dirty="0"/>
          </a:p>
          <a:p>
            <a:pPr eaLnBrk="1" hangingPunct="1">
              <a:lnSpc>
                <a:spcPct val="90000"/>
              </a:lnSpc>
              <a:defRPr/>
            </a:pPr>
            <a:r>
              <a:rPr lang="en-US" dirty="0"/>
              <a:t>designed for compatibility +  increased security </a:t>
            </a:r>
          </a:p>
          <a:p>
            <a:pPr lvl="1" eaLnBrk="1" hangingPunct="1">
              <a:lnSpc>
                <a:spcPct val="90000"/>
              </a:lnSpc>
              <a:defRPr/>
            </a:pPr>
            <a:r>
              <a:rPr lang="en-US" dirty="0"/>
              <a:t>Structure &amp; detail are similar to SHA-1</a:t>
            </a:r>
          </a:p>
          <a:p>
            <a:pPr lvl="1" eaLnBrk="1" hangingPunct="1">
              <a:lnSpc>
                <a:spcPct val="90000"/>
              </a:lnSpc>
              <a:defRPr/>
            </a:pPr>
            <a:r>
              <a:rPr lang="en-US" dirty="0"/>
              <a:t>Analysis should be similar</a:t>
            </a:r>
          </a:p>
          <a:p>
            <a:pPr lvl="1" eaLnBrk="1" hangingPunct="1">
              <a:lnSpc>
                <a:spcPct val="90000"/>
              </a:lnSpc>
              <a:defRPr/>
            </a:pPr>
            <a:r>
              <a:rPr lang="en-AU" dirty="0"/>
              <a:t>Much higher security</a:t>
            </a:r>
          </a:p>
        </p:txBody>
      </p:sp>
    </p:spTree>
    <p:extLst>
      <p:ext uri="{BB962C8B-B14F-4D97-AF65-F5344CB8AC3E}">
        <p14:creationId xmlns:p14="http://schemas.microsoft.com/office/powerpoint/2010/main" val="965858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AU"/>
              <a:t>SHA-512 Overview</a:t>
            </a:r>
          </a:p>
        </p:txBody>
      </p:sp>
      <p:pic>
        <p:nvPicPr>
          <p:cNvPr id="15363" name="Picture 4"/>
          <p:cNvPicPr>
            <a:picLocks noChangeAspect="1" noChangeArrowheads="1"/>
          </p:cNvPicPr>
          <p:nvPr/>
        </p:nvPicPr>
        <p:blipFill>
          <a:blip r:embed="rId3">
            <a:extLst>
              <a:ext uri="{28A0092B-C50C-407E-A947-70E740481C1C}">
                <a14:useLocalDpi xmlns:a14="http://schemas.microsoft.com/office/drawing/2010/main" val="0"/>
              </a:ext>
            </a:extLst>
          </a:blip>
          <a:srcRect t="4633" b="13898"/>
          <a:stretch>
            <a:fillRect/>
          </a:stretch>
        </p:blipFill>
        <p:spPr bwMode="auto">
          <a:xfrm>
            <a:off x="660401" y="1447802"/>
            <a:ext cx="8714185" cy="45014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extBox 1"/>
          <p:cNvSpPr txBox="1"/>
          <p:nvPr/>
        </p:nvSpPr>
        <p:spPr>
          <a:xfrm>
            <a:off x="1130575" y="6309320"/>
            <a:ext cx="7587308" cy="369332"/>
          </a:xfrm>
          <a:prstGeom prst="rect">
            <a:avLst/>
          </a:prstGeom>
          <a:noFill/>
        </p:spPr>
        <p:txBody>
          <a:bodyPr wrap="none" rtlCol="0">
            <a:spAutoFit/>
          </a:bodyPr>
          <a:lstStyle/>
          <a:p>
            <a:r>
              <a:rPr lang="en-US" dirty="0"/>
              <a:t>Uses the </a:t>
            </a:r>
            <a:r>
              <a:rPr lang="en-US" b="1" dirty="0" err="1"/>
              <a:t>Merkle-Damgard</a:t>
            </a:r>
            <a:r>
              <a:rPr lang="en-US" b="1" dirty="0"/>
              <a:t> </a:t>
            </a:r>
            <a:r>
              <a:rPr lang="en-US" dirty="0"/>
              <a:t>construction with the F compression function</a:t>
            </a:r>
          </a:p>
        </p:txBody>
      </p:sp>
    </p:spTree>
    <p:extLst>
      <p:ext uri="{BB962C8B-B14F-4D97-AF65-F5344CB8AC3E}">
        <p14:creationId xmlns:p14="http://schemas.microsoft.com/office/powerpoint/2010/main" val="953222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850106"/>
          </a:xfrm>
        </p:spPr>
        <p:txBody>
          <a:bodyPr/>
          <a:lstStyle/>
          <a:p>
            <a:r>
              <a:rPr lang="en-US" dirty="0"/>
              <a:t>Processing of SHA-512</a:t>
            </a:r>
          </a:p>
        </p:txBody>
      </p:sp>
      <p:sp>
        <p:nvSpPr>
          <p:cNvPr id="3" name="Content Placeholder 2"/>
          <p:cNvSpPr>
            <a:spLocks noGrp="1"/>
          </p:cNvSpPr>
          <p:nvPr>
            <p:ph idx="1"/>
          </p:nvPr>
        </p:nvSpPr>
        <p:spPr>
          <a:xfrm>
            <a:off x="495300" y="1500142"/>
            <a:ext cx="8915400" cy="4525963"/>
          </a:xfrm>
        </p:spPr>
        <p:txBody>
          <a:bodyPr/>
          <a:lstStyle/>
          <a:p>
            <a:pPr eaLnBrk="1" hangingPunct="1"/>
            <a:r>
              <a:rPr lang="en-US" altLang="en-US" dirty="0">
                <a:latin typeface="Arial" panose="020B0604020202020204" pitchFamily="34" charset="0"/>
              </a:rPr>
              <a:t>Step 1: Append padding bits </a:t>
            </a:r>
          </a:p>
          <a:p>
            <a:pPr eaLnBrk="1" hangingPunct="1"/>
            <a:r>
              <a:rPr lang="en-US" altLang="en-US" dirty="0">
                <a:latin typeface="Arial" panose="020B0604020202020204" pitchFamily="34" charset="0"/>
              </a:rPr>
              <a:t>Step 2: Append length of the message </a:t>
            </a:r>
          </a:p>
          <a:p>
            <a:pPr eaLnBrk="1" hangingPunct="1"/>
            <a:r>
              <a:rPr lang="en-US" altLang="en-US" dirty="0">
                <a:latin typeface="Arial" panose="020B0604020202020204" pitchFamily="34" charset="0"/>
              </a:rPr>
              <a:t>Step 3: Initialize hash buffers (words)</a:t>
            </a:r>
          </a:p>
          <a:p>
            <a:pPr eaLnBrk="1" hangingPunct="1"/>
            <a:r>
              <a:rPr lang="en-US" altLang="en-US" dirty="0">
                <a:latin typeface="Arial" panose="020B0604020202020204" pitchFamily="34" charset="0"/>
              </a:rPr>
              <a:t>Step 4: Process the message in 1024-bit blocks, (The F function in the overview)</a:t>
            </a:r>
          </a:p>
          <a:p>
            <a:pPr eaLnBrk="1" hangingPunct="1"/>
            <a:r>
              <a:rPr lang="en-US" altLang="en-US" dirty="0">
                <a:latin typeface="Arial" panose="020B0604020202020204" pitchFamily="34" charset="0"/>
              </a:rPr>
              <a:t>Step 5: Output the final state value as the resulting hash</a:t>
            </a:r>
          </a:p>
          <a:p>
            <a:endParaRPr lang="en-US" dirty="0"/>
          </a:p>
        </p:txBody>
      </p:sp>
      <p:sp>
        <p:nvSpPr>
          <p:cNvPr id="4" name="Slide Number Placeholder 3"/>
          <p:cNvSpPr>
            <a:spLocks noGrp="1"/>
          </p:cNvSpPr>
          <p:nvPr>
            <p:ph type="sldNum" sz="quarter" idx="12"/>
          </p:nvPr>
        </p:nvSpPr>
        <p:spPr/>
        <p:txBody>
          <a:bodyPr/>
          <a:lstStyle/>
          <a:p>
            <a:pPr>
              <a:defRPr/>
            </a:pPr>
            <a:fld id="{4C69BF62-144C-4258-8AC2-02776379ADCD}" type="slidenum">
              <a:rPr lang="en-US" altLang="en-US" smtClean="0"/>
              <a:pPr>
                <a:defRPr/>
              </a:pPr>
              <a:t>17</a:t>
            </a:fld>
            <a:endParaRPr lang="en-US" altLang="en-US"/>
          </a:p>
        </p:txBody>
      </p:sp>
      <p:sp>
        <p:nvSpPr>
          <p:cNvPr id="5" name="TextBox 4"/>
          <p:cNvSpPr txBox="1"/>
          <p:nvPr/>
        </p:nvSpPr>
        <p:spPr>
          <a:xfrm>
            <a:off x="200472" y="5733718"/>
            <a:ext cx="9595066" cy="584775"/>
          </a:xfrm>
          <a:prstGeom prst="rect">
            <a:avLst/>
          </a:prstGeom>
          <a:noFill/>
        </p:spPr>
        <p:txBody>
          <a:bodyPr wrap="square" rtlCol="0">
            <a:spAutoFit/>
          </a:bodyPr>
          <a:lstStyle/>
          <a:p>
            <a:r>
              <a:rPr lang="en-US" sz="1600" b="1" i="1" dirty="0"/>
              <a:t>For detailed algorithm:- </a:t>
            </a:r>
          </a:p>
          <a:p>
            <a:r>
              <a:rPr lang="en-US" sz="1600" b="1" i="1" dirty="0"/>
              <a:t>http://www.herongyang.com/Cryptography/SHA1-Message-Digest-Algorithm-Overview.html </a:t>
            </a:r>
          </a:p>
        </p:txBody>
      </p:sp>
    </p:spTree>
    <p:extLst>
      <p:ext uri="{BB962C8B-B14F-4D97-AF65-F5344CB8AC3E}">
        <p14:creationId xmlns:p14="http://schemas.microsoft.com/office/powerpoint/2010/main" val="1350723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95300" y="274638"/>
            <a:ext cx="8915400" cy="706091"/>
          </a:xfrm>
        </p:spPr>
        <p:txBody>
          <a:bodyPr>
            <a:normAutofit fontScale="90000"/>
          </a:bodyPr>
          <a:lstStyle/>
          <a:p>
            <a:pPr eaLnBrk="1" hangingPunct="1">
              <a:defRPr/>
            </a:pPr>
            <a:r>
              <a:rPr lang="en-US" dirty="0"/>
              <a:t>Processing of SHA-512</a:t>
            </a:r>
            <a:endParaRPr lang="en-AU" dirty="0"/>
          </a:p>
        </p:txBody>
      </p:sp>
      <p:pic>
        <p:nvPicPr>
          <p:cNvPr id="15363"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109" t="8968" r="1435" b="23017"/>
          <a:stretch/>
        </p:blipFill>
        <p:spPr bwMode="auto">
          <a:xfrm>
            <a:off x="793158" y="1844824"/>
            <a:ext cx="8606337" cy="4519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9" name="Group 18"/>
          <p:cNvGrpSpPr/>
          <p:nvPr/>
        </p:nvGrpSpPr>
        <p:grpSpPr>
          <a:xfrm>
            <a:off x="2222697" y="1412777"/>
            <a:ext cx="7176796" cy="5184577"/>
            <a:chOff x="2051720" y="1412776"/>
            <a:chExt cx="6624735" cy="5184577"/>
          </a:xfrm>
        </p:grpSpPr>
        <p:pic>
          <p:nvPicPr>
            <p:cNvPr id="3" name="Picture 2"/>
            <p:cNvPicPr>
              <a:picLocks noChangeAspect="1"/>
            </p:cNvPicPr>
            <p:nvPr/>
          </p:nvPicPr>
          <p:blipFill>
            <a:blip r:embed="rId4"/>
            <a:stretch>
              <a:fillRect/>
            </a:stretch>
          </p:blipFill>
          <p:spPr>
            <a:xfrm>
              <a:off x="2889156" y="1412777"/>
              <a:ext cx="5787299" cy="5184576"/>
            </a:xfrm>
            <a:prstGeom prst="rect">
              <a:avLst/>
            </a:prstGeom>
          </p:spPr>
        </p:pic>
        <p:cxnSp>
          <p:nvCxnSpPr>
            <p:cNvPr id="5" name="Straight Connector 4"/>
            <p:cNvCxnSpPr/>
            <p:nvPr/>
          </p:nvCxnSpPr>
          <p:spPr>
            <a:xfrm flipV="1">
              <a:off x="2051720" y="1412776"/>
              <a:ext cx="864096" cy="396044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051720" y="5805264"/>
              <a:ext cx="864096" cy="79208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48603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95300" y="274638"/>
            <a:ext cx="8915400" cy="633068"/>
          </a:xfrm>
        </p:spPr>
        <p:txBody>
          <a:bodyPr>
            <a:normAutofit fontScale="90000"/>
          </a:bodyPr>
          <a:lstStyle/>
          <a:p>
            <a:pPr eaLnBrk="1" hangingPunct="1">
              <a:defRPr/>
            </a:pPr>
            <a:r>
              <a:rPr lang="en-AU" dirty="0"/>
              <a:t>SHA-512 Round Function</a:t>
            </a:r>
          </a:p>
        </p:txBody>
      </p:sp>
      <p:pic>
        <p:nvPicPr>
          <p:cNvPr id="19459"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7913" t="5392" r="3367" b="9265"/>
          <a:stretch/>
        </p:blipFill>
        <p:spPr bwMode="auto">
          <a:xfrm>
            <a:off x="3935189" y="1288599"/>
            <a:ext cx="3894924" cy="35805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4"/>
          <a:stretch>
            <a:fillRect/>
          </a:stretch>
        </p:blipFill>
        <p:spPr>
          <a:xfrm>
            <a:off x="272481" y="1772816"/>
            <a:ext cx="3312367" cy="3477237"/>
          </a:xfrm>
          <a:prstGeom prst="rect">
            <a:avLst/>
          </a:prstGeom>
        </p:spPr>
      </p:pic>
      <p:cxnSp>
        <p:nvCxnSpPr>
          <p:cNvPr id="5" name="Straight Connector 4"/>
          <p:cNvCxnSpPr/>
          <p:nvPr/>
        </p:nvCxnSpPr>
        <p:spPr>
          <a:xfrm flipV="1">
            <a:off x="2720752" y="1288599"/>
            <a:ext cx="1214436" cy="106028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720752" y="2560042"/>
            <a:ext cx="1214436" cy="230911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84063" y="5373216"/>
            <a:ext cx="3788817" cy="584776"/>
          </a:xfrm>
          <a:prstGeom prst="rect">
            <a:avLst/>
          </a:prstGeom>
          <a:noFill/>
        </p:spPr>
        <p:txBody>
          <a:bodyPr wrap="none" rtlCol="0">
            <a:spAutoFit/>
          </a:bodyPr>
          <a:lstStyle/>
          <a:p>
            <a:r>
              <a:rPr lang="en-AU" altLang="en-US" sz="1600" dirty="0"/>
              <a:t>The K</a:t>
            </a:r>
            <a:r>
              <a:rPr lang="en-AU" altLang="en-US" sz="1600" baseline="-25000" dirty="0"/>
              <a:t>0</a:t>
            </a:r>
            <a:r>
              <a:rPr lang="en-AU" altLang="en-US" sz="1600" dirty="0"/>
              <a:t>-K</a:t>
            </a:r>
            <a:r>
              <a:rPr lang="en-AU" altLang="en-US" sz="1600" baseline="-25000" dirty="0"/>
              <a:t>79</a:t>
            </a:r>
            <a:r>
              <a:rPr lang="en-AU" altLang="en-US" sz="1600" dirty="0"/>
              <a:t> are </a:t>
            </a:r>
            <a:r>
              <a:rPr lang="en-US" altLang="en-US" sz="1600" dirty="0"/>
              <a:t>64-bit additive constants</a:t>
            </a:r>
          </a:p>
          <a:p>
            <a:endParaRPr lang="en-US" sz="1600" dirty="0"/>
          </a:p>
        </p:txBody>
      </p:sp>
      <p:sp>
        <p:nvSpPr>
          <p:cNvPr id="16" name="TextBox 15"/>
          <p:cNvSpPr txBox="1"/>
          <p:nvPr/>
        </p:nvSpPr>
        <p:spPr>
          <a:xfrm>
            <a:off x="3988242" y="4957665"/>
            <a:ext cx="5513048" cy="830997"/>
          </a:xfrm>
          <a:prstGeom prst="rect">
            <a:avLst/>
          </a:prstGeom>
          <a:noFill/>
        </p:spPr>
        <p:txBody>
          <a:bodyPr wrap="none" rtlCol="0">
            <a:spAutoFit/>
          </a:bodyPr>
          <a:lstStyle/>
          <a:p>
            <a:r>
              <a:rPr lang="en-SG" altLang="en-US" sz="1600" dirty="0"/>
              <a:t>Each round of compression function has sub-functions.  </a:t>
            </a:r>
            <a:r>
              <a:rPr lang="en-SG" altLang="en-US" sz="1600" dirty="0" err="1"/>
              <a:t>i.e</a:t>
            </a:r>
            <a:endParaRPr lang="en-SG" altLang="en-US" sz="1600" dirty="0"/>
          </a:p>
          <a:p>
            <a:r>
              <a:rPr lang="en-SG" altLang="en-US" sz="1600" dirty="0"/>
              <a:t>Maj(</a:t>
            </a:r>
            <a:r>
              <a:rPr lang="en-SG" altLang="en-US" sz="1600" dirty="0" err="1"/>
              <a:t>a,b,c</a:t>
            </a:r>
            <a:r>
              <a:rPr lang="en-SG" altLang="en-US" sz="1600" dirty="0"/>
              <a:t>) </a:t>
            </a:r>
            <a:endParaRPr lang="en-US" altLang="en-US" sz="1600" dirty="0"/>
          </a:p>
          <a:p>
            <a:endParaRPr lang="en-US" sz="1600" dirty="0"/>
          </a:p>
        </p:txBody>
      </p:sp>
    </p:spTree>
    <p:extLst>
      <p:ext uri="{BB962C8B-B14F-4D97-AF65-F5344CB8AC3E}">
        <p14:creationId xmlns:p14="http://schemas.microsoft.com/office/powerpoint/2010/main" val="1877875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r>
              <a:rPr lang="en-US" dirty="0"/>
              <a:t>Different requirements of message security</a:t>
            </a:r>
          </a:p>
          <a:p>
            <a:r>
              <a:rPr lang="en-US" dirty="0"/>
              <a:t>Hash Algorithm construction</a:t>
            </a:r>
          </a:p>
          <a:p>
            <a:r>
              <a:rPr lang="en-US" dirty="0"/>
              <a:t>Overview of the SHA-2 core hash function </a:t>
            </a:r>
          </a:p>
          <a:p>
            <a:r>
              <a:rPr lang="en-US" dirty="0"/>
              <a:t>Attacks</a:t>
            </a:r>
          </a:p>
          <a:p>
            <a:r>
              <a:rPr lang="en-US" dirty="0"/>
              <a:t>The requirements of hash function in different applications.</a:t>
            </a:r>
          </a:p>
        </p:txBody>
      </p:sp>
      <p:sp>
        <p:nvSpPr>
          <p:cNvPr id="4" name="Slide Number Placeholder 3"/>
          <p:cNvSpPr>
            <a:spLocks noGrp="1"/>
          </p:cNvSpPr>
          <p:nvPr>
            <p:ph type="sldNum" sz="quarter" idx="12"/>
          </p:nvPr>
        </p:nvSpPr>
        <p:spPr/>
        <p:txBody>
          <a:bodyPr/>
          <a:lstStyle/>
          <a:p>
            <a:pPr>
              <a:defRPr/>
            </a:pPr>
            <a:fld id="{4C69BF62-144C-4258-8AC2-02776379ADCD}" type="slidenum">
              <a:rPr lang="en-US" altLang="en-US" smtClean="0"/>
              <a:pPr>
                <a:defRPr/>
              </a:pPr>
              <a:t>2</a:t>
            </a:fld>
            <a:endParaRPr lang="en-US" altLang="en-US"/>
          </a:p>
        </p:txBody>
      </p:sp>
    </p:spTree>
    <p:extLst>
      <p:ext uri="{BB962C8B-B14F-4D97-AF65-F5344CB8AC3E}">
        <p14:creationId xmlns:p14="http://schemas.microsoft.com/office/powerpoint/2010/main" val="361444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defRPr/>
            </a:pPr>
            <a:r>
              <a:rPr lang="en-US" dirty="0"/>
              <a:t>SHA-512 </a:t>
            </a:r>
            <a:r>
              <a:rPr lang="en-AU" dirty="0"/>
              <a:t>Message Expansion</a:t>
            </a:r>
          </a:p>
        </p:txBody>
      </p:sp>
      <p:pic>
        <p:nvPicPr>
          <p:cNvPr id="21507"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21489" b="36087"/>
          <a:stretch/>
        </p:blipFill>
        <p:spPr bwMode="auto">
          <a:xfrm>
            <a:off x="662524" y="1412776"/>
            <a:ext cx="8714185" cy="26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extBox 1"/>
          <p:cNvSpPr txBox="1"/>
          <p:nvPr/>
        </p:nvSpPr>
        <p:spPr>
          <a:xfrm>
            <a:off x="506506" y="4221088"/>
            <a:ext cx="9205023" cy="2308324"/>
          </a:xfrm>
          <a:prstGeom prst="rect">
            <a:avLst/>
          </a:prstGeom>
          <a:noFill/>
        </p:spPr>
        <p:txBody>
          <a:bodyPr wrap="square" rtlCol="0">
            <a:spAutoFit/>
          </a:bodyPr>
          <a:lstStyle/>
          <a:p>
            <a:r>
              <a:rPr lang="en-US" sz="2400" dirty="0"/>
              <a:t>The 1024 bit message is  fed  multiples  times  into the F function as (W)</a:t>
            </a:r>
          </a:p>
          <a:p>
            <a:r>
              <a:rPr lang="en-US" sz="2400" dirty="0"/>
              <a:t>W</a:t>
            </a:r>
            <a:r>
              <a:rPr lang="en-US" sz="2400" baseline="-25000" dirty="0"/>
              <a:t>0-15</a:t>
            </a:r>
            <a:r>
              <a:rPr lang="en-US" sz="2400" dirty="0"/>
              <a:t> -  Original message (64 bit / word)</a:t>
            </a:r>
          </a:p>
          <a:p>
            <a:r>
              <a:rPr lang="en-US" sz="2400" dirty="0"/>
              <a:t>W</a:t>
            </a:r>
            <a:r>
              <a:rPr lang="en-US" sz="2400" baseline="-25000" dirty="0"/>
              <a:t>16-79</a:t>
            </a:r>
            <a:r>
              <a:rPr lang="en-US" sz="2400" dirty="0"/>
              <a:t> -  Circular left shift by one bit of the XOR of four of the preceding values of </a:t>
            </a:r>
            <a:r>
              <a:rPr lang="en-US" sz="2400" dirty="0" err="1"/>
              <a:t>W</a:t>
            </a:r>
            <a:r>
              <a:rPr lang="en-US" sz="2400" baseline="-25000" dirty="0" err="1"/>
              <a:t>t</a:t>
            </a:r>
            <a:r>
              <a:rPr lang="en-US" sz="2400" dirty="0"/>
              <a:t> , with two of those values subjected to shift and rotate operations</a:t>
            </a:r>
          </a:p>
        </p:txBody>
      </p:sp>
    </p:spTree>
    <p:extLst>
      <p:ext uri="{BB962C8B-B14F-4D97-AF65-F5344CB8AC3E}">
        <p14:creationId xmlns:p14="http://schemas.microsoft.com/office/powerpoint/2010/main" val="2701030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Message Size limitations</a:t>
            </a:r>
          </a:p>
        </p:txBody>
      </p:sp>
      <p:pic>
        <p:nvPicPr>
          <p:cNvPr id="5" name="Content Placeholder 4"/>
          <p:cNvPicPr>
            <a:picLocks noGrp="1" noChangeAspect="1"/>
          </p:cNvPicPr>
          <p:nvPr>
            <p:ph idx="1"/>
          </p:nvPr>
        </p:nvPicPr>
        <p:blipFill>
          <a:blip r:embed="rId2"/>
          <a:stretch>
            <a:fillRect/>
          </a:stretch>
        </p:blipFill>
        <p:spPr>
          <a:xfrm>
            <a:off x="1136576" y="2564904"/>
            <a:ext cx="7705570" cy="2654746"/>
          </a:xfrm>
          <a:prstGeom prst="rect">
            <a:avLst/>
          </a:prstGeom>
        </p:spPr>
      </p:pic>
      <p:sp>
        <p:nvSpPr>
          <p:cNvPr id="4" name="Slide Number Placeholder 3"/>
          <p:cNvSpPr>
            <a:spLocks noGrp="1"/>
          </p:cNvSpPr>
          <p:nvPr>
            <p:ph type="sldNum" sz="quarter" idx="12"/>
          </p:nvPr>
        </p:nvSpPr>
        <p:spPr/>
        <p:txBody>
          <a:bodyPr/>
          <a:lstStyle/>
          <a:p>
            <a:pPr>
              <a:defRPr/>
            </a:pPr>
            <a:fld id="{4C69BF62-144C-4258-8AC2-02776379ADCD}" type="slidenum">
              <a:rPr lang="en-US" altLang="en-US" smtClean="0"/>
              <a:pPr>
                <a:defRPr/>
              </a:pPr>
              <a:t>21</a:t>
            </a:fld>
            <a:endParaRPr lang="en-US" altLang="en-US"/>
          </a:p>
        </p:txBody>
      </p:sp>
      <p:sp>
        <p:nvSpPr>
          <p:cNvPr id="6" name="TextBox 5"/>
          <p:cNvSpPr txBox="1"/>
          <p:nvPr/>
        </p:nvSpPr>
        <p:spPr>
          <a:xfrm>
            <a:off x="2504728" y="5805264"/>
            <a:ext cx="3816424" cy="369332"/>
          </a:xfrm>
          <a:prstGeom prst="rect">
            <a:avLst/>
          </a:prstGeom>
          <a:noFill/>
        </p:spPr>
        <p:txBody>
          <a:bodyPr wrap="square" rtlCol="0">
            <a:spAutoFit/>
          </a:bodyPr>
          <a:lstStyle/>
          <a:p>
            <a:r>
              <a:rPr lang="en-SG" dirty="0"/>
              <a:t> </a:t>
            </a:r>
          </a:p>
        </p:txBody>
      </p:sp>
      <p:sp>
        <p:nvSpPr>
          <p:cNvPr id="7" name="TextBox 6"/>
          <p:cNvSpPr txBox="1"/>
          <p:nvPr/>
        </p:nvSpPr>
        <p:spPr>
          <a:xfrm>
            <a:off x="1136576" y="1556792"/>
            <a:ext cx="7560840" cy="923330"/>
          </a:xfrm>
          <a:prstGeom prst="rect">
            <a:avLst/>
          </a:prstGeom>
          <a:noFill/>
        </p:spPr>
        <p:txBody>
          <a:bodyPr wrap="square" rtlCol="0">
            <a:spAutoFit/>
          </a:bodyPr>
          <a:lstStyle/>
          <a:p>
            <a:r>
              <a:rPr lang="en-SG" dirty="0"/>
              <a:t>Corresponding to the number of reserved bits in the Pad Length block, different Hash functions have different maximum message size limitations:</a:t>
            </a:r>
          </a:p>
        </p:txBody>
      </p:sp>
    </p:spTree>
    <p:extLst>
      <p:ext uri="{BB962C8B-B14F-4D97-AF65-F5344CB8AC3E}">
        <p14:creationId xmlns:p14="http://schemas.microsoft.com/office/powerpoint/2010/main" val="1115000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Comparison of SHA Functions</a:t>
            </a:r>
          </a:p>
        </p:txBody>
      </p:sp>
      <p:pic>
        <p:nvPicPr>
          <p:cNvPr id="5" name="Content Placeholder 4"/>
          <p:cNvPicPr>
            <a:picLocks noGrp="1" noChangeAspect="1"/>
          </p:cNvPicPr>
          <p:nvPr>
            <p:ph idx="1"/>
          </p:nvPr>
        </p:nvPicPr>
        <p:blipFill>
          <a:blip r:embed="rId3"/>
          <a:stretch>
            <a:fillRect/>
          </a:stretch>
        </p:blipFill>
        <p:spPr>
          <a:xfrm>
            <a:off x="2576736" y="1440846"/>
            <a:ext cx="3955762" cy="4525963"/>
          </a:xfrm>
          <a:prstGeom prst="rect">
            <a:avLst/>
          </a:prstGeom>
        </p:spPr>
      </p:pic>
      <p:sp>
        <p:nvSpPr>
          <p:cNvPr id="4" name="Slide Number Placeholder 3"/>
          <p:cNvSpPr>
            <a:spLocks noGrp="1"/>
          </p:cNvSpPr>
          <p:nvPr>
            <p:ph type="sldNum" sz="quarter" idx="12"/>
          </p:nvPr>
        </p:nvSpPr>
        <p:spPr/>
        <p:txBody>
          <a:bodyPr/>
          <a:lstStyle/>
          <a:p>
            <a:pPr>
              <a:defRPr/>
            </a:pPr>
            <a:fld id="{4C69BF62-144C-4258-8AC2-02776379ADCD}" type="slidenum">
              <a:rPr lang="en-US" altLang="en-US" smtClean="0"/>
              <a:pPr>
                <a:defRPr/>
              </a:pPr>
              <a:t>22</a:t>
            </a:fld>
            <a:endParaRPr lang="en-US" altLang="en-US"/>
          </a:p>
        </p:txBody>
      </p:sp>
      <p:sp>
        <p:nvSpPr>
          <p:cNvPr id="6" name="TextBox 5"/>
          <p:cNvSpPr txBox="1"/>
          <p:nvPr/>
        </p:nvSpPr>
        <p:spPr>
          <a:xfrm>
            <a:off x="6825208" y="5594652"/>
            <a:ext cx="2880320" cy="369332"/>
          </a:xfrm>
          <a:prstGeom prst="rect">
            <a:avLst/>
          </a:prstGeom>
          <a:noFill/>
        </p:spPr>
        <p:txBody>
          <a:bodyPr wrap="square" rtlCol="0">
            <a:spAutoFit/>
          </a:bodyPr>
          <a:lstStyle/>
          <a:p>
            <a:r>
              <a:rPr lang="en-SG" dirty="0">
                <a:hlinkClick r:id="rId4"/>
              </a:rPr>
              <a:t>https://en.wikipedia.org</a:t>
            </a:r>
            <a:endParaRPr lang="en-SG" dirty="0"/>
          </a:p>
        </p:txBody>
      </p:sp>
    </p:spTree>
    <p:extLst>
      <p:ext uri="{BB962C8B-B14F-4D97-AF65-F5344CB8AC3E}">
        <p14:creationId xmlns:p14="http://schemas.microsoft.com/office/powerpoint/2010/main" val="3903322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384"/>
            <a:ext cx="8915400" cy="936104"/>
          </a:xfrm>
        </p:spPr>
        <p:txBody>
          <a:bodyPr/>
          <a:lstStyle/>
          <a:p>
            <a:r>
              <a:rPr lang="en-US" dirty="0"/>
              <a:t>Attacks</a:t>
            </a:r>
          </a:p>
        </p:txBody>
      </p:sp>
      <p:sp>
        <p:nvSpPr>
          <p:cNvPr id="3" name="Content Placeholder 2"/>
          <p:cNvSpPr>
            <a:spLocks noGrp="1"/>
          </p:cNvSpPr>
          <p:nvPr>
            <p:ph idx="1"/>
          </p:nvPr>
        </p:nvSpPr>
        <p:spPr>
          <a:xfrm>
            <a:off x="315280" y="764704"/>
            <a:ext cx="9390248" cy="4680520"/>
          </a:xfrm>
        </p:spPr>
        <p:txBody>
          <a:bodyPr>
            <a:normAutofit/>
          </a:bodyPr>
          <a:lstStyle/>
          <a:p>
            <a:r>
              <a:rPr lang="en-US" sz="2800" dirty="0"/>
              <a:t>Preimage Resistance</a:t>
            </a:r>
          </a:p>
          <a:p>
            <a:pPr lvl="1"/>
            <a:r>
              <a:rPr lang="en-US" sz="2200" dirty="0"/>
              <a:t>Easy to generate a code given a message, but virtually impossible to generate a message (or part of it) given a code</a:t>
            </a:r>
          </a:p>
          <a:p>
            <a:pPr lvl="1"/>
            <a:r>
              <a:rPr lang="en-US" sz="2200" dirty="0"/>
              <a:t> Given </a:t>
            </a:r>
            <a:r>
              <a:rPr lang="en-US" sz="2200" i="1" dirty="0"/>
              <a:t>y</a:t>
            </a:r>
            <a:r>
              <a:rPr lang="en-US" sz="2200" dirty="0"/>
              <a:t>, it is difficult to find an </a:t>
            </a:r>
            <a:r>
              <a:rPr lang="en-US" sz="2200" i="1" dirty="0"/>
              <a:t>x</a:t>
            </a:r>
            <a:r>
              <a:rPr lang="en-US" sz="2200" dirty="0"/>
              <a:t> such that </a:t>
            </a:r>
            <a:r>
              <a:rPr lang="en-US" sz="2200" i="1" dirty="0"/>
              <a:t>h</a:t>
            </a:r>
            <a:r>
              <a:rPr lang="en-US" sz="2200" dirty="0"/>
              <a:t>(</a:t>
            </a:r>
            <a:r>
              <a:rPr lang="en-US" sz="2200" i="1" dirty="0"/>
              <a:t>x</a:t>
            </a:r>
            <a:r>
              <a:rPr lang="en-US" sz="2200" dirty="0"/>
              <a:t>) = </a:t>
            </a:r>
            <a:r>
              <a:rPr lang="en-US" sz="2200" i="1" dirty="0"/>
              <a:t>y</a:t>
            </a:r>
            <a:endParaRPr lang="en-US" sz="2200" dirty="0"/>
          </a:p>
          <a:p>
            <a:pPr marL="457200" lvl="1" indent="0">
              <a:buNone/>
            </a:pPr>
            <a:endParaRPr lang="en-US" sz="2400" dirty="0"/>
          </a:p>
          <a:p>
            <a:endParaRPr lang="en-US" sz="2800" dirty="0"/>
          </a:p>
          <a:p>
            <a:r>
              <a:rPr lang="en-US" sz="2800" dirty="0"/>
              <a:t>Second Preimage Resistance</a:t>
            </a:r>
          </a:p>
          <a:p>
            <a:pPr lvl="1"/>
            <a:r>
              <a:rPr lang="en-US" sz="2200" dirty="0"/>
              <a:t>Computationally infeasible to find a pair of messages with the same hash value</a:t>
            </a:r>
          </a:p>
          <a:p>
            <a:pPr lvl="1"/>
            <a:r>
              <a:rPr lang="en-US" sz="2200" dirty="0"/>
              <a:t>Given </a:t>
            </a:r>
            <a:r>
              <a:rPr lang="en-US" sz="2200" i="1" dirty="0"/>
              <a:t>x</a:t>
            </a:r>
            <a:r>
              <a:rPr lang="en-US" sz="2200" dirty="0"/>
              <a:t>, it is difficult to find a second preimage </a:t>
            </a:r>
            <a:r>
              <a:rPr lang="en-US" sz="2200" i="1" dirty="0"/>
              <a:t>x</a:t>
            </a:r>
            <a:r>
              <a:rPr lang="en-US" sz="2200" dirty="0"/>
              <a:t>′ ≠ </a:t>
            </a:r>
            <a:r>
              <a:rPr lang="en-US" sz="2200" i="1" dirty="0"/>
              <a:t>x</a:t>
            </a:r>
            <a:r>
              <a:rPr lang="en-US" sz="2200" dirty="0"/>
              <a:t> such that </a:t>
            </a:r>
            <a:r>
              <a:rPr lang="en-US" sz="2200" i="1" dirty="0"/>
              <a:t>h</a:t>
            </a:r>
            <a:r>
              <a:rPr lang="en-US" sz="2200" dirty="0"/>
              <a:t>(</a:t>
            </a:r>
            <a:r>
              <a:rPr lang="en-US" sz="2200" i="1" dirty="0"/>
              <a:t>x</a:t>
            </a:r>
            <a:r>
              <a:rPr lang="en-US" sz="2200" dirty="0"/>
              <a:t>) = </a:t>
            </a:r>
            <a:r>
              <a:rPr lang="en-US" sz="2200" i="1" dirty="0"/>
              <a:t>h</a:t>
            </a:r>
            <a:r>
              <a:rPr lang="en-US" sz="2200" dirty="0"/>
              <a:t>(</a:t>
            </a:r>
            <a:r>
              <a:rPr lang="en-US" sz="2200" i="1" dirty="0"/>
              <a:t>x</a:t>
            </a:r>
            <a:r>
              <a:rPr lang="en-US" sz="2200" dirty="0"/>
              <a:t>′)</a:t>
            </a:r>
          </a:p>
        </p:txBody>
      </p:sp>
      <p:sp>
        <p:nvSpPr>
          <p:cNvPr id="4" name="Rounded Rectangle 3"/>
          <p:cNvSpPr/>
          <p:nvPr/>
        </p:nvSpPr>
        <p:spPr>
          <a:xfrm>
            <a:off x="1429807" y="2636913"/>
            <a:ext cx="2477480" cy="648072"/>
          </a:xfrm>
          <a:prstGeom prst="round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p:cNvSpPr/>
          <p:nvPr/>
        </p:nvSpPr>
        <p:spPr>
          <a:xfrm>
            <a:off x="5491463" y="2780929"/>
            <a:ext cx="648072" cy="36004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ight Arrow 7"/>
          <p:cNvSpPr/>
          <p:nvPr/>
        </p:nvSpPr>
        <p:spPr>
          <a:xfrm rot="10800000">
            <a:off x="4123311" y="2780928"/>
            <a:ext cx="11521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Connector 11"/>
          <p:cNvCxnSpPr/>
          <p:nvPr/>
        </p:nvCxnSpPr>
        <p:spPr>
          <a:xfrm flipH="1">
            <a:off x="4483351" y="2636913"/>
            <a:ext cx="432048" cy="86409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627367" y="2636912"/>
            <a:ext cx="360040" cy="86409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72680" y="2744833"/>
            <a:ext cx="1120820" cy="369332"/>
          </a:xfrm>
          <a:prstGeom prst="rect">
            <a:avLst/>
          </a:prstGeom>
          <a:noFill/>
        </p:spPr>
        <p:txBody>
          <a:bodyPr wrap="none" rtlCol="0">
            <a:spAutoFit/>
          </a:bodyPr>
          <a:lstStyle/>
          <a:p>
            <a:r>
              <a:rPr lang="en-SG" dirty="0"/>
              <a:t>Message</a:t>
            </a:r>
          </a:p>
        </p:txBody>
      </p:sp>
      <p:sp>
        <p:nvSpPr>
          <p:cNvPr id="17" name="TextBox 16"/>
          <p:cNvSpPr txBox="1"/>
          <p:nvPr/>
        </p:nvSpPr>
        <p:spPr>
          <a:xfrm>
            <a:off x="5453861" y="2771637"/>
            <a:ext cx="723275" cy="369332"/>
          </a:xfrm>
          <a:prstGeom prst="rect">
            <a:avLst/>
          </a:prstGeom>
          <a:noFill/>
        </p:spPr>
        <p:txBody>
          <a:bodyPr wrap="none" rtlCol="0">
            <a:spAutoFit/>
          </a:bodyPr>
          <a:lstStyle/>
          <a:p>
            <a:r>
              <a:rPr lang="en-SG" dirty="0"/>
              <a:t>Hash</a:t>
            </a:r>
          </a:p>
        </p:txBody>
      </p:sp>
      <p:sp>
        <p:nvSpPr>
          <p:cNvPr id="21" name="Rounded Rectangle 20"/>
          <p:cNvSpPr/>
          <p:nvPr/>
        </p:nvSpPr>
        <p:spPr>
          <a:xfrm>
            <a:off x="1429807" y="5058628"/>
            <a:ext cx="2477480" cy="648072"/>
          </a:xfrm>
          <a:prstGeom prst="roundRect">
            <a:avLst/>
          </a:pr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p:cNvSpPr/>
          <p:nvPr/>
        </p:nvSpPr>
        <p:spPr>
          <a:xfrm>
            <a:off x="5469584" y="5506385"/>
            <a:ext cx="648072" cy="36004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ight Arrow 22"/>
          <p:cNvSpPr/>
          <p:nvPr/>
        </p:nvSpPr>
        <p:spPr>
          <a:xfrm rot="619987">
            <a:off x="4096406" y="5301208"/>
            <a:ext cx="115212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4" name="Straight Connector 23"/>
          <p:cNvCxnSpPr/>
          <p:nvPr/>
        </p:nvCxnSpPr>
        <p:spPr>
          <a:xfrm flipH="1">
            <a:off x="2417670" y="5870511"/>
            <a:ext cx="432048" cy="86409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04728" y="5859653"/>
            <a:ext cx="360040" cy="86409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045775" y="5157192"/>
            <a:ext cx="1326069" cy="369332"/>
          </a:xfrm>
          <a:prstGeom prst="rect">
            <a:avLst/>
          </a:prstGeom>
          <a:noFill/>
        </p:spPr>
        <p:txBody>
          <a:bodyPr wrap="none" rtlCol="0">
            <a:spAutoFit/>
          </a:bodyPr>
          <a:lstStyle/>
          <a:p>
            <a:r>
              <a:rPr lang="en-SG" dirty="0"/>
              <a:t>Message A</a:t>
            </a:r>
          </a:p>
        </p:txBody>
      </p:sp>
      <p:sp>
        <p:nvSpPr>
          <p:cNvPr id="27" name="TextBox 26"/>
          <p:cNvSpPr txBox="1"/>
          <p:nvPr/>
        </p:nvSpPr>
        <p:spPr>
          <a:xfrm>
            <a:off x="5453464" y="5497093"/>
            <a:ext cx="723275" cy="369332"/>
          </a:xfrm>
          <a:prstGeom prst="rect">
            <a:avLst/>
          </a:prstGeom>
          <a:noFill/>
        </p:spPr>
        <p:txBody>
          <a:bodyPr wrap="none" rtlCol="0">
            <a:spAutoFit/>
          </a:bodyPr>
          <a:lstStyle/>
          <a:p>
            <a:r>
              <a:rPr lang="en-SG" dirty="0"/>
              <a:t>Hash</a:t>
            </a:r>
          </a:p>
        </p:txBody>
      </p:sp>
      <p:sp>
        <p:nvSpPr>
          <p:cNvPr id="28" name="Rounded Rectangle 27"/>
          <p:cNvSpPr/>
          <p:nvPr/>
        </p:nvSpPr>
        <p:spPr>
          <a:xfrm>
            <a:off x="1429807" y="5949280"/>
            <a:ext cx="2477480" cy="648072"/>
          </a:xfrm>
          <a:prstGeom prst="round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TextBox 28"/>
          <p:cNvSpPr txBox="1"/>
          <p:nvPr/>
        </p:nvSpPr>
        <p:spPr>
          <a:xfrm>
            <a:off x="2045775" y="6040183"/>
            <a:ext cx="1454309" cy="369332"/>
          </a:xfrm>
          <a:prstGeom prst="rect">
            <a:avLst/>
          </a:prstGeom>
          <a:noFill/>
        </p:spPr>
        <p:txBody>
          <a:bodyPr wrap="none" rtlCol="0">
            <a:spAutoFit/>
          </a:bodyPr>
          <a:lstStyle/>
          <a:p>
            <a:r>
              <a:rPr lang="en-SG" dirty="0"/>
              <a:t>Message A1</a:t>
            </a:r>
          </a:p>
        </p:txBody>
      </p:sp>
      <p:sp>
        <p:nvSpPr>
          <p:cNvPr id="30" name="Right Arrow 29"/>
          <p:cNvSpPr/>
          <p:nvPr/>
        </p:nvSpPr>
        <p:spPr>
          <a:xfrm rot="20303970">
            <a:off x="4149127" y="5985285"/>
            <a:ext cx="1152128" cy="360040"/>
          </a:xfrm>
          <a:prstGeom prst="rightArrow">
            <a:avLst/>
          </a:prstGeom>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TextBox 30"/>
          <p:cNvSpPr txBox="1"/>
          <p:nvPr/>
        </p:nvSpPr>
        <p:spPr>
          <a:xfrm>
            <a:off x="6358721" y="5373216"/>
            <a:ext cx="3403496" cy="646331"/>
          </a:xfrm>
          <a:prstGeom prst="rect">
            <a:avLst/>
          </a:prstGeom>
          <a:noFill/>
        </p:spPr>
        <p:txBody>
          <a:bodyPr wrap="none" rtlCol="0">
            <a:spAutoFit/>
          </a:bodyPr>
          <a:lstStyle/>
          <a:p>
            <a:r>
              <a:rPr lang="en-SG" i="1" dirty="0"/>
              <a:t>We are usually more concern </a:t>
            </a:r>
          </a:p>
          <a:p>
            <a:r>
              <a:rPr lang="en-SG" i="1" dirty="0"/>
              <a:t>about second preimage attack!!</a:t>
            </a:r>
          </a:p>
        </p:txBody>
      </p:sp>
    </p:spTree>
    <p:extLst>
      <p:ext uri="{BB962C8B-B14F-4D97-AF65-F5344CB8AC3E}">
        <p14:creationId xmlns:p14="http://schemas.microsoft.com/office/powerpoint/2010/main" val="3201074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122" y="-99392"/>
            <a:ext cx="8915400" cy="1143000"/>
          </a:xfrm>
        </p:spPr>
        <p:txBody>
          <a:bodyPr/>
          <a:lstStyle/>
          <a:p>
            <a:r>
              <a:rPr lang="en-US" dirty="0"/>
              <a:t>Attacks (</a:t>
            </a:r>
            <a:r>
              <a:rPr lang="en-US" dirty="0" err="1"/>
              <a:t>Cont</a:t>
            </a:r>
            <a:r>
              <a:rPr lang="en-US" dirty="0"/>
              <a:t>)</a:t>
            </a:r>
          </a:p>
        </p:txBody>
      </p:sp>
      <p:sp>
        <p:nvSpPr>
          <p:cNvPr id="3" name="Content Placeholder 2"/>
          <p:cNvSpPr>
            <a:spLocks noGrp="1"/>
          </p:cNvSpPr>
          <p:nvPr>
            <p:ph idx="1"/>
          </p:nvPr>
        </p:nvSpPr>
        <p:spPr>
          <a:xfrm>
            <a:off x="495300" y="1043608"/>
            <a:ext cx="8915400" cy="4525963"/>
          </a:xfrm>
        </p:spPr>
        <p:txBody>
          <a:bodyPr/>
          <a:lstStyle/>
          <a:p>
            <a:r>
              <a:rPr lang="en-US" dirty="0"/>
              <a:t>Birthday attack</a:t>
            </a:r>
          </a:p>
          <a:p>
            <a:pPr lvl="1"/>
            <a:r>
              <a:rPr lang="en-US" dirty="0"/>
              <a:t>General purpose attack on Hash functions</a:t>
            </a:r>
          </a:p>
          <a:p>
            <a:pPr lvl="1"/>
            <a:r>
              <a:rPr lang="en-US" dirty="0"/>
              <a:t>Higher likelihood of </a:t>
            </a:r>
            <a:r>
              <a:rPr lang="en-US" b="1" dirty="0">
                <a:solidFill>
                  <a:srgbClr val="00B0F0"/>
                </a:solidFill>
              </a:rPr>
              <a:t>collisions found between random attack attempts and a fixed degree of permutations</a:t>
            </a:r>
          </a:p>
          <a:p>
            <a:pPr lvl="1"/>
            <a:endParaRPr lang="en-US" dirty="0"/>
          </a:p>
          <a:p>
            <a:r>
              <a:rPr lang="en-US" dirty="0"/>
              <a:t>Problem statement</a:t>
            </a:r>
          </a:p>
          <a:p>
            <a:pPr lvl="1"/>
            <a:r>
              <a:rPr lang="en-US" dirty="0"/>
              <a:t>What is the probability that any two students in a class have the same birthday when there are </a:t>
            </a:r>
            <a:r>
              <a:rPr lang="en-US" b="1" dirty="0">
                <a:solidFill>
                  <a:srgbClr val="0070C0"/>
                </a:solidFill>
              </a:rPr>
              <a:t>23 students </a:t>
            </a:r>
            <a:r>
              <a:rPr lang="en-US" dirty="0"/>
              <a:t>in a class?</a:t>
            </a:r>
          </a:p>
        </p:txBody>
      </p:sp>
      <p:sp>
        <p:nvSpPr>
          <p:cNvPr id="4" name="Slide Number Placeholder 3"/>
          <p:cNvSpPr>
            <a:spLocks noGrp="1"/>
          </p:cNvSpPr>
          <p:nvPr>
            <p:ph type="sldNum" sz="quarter" idx="12"/>
          </p:nvPr>
        </p:nvSpPr>
        <p:spPr/>
        <p:txBody>
          <a:bodyPr/>
          <a:lstStyle/>
          <a:p>
            <a:pPr>
              <a:defRPr/>
            </a:pPr>
            <a:fld id="{4C69BF62-144C-4258-8AC2-02776379ADCD}" type="slidenum">
              <a:rPr lang="en-US" altLang="en-US" smtClean="0"/>
              <a:pPr>
                <a:defRPr/>
              </a:pPr>
              <a:t>24</a:t>
            </a:fld>
            <a:endParaRPr lang="en-US" altLang="en-US"/>
          </a:p>
        </p:txBody>
      </p:sp>
      <p:pic>
        <p:nvPicPr>
          <p:cNvPr id="5" name="Picture 4"/>
          <p:cNvPicPr>
            <a:picLocks noChangeAspect="1"/>
          </p:cNvPicPr>
          <p:nvPr/>
        </p:nvPicPr>
        <p:blipFill>
          <a:blip r:embed="rId2"/>
          <a:stretch>
            <a:fillRect/>
          </a:stretch>
        </p:blipFill>
        <p:spPr>
          <a:xfrm>
            <a:off x="7833320" y="322139"/>
            <a:ext cx="1442937" cy="1442937"/>
          </a:xfrm>
          <a:prstGeom prst="rect">
            <a:avLst/>
          </a:prstGeom>
        </p:spPr>
      </p:pic>
      <p:sp>
        <p:nvSpPr>
          <p:cNvPr id="6" name="TextBox 5"/>
          <p:cNvSpPr txBox="1"/>
          <p:nvPr/>
        </p:nvSpPr>
        <p:spPr>
          <a:xfrm>
            <a:off x="1352600" y="5661248"/>
            <a:ext cx="904415" cy="523220"/>
          </a:xfrm>
          <a:prstGeom prst="rect">
            <a:avLst/>
          </a:prstGeom>
          <a:noFill/>
        </p:spPr>
        <p:txBody>
          <a:bodyPr wrap="none" rtlCol="0">
            <a:spAutoFit/>
          </a:bodyPr>
          <a:lstStyle/>
          <a:p>
            <a:r>
              <a:rPr lang="en-SG" sz="2800" b="1" dirty="0">
                <a:solidFill>
                  <a:srgbClr val="FFFF00"/>
                </a:solidFill>
              </a:rPr>
              <a:t>50%</a:t>
            </a:r>
          </a:p>
        </p:txBody>
      </p:sp>
    </p:spTree>
    <p:extLst>
      <p:ext uri="{BB962C8B-B14F-4D97-AF65-F5344CB8AC3E}">
        <p14:creationId xmlns:p14="http://schemas.microsoft.com/office/powerpoint/2010/main" val="195904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836" y="116632"/>
            <a:ext cx="8915400" cy="562074"/>
          </a:xfrm>
        </p:spPr>
        <p:txBody>
          <a:bodyPr>
            <a:normAutofit fontScale="90000"/>
          </a:bodyPr>
          <a:lstStyle/>
          <a:p>
            <a:r>
              <a:rPr lang="en-US" dirty="0"/>
              <a:t>Birthday Attacks</a:t>
            </a:r>
          </a:p>
        </p:txBody>
      </p:sp>
      <p:sp>
        <p:nvSpPr>
          <p:cNvPr id="3" name="Content Placeholder 2"/>
          <p:cNvSpPr>
            <a:spLocks noGrp="1"/>
          </p:cNvSpPr>
          <p:nvPr>
            <p:ph idx="1"/>
          </p:nvPr>
        </p:nvSpPr>
        <p:spPr>
          <a:xfrm>
            <a:off x="495300" y="924517"/>
            <a:ext cx="8915400" cy="5614396"/>
          </a:xfrm>
        </p:spPr>
        <p:txBody>
          <a:bodyPr>
            <a:normAutofit lnSpcReduction="10000"/>
          </a:bodyPr>
          <a:lstStyle/>
          <a:p>
            <a:r>
              <a:rPr lang="en-US" sz="2400" dirty="0"/>
              <a:t>Assumptions</a:t>
            </a:r>
          </a:p>
          <a:p>
            <a:pPr lvl="1"/>
            <a:r>
              <a:rPr lang="en-US" sz="2200" dirty="0"/>
              <a:t>Nobody born on 29 Feb</a:t>
            </a:r>
          </a:p>
          <a:p>
            <a:pPr lvl="1"/>
            <a:r>
              <a:rPr lang="en-US" sz="2200" dirty="0"/>
              <a:t>The distribution of birthday is evenly spread</a:t>
            </a:r>
          </a:p>
          <a:p>
            <a:r>
              <a:rPr lang="en-US" sz="2400" dirty="0"/>
              <a:t>If we only have 2 students in a class, the probability that these 2 students have no same birthday is 364/365 = 0.9973</a:t>
            </a:r>
          </a:p>
          <a:p>
            <a:r>
              <a:rPr lang="en-US" sz="2400" dirty="0"/>
              <a:t>If we increase one more student in the class, the probability  that all 3 students have no same birthday is 0.9973 * (363/365) =  0.9918 and so on…</a:t>
            </a:r>
          </a:p>
          <a:p>
            <a:r>
              <a:rPr lang="en-US" sz="2400" dirty="0"/>
              <a:t>If we increase to 23 students in a class, the chance of every one have a unique birthday is about 0.4927.  As such, chance of at least two sharing a birthday = </a:t>
            </a:r>
          </a:p>
          <a:p>
            <a:pPr marL="0" indent="0">
              <a:buNone/>
            </a:pPr>
            <a:r>
              <a:rPr lang="en-US" sz="2400" dirty="0"/>
              <a:t>    1 – 0.4927 = 0.5073 which is about 50%!</a:t>
            </a:r>
          </a:p>
          <a:p>
            <a:r>
              <a:rPr lang="en-US" sz="2400" dirty="0"/>
              <a:t>So, the probability that at least one student has the same birthday as any other student on any day is </a:t>
            </a:r>
            <a:r>
              <a:rPr lang="en-US" sz="2400" b="1" dirty="0">
                <a:solidFill>
                  <a:srgbClr val="FFFF00"/>
                </a:solidFill>
              </a:rPr>
              <a:t>1  –  365!/((365-n)!*365</a:t>
            </a:r>
            <a:r>
              <a:rPr lang="en-US" sz="2400" b="1" baseline="30000" dirty="0">
                <a:solidFill>
                  <a:srgbClr val="FFFF00"/>
                </a:solidFill>
              </a:rPr>
              <a:t>n</a:t>
            </a:r>
            <a:r>
              <a:rPr lang="en-US" sz="2400" b="1" dirty="0">
                <a:solidFill>
                  <a:srgbClr val="FFFF00"/>
                </a:solidFill>
              </a:rPr>
              <a:t>)</a:t>
            </a:r>
          </a:p>
        </p:txBody>
      </p:sp>
      <p:sp>
        <p:nvSpPr>
          <p:cNvPr id="4" name="Slide Number Placeholder 3"/>
          <p:cNvSpPr>
            <a:spLocks noGrp="1"/>
          </p:cNvSpPr>
          <p:nvPr>
            <p:ph type="sldNum" sz="quarter" idx="12"/>
          </p:nvPr>
        </p:nvSpPr>
        <p:spPr/>
        <p:txBody>
          <a:bodyPr/>
          <a:lstStyle/>
          <a:p>
            <a:pPr>
              <a:defRPr/>
            </a:pPr>
            <a:fld id="{4C69BF62-144C-4258-8AC2-02776379ADCD}" type="slidenum">
              <a:rPr lang="en-US" altLang="en-US" smtClean="0"/>
              <a:pPr>
                <a:defRPr/>
              </a:pPr>
              <a:t>25</a:t>
            </a:fld>
            <a:endParaRPr lang="en-US" altLang="en-US"/>
          </a:p>
        </p:txBody>
      </p:sp>
    </p:spTree>
    <p:extLst>
      <p:ext uri="{BB962C8B-B14F-4D97-AF65-F5344CB8AC3E}">
        <p14:creationId xmlns:p14="http://schemas.microsoft.com/office/powerpoint/2010/main" val="83987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normAutofit fontScale="90000"/>
          </a:bodyPr>
          <a:lstStyle/>
          <a:p>
            <a:r>
              <a:rPr lang="en-US" dirty="0"/>
              <a:t>Birthday Paradox</a:t>
            </a:r>
          </a:p>
        </p:txBody>
      </p:sp>
      <p:sp>
        <p:nvSpPr>
          <p:cNvPr id="4" name="Slide Number Placeholder 3"/>
          <p:cNvSpPr>
            <a:spLocks noGrp="1"/>
          </p:cNvSpPr>
          <p:nvPr>
            <p:ph type="sldNum" sz="quarter" idx="12"/>
          </p:nvPr>
        </p:nvSpPr>
        <p:spPr/>
        <p:txBody>
          <a:bodyPr/>
          <a:lstStyle/>
          <a:p>
            <a:pPr>
              <a:defRPr/>
            </a:pPr>
            <a:fld id="{4C69BF62-144C-4258-8AC2-02776379ADCD}" type="slidenum">
              <a:rPr lang="en-US" altLang="en-US" smtClean="0"/>
              <a:pPr>
                <a:defRPr/>
              </a:pPr>
              <a:t>26</a:t>
            </a:fld>
            <a:endParaRPr lang="en-US" altLang="en-US"/>
          </a:p>
        </p:txBody>
      </p:sp>
      <p:pic>
        <p:nvPicPr>
          <p:cNvPr id="7" name="Picture 6"/>
          <p:cNvPicPr>
            <a:picLocks noChangeAspect="1"/>
          </p:cNvPicPr>
          <p:nvPr/>
        </p:nvPicPr>
        <p:blipFill>
          <a:blip r:embed="rId3"/>
          <a:stretch>
            <a:fillRect/>
          </a:stretch>
        </p:blipFill>
        <p:spPr>
          <a:xfrm>
            <a:off x="992560" y="1052210"/>
            <a:ext cx="7722858" cy="5160650"/>
          </a:xfrm>
          <a:prstGeom prst="rect">
            <a:avLst/>
          </a:prstGeom>
        </p:spPr>
      </p:pic>
    </p:spTree>
    <p:extLst>
      <p:ext uri="{BB962C8B-B14F-4D97-AF65-F5344CB8AC3E}">
        <p14:creationId xmlns:p14="http://schemas.microsoft.com/office/powerpoint/2010/main" val="2857225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7815"/>
            <a:ext cx="9216229" cy="702914"/>
          </a:xfrm>
        </p:spPr>
        <p:txBody>
          <a:bodyPr>
            <a:normAutofit fontScale="90000"/>
          </a:bodyPr>
          <a:lstStyle/>
          <a:p>
            <a:r>
              <a:rPr lang="en-US" dirty="0"/>
              <a:t>Application of Hash algorithms </a:t>
            </a:r>
          </a:p>
        </p:txBody>
      </p:sp>
      <p:sp>
        <p:nvSpPr>
          <p:cNvPr id="3" name="Content Placeholder 2"/>
          <p:cNvSpPr>
            <a:spLocks noGrp="1"/>
          </p:cNvSpPr>
          <p:nvPr>
            <p:ph idx="1"/>
          </p:nvPr>
        </p:nvSpPr>
        <p:spPr>
          <a:xfrm>
            <a:off x="509175" y="1124744"/>
            <a:ext cx="8915400" cy="5400600"/>
          </a:xfrm>
        </p:spPr>
        <p:txBody>
          <a:bodyPr>
            <a:normAutofit lnSpcReduction="10000"/>
          </a:bodyPr>
          <a:lstStyle/>
          <a:p>
            <a:pPr marL="339725" indent="-339725">
              <a:lnSpc>
                <a:spcPct val="90000"/>
              </a:lnSpc>
              <a:buClr>
                <a:srgbClr val="00007D"/>
              </a:buClr>
              <a:buSzPct val="75000"/>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dirty="0">
                <a:solidFill>
                  <a:srgbClr val="FFFF00"/>
                </a:solidFill>
              </a:rPr>
              <a:t>Public Key Algorithms</a:t>
            </a:r>
          </a:p>
          <a:p>
            <a:pPr marL="739775" lvl="1" indent="-282575">
              <a:lnSpc>
                <a:spcPct val="90000"/>
              </a:lnSpc>
              <a:buClr>
                <a:srgbClr val="9999CC"/>
              </a:buClr>
              <a:buSzPct val="80000"/>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dirty="0"/>
              <a:t>Password Logins</a:t>
            </a:r>
          </a:p>
          <a:p>
            <a:pPr marL="739775" lvl="1" indent="-282575">
              <a:lnSpc>
                <a:spcPct val="90000"/>
              </a:lnSpc>
              <a:buClr>
                <a:srgbClr val="9999CC"/>
              </a:buClr>
              <a:buSzPct val="80000"/>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dirty="0"/>
              <a:t>Encryption Key Management</a:t>
            </a:r>
          </a:p>
          <a:p>
            <a:pPr marL="739775" lvl="1" indent="-282575">
              <a:lnSpc>
                <a:spcPct val="90000"/>
              </a:lnSpc>
              <a:buClr>
                <a:srgbClr val="9999CC"/>
              </a:buClr>
              <a:buSzPct val="80000"/>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dirty="0"/>
              <a:t>Digital Signatures</a:t>
            </a:r>
          </a:p>
          <a:p>
            <a:pPr marL="339725" indent="-339725">
              <a:lnSpc>
                <a:spcPct val="90000"/>
              </a:lnSpc>
              <a:buClr>
                <a:srgbClr val="00007D"/>
              </a:buClr>
              <a:buSzPct val="75000"/>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endParaRPr lang="en-US" dirty="0"/>
          </a:p>
          <a:p>
            <a:pPr marL="339725" indent="-339725">
              <a:lnSpc>
                <a:spcPct val="90000"/>
              </a:lnSpc>
              <a:buClr>
                <a:srgbClr val="00007D"/>
              </a:buClr>
              <a:buSzPct val="75000"/>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dirty="0">
                <a:solidFill>
                  <a:srgbClr val="FFFF00"/>
                </a:solidFill>
              </a:rPr>
              <a:t>Integrity Checking</a:t>
            </a:r>
          </a:p>
          <a:p>
            <a:pPr marL="739775" lvl="1" indent="-282575">
              <a:lnSpc>
                <a:spcPct val="90000"/>
              </a:lnSpc>
              <a:buClr>
                <a:srgbClr val="9999CC"/>
              </a:buClr>
              <a:buSzPct val="80000"/>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dirty="0"/>
              <a:t>Virus and Malware Scanning</a:t>
            </a:r>
          </a:p>
          <a:p>
            <a:pPr marL="339725" indent="-339725">
              <a:lnSpc>
                <a:spcPct val="90000"/>
              </a:lnSpc>
              <a:buClr>
                <a:srgbClr val="00007D"/>
              </a:buClr>
              <a:buSzPct val="75000"/>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endParaRPr lang="en-US" dirty="0"/>
          </a:p>
          <a:p>
            <a:pPr marL="339725" indent="-339725">
              <a:lnSpc>
                <a:spcPct val="90000"/>
              </a:lnSpc>
              <a:buClr>
                <a:srgbClr val="00007D"/>
              </a:buClr>
              <a:buSzPct val="75000"/>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dirty="0">
                <a:solidFill>
                  <a:srgbClr val="FFFF00"/>
                </a:solidFill>
              </a:rPr>
              <a:t>Authentication</a:t>
            </a:r>
          </a:p>
          <a:p>
            <a:pPr marL="739775" lvl="1" indent="-282575">
              <a:lnSpc>
                <a:spcPct val="90000"/>
              </a:lnSpc>
              <a:buClr>
                <a:srgbClr val="9999CC"/>
              </a:buClr>
              <a:buSzPct val="80000"/>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dirty="0"/>
              <a:t>Secure Web Connections </a:t>
            </a:r>
          </a:p>
          <a:p>
            <a:pPr lvl="2">
              <a:lnSpc>
                <a:spcPct val="90000"/>
              </a:lnSpc>
              <a:buClr>
                <a:srgbClr val="00007D"/>
              </a:buClr>
              <a:buSzPct val="65000"/>
              <a:buFont typeface="Arial" charset="0"/>
              <a:buChar char="•"/>
              <a:tabLst>
                <a:tab pos="909638" algn="l"/>
                <a:tab pos="1824038" algn="l"/>
                <a:tab pos="2738438" algn="l"/>
                <a:tab pos="3652838" algn="l"/>
                <a:tab pos="4567238" algn="l"/>
                <a:tab pos="5481638" algn="l"/>
                <a:tab pos="6396038" algn="l"/>
                <a:tab pos="7310438" algn="l"/>
                <a:tab pos="8224838" algn="l"/>
                <a:tab pos="9139238" algn="l"/>
                <a:tab pos="10053638" algn="l"/>
              </a:tabLst>
            </a:pPr>
            <a:r>
              <a:rPr lang="en-US" dirty="0"/>
              <a:t>(PGP, SSL, SSH, S/MIME)</a:t>
            </a:r>
          </a:p>
        </p:txBody>
      </p:sp>
    </p:spTree>
    <p:extLst>
      <p:ext uri="{BB962C8B-B14F-4D97-AF65-F5344CB8AC3E}">
        <p14:creationId xmlns:p14="http://schemas.microsoft.com/office/powerpoint/2010/main" val="4273292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Hash Algorithms Requirements in Application</a:t>
            </a:r>
          </a:p>
        </p:txBody>
      </p:sp>
      <p:pic>
        <p:nvPicPr>
          <p:cNvPr id="5" name="Content Placeholder 4"/>
          <p:cNvPicPr>
            <a:picLocks noGrp="1" noChangeAspect="1"/>
          </p:cNvPicPr>
          <p:nvPr>
            <p:ph idx="1"/>
          </p:nvPr>
        </p:nvPicPr>
        <p:blipFill rotWithShape="1">
          <a:blip r:embed="rId3"/>
          <a:srcRect l="1650" t="2010" r="-460" b="3518"/>
          <a:stretch/>
        </p:blipFill>
        <p:spPr>
          <a:xfrm>
            <a:off x="506506" y="2276872"/>
            <a:ext cx="8837389" cy="3960440"/>
          </a:xfrm>
        </p:spPr>
      </p:pic>
      <p:sp>
        <p:nvSpPr>
          <p:cNvPr id="4" name="Slide Number Placeholder 3"/>
          <p:cNvSpPr>
            <a:spLocks noGrp="1"/>
          </p:cNvSpPr>
          <p:nvPr>
            <p:ph type="sldNum" sz="quarter" idx="12"/>
          </p:nvPr>
        </p:nvSpPr>
        <p:spPr/>
        <p:txBody>
          <a:bodyPr/>
          <a:lstStyle/>
          <a:p>
            <a:pPr>
              <a:defRPr/>
            </a:pPr>
            <a:fld id="{4C69BF62-144C-4258-8AC2-02776379ADCD}" type="slidenum">
              <a:rPr lang="en-US" altLang="en-US" smtClean="0"/>
              <a:pPr>
                <a:defRPr/>
              </a:pPr>
              <a:t>28</a:t>
            </a:fld>
            <a:endParaRPr lang="en-US" altLang="en-US"/>
          </a:p>
        </p:txBody>
      </p:sp>
      <p:sp>
        <p:nvSpPr>
          <p:cNvPr id="3" name="TextBox 2"/>
          <p:cNvSpPr txBox="1"/>
          <p:nvPr/>
        </p:nvSpPr>
        <p:spPr>
          <a:xfrm>
            <a:off x="506506" y="6356351"/>
            <a:ext cx="8478942" cy="369332"/>
          </a:xfrm>
          <a:prstGeom prst="rect">
            <a:avLst/>
          </a:prstGeom>
          <a:noFill/>
        </p:spPr>
        <p:txBody>
          <a:bodyPr wrap="square" rtlCol="0">
            <a:spAutoFit/>
          </a:bodyPr>
          <a:lstStyle/>
          <a:p>
            <a:r>
              <a:rPr lang="en-SG" dirty="0"/>
              <a:t>*Resistance required if attacker is able to mount a chosen message attack (CMA)</a:t>
            </a:r>
          </a:p>
        </p:txBody>
      </p:sp>
    </p:spTree>
    <p:extLst>
      <p:ext uri="{BB962C8B-B14F-4D97-AF65-F5344CB8AC3E}">
        <p14:creationId xmlns:p14="http://schemas.microsoft.com/office/powerpoint/2010/main" val="4112290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en-US" altLang="en-US"/>
              <a:t>Summary</a:t>
            </a:r>
            <a:endParaRPr lang="en-AU" altLang="en-US"/>
          </a:p>
        </p:txBody>
      </p:sp>
      <p:sp>
        <p:nvSpPr>
          <p:cNvPr id="45059" name="Rectangle 3"/>
          <p:cNvSpPr>
            <a:spLocks noGrp="1" noChangeArrowheads="1"/>
          </p:cNvSpPr>
          <p:nvPr>
            <p:ph idx="1"/>
          </p:nvPr>
        </p:nvSpPr>
        <p:spPr/>
        <p:txBody>
          <a:bodyPr/>
          <a:lstStyle/>
          <a:p>
            <a:r>
              <a:rPr lang="en-US" dirty="0"/>
              <a:t>Message security involves authentication.</a:t>
            </a:r>
          </a:p>
          <a:p>
            <a:r>
              <a:rPr lang="en-US" dirty="0"/>
              <a:t>The </a:t>
            </a:r>
            <a:r>
              <a:rPr lang="en-US" dirty="0" err="1"/>
              <a:t>Merkle-Damgard</a:t>
            </a:r>
            <a:r>
              <a:rPr lang="en-US" dirty="0"/>
              <a:t> </a:t>
            </a:r>
            <a:r>
              <a:rPr lang="en-US" dirty="0">
                <a:solidFill>
                  <a:srgbClr val="FFFFFF"/>
                </a:solidFill>
              </a:rPr>
              <a:t>construction</a:t>
            </a:r>
            <a:r>
              <a:rPr lang="en-US" dirty="0">
                <a:solidFill>
                  <a:srgbClr val="FFFF00"/>
                </a:solidFill>
              </a:rPr>
              <a:t> </a:t>
            </a:r>
            <a:r>
              <a:rPr lang="en-US" dirty="0"/>
              <a:t>for hash algorithm </a:t>
            </a:r>
          </a:p>
          <a:p>
            <a:r>
              <a:rPr lang="en-US" dirty="0"/>
              <a:t>How SHA-2 works</a:t>
            </a:r>
          </a:p>
          <a:p>
            <a:r>
              <a:rPr lang="en-US" dirty="0"/>
              <a:t>Different type of attacks</a:t>
            </a:r>
          </a:p>
          <a:p>
            <a:r>
              <a:rPr lang="en-US" dirty="0"/>
              <a:t>Different applications have different requirements of Hash functions</a:t>
            </a:r>
          </a:p>
          <a:p>
            <a:pPr lvl="1" eaLnBrk="1" hangingPunct="1">
              <a:buFont typeface="Wingdings" panose="05000000000000000000" pitchFamily="2" charset="2"/>
              <a:buNone/>
              <a:defRPr/>
            </a:pPr>
            <a:endParaRPr lang="en-US" altLang="en-US" dirty="0"/>
          </a:p>
          <a:p>
            <a:pPr lvl="1" eaLnBrk="1" hangingPunct="1">
              <a:defRPr/>
            </a:pPr>
            <a:endParaRPr lang="en-US" altLang="en-US" dirty="0"/>
          </a:p>
          <a:p>
            <a:pPr lvl="1" eaLnBrk="1" hangingPunct="1">
              <a:defRPr/>
            </a:pPr>
            <a:endParaRPr lang="en-AU" altLang="en-US"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D9F4F961-6D1B-448B-9CFD-C118F984322F}" type="slidenum">
              <a:rPr lang="en-US" altLang="en-US" smtClean="0"/>
              <a:pPr eaLnBrk="1" hangingPunct="1">
                <a:defRPr/>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US" altLang="en-US" dirty="0"/>
              <a:t>Security ≠ Encryption</a:t>
            </a:r>
          </a:p>
        </p:txBody>
      </p:sp>
      <p:sp>
        <p:nvSpPr>
          <p:cNvPr id="48131" name="Rectangle 3"/>
          <p:cNvSpPr>
            <a:spLocks noGrp="1" noChangeArrowheads="1"/>
          </p:cNvSpPr>
          <p:nvPr>
            <p:ph idx="1"/>
          </p:nvPr>
        </p:nvSpPr>
        <p:spPr>
          <a:xfrm>
            <a:off x="662523" y="2070820"/>
            <a:ext cx="8915400" cy="4454525"/>
          </a:xfrm>
        </p:spPr>
        <p:txBody>
          <a:bodyPr/>
          <a:lstStyle/>
          <a:p>
            <a:pPr eaLnBrk="1" hangingPunct="1">
              <a:lnSpc>
                <a:spcPct val="90000"/>
              </a:lnSpc>
              <a:defRPr/>
            </a:pPr>
            <a:r>
              <a:rPr lang="en-US" altLang="en-US" dirty="0"/>
              <a:t>disclosure</a:t>
            </a:r>
          </a:p>
          <a:p>
            <a:pPr eaLnBrk="1" hangingPunct="1">
              <a:lnSpc>
                <a:spcPct val="90000"/>
              </a:lnSpc>
              <a:defRPr/>
            </a:pPr>
            <a:r>
              <a:rPr lang="en-US" altLang="en-US" dirty="0"/>
              <a:t>traffic analysis</a:t>
            </a:r>
          </a:p>
          <a:p>
            <a:pPr eaLnBrk="1" hangingPunct="1">
              <a:lnSpc>
                <a:spcPct val="90000"/>
              </a:lnSpc>
              <a:defRPr/>
            </a:pPr>
            <a:r>
              <a:rPr lang="en-US" altLang="en-US" dirty="0"/>
              <a:t>masquerade</a:t>
            </a:r>
          </a:p>
          <a:p>
            <a:pPr eaLnBrk="1" hangingPunct="1">
              <a:lnSpc>
                <a:spcPct val="90000"/>
              </a:lnSpc>
              <a:defRPr/>
            </a:pPr>
            <a:r>
              <a:rPr lang="en-US" altLang="en-US" dirty="0"/>
              <a:t>content modification</a:t>
            </a:r>
          </a:p>
          <a:p>
            <a:pPr eaLnBrk="1" hangingPunct="1">
              <a:lnSpc>
                <a:spcPct val="90000"/>
              </a:lnSpc>
              <a:defRPr/>
            </a:pPr>
            <a:r>
              <a:rPr lang="en-US" altLang="en-US" dirty="0"/>
              <a:t>sequence modification</a:t>
            </a:r>
          </a:p>
          <a:p>
            <a:pPr eaLnBrk="1" hangingPunct="1">
              <a:lnSpc>
                <a:spcPct val="90000"/>
              </a:lnSpc>
              <a:defRPr/>
            </a:pPr>
            <a:r>
              <a:rPr lang="en-US" altLang="en-US" dirty="0"/>
              <a:t>timing modification</a:t>
            </a:r>
          </a:p>
          <a:p>
            <a:pPr eaLnBrk="1" hangingPunct="1">
              <a:lnSpc>
                <a:spcPct val="90000"/>
              </a:lnSpc>
              <a:defRPr/>
            </a:pPr>
            <a:r>
              <a:rPr lang="en-US" altLang="en-US" dirty="0"/>
              <a:t>source repudiation</a:t>
            </a:r>
          </a:p>
          <a:p>
            <a:pPr eaLnBrk="1" hangingPunct="1">
              <a:lnSpc>
                <a:spcPct val="90000"/>
              </a:lnSpc>
              <a:defRPr/>
            </a:pPr>
            <a:r>
              <a:rPr lang="en-US" altLang="en-US" dirty="0"/>
              <a:t>destination repudiation</a:t>
            </a:r>
            <a:endParaRPr lang="en-AU" altLang="en-US" dirty="0"/>
          </a:p>
        </p:txBody>
      </p:sp>
      <p:sp>
        <p:nvSpPr>
          <p:cNvPr id="2" name="Rectangle 1"/>
          <p:cNvSpPr/>
          <p:nvPr/>
        </p:nvSpPr>
        <p:spPr>
          <a:xfrm>
            <a:off x="6357184" y="2132856"/>
            <a:ext cx="3042311" cy="954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eaLnBrk="1" hangingPunct="1">
              <a:defRPr/>
            </a:pPr>
            <a:r>
              <a:rPr lang="en-GB" sz="2800" dirty="0"/>
              <a:t>message </a:t>
            </a:r>
            <a:r>
              <a:rPr lang="en-GB" sz="2800" dirty="0">
                <a:solidFill>
                  <a:srgbClr val="FFFF00"/>
                </a:solidFill>
              </a:rPr>
              <a:t>confidentiality</a:t>
            </a:r>
            <a:endParaRPr lang="en-SG" sz="2800" dirty="0">
              <a:solidFill>
                <a:srgbClr val="FFFF00"/>
              </a:solidFill>
            </a:endParaRPr>
          </a:p>
        </p:txBody>
      </p:sp>
      <p:sp>
        <p:nvSpPr>
          <p:cNvPr id="8" name="Rectangle 7"/>
          <p:cNvSpPr/>
          <p:nvPr/>
        </p:nvSpPr>
        <p:spPr>
          <a:xfrm>
            <a:off x="6321152" y="4293097"/>
            <a:ext cx="3042311" cy="954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eaLnBrk="1" hangingPunct="1">
              <a:defRPr/>
            </a:pPr>
            <a:r>
              <a:rPr lang="en-GB" sz="2800" dirty="0"/>
              <a:t>message </a:t>
            </a:r>
            <a:r>
              <a:rPr lang="en-GB" sz="2800" dirty="0">
                <a:solidFill>
                  <a:srgbClr val="FFFF00"/>
                </a:solidFill>
              </a:rPr>
              <a:t>authentication</a:t>
            </a:r>
            <a:endParaRPr lang="en-SG" sz="2800" dirty="0">
              <a:solidFill>
                <a:srgbClr val="FFFF00"/>
              </a:solidFill>
            </a:endParaRPr>
          </a:p>
        </p:txBody>
      </p:sp>
      <p:sp>
        <p:nvSpPr>
          <p:cNvPr id="12" name="Right Brace 11"/>
          <p:cNvSpPr/>
          <p:nvPr/>
        </p:nvSpPr>
        <p:spPr>
          <a:xfrm>
            <a:off x="5601072" y="3429001"/>
            <a:ext cx="615202" cy="273630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SG"/>
          </a:p>
        </p:txBody>
      </p:sp>
      <p:sp>
        <p:nvSpPr>
          <p:cNvPr id="13" name="Right Brace 12"/>
          <p:cNvSpPr/>
          <p:nvPr/>
        </p:nvSpPr>
        <p:spPr>
          <a:xfrm>
            <a:off x="5577070" y="2060848"/>
            <a:ext cx="693211" cy="100811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SG"/>
          </a:p>
        </p:txBody>
      </p:sp>
      <p:sp>
        <p:nvSpPr>
          <p:cNvPr id="4" name="TextBox 3"/>
          <p:cNvSpPr txBox="1"/>
          <p:nvPr/>
        </p:nvSpPr>
        <p:spPr>
          <a:xfrm>
            <a:off x="1052566" y="1412776"/>
            <a:ext cx="3250470" cy="584776"/>
          </a:xfrm>
          <a:prstGeom prst="rect">
            <a:avLst/>
          </a:prstGeom>
          <a:noFill/>
        </p:spPr>
        <p:txBody>
          <a:bodyPr wrap="none" rtlCol="0">
            <a:spAutoFit/>
          </a:bodyPr>
          <a:lstStyle/>
          <a:p>
            <a:r>
              <a:rPr lang="en-US" sz="3200" i="1" dirty="0">
                <a:solidFill>
                  <a:srgbClr val="FFFF00"/>
                </a:solidFill>
              </a:rPr>
              <a:t>Possible attacks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AU" altLang="en-US" dirty="0"/>
              <a:t>Requirements of message security</a:t>
            </a:r>
          </a:p>
        </p:txBody>
      </p:sp>
      <p:sp>
        <p:nvSpPr>
          <p:cNvPr id="46083" name="Rectangle 3"/>
          <p:cNvSpPr>
            <a:spLocks noGrp="1" noChangeArrowheads="1"/>
          </p:cNvSpPr>
          <p:nvPr>
            <p:ph idx="1"/>
          </p:nvPr>
        </p:nvSpPr>
        <p:spPr/>
        <p:txBody>
          <a:bodyPr/>
          <a:lstStyle/>
          <a:p>
            <a:pPr eaLnBrk="1" hangingPunct="1">
              <a:lnSpc>
                <a:spcPct val="90000"/>
              </a:lnSpc>
              <a:defRPr/>
            </a:pPr>
            <a:r>
              <a:rPr lang="en-AU" altLang="en-US" sz="2800" dirty="0"/>
              <a:t>Message </a:t>
            </a:r>
            <a:r>
              <a:rPr lang="en-AU" altLang="en-US" sz="2800" dirty="0">
                <a:solidFill>
                  <a:srgbClr val="FFFF00"/>
                </a:solidFill>
              </a:rPr>
              <a:t>confidentiality </a:t>
            </a:r>
          </a:p>
          <a:p>
            <a:pPr lvl="1" eaLnBrk="1" hangingPunct="1">
              <a:lnSpc>
                <a:spcPct val="90000"/>
              </a:lnSpc>
              <a:defRPr/>
            </a:pPr>
            <a:r>
              <a:rPr lang="en-AU" altLang="en-US" sz="2400" dirty="0"/>
              <a:t>Adversary cannot  understand (decrypt) the message </a:t>
            </a:r>
          </a:p>
          <a:p>
            <a:pPr eaLnBrk="1" hangingPunct="1">
              <a:lnSpc>
                <a:spcPct val="90000"/>
              </a:lnSpc>
              <a:defRPr/>
            </a:pPr>
            <a:endParaRPr lang="en-AU" altLang="en-US" sz="2800" dirty="0"/>
          </a:p>
          <a:p>
            <a:pPr eaLnBrk="1" hangingPunct="1">
              <a:lnSpc>
                <a:spcPct val="90000"/>
              </a:lnSpc>
              <a:defRPr/>
            </a:pPr>
            <a:r>
              <a:rPr lang="en-AU" altLang="en-US" sz="2800" dirty="0"/>
              <a:t>Message </a:t>
            </a:r>
            <a:r>
              <a:rPr lang="en-AU" altLang="en-US" sz="2800" dirty="0">
                <a:solidFill>
                  <a:srgbClr val="FFFF00"/>
                </a:solidFill>
              </a:rPr>
              <a:t>authentication</a:t>
            </a:r>
            <a:r>
              <a:rPr lang="en-AU" altLang="en-US" sz="2800" dirty="0"/>
              <a:t> is concerned with: </a:t>
            </a:r>
          </a:p>
          <a:p>
            <a:pPr lvl="1" eaLnBrk="1" hangingPunct="1">
              <a:lnSpc>
                <a:spcPct val="90000"/>
              </a:lnSpc>
              <a:defRPr/>
            </a:pPr>
            <a:r>
              <a:rPr lang="en-AU" altLang="en-US" sz="2400" dirty="0">
                <a:solidFill>
                  <a:schemeClr val="accent6">
                    <a:lumMod val="40000"/>
                    <a:lumOff val="60000"/>
                  </a:schemeClr>
                </a:solidFill>
              </a:rPr>
              <a:t>Integrity of a message</a:t>
            </a:r>
          </a:p>
          <a:p>
            <a:pPr lvl="2" eaLnBrk="1" hangingPunct="1">
              <a:lnSpc>
                <a:spcPct val="90000"/>
              </a:lnSpc>
              <a:defRPr/>
            </a:pPr>
            <a:r>
              <a:rPr lang="en-AU" altLang="en-US" sz="2000" dirty="0">
                <a:solidFill>
                  <a:srgbClr val="FFFFFF"/>
                </a:solidFill>
              </a:rPr>
              <a:t>Has the message changed / modified in transit</a:t>
            </a:r>
            <a:r>
              <a:rPr lang="en-AU" altLang="en-US" sz="2000" dirty="0"/>
              <a:t>?</a:t>
            </a:r>
          </a:p>
          <a:p>
            <a:pPr lvl="1" eaLnBrk="1" hangingPunct="1">
              <a:lnSpc>
                <a:spcPct val="90000"/>
              </a:lnSpc>
              <a:defRPr/>
            </a:pPr>
            <a:r>
              <a:rPr lang="en-AU" altLang="en-US" sz="2400" dirty="0">
                <a:solidFill>
                  <a:schemeClr val="accent6">
                    <a:lumMod val="40000"/>
                    <a:lumOff val="60000"/>
                  </a:schemeClr>
                </a:solidFill>
              </a:rPr>
              <a:t>Validating identity of the originator </a:t>
            </a:r>
            <a:endParaRPr lang="en-AU" altLang="en-US" sz="2000" dirty="0">
              <a:solidFill>
                <a:srgbClr val="FFFFFF"/>
              </a:solidFill>
            </a:endParaRPr>
          </a:p>
          <a:p>
            <a:pPr lvl="2" eaLnBrk="1" hangingPunct="1">
              <a:lnSpc>
                <a:spcPct val="90000"/>
              </a:lnSpc>
              <a:defRPr/>
            </a:pPr>
            <a:r>
              <a:rPr lang="en-AU" altLang="en-US" sz="2000" dirty="0">
                <a:solidFill>
                  <a:srgbClr val="FFFFFF"/>
                </a:solidFill>
              </a:rPr>
              <a:t>Ascertain the sender of the message</a:t>
            </a:r>
            <a:endParaRPr lang="en-AU" altLang="en-US" sz="2000" dirty="0">
              <a:solidFill>
                <a:schemeClr val="accent6">
                  <a:lumMod val="40000"/>
                  <a:lumOff val="60000"/>
                </a:schemeClr>
              </a:solidFill>
            </a:endParaRPr>
          </a:p>
          <a:p>
            <a:pPr lvl="1" eaLnBrk="1" hangingPunct="1">
              <a:lnSpc>
                <a:spcPct val="90000"/>
              </a:lnSpc>
              <a:defRPr/>
            </a:pPr>
            <a:r>
              <a:rPr lang="en-AU" altLang="en-US" sz="2400" dirty="0">
                <a:solidFill>
                  <a:schemeClr val="accent6">
                    <a:lumMod val="40000"/>
                    <a:lumOff val="60000"/>
                  </a:schemeClr>
                </a:solidFill>
              </a:rPr>
              <a:t>Non-repudiation of origin (dispute resolution)</a:t>
            </a:r>
          </a:p>
          <a:p>
            <a:pPr lvl="2" eaLnBrk="1" hangingPunct="1">
              <a:lnSpc>
                <a:spcPct val="90000"/>
              </a:lnSpc>
              <a:defRPr/>
            </a:pPr>
            <a:r>
              <a:rPr lang="en-AU" altLang="en-US" sz="2000" dirty="0">
                <a:solidFill>
                  <a:srgbClr val="FFFFFF"/>
                </a:solidFill>
              </a:rPr>
              <a:t>Recipient passes the message + proof to 3rd party, The 3rd party will be confident that the message originated from the sender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altLang="en-US" dirty="0"/>
              <a:t>Encryption</a:t>
            </a:r>
            <a:endParaRPr lang="en-AU" altLang="en-US" dirty="0"/>
          </a:p>
        </p:txBody>
      </p:sp>
      <p:sp>
        <p:nvSpPr>
          <p:cNvPr id="50179" name="Rectangle 3"/>
          <p:cNvSpPr>
            <a:spLocks noGrp="1" noChangeArrowheads="1"/>
          </p:cNvSpPr>
          <p:nvPr>
            <p:ph idx="1"/>
          </p:nvPr>
        </p:nvSpPr>
        <p:spPr>
          <a:xfrm>
            <a:off x="428497" y="1676401"/>
            <a:ext cx="8915400" cy="4454525"/>
          </a:xfrm>
        </p:spPr>
        <p:txBody>
          <a:bodyPr/>
          <a:lstStyle/>
          <a:p>
            <a:pPr eaLnBrk="1" hangingPunct="1">
              <a:defRPr/>
            </a:pPr>
            <a:r>
              <a:rPr lang="en-US" altLang="en-US" dirty="0"/>
              <a:t>Strong encryption</a:t>
            </a:r>
            <a:r>
              <a:rPr lang="en-US" altLang="en-US" dirty="0">
                <a:solidFill>
                  <a:srgbClr val="FFFF00"/>
                </a:solidFill>
              </a:rPr>
              <a:t> provides confidentiality</a:t>
            </a:r>
            <a:r>
              <a:rPr lang="en-US" altLang="en-US" dirty="0"/>
              <a:t>.</a:t>
            </a:r>
          </a:p>
          <a:p>
            <a:pPr eaLnBrk="1" hangingPunct="1">
              <a:defRPr/>
            </a:pPr>
            <a:endParaRPr lang="en-US" altLang="en-US" sz="1800" dirty="0"/>
          </a:p>
          <a:p>
            <a:pPr eaLnBrk="1" hangingPunct="1">
              <a:defRPr/>
            </a:pPr>
            <a:r>
              <a:rPr lang="en-US" altLang="en-US" dirty="0"/>
              <a:t>Provides </a:t>
            </a:r>
            <a:r>
              <a:rPr lang="en-US" altLang="en-US" dirty="0">
                <a:solidFill>
                  <a:srgbClr val="FFFF00"/>
                </a:solidFill>
              </a:rPr>
              <a:t>some authentication</a:t>
            </a:r>
          </a:p>
          <a:p>
            <a:pPr lvl="1" eaLnBrk="1" hangingPunct="1">
              <a:defRPr/>
            </a:pPr>
            <a:r>
              <a:rPr lang="en-US" altLang="en-US" dirty="0"/>
              <a:t>Using symmetric key (1 key) encryption</a:t>
            </a:r>
          </a:p>
          <a:p>
            <a:pPr lvl="2" eaLnBrk="1" hangingPunct="1">
              <a:defRPr/>
            </a:pPr>
            <a:r>
              <a:rPr lang="en-US" altLang="en-US" dirty="0"/>
              <a:t>Receiver assumed sender must have created the message</a:t>
            </a:r>
          </a:p>
          <a:p>
            <a:pPr lvl="3" eaLnBrk="1" hangingPunct="1">
              <a:defRPr/>
            </a:pPr>
            <a:r>
              <a:rPr lang="en-US" altLang="en-US" dirty="0"/>
              <a:t>since only the sender and receiver know the key</a:t>
            </a:r>
          </a:p>
          <a:p>
            <a:pPr lvl="2" eaLnBrk="1" hangingPunct="1">
              <a:defRPr/>
            </a:pPr>
            <a:r>
              <a:rPr lang="en-US" altLang="en-US" dirty="0"/>
              <a:t>Receiver assumed message content cannot have been altered</a:t>
            </a:r>
          </a:p>
          <a:p>
            <a:pPr lvl="3" eaLnBrk="1" hangingPunct="1">
              <a:defRPr/>
            </a:pPr>
            <a:r>
              <a:rPr lang="en-US" altLang="en-US" dirty="0"/>
              <a:t>Encrypted  </a:t>
            </a:r>
            <a:r>
              <a:rPr lang="en-US" altLang="en-US" dirty="0">
                <a:sym typeface="Wingdings"/>
              </a:rPr>
              <a:t>- Altering message   corrupted message</a:t>
            </a:r>
          </a:p>
          <a:p>
            <a:pPr lvl="3" eaLnBrk="1" hangingPunct="1">
              <a:defRPr/>
            </a:pPr>
            <a:r>
              <a:rPr lang="en-US" altLang="en-US" dirty="0"/>
              <a:t>If message has </a:t>
            </a:r>
            <a:r>
              <a:rPr lang="en-AU" altLang="en-US" dirty="0"/>
              <a:t>suitable structure such as redundancy or checksum</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2ABFAE9E-D47C-4574-843B-3E0321058895}" type="slidenum">
              <a:rPr lang="en-US" altLang="en-US" smtClean="0"/>
              <a:pPr eaLnBrk="1" hangingPunct="1">
                <a:defRPr/>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95300" y="274638"/>
            <a:ext cx="8915400" cy="778099"/>
          </a:xfrm>
        </p:spPr>
        <p:txBody>
          <a:bodyPr/>
          <a:lstStyle/>
          <a:p>
            <a:pPr eaLnBrk="1" hangingPunct="1">
              <a:defRPr/>
            </a:pPr>
            <a:r>
              <a:rPr lang="en-US" altLang="en-US" dirty="0"/>
              <a:t>Encryption</a:t>
            </a:r>
            <a:endParaRPr lang="en-AU" altLang="en-US" dirty="0"/>
          </a:p>
        </p:txBody>
      </p:sp>
      <p:sp>
        <p:nvSpPr>
          <p:cNvPr id="51203" name="Rectangle 3"/>
          <p:cNvSpPr>
            <a:spLocks noGrp="1" noChangeArrowheads="1"/>
          </p:cNvSpPr>
          <p:nvPr>
            <p:ph idx="1"/>
          </p:nvPr>
        </p:nvSpPr>
        <p:spPr>
          <a:xfrm>
            <a:off x="506506" y="3573016"/>
            <a:ext cx="8915400" cy="2880320"/>
          </a:xfrm>
        </p:spPr>
        <p:txBody>
          <a:bodyPr>
            <a:normAutofit/>
          </a:bodyPr>
          <a:lstStyle/>
          <a:p>
            <a:pPr lvl="1" eaLnBrk="1" hangingPunct="1">
              <a:lnSpc>
                <a:spcPct val="90000"/>
              </a:lnSpc>
              <a:defRPr/>
            </a:pPr>
            <a:r>
              <a:rPr lang="en-US" altLang="en-US" dirty="0"/>
              <a:t>Using public-key encryption :</a:t>
            </a:r>
          </a:p>
          <a:p>
            <a:pPr lvl="2" eaLnBrk="1" hangingPunct="1">
              <a:lnSpc>
                <a:spcPct val="90000"/>
              </a:lnSpc>
              <a:defRPr/>
            </a:pPr>
            <a:r>
              <a:rPr lang="en-US" altLang="en-US" dirty="0"/>
              <a:t>Encryption provides no information of sender</a:t>
            </a:r>
          </a:p>
          <a:p>
            <a:pPr lvl="2" eaLnBrk="1" hangingPunct="1">
              <a:lnSpc>
                <a:spcPct val="90000"/>
              </a:lnSpc>
              <a:defRPr/>
            </a:pPr>
            <a:r>
              <a:rPr lang="en-US" altLang="en-US" dirty="0"/>
              <a:t>In public key system, sender can </a:t>
            </a:r>
            <a:r>
              <a:rPr lang="en-US" altLang="en-US" b="1" u="sng" dirty="0">
                <a:solidFill>
                  <a:srgbClr val="FFFF00"/>
                </a:solidFill>
              </a:rPr>
              <a:t>signs</a:t>
            </a:r>
            <a:r>
              <a:rPr lang="en-US" altLang="en-US" dirty="0">
                <a:solidFill>
                  <a:srgbClr val="FFFF00"/>
                </a:solidFill>
              </a:rPr>
              <a:t> </a:t>
            </a:r>
            <a:r>
              <a:rPr lang="en-US" altLang="en-US" dirty="0"/>
              <a:t>message using their </a:t>
            </a:r>
            <a:r>
              <a:rPr lang="en-US" altLang="en-US" b="1" dirty="0">
                <a:solidFill>
                  <a:srgbClr val="FFFF00"/>
                </a:solidFill>
              </a:rPr>
              <a:t>private-key </a:t>
            </a:r>
            <a:r>
              <a:rPr lang="en-US" altLang="en-US" dirty="0"/>
              <a:t>then </a:t>
            </a:r>
            <a:r>
              <a:rPr lang="en-US" altLang="en-US" b="1" dirty="0">
                <a:solidFill>
                  <a:srgbClr val="FFFF00"/>
                </a:solidFill>
              </a:rPr>
              <a:t>encrypts</a:t>
            </a:r>
            <a:r>
              <a:rPr lang="en-US" altLang="en-US" dirty="0"/>
              <a:t> with </a:t>
            </a:r>
            <a:r>
              <a:rPr lang="en-US" altLang="en-US" b="1" dirty="0">
                <a:solidFill>
                  <a:srgbClr val="FFFF00"/>
                </a:solidFill>
              </a:rPr>
              <a:t>recipient’s public key</a:t>
            </a:r>
          </a:p>
          <a:p>
            <a:pPr lvl="2" eaLnBrk="1" hangingPunct="1">
              <a:lnSpc>
                <a:spcPct val="90000"/>
              </a:lnSpc>
              <a:defRPr/>
            </a:pPr>
            <a:r>
              <a:rPr lang="en-US" altLang="en-US" dirty="0"/>
              <a:t>Provide both </a:t>
            </a:r>
            <a:r>
              <a:rPr lang="en-US" altLang="en-US" u="sng" dirty="0"/>
              <a:t>secrecy</a:t>
            </a:r>
            <a:r>
              <a:rPr lang="en-US" altLang="en-US" dirty="0"/>
              <a:t> and </a:t>
            </a:r>
            <a:r>
              <a:rPr lang="en-US" altLang="en-US" u="sng" dirty="0"/>
              <a:t>authentication</a:t>
            </a:r>
          </a:p>
          <a:p>
            <a:pPr lvl="2" eaLnBrk="1" hangingPunct="1">
              <a:lnSpc>
                <a:spcPct val="90000"/>
              </a:lnSpc>
              <a:defRPr/>
            </a:pPr>
            <a:r>
              <a:rPr lang="en-US" altLang="en-US" dirty="0"/>
              <a:t>Note: 2 pairs of public-private keys used</a:t>
            </a:r>
            <a:endParaRPr lang="en-AU" altLang="en-US"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90791B49-A77B-49CD-8359-093348F4248D}" type="slidenum">
              <a:rPr lang="en-US" altLang="en-US" smtClean="0"/>
              <a:pPr eaLnBrk="1" hangingPunct="1">
                <a:defRPr/>
              </a:pPr>
              <a:t>6</a:t>
            </a:fld>
            <a:endParaRPr lang="en-US" altLang="en-US"/>
          </a:p>
        </p:txBody>
      </p:sp>
      <p:sp>
        <p:nvSpPr>
          <p:cNvPr id="3" name="Rectangle 2"/>
          <p:cNvSpPr/>
          <p:nvPr/>
        </p:nvSpPr>
        <p:spPr>
          <a:xfrm>
            <a:off x="272480" y="3068960"/>
            <a:ext cx="9205023" cy="261610"/>
          </a:xfrm>
          <a:prstGeom prst="rect">
            <a:avLst/>
          </a:prstGeom>
        </p:spPr>
        <p:txBody>
          <a:bodyPr wrap="square">
            <a:spAutoFit/>
          </a:bodyPr>
          <a:lstStyle/>
          <a:p>
            <a:r>
              <a:rPr lang="en-US" sz="1100" dirty="0"/>
              <a:t>Image Source : </a:t>
            </a:r>
            <a:r>
              <a:rPr lang="en-US" sz="1100" dirty="0">
                <a:hlinkClick r:id="rId3"/>
              </a:rPr>
              <a:t>https://www.slideshare.net/easel1/django-cryptography/16-Asymmetric_Nway_encrypt_decrypt_sign</a:t>
            </a:r>
            <a:r>
              <a:rPr lang="en-US" sz="1100" dirty="0"/>
              <a:t> Slide 16</a:t>
            </a:r>
          </a:p>
        </p:txBody>
      </p:sp>
      <p:pic>
        <p:nvPicPr>
          <p:cNvPr id="4" name="Picture 3" descr="Screen Shot 2017-04-23 at 11.09.25 A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2567" y="1052736"/>
            <a:ext cx="7800867" cy="18722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089" y="980728"/>
            <a:ext cx="8915400" cy="1139825"/>
          </a:xfrm>
        </p:spPr>
        <p:txBody>
          <a:bodyPr/>
          <a:lstStyle/>
          <a:p>
            <a:r>
              <a:rPr lang="en-US" dirty="0"/>
              <a:t>Tools for message authentication</a:t>
            </a:r>
          </a:p>
        </p:txBody>
      </p:sp>
      <p:sp>
        <p:nvSpPr>
          <p:cNvPr id="4" name="Slide Number Placeholder 3"/>
          <p:cNvSpPr>
            <a:spLocks noGrp="1"/>
          </p:cNvSpPr>
          <p:nvPr>
            <p:ph type="sldNum" sz="quarter" idx="12"/>
          </p:nvPr>
        </p:nvSpPr>
        <p:spPr/>
        <p:txBody>
          <a:bodyPr/>
          <a:lstStyle/>
          <a:p>
            <a:pPr>
              <a:defRPr/>
            </a:pPr>
            <a:fld id="{4C69BF62-144C-4258-8AC2-02776379ADCD}" type="slidenum">
              <a:rPr lang="en-US" altLang="en-US" smtClean="0"/>
              <a:pPr>
                <a:defRPr/>
              </a:pPr>
              <a:t>7</a:t>
            </a:fld>
            <a:endParaRPr lang="en-US" altLang="en-US"/>
          </a:p>
        </p:txBody>
      </p:sp>
      <p:sp>
        <p:nvSpPr>
          <p:cNvPr id="5" name="TextBox 4"/>
          <p:cNvSpPr txBox="1"/>
          <p:nvPr/>
        </p:nvSpPr>
        <p:spPr>
          <a:xfrm>
            <a:off x="1699381" y="2276872"/>
            <a:ext cx="6564041" cy="1384995"/>
          </a:xfrm>
          <a:prstGeom prst="rect">
            <a:avLst/>
          </a:prstGeom>
          <a:noFill/>
        </p:spPr>
        <p:txBody>
          <a:bodyPr wrap="none" rtlCol="0">
            <a:spAutoFit/>
          </a:bodyPr>
          <a:lstStyle/>
          <a:p>
            <a:pPr marL="457200" indent="-457200">
              <a:buFont typeface="Arial"/>
              <a:buChar char="•"/>
            </a:pPr>
            <a:r>
              <a:rPr lang="en-US" sz="2800" dirty="0">
                <a:solidFill>
                  <a:srgbClr val="FFFF00"/>
                </a:solidFill>
              </a:rPr>
              <a:t>Hash</a:t>
            </a:r>
          </a:p>
          <a:p>
            <a:pPr marL="457200" indent="-457200">
              <a:buFont typeface="Arial"/>
              <a:buChar char="•"/>
            </a:pPr>
            <a:r>
              <a:rPr lang="en-US" sz="2800" dirty="0"/>
              <a:t>Message Authentication Code (MAC)</a:t>
            </a:r>
          </a:p>
          <a:p>
            <a:pPr marL="457200" indent="-457200">
              <a:buFont typeface="Arial"/>
              <a:buChar char="•"/>
            </a:pPr>
            <a:r>
              <a:rPr lang="en-US" sz="2800" dirty="0"/>
              <a:t>Digital Signature</a:t>
            </a:r>
          </a:p>
        </p:txBody>
      </p:sp>
      <p:pic>
        <p:nvPicPr>
          <p:cNvPr id="3" name="Picture 2"/>
          <p:cNvPicPr>
            <a:picLocks noChangeAspect="1"/>
          </p:cNvPicPr>
          <p:nvPr/>
        </p:nvPicPr>
        <p:blipFill>
          <a:blip r:embed="rId2"/>
          <a:stretch>
            <a:fillRect/>
          </a:stretch>
        </p:blipFill>
        <p:spPr>
          <a:xfrm>
            <a:off x="6762750" y="4365104"/>
            <a:ext cx="2647950" cy="1724025"/>
          </a:xfrm>
          <a:prstGeom prst="rect">
            <a:avLst/>
          </a:prstGeom>
        </p:spPr>
      </p:pic>
    </p:spTree>
    <p:extLst>
      <p:ext uri="{BB962C8B-B14F-4D97-AF65-F5344CB8AC3E}">
        <p14:creationId xmlns:p14="http://schemas.microsoft.com/office/powerpoint/2010/main" val="967577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26"/>
          <p:cNvSpPr>
            <a:spLocks noGrp="1" noChangeArrowheads="1"/>
          </p:cNvSpPr>
          <p:nvPr>
            <p:ph type="title"/>
          </p:nvPr>
        </p:nvSpPr>
        <p:spPr/>
        <p:txBody>
          <a:bodyPr/>
          <a:lstStyle/>
          <a:p>
            <a:pPr eaLnBrk="1" hangingPunct="1">
              <a:defRPr/>
            </a:pPr>
            <a:r>
              <a:rPr lang="en-US" dirty="0"/>
              <a:t>Hash Algorithms Requirements</a:t>
            </a:r>
            <a:endParaRPr lang="en-AU" dirty="0"/>
          </a:p>
        </p:txBody>
      </p:sp>
      <p:graphicFrame>
        <p:nvGraphicFramePr>
          <p:cNvPr id="2" name="Table 1"/>
          <p:cNvGraphicFramePr>
            <a:graphicFrameLocks noGrp="1"/>
          </p:cNvGraphicFramePr>
          <p:nvPr>
            <p:extLst>
              <p:ext uri="{D42A27DB-BD31-4B8C-83A1-F6EECF244321}">
                <p14:modId xmlns:p14="http://schemas.microsoft.com/office/powerpoint/2010/main" val="2880064999"/>
              </p:ext>
            </p:extLst>
          </p:nvPr>
        </p:nvGraphicFramePr>
        <p:xfrm>
          <a:off x="745032" y="1484784"/>
          <a:ext cx="8415935" cy="4824535"/>
        </p:xfrm>
        <a:graphic>
          <a:graphicData uri="http://schemas.openxmlformats.org/drawingml/2006/table">
            <a:tbl>
              <a:tblPr firstRow="1" bandRow="1">
                <a:tableStyleId>{1FECB4D8-DB02-4DC6-A0A2-4F2EBAE1DC90}</a:tableStyleId>
              </a:tblPr>
              <a:tblGrid>
                <a:gridCol w="6011382">
                  <a:extLst>
                    <a:ext uri="{9D8B030D-6E8A-4147-A177-3AD203B41FA5}">
                      <a16:colId xmlns:a16="http://schemas.microsoft.com/office/drawing/2014/main" val="20000"/>
                    </a:ext>
                  </a:extLst>
                </a:gridCol>
                <a:gridCol w="2404553">
                  <a:extLst>
                    <a:ext uri="{9D8B030D-6E8A-4147-A177-3AD203B41FA5}">
                      <a16:colId xmlns:a16="http://schemas.microsoft.com/office/drawing/2014/main" val="20001"/>
                    </a:ext>
                  </a:extLst>
                </a:gridCol>
              </a:tblGrid>
              <a:tr h="667485">
                <a:tc>
                  <a:txBody>
                    <a:bodyPr/>
                    <a:lstStyle/>
                    <a:p>
                      <a:r>
                        <a:rPr lang="en-US" dirty="0"/>
                        <a:t>Description</a:t>
                      </a:r>
                    </a:p>
                  </a:txBody>
                  <a:tcPr marL="99060" marR="99060"/>
                </a:tc>
                <a:tc>
                  <a:txBody>
                    <a:bodyPr/>
                    <a:lstStyle/>
                    <a:p>
                      <a:r>
                        <a:rPr lang="en-US" dirty="0"/>
                        <a:t>Desired features</a:t>
                      </a:r>
                    </a:p>
                  </a:txBody>
                  <a:tcPr marL="99060" marR="99060"/>
                </a:tc>
                <a:extLst>
                  <a:ext uri="{0D108BD9-81ED-4DB2-BD59-A6C34878D82A}">
                    <a16:rowId xmlns:a16="http://schemas.microsoft.com/office/drawing/2014/main" val="10000"/>
                  </a:ext>
                </a:extLst>
              </a:tr>
              <a:tr h="402256">
                <a:tc>
                  <a:txBody>
                    <a:bodyPr/>
                    <a:lstStyle/>
                    <a:p>
                      <a:r>
                        <a:rPr lang="en-US" dirty="0"/>
                        <a:t>Input (data / message) Length</a:t>
                      </a:r>
                    </a:p>
                  </a:txBody>
                  <a:tcPr marL="99060" marR="99060"/>
                </a:tc>
                <a:tc>
                  <a:txBody>
                    <a:bodyPr/>
                    <a:lstStyle/>
                    <a:p>
                      <a:r>
                        <a:rPr lang="en-US" dirty="0">
                          <a:solidFill>
                            <a:srgbClr val="FF6600"/>
                          </a:solidFill>
                        </a:rPr>
                        <a:t>Variable Size</a:t>
                      </a:r>
                    </a:p>
                  </a:txBody>
                  <a:tcPr marL="99060" marR="99060"/>
                </a:tc>
                <a:extLst>
                  <a:ext uri="{0D108BD9-81ED-4DB2-BD59-A6C34878D82A}">
                    <a16:rowId xmlns:a16="http://schemas.microsoft.com/office/drawing/2014/main" val="10001"/>
                  </a:ext>
                </a:extLst>
              </a:tr>
              <a:tr h="486471">
                <a:tc>
                  <a:txBody>
                    <a:bodyPr/>
                    <a:lstStyle/>
                    <a:p>
                      <a:r>
                        <a:rPr lang="en-US" dirty="0"/>
                        <a:t>Output (digest)</a:t>
                      </a:r>
                      <a:r>
                        <a:rPr lang="en-US" baseline="0" dirty="0"/>
                        <a:t> </a:t>
                      </a:r>
                      <a:r>
                        <a:rPr lang="en-US" dirty="0"/>
                        <a:t>Length</a:t>
                      </a:r>
                    </a:p>
                  </a:txBody>
                  <a:tcPr marL="99060" marR="99060"/>
                </a:tc>
                <a:tc>
                  <a:txBody>
                    <a:bodyPr/>
                    <a:lstStyle/>
                    <a:p>
                      <a:r>
                        <a:rPr lang="en-US" dirty="0">
                          <a:solidFill>
                            <a:srgbClr val="FF6600"/>
                          </a:solidFill>
                        </a:rPr>
                        <a:t>Fixed Size</a:t>
                      </a:r>
                    </a:p>
                  </a:txBody>
                  <a:tcPr marL="99060" marR="99060"/>
                </a:tc>
                <a:extLst>
                  <a:ext uri="{0D108BD9-81ED-4DB2-BD59-A6C34878D82A}">
                    <a16:rowId xmlns:a16="http://schemas.microsoft.com/office/drawing/2014/main" val="10002"/>
                  </a:ext>
                </a:extLst>
              </a:tr>
              <a:tr h="452531">
                <a:tc>
                  <a:txBody>
                    <a:bodyPr/>
                    <a:lstStyle/>
                    <a:p>
                      <a:r>
                        <a:rPr lang="en-US" dirty="0"/>
                        <a:t>Encryption Key</a:t>
                      </a:r>
                    </a:p>
                  </a:txBody>
                  <a:tcPr marL="99060" marR="99060"/>
                </a:tc>
                <a:tc>
                  <a:txBody>
                    <a:bodyPr/>
                    <a:lstStyle/>
                    <a:p>
                      <a:r>
                        <a:rPr lang="en-US" dirty="0">
                          <a:solidFill>
                            <a:srgbClr val="FF6600"/>
                          </a:solidFill>
                          <a:sym typeface="Zapf Dingbats"/>
                        </a:rPr>
                        <a:t>✖</a:t>
                      </a:r>
                      <a:r>
                        <a:rPr lang="en-US" dirty="0"/>
                        <a:t> Not</a:t>
                      </a:r>
                      <a:r>
                        <a:rPr lang="en-US" baseline="0" dirty="0"/>
                        <a:t> required</a:t>
                      </a:r>
                      <a:endParaRPr lang="en-US" dirty="0"/>
                    </a:p>
                  </a:txBody>
                  <a:tcPr marL="99060" marR="99060"/>
                </a:tc>
                <a:extLst>
                  <a:ext uri="{0D108BD9-81ED-4DB2-BD59-A6C34878D82A}">
                    <a16:rowId xmlns:a16="http://schemas.microsoft.com/office/drawing/2014/main" val="10003"/>
                  </a:ext>
                </a:extLst>
              </a:tr>
              <a:tr h="1005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Speed</a:t>
                      </a:r>
                      <a:r>
                        <a:rPr lang="en-US" baseline="0" dirty="0"/>
                        <a:t> of Processing (may be a chokepoint of the process, network speed is often the chokepoint for data communication)</a:t>
                      </a:r>
                      <a:endParaRPr lang="en-US" dirty="0"/>
                    </a:p>
                  </a:txBody>
                  <a:tcPr marL="99060" marR="990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FF6600"/>
                          </a:solidFill>
                        </a:rPr>
                        <a:t>As</a:t>
                      </a:r>
                      <a:r>
                        <a:rPr lang="en-US" baseline="0" dirty="0">
                          <a:solidFill>
                            <a:srgbClr val="FF6600"/>
                          </a:solidFill>
                        </a:rPr>
                        <a:t> fast as possible</a:t>
                      </a:r>
                      <a:endParaRPr lang="en-US" dirty="0">
                        <a:solidFill>
                          <a:srgbClr val="FF6600"/>
                        </a:solidFill>
                      </a:endParaRPr>
                    </a:p>
                    <a:p>
                      <a:endParaRPr lang="en-US" dirty="0"/>
                    </a:p>
                  </a:txBody>
                  <a:tcPr marL="99060" marR="99060"/>
                </a:tc>
                <a:extLst>
                  <a:ext uri="{0D108BD9-81ED-4DB2-BD59-A6C34878D82A}">
                    <a16:rowId xmlns:a16="http://schemas.microsoft.com/office/drawing/2014/main" val="10004"/>
                  </a:ext>
                </a:extLst>
              </a:tr>
              <a:tr h="402256">
                <a:tc>
                  <a:txBody>
                    <a:bodyPr/>
                    <a:lstStyle/>
                    <a:p>
                      <a:r>
                        <a:rPr lang="en-AU" dirty="0">
                          <a:solidFill>
                            <a:srgbClr val="FF6600"/>
                          </a:solidFill>
                        </a:rPr>
                        <a:t>One-way function </a:t>
                      </a:r>
                      <a:r>
                        <a:rPr lang="en-AU" dirty="0"/>
                        <a:t>(it is irreversible) </a:t>
                      </a:r>
                      <a:endParaRPr lang="en-US" dirty="0"/>
                    </a:p>
                  </a:txBody>
                  <a:tcPr marL="99060" marR="99060"/>
                </a:tc>
                <a:tc>
                  <a:txBody>
                    <a:bodyPr/>
                    <a:lstStyle/>
                    <a:p>
                      <a:r>
                        <a:rPr lang="en-US" dirty="0">
                          <a:solidFill>
                            <a:srgbClr val="008000"/>
                          </a:solidFill>
                          <a:sym typeface="Zapf Dingbats"/>
                        </a:rPr>
                        <a:t>✔</a:t>
                      </a:r>
                      <a:r>
                        <a:rPr lang="en-US" sz="1800" kern="1200" dirty="0">
                          <a:sym typeface="Zapf Dingbats"/>
                        </a:rPr>
                        <a:t> </a:t>
                      </a:r>
                      <a:r>
                        <a:rPr lang="en-US" baseline="0" dirty="0"/>
                        <a:t>(</a:t>
                      </a:r>
                      <a:r>
                        <a:rPr lang="en-AU" dirty="0"/>
                        <a:t>irreversible)</a:t>
                      </a:r>
                      <a:endParaRPr lang="en-US" dirty="0"/>
                    </a:p>
                  </a:txBody>
                  <a:tcPr marL="99060" marR="99060"/>
                </a:tc>
                <a:extLst>
                  <a:ext uri="{0D108BD9-81ED-4DB2-BD59-A6C34878D82A}">
                    <a16:rowId xmlns:a16="http://schemas.microsoft.com/office/drawing/2014/main" val="10005"/>
                  </a:ext>
                </a:extLst>
              </a:tr>
              <a:tr h="703948">
                <a:tc>
                  <a:txBody>
                    <a:bodyPr/>
                    <a:lstStyle/>
                    <a:p>
                      <a:r>
                        <a:rPr lang="en-AU" dirty="0">
                          <a:solidFill>
                            <a:srgbClr val="FF6600"/>
                          </a:solidFill>
                        </a:rPr>
                        <a:t>Collision resistant </a:t>
                      </a:r>
                      <a:r>
                        <a:rPr lang="en-AU" dirty="0"/>
                        <a:t>(No 2 identical digests if the message are different</a:t>
                      </a:r>
                      <a:endParaRPr lang="en-US" dirty="0"/>
                    </a:p>
                  </a:txBody>
                  <a:tcPr marL="99060" marR="99060"/>
                </a:tc>
                <a:tc>
                  <a:txBody>
                    <a:bodyPr/>
                    <a:lstStyle/>
                    <a:p>
                      <a:r>
                        <a:rPr lang="en-US" dirty="0">
                          <a:solidFill>
                            <a:srgbClr val="008000"/>
                          </a:solidFill>
                          <a:sym typeface="Zapf Dingbats"/>
                        </a:rPr>
                        <a:t>✔</a:t>
                      </a:r>
                      <a:endParaRPr lang="en-US" dirty="0">
                        <a:solidFill>
                          <a:srgbClr val="008000"/>
                        </a:solidFill>
                      </a:endParaRPr>
                    </a:p>
                  </a:txBody>
                  <a:tcPr marL="99060" marR="99060"/>
                </a:tc>
                <a:extLst>
                  <a:ext uri="{0D108BD9-81ED-4DB2-BD59-A6C34878D82A}">
                    <a16:rowId xmlns:a16="http://schemas.microsoft.com/office/drawing/2014/main" val="10006"/>
                  </a:ext>
                </a:extLst>
              </a:tr>
              <a:tr h="703948">
                <a:tc>
                  <a:txBody>
                    <a:bodyPr/>
                    <a:lstStyle/>
                    <a:p>
                      <a:r>
                        <a:rPr lang="en-US" dirty="0">
                          <a:solidFill>
                            <a:srgbClr val="FF6600"/>
                          </a:solidFill>
                        </a:rPr>
                        <a:t>Pseudo-randomness</a:t>
                      </a:r>
                      <a:r>
                        <a:rPr lang="en-US" baseline="0" dirty="0">
                          <a:solidFill>
                            <a:srgbClr val="FF6600"/>
                          </a:solidFill>
                        </a:rPr>
                        <a:t> </a:t>
                      </a:r>
                      <a:r>
                        <a:rPr lang="en-US" baseline="0" dirty="0"/>
                        <a:t>(digests from similar message must be very different) </a:t>
                      </a:r>
                      <a:endParaRPr lang="en-US" dirty="0"/>
                    </a:p>
                  </a:txBody>
                  <a:tcPr marL="99060" marR="99060"/>
                </a:tc>
                <a:tc>
                  <a:txBody>
                    <a:bodyPr/>
                    <a:lstStyle/>
                    <a:p>
                      <a:r>
                        <a:rPr lang="en-US" dirty="0">
                          <a:solidFill>
                            <a:srgbClr val="008000"/>
                          </a:solidFill>
                          <a:sym typeface="Zapf Dingbats"/>
                        </a:rPr>
                        <a:t>✔</a:t>
                      </a:r>
                      <a:endParaRPr lang="en-US" dirty="0">
                        <a:solidFill>
                          <a:srgbClr val="008000"/>
                        </a:solidFill>
                      </a:endParaRPr>
                    </a:p>
                  </a:txBody>
                  <a:tcPr marL="99060" marR="9906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43896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2074"/>
          </a:xfrm>
        </p:spPr>
        <p:txBody>
          <a:bodyPr>
            <a:normAutofit fontScale="90000"/>
          </a:bodyPr>
          <a:lstStyle/>
          <a:p>
            <a:r>
              <a:rPr lang="en-SG" dirty="0"/>
              <a:t>Hash</a:t>
            </a:r>
          </a:p>
        </p:txBody>
      </p:sp>
      <p:sp>
        <p:nvSpPr>
          <p:cNvPr id="4" name="Slide Number Placeholder 3"/>
          <p:cNvSpPr>
            <a:spLocks noGrp="1"/>
          </p:cNvSpPr>
          <p:nvPr>
            <p:ph type="sldNum" sz="quarter" idx="12"/>
          </p:nvPr>
        </p:nvSpPr>
        <p:spPr/>
        <p:txBody>
          <a:bodyPr/>
          <a:lstStyle/>
          <a:p>
            <a:pPr>
              <a:defRPr/>
            </a:pPr>
            <a:fld id="{4C69BF62-144C-4258-8AC2-02776379ADCD}" type="slidenum">
              <a:rPr lang="en-US" altLang="en-US" smtClean="0"/>
              <a:pPr>
                <a:defRPr/>
              </a:pPr>
              <a:t>9</a:t>
            </a:fld>
            <a:endParaRPr lang="en-US" altLang="en-US"/>
          </a:p>
        </p:txBody>
      </p:sp>
      <p:pic>
        <p:nvPicPr>
          <p:cNvPr id="6" name="Picture 5"/>
          <p:cNvPicPr>
            <a:picLocks noChangeAspect="1"/>
          </p:cNvPicPr>
          <p:nvPr/>
        </p:nvPicPr>
        <p:blipFill>
          <a:blip r:embed="rId2"/>
          <a:stretch>
            <a:fillRect/>
          </a:stretch>
        </p:blipFill>
        <p:spPr>
          <a:xfrm>
            <a:off x="2432720" y="1124744"/>
            <a:ext cx="5207680" cy="4752528"/>
          </a:xfrm>
          <a:prstGeom prst="rect">
            <a:avLst/>
          </a:prstGeom>
        </p:spPr>
      </p:pic>
      <p:sp>
        <p:nvSpPr>
          <p:cNvPr id="7" name="TextBox 6"/>
          <p:cNvSpPr txBox="1"/>
          <p:nvPr/>
        </p:nvSpPr>
        <p:spPr>
          <a:xfrm>
            <a:off x="3440832" y="6021288"/>
            <a:ext cx="3182281" cy="246221"/>
          </a:xfrm>
          <a:prstGeom prst="rect">
            <a:avLst/>
          </a:prstGeom>
          <a:noFill/>
        </p:spPr>
        <p:txBody>
          <a:bodyPr wrap="none" rtlCol="0">
            <a:spAutoFit/>
          </a:bodyPr>
          <a:lstStyle/>
          <a:p>
            <a:r>
              <a:rPr lang="en-SG" sz="1000" i="1" dirty="0"/>
              <a:t>Ref : Cryptography and network </a:t>
            </a:r>
            <a:r>
              <a:rPr lang="en-SG" sz="1000" i="1" dirty="0" err="1"/>
              <a:t>Seurity</a:t>
            </a:r>
            <a:r>
              <a:rPr lang="en-SG" sz="1000" i="1" dirty="0"/>
              <a:t>, 7e, Stallings</a:t>
            </a:r>
          </a:p>
        </p:txBody>
      </p:sp>
    </p:spTree>
    <p:extLst>
      <p:ext uri="{BB962C8B-B14F-4D97-AF65-F5344CB8AC3E}">
        <p14:creationId xmlns:p14="http://schemas.microsoft.com/office/powerpoint/2010/main" val="1610260338"/>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12106</TotalTime>
  <Words>2748</Words>
  <Application>Microsoft Office PowerPoint</Application>
  <PresentationFormat>A4 Paper (210x297 mm)</PresentationFormat>
  <Paragraphs>312</Paragraphs>
  <Slides>29</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Times-Roman</vt:lpstr>
      <vt:lpstr>Zapf Dingbats</vt:lpstr>
      <vt:lpstr>Arial</vt:lpstr>
      <vt:lpstr>Calibri</vt:lpstr>
      <vt:lpstr>Helvetica</vt:lpstr>
      <vt:lpstr>Times New Roman</vt:lpstr>
      <vt:lpstr>Wingdings</vt:lpstr>
      <vt:lpstr>Black</vt:lpstr>
      <vt:lpstr>Cryptographic Hash</vt:lpstr>
      <vt:lpstr>Content</vt:lpstr>
      <vt:lpstr>Security ≠ Encryption</vt:lpstr>
      <vt:lpstr>Requirements of message security</vt:lpstr>
      <vt:lpstr>Encryption</vt:lpstr>
      <vt:lpstr>Encryption</vt:lpstr>
      <vt:lpstr>Tools for message authentication</vt:lpstr>
      <vt:lpstr>Hash Algorithms Requirements</vt:lpstr>
      <vt:lpstr>Hash</vt:lpstr>
      <vt:lpstr>PowerPoint Presentation</vt:lpstr>
      <vt:lpstr>Hash Algorithms - Construction</vt:lpstr>
      <vt:lpstr>Known Hash Algorithms</vt:lpstr>
      <vt:lpstr>Simple Hash Functions</vt:lpstr>
      <vt:lpstr>Secure Hash Algorithm (SHA)</vt:lpstr>
      <vt:lpstr>Revised Secure Hash Standard (SHA-2)</vt:lpstr>
      <vt:lpstr>SHA-512 Overview</vt:lpstr>
      <vt:lpstr>Processing of SHA-512</vt:lpstr>
      <vt:lpstr>Processing of SHA-512</vt:lpstr>
      <vt:lpstr>SHA-512 Round Function</vt:lpstr>
      <vt:lpstr>SHA-512 Message Expansion</vt:lpstr>
      <vt:lpstr>Message Size limitations</vt:lpstr>
      <vt:lpstr>Comparison of SHA Functions</vt:lpstr>
      <vt:lpstr>Attacks</vt:lpstr>
      <vt:lpstr>Attacks (Cont)</vt:lpstr>
      <vt:lpstr>Birthday Attacks</vt:lpstr>
      <vt:lpstr>Birthday Paradox</vt:lpstr>
      <vt:lpstr>Application of Hash algorithms </vt:lpstr>
      <vt:lpstr>Hash Algorithms Requirements in Application</vt:lpstr>
      <vt:lpstr>Summary</vt:lpstr>
    </vt:vector>
  </TitlesOfParts>
  <Manager/>
  <Company>School of IT&amp;EE,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4/e</dc:title>
  <dc:subject>Lecture Overheads</dc:subject>
  <dc:creator>Dr Lawrie Brown</dc:creator>
  <cp:keywords/>
  <dc:description/>
  <cp:lastModifiedBy>Casey How</cp:lastModifiedBy>
  <cp:revision>184</cp:revision>
  <cp:lastPrinted>2017-05-02T03:32:58Z</cp:lastPrinted>
  <dcterms:created xsi:type="dcterms:W3CDTF">2002-03-28T02:06:54Z</dcterms:created>
  <dcterms:modified xsi:type="dcterms:W3CDTF">2021-12-30T10:40:53Z</dcterms:modified>
  <cp:category/>
</cp:coreProperties>
</file>