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256" r:id="rId3"/>
    <p:sldId id="257" r:id="rId4"/>
    <p:sldId id="258" r:id="rId5"/>
    <p:sldId id="27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6" r:id="rId17"/>
    <p:sldId id="269" r:id="rId18"/>
    <p:sldId id="270" r:id="rId19"/>
    <p:sldId id="271" r:id="rId20"/>
    <p:sldId id="272" r:id="rId21"/>
    <p:sldId id="274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8" autoAdjust="0"/>
    <p:restoredTop sz="83613" autoAdjust="0"/>
  </p:normalViewPr>
  <p:slideViewPr>
    <p:cSldViewPr>
      <p:cViewPr varScale="1">
        <p:scale>
          <a:sx n="56" d="100"/>
          <a:sy n="56" d="100"/>
        </p:scale>
        <p:origin x="876" y="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81CF5-D7C5-4E0F-99FC-CECC3AB477EF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4265D-F91E-4F1F-89F7-913E9CB203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78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ckexchange.com/questions/3978/understanding-the-length-extension-attack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265D-F91E-4F1F-89F7-913E9CB2036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605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u="sng">
                <a:solidFill>
                  <a:srgbClr val="FF0000"/>
                </a:solidFill>
              </a:rPr>
              <a:t>Special Attention Required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265D-F91E-4F1F-89F7-913E9CB20360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24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31DDD9-B398-4CA1-9192-586D8D1D4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EA0FE-8F4E-4494-A773-684C2CE33ED6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F65AD40-F399-4F70-95A2-C76C7C883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649C4B2-9B8E-43F0-8D8C-A43ADEAEB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alternative authentication technique involves the use of a secret key to generate a small fixed-size block of data, known as a cryptographic checksum or MAC that is appended to the message. This technique assumes that two communicating parties, say A and B, share a common secret key K. </a:t>
            </a:r>
            <a:r>
              <a:rPr lang="en-US" altLang="en-US">
                <a:latin typeface="Times-Roman" charset="0"/>
              </a:rPr>
              <a:t>A MAC function is similar to encryption, except that the MAC algorithm need not be reversible, as it must for decryption. </a:t>
            </a:r>
          </a:p>
        </p:txBody>
      </p:sp>
    </p:spTree>
    <p:extLst>
      <p:ext uri="{BB962C8B-B14F-4D97-AF65-F5344CB8AC3E}">
        <p14:creationId xmlns:p14="http://schemas.microsoft.com/office/powerpoint/2010/main" val="269917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265D-F91E-4F1F-89F7-913E9CB2036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037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4265D-F91E-4F1F-89F7-913E9CB2036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584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265D-F91E-4F1F-89F7-913E9CB2036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476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u="sng" dirty="0">
                <a:solidFill>
                  <a:srgbClr val="FF0000"/>
                </a:solidFill>
              </a:rPr>
              <a:t>Special Attention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265D-F91E-4F1F-89F7-913E9CB2036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564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u="sng" dirty="0">
                <a:solidFill>
                  <a:srgbClr val="FF0000"/>
                </a:solidFill>
              </a:rPr>
              <a:t>Special Attention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4265D-F91E-4F1F-89F7-913E9CB2036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81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 proposal is subjected to length extension attack: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to understanding hash extension attacks is to understand that the hash output isn't just the </a:t>
            </a:r>
            <a:r>
              <a:rPr lang="en-SG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machine generating the hash, it's also the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machine up till that point. In other words, just the hash output alone contains enough information for you to </a:t>
            </a:r>
            <a:r>
              <a:rPr lang="en-SG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going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append more content to the hashed input.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M (the message) and Hash(Key||M) are known</a:t>
            </a:r>
            <a:r>
              <a:rPr lang="en-SG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possible to fabricate a M' which is an extension of M </a:t>
            </a:r>
            <a:r>
              <a:rPr lang="en-SG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SG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M' = M||X. Just need to compute the Hash value of X  using Hash(Key||M) as the starting hash state. The final hash value will pass the Hash(Key|| M') test.</a:t>
            </a:r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~ref:</a:t>
            </a:r>
            <a:r>
              <a:rPr lang="en-SG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dirty="0">
                <a:hlinkClick r:id="rId3"/>
              </a:rPr>
              <a:t>https://crypto.stackexchange.com/questions/3978/understanding-the-length-extension-attack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4265D-F91E-4F1F-89F7-913E9CB2036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181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HMAC</a:t>
            </a:r>
            <a:r>
              <a:rPr lang="en-SG" baseline="0" dirty="0"/>
              <a:t> uses a two passes hash computation. (No encryption is required)</a:t>
            </a:r>
            <a:endParaRPr lang="en-SG" dirty="0"/>
          </a:p>
          <a:p>
            <a:r>
              <a:rPr lang="en-SG" dirty="0" err="1"/>
              <a:t>ipad</a:t>
            </a:r>
            <a:r>
              <a:rPr lang="en-SG" baseline="0" dirty="0"/>
              <a:t> -&gt; inner key pad</a:t>
            </a:r>
          </a:p>
          <a:p>
            <a:r>
              <a:rPr lang="en-SG" baseline="0" dirty="0" err="1"/>
              <a:t>opad</a:t>
            </a:r>
            <a:r>
              <a:rPr lang="en-SG" baseline="0" dirty="0"/>
              <a:t> -&gt; outer key pad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4265D-F91E-4F1F-89F7-913E9CB2036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773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F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98" y="0"/>
                </a:lnTo>
                <a:lnTo>
                  <a:pt x="9143998" y="6857998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5321" y="498158"/>
            <a:ext cx="323335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463" y="1436524"/>
            <a:ext cx="7951073" cy="4792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F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5522" y="6449208"/>
            <a:ext cx="2203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BuHXDWp5Ek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05CB-A84D-4620-A475-13BDECE30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2031325"/>
          </a:xfrm>
        </p:spPr>
        <p:txBody>
          <a:bodyPr/>
          <a:lstStyle/>
          <a:p>
            <a:r>
              <a:rPr lang="en-US" dirty="0"/>
              <a:t>Lecture Makeup 27</a:t>
            </a:r>
            <a:r>
              <a:rPr lang="en-US" baseline="30000" dirty="0"/>
              <a:t>th</a:t>
            </a:r>
            <a:r>
              <a:rPr lang="en-US" dirty="0"/>
              <a:t> Jan (CNY Monday) </a:t>
            </a:r>
            <a:r>
              <a:rPr lang="en-US" dirty="0">
                <a:sym typeface="Wingdings" panose="05000000000000000000" pitchFamily="2" charset="2"/>
              </a:rPr>
              <a:t> 29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Jan (Wed)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Timing?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22A63-6C82-4A05-9964-5D1FF4938C5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4724400"/>
            <a:ext cx="6400800" cy="492443"/>
          </a:xfrm>
        </p:spPr>
        <p:txBody>
          <a:bodyPr/>
          <a:lstStyle/>
          <a:p>
            <a:r>
              <a:rPr lang="en-US" dirty="0"/>
              <a:t>Will check with class reps</a:t>
            </a:r>
          </a:p>
        </p:txBody>
      </p:sp>
    </p:spTree>
    <p:extLst>
      <p:ext uri="{BB962C8B-B14F-4D97-AF65-F5344CB8AC3E}">
        <p14:creationId xmlns:p14="http://schemas.microsoft.com/office/powerpoint/2010/main" val="267882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98158"/>
            <a:ext cx="5714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</a:t>
            </a:r>
            <a:r>
              <a:rPr spc="-75" dirty="0"/>
              <a:t> </a:t>
            </a:r>
            <a:r>
              <a:rPr spc="-5" dirty="0"/>
              <a:t>MAC?</a:t>
            </a:r>
            <a:r>
              <a:rPr lang="en-SG" spc="-5" dirty="0"/>
              <a:t> (</a:t>
            </a:r>
            <a:r>
              <a:rPr lang="en-SG" spc="-5" dirty="0" err="1"/>
              <a:t>Cont</a:t>
            </a:r>
            <a:r>
              <a:rPr lang="en-SG" spc="-5" dirty="0"/>
              <a:t>)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9591" y="3140967"/>
            <a:ext cx="7345045" cy="1438855"/>
          </a:xfrm>
          <a:prstGeom prst="rect">
            <a:avLst/>
          </a:prstGeom>
          <a:solidFill>
            <a:srgbClr val="D4FDD5"/>
          </a:solidFill>
          <a:ln w="9524">
            <a:solidFill>
              <a:srgbClr val="FFFFFF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0805" marR="77470">
              <a:lnSpc>
                <a:spcPts val="2800"/>
              </a:lnSpc>
              <a:spcBef>
                <a:spcPts val="520"/>
              </a:spcBef>
              <a:tabLst>
                <a:tab pos="5241925" algn="l"/>
              </a:tabLst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is a secret </a:t>
            </a:r>
            <a:r>
              <a:rPr sz="2400" spc="-5" dirty="0">
                <a:latin typeface="Arial"/>
                <a:cs typeface="Arial"/>
              </a:rPr>
              <a:t>message. 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need </a:t>
            </a:r>
            <a:r>
              <a:rPr sz="2400" spc="-5" dirty="0">
                <a:latin typeface="Arial"/>
                <a:cs typeface="Arial"/>
              </a:rPr>
              <a:t>more </a:t>
            </a:r>
            <a:r>
              <a:rPr sz="2400" dirty="0">
                <a:latin typeface="Arial"/>
                <a:cs typeface="Arial"/>
              </a:rPr>
              <a:t>$$$ &amp; </a:t>
            </a:r>
            <a:r>
              <a:rPr sz="2400" spc="-5" dirty="0">
                <a:latin typeface="Arial"/>
                <a:cs typeface="Arial"/>
              </a:rPr>
              <a:t>time  for the project, </a:t>
            </a:r>
            <a:r>
              <a:rPr sz="2400" dirty="0">
                <a:latin typeface="Arial"/>
                <a:cs typeface="Arial"/>
              </a:rPr>
              <a:t>please </a:t>
            </a:r>
            <a:r>
              <a:rPr sz="2400" spc="-5" dirty="0">
                <a:latin typeface="Arial"/>
                <a:cs typeface="Arial"/>
              </a:rPr>
              <a:t>vote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against </a:t>
            </a:r>
            <a:r>
              <a:rPr sz="2400" spc="-5" dirty="0">
                <a:latin typeface="Arial"/>
                <a:cs typeface="Arial"/>
              </a:rPr>
              <a:t>it.	James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lang="en-SG" dirty="0"/>
              <a:t>[HmacSHA1] </a:t>
            </a:r>
            <a:r>
              <a:rPr lang="en-SG" dirty="0" err="1"/>
              <a:t>ba4568f9db56c7c1ffd1872d61f1e77bcb8ab3f0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323" y="1445797"/>
            <a:ext cx="7635875" cy="13030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receiver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verify the message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 indeed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sender by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(1) re-generate the MAC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3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(2) compare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sent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331" y="5082644"/>
            <a:ext cx="7345044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  <a:tabLst>
                <a:tab pos="1466850" algn="l"/>
              </a:tabLst>
            </a:pPr>
            <a:r>
              <a:rPr sz="2800" b="1" spc="-5" dirty="0">
                <a:solidFill>
                  <a:srgbClr val="FFFF00"/>
                </a:solidFill>
                <a:latin typeface="Arial"/>
                <a:cs typeface="Arial"/>
              </a:rPr>
              <a:t>MAC </a:t>
            </a:r>
            <a:r>
              <a:rPr lang="en-SG" sz="2800" b="1" spc="-5" dirty="0">
                <a:solidFill>
                  <a:srgbClr val="FFFF00"/>
                </a:solidFill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sz="2800" spc="118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provides the assurance that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message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unaltered (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data integrity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comes from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sender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authentication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61" y="498158"/>
            <a:ext cx="67566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 </a:t>
            </a:r>
            <a:r>
              <a:rPr lang="en-SG" spc="25" dirty="0"/>
              <a:t>function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18919"/>
              </p:ext>
            </p:extLst>
          </p:nvPr>
        </p:nvGraphicFramePr>
        <p:xfrm>
          <a:off x="605210" y="1550441"/>
          <a:ext cx="7921625" cy="4392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51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SG" sz="18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9BBB59"/>
                      </a:solidFill>
                      <a:prstDash val="solid"/>
                    </a:lnL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AAC46C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12700">
                      <a:solidFill>
                        <a:srgbClr val="9BBB59"/>
                      </a:solidFill>
                      <a:prstDash val="solid"/>
                    </a:lnR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AAC4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Input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(data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message)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length</a:t>
                      </a:r>
                    </a:p>
                  </a:txBody>
                  <a:tcPr marL="0" marR="0" marB="0">
                    <a:lnL w="12700">
                      <a:solidFill>
                        <a:srgbClr val="9BBB59"/>
                      </a:solidFill>
                      <a:prstDash val="solid"/>
                    </a:lnL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F2F5EE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Variable Size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12700">
                      <a:solidFill>
                        <a:srgbClr val="9BBB59"/>
                      </a:solidFill>
                      <a:prstDash val="solid"/>
                    </a:lnR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F2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Output (MAC code)</a:t>
                      </a:r>
                      <a:r>
                        <a:rPr sz="1800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length</a:t>
                      </a:r>
                    </a:p>
                  </a:txBody>
                  <a:tcPr marL="0" marR="0" marB="0">
                    <a:lnL w="12700">
                      <a:solidFill>
                        <a:srgbClr val="9BBB59"/>
                      </a:solidFill>
                      <a:prstDash val="solid"/>
                    </a:lnL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800" spc="-5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 Size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12700">
                      <a:solidFill>
                        <a:srgbClr val="9BBB59"/>
                      </a:solidFill>
                      <a:prstDash val="solid"/>
                    </a:lnR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SG" sz="1800" spc="0" dirty="0">
                          <a:latin typeface="Calibri"/>
                          <a:cs typeface="Calibri"/>
                        </a:rPr>
                        <a:t>Encryption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Key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9BBB59"/>
                      </a:solidFill>
                      <a:prstDash val="solid"/>
                    </a:lnL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F2F5EE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MS PGothic"/>
                          <a:cs typeface="MS PGothic"/>
                        </a:rPr>
                        <a:t>✔</a:t>
                      </a:r>
                      <a:r>
                        <a:rPr sz="1800" spc="-150" dirty="0">
                          <a:solidFill>
                            <a:srgbClr val="008000"/>
                          </a:solidFill>
                          <a:latin typeface="MS PGothic"/>
                          <a:cs typeface="MS PGothic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Required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12700">
                      <a:solidFill>
                        <a:srgbClr val="9BBB59"/>
                      </a:solidFill>
                      <a:prstDash val="solid"/>
                    </a:lnR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F2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Speed 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Processing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9BBB59"/>
                      </a:solidFill>
                      <a:prstDash val="solid"/>
                    </a:lnL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As </a:t>
                      </a:r>
                      <a:r>
                        <a:rPr sz="1800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fast as</a:t>
                      </a:r>
                      <a:r>
                        <a:rPr sz="1800" spc="-15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possible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12700">
                      <a:solidFill>
                        <a:srgbClr val="9BBB59"/>
                      </a:solidFill>
                      <a:prstDash val="solid"/>
                    </a:lnR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3495">
                <a:tc>
                  <a:txBody>
                    <a:bodyPr/>
                    <a:lstStyle/>
                    <a:p>
                      <a:pPr marL="104775" marR="97790">
                        <a:lnSpc>
                          <a:spcPct val="995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Many-to-one </a:t>
                      </a:r>
                      <a:r>
                        <a:rPr lang="en-SG" sz="1800" spc="-5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(message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key </a:t>
                      </a:r>
                      <a:r>
                        <a:rPr lang="en-SG" sz="1800" dirty="0">
                          <a:latin typeface="Calibri"/>
                          <a:cs typeface="Calibri"/>
                          <a:sym typeface="Wingdings" panose="05000000000000000000" pitchFamily="2" charset="2"/>
                        </a:rPr>
                        <a:t></a:t>
                      </a:r>
                      <a:r>
                        <a:rPr sz="1800" spc="7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MAC code)  </a:t>
                      </a:r>
                      <a:r>
                        <a:rPr lang="en-SG" sz="1800" spc="0" dirty="0">
                          <a:latin typeface="Calibri"/>
                          <a:cs typeface="Calibri"/>
                        </a:rPr>
                        <a:t>Computationally</a:t>
                      </a:r>
                      <a:r>
                        <a:rPr sz="1800" spc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diﬃcult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 ﬁnd 2</a:t>
                      </a:r>
                      <a:r>
                        <a:rPr lang="en-SG" sz="1800" dirty="0">
                          <a:latin typeface="Calibri"/>
                          <a:cs typeface="Calibri"/>
                        </a:rPr>
                        <a:t> identical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MAC code with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input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variables.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9BBB59"/>
                      </a:solidFill>
                      <a:prstDash val="solid"/>
                    </a:lnL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F2F5EE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MS PGothic"/>
                          <a:cs typeface="MS PGothic"/>
                        </a:rPr>
                        <a:t>✔</a:t>
                      </a:r>
                      <a:endParaRPr sz="1800" dirty="0">
                        <a:latin typeface="MS PGothic"/>
                        <a:cs typeface="MS PGothic"/>
                      </a:endParaRPr>
                    </a:p>
                  </a:txBody>
                  <a:tcPr marL="0" marR="0" marB="0">
                    <a:lnR w="12700">
                      <a:solidFill>
                        <a:srgbClr val="9BBB59"/>
                      </a:solidFill>
                      <a:prstDash val="solid"/>
                    </a:lnR>
                    <a:lnT w="12700">
                      <a:solidFill>
                        <a:srgbClr val="9BBB59"/>
                      </a:solidFill>
                      <a:prstDash val="solid"/>
                    </a:lnT>
                    <a:lnB w="12700">
                      <a:solidFill>
                        <a:srgbClr val="9BBB59"/>
                      </a:solidFill>
                      <a:prstDash val="solid"/>
                    </a:lnB>
                    <a:solidFill>
                      <a:srgbClr val="F2F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52166"/>
            <a:ext cx="35051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MAC</a:t>
            </a:r>
            <a:r>
              <a:rPr lang="en-SG" sz="4000" spc="-5" dirty="0"/>
              <a:t> application</a:t>
            </a:r>
            <a:endParaRPr sz="4000"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690299" y="3246885"/>
            <a:ext cx="7935568" cy="314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31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MAC algorithms</a:t>
            </a:r>
            <a:endParaRPr sz="2800" dirty="0">
              <a:latin typeface="Calibri"/>
              <a:cs typeface="Calibri"/>
            </a:endParaRPr>
          </a:p>
          <a:p>
            <a:pPr marL="749300" marR="5080" lvl="1" indent="-279400">
              <a:lnSpc>
                <a:spcPct val="803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Generate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small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ﬁxed-size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block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lang="en-SG" sz="2400" b="1" dirty="0">
                <a:solidFill>
                  <a:srgbClr val="FFFF00"/>
                </a:solidFill>
                <a:latin typeface="Calibri"/>
                <a:cs typeface="Calibri"/>
              </a:rPr>
              <a:t>authenticator</a:t>
            </a:r>
            <a:r>
              <a:rPr lang="en-SG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SG" sz="2400" b="1" dirty="0">
                <a:solidFill>
                  <a:srgbClr val="FFFF00"/>
                </a:solidFill>
                <a:latin typeface="Calibri"/>
                <a:cs typeface="Calibri"/>
              </a:rPr>
              <a:t>  authentication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tag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tag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MAC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MAC code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cryptographic checksum</a:t>
            </a:r>
            <a:endParaRPr sz="2400" dirty="0">
              <a:latin typeface="Calibri"/>
              <a:cs typeface="Calibri"/>
            </a:endParaRPr>
          </a:p>
          <a:p>
            <a:pPr marL="749300" lvl="1" indent="-279400">
              <a:lnSpc>
                <a:spcPts val="2875"/>
              </a:lnSpc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depending on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message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4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key</a:t>
            </a:r>
            <a:endParaRPr sz="2400" dirty="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not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reversible</a:t>
            </a:r>
            <a:endParaRPr sz="2400" dirty="0">
              <a:latin typeface="Calibri"/>
              <a:cs typeface="Calibri"/>
            </a:endParaRPr>
          </a:p>
          <a:p>
            <a:pPr marL="355600" marR="718820" indent="-342900">
              <a:lnSpc>
                <a:spcPts val="2730"/>
              </a:lnSpc>
              <a:spcBef>
                <a:spcPts val="2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MAC appended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message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validated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by the 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receiver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7299" y="1188090"/>
            <a:ext cx="7029401" cy="185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356" y="283530"/>
            <a:ext cx="37852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MAC</a:t>
            </a:r>
            <a:r>
              <a:rPr lang="en-SG" sz="4000" spc="-5" dirty="0"/>
              <a:t> application</a:t>
            </a:r>
            <a:endParaRPr sz="4000"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6461" y="1219200"/>
            <a:ext cx="8029406" cy="415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indent="-342900">
              <a:lnSpc>
                <a:spcPts val="3790"/>
              </a:lnSpc>
              <a:spcBef>
                <a:spcPts val="100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pc="-5" dirty="0">
                <a:solidFill>
                  <a:srgbClr val="FFFFFF"/>
                </a:solidFill>
              </a:rPr>
              <a:t>MAC </a:t>
            </a:r>
            <a:r>
              <a:rPr b="1" spc="-5" dirty="0">
                <a:solidFill>
                  <a:srgbClr val="FFFF00"/>
                </a:solidFill>
                <a:latin typeface="Calibri"/>
                <a:cs typeface="Calibri"/>
              </a:rPr>
              <a:t>with </a:t>
            </a:r>
            <a:r>
              <a:rPr spc="-5" dirty="0"/>
              <a:t>message</a:t>
            </a:r>
            <a:r>
              <a:rPr lang="en-SG" spc="-5" dirty="0"/>
              <a:t> encryption</a:t>
            </a:r>
            <a:endParaRPr spc="10" dirty="0"/>
          </a:p>
          <a:p>
            <a:pPr marL="777240" lvl="1" indent="-285750">
              <a:lnSpc>
                <a:spcPts val="2830"/>
              </a:lnSpc>
              <a:buFont typeface="Arial"/>
              <a:buChar char="–"/>
              <a:tabLst>
                <a:tab pos="77724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For secrecy with</a:t>
            </a:r>
            <a:r>
              <a:rPr lang="en-SG" sz="2400" spc="-5" dirty="0">
                <a:solidFill>
                  <a:srgbClr val="FFFFFF"/>
                </a:solidFill>
                <a:latin typeface="Calibri"/>
                <a:cs typeface="Calibri"/>
              </a:rPr>
              <a:t> authentication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777240" lvl="1" indent="-2857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7724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Preferred processing (from most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 least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secure)</a:t>
            </a:r>
            <a:endParaRPr sz="2400" dirty="0">
              <a:latin typeface="Calibri"/>
              <a:cs typeface="Calibri"/>
            </a:endParaRPr>
          </a:p>
          <a:p>
            <a:pPr marL="1177290" marR="217170" lvl="2" indent="-228600">
              <a:lnSpc>
                <a:spcPts val="1920"/>
              </a:lnSpc>
              <a:spcBef>
                <a:spcPts val="465"/>
              </a:spcBef>
              <a:buClr>
                <a:srgbClr val="CCFFCC"/>
              </a:buClr>
              <a:buFont typeface="Arial"/>
              <a:buChar char="•"/>
              <a:tabLst>
                <a:tab pos="1176655" algn="l"/>
                <a:tab pos="1177290" algn="l"/>
              </a:tabLst>
            </a:pPr>
            <a:r>
              <a:rPr sz="2000" spc="-5" dirty="0">
                <a:solidFill>
                  <a:srgbClr val="D4FDD5"/>
                </a:solidFill>
                <a:latin typeface="Calibri"/>
                <a:cs typeface="Calibri"/>
              </a:rPr>
              <a:t>Encrypt-then-MAC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Encrypt message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generate MAC from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ciphertext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endParaRPr sz="2000" dirty="0">
              <a:latin typeface="Calibri"/>
              <a:cs typeface="Calibri"/>
            </a:endParaRPr>
          </a:p>
          <a:p>
            <a:pPr marL="1177290" marR="377825" lvl="2" indent="-228600">
              <a:lnSpc>
                <a:spcPts val="1920"/>
              </a:lnSpc>
              <a:spcBef>
                <a:spcPts val="459"/>
              </a:spcBef>
              <a:buClr>
                <a:srgbClr val="CCFFCC"/>
              </a:buClr>
              <a:buFont typeface="Arial"/>
              <a:buChar char="•"/>
              <a:tabLst>
                <a:tab pos="1176655" algn="l"/>
                <a:tab pos="1177290" algn="l"/>
              </a:tabLst>
            </a:pPr>
            <a:r>
              <a:rPr sz="2000" spc="-5" dirty="0">
                <a:solidFill>
                  <a:srgbClr val="D4FDD5"/>
                </a:solidFill>
                <a:latin typeface="Calibri"/>
                <a:cs typeface="Calibri"/>
              </a:rPr>
              <a:t>MAC-and-Encrypt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Generate MAC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encrypt both MAC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2000" dirty="0">
              <a:latin typeface="Calibri"/>
              <a:cs typeface="Calibri"/>
            </a:endParaRPr>
          </a:p>
          <a:p>
            <a:pPr marL="1177290" lvl="2" indent="-228600">
              <a:lnSpc>
                <a:spcPts val="2395"/>
              </a:lnSpc>
              <a:buClr>
                <a:srgbClr val="CCFFCC"/>
              </a:buClr>
              <a:buFont typeface="Arial"/>
              <a:buChar char="•"/>
              <a:tabLst>
                <a:tab pos="1176655" algn="l"/>
                <a:tab pos="1177290" algn="l"/>
              </a:tabLst>
            </a:pPr>
            <a:r>
              <a:rPr sz="2000" spc="-5" dirty="0">
                <a:solidFill>
                  <a:srgbClr val="D4FDD5"/>
                </a:solidFill>
                <a:latin typeface="Calibri"/>
                <a:cs typeface="Calibri"/>
              </a:rPr>
              <a:t>Encrypt-and-MAC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Generate MAC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encrypt message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endParaRPr sz="2000" dirty="0">
              <a:latin typeface="Calibri"/>
              <a:cs typeface="Calibri"/>
            </a:endParaRPr>
          </a:p>
          <a:p>
            <a:pPr marL="21590" lvl="2">
              <a:lnSpc>
                <a:spcPct val="100000"/>
              </a:lnSpc>
              <a:spcBef>
                <a:spcPts val="15"/>
              </a:spcBef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377190" indent="-342900">
              <a:lnSpc>
                <a:spcPts val="3804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pc="-5" dirty="0">
                <a:solidFill>
                  <a:srgbClr val="FFFFFF"/>
                </a:solidFill>
              </a:rPr>
              <a:t>MAC </a:t>
            </a:r>
            <a:r>
              <a:rPr b="1" spc="-5" dirty="0">
                <a:solidFill>
                  <a:srgbClr val="FFFF00"/>
                </a:solidFill>
                <a:latin typeface="Calibri"/>
                <a:cs typeface="Calibri"/>
              </a:rPr>
              <a:t>without </a:t>
            </a:r>
            <a:r>
              <a:rPr spc="-5" dirty="0"/>
              <a:t>message</a:t>
            </a:r>
            <a:r>
              <a:rPr lang="en-SG" spc="-5" dirty="0"/>
              <a:t> encryption</a:t>
            </a:r>
            <a:endParaRPr spc="10" dirty="0"/>
          </a:p>
          <a:p>
            <a:pPr marL="770890" lvl="1" indent="-279400">
              <a:lnSpc>
                <a:spcPts val="2840"/>
              </a:lnSpc>
              <a:buFont typeface="Arial"/>
              <a:buChar char="–"/>
              <a:tabLst>
                <a:tab pos="77724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lang="en-SG" sz="2400" spc="-5" dirty="0">
                <a:solidFill>
                  <a:srgbClr val="FFFFFF"/>
                </a:solidFill>
                <a:latin typeface="Calibri"/>
                <a:cs typeface="Calibri"/>
              </a:rPr>
              <a:t> authentication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data integrity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endParaRPr sz="2400" dirty="0">
              <a:latin typeface="Calibri"/>
              <a:cs typeface="Calibri"/>
            </a:endParaRPr>
          </a:p>
          <a:p>
            <a:pPr marL="1177290" lvl="2" indent="-228600">
              <a:lnSpc>
                <a:spcPts val="2160"/>
              </a:lnSpc>
              <a:buFont typeface="Arial"/>
              <a:buChar char="•"/>
              <a:tabLst>
                <a:tab pos="1176655" algn="l"/>
                <a:tab pos="1177290" algn="l"/>
              </a:tabLst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Usually separate keys for each</a:t>
            </a:r>
            <a:r>
              <a:rPr lang="en-SG" sz="1800" spc="-5" dirty="0">
                <a:solidFill>
                  <a:srgbClr val="FFFFFF"/>
                </a:solidFill>
                <a:latin typeface="Calibri"/>
                <a:cs typeface="Calibri"/>
              </a:rPr>
              <a:t> communication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pair.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8783633-FD93-4D61-BFF6-8B4F2B867E59}"/>
              </a:ext>
            </a:extLst>
          </p:cNvPr>
          <p:cNvSpPr/>
          <p:nvPr/>
        </p:nvSpPr>
        <p:spPr>
          <a:xfrm>
            <a:off x="1028700" y="2514600"/>
            <a:ext cx="381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053" y="385203"/>
            <a:ext cx="56759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Keyed Hash</a:t>
            </a:r>
            <a:r>
              <a:rPr lang="en-SG" sz="3600" spc="-5" dirty="0"/>
              <a:t> Function</a:t>
            </a:r>
            <a:r>
              <a:rPr sz="3600" spc="25" dirty="0"/>
              <a:t> </a:t>
            </a:r>
            <a:r>
              <a:rPr sz="3600" spc="-5" dirty="0"/>
              <a:t>as</a:t>
            </a:r>
            <a:r>
              <a:rPr sz="3600" spc="-60" dirty="0"/>
              <a:t> </a:t>
            </a:r>
            <a:r>
              <a:rPr sz="3600" spc="-5" dirty="0"/>
              <a:t>MAC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143000"/>
            <a:ext cx="7772400" cy="506805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MAC algorithms based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hash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function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Generally faster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Widely available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understood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 modification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Original (bad)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proposal:</a:t>
            </a:r>
            <a:endParaRPr sz="3200" dirty="0">
              <a:latin typeface="Calibri"/>
              <a:cs typeface="Calibri"/>
            </a:endParaRPr>
          </a:p>
          <a:p>
            <a:pPr marL="896619">
              <a:lnSpc>
                <a:spcPct val="100000"/>
              </a:lnSpc>
              <a:spcBef>
                <a:spcPts val="665"/>
              </a:spcBef>
              <a:tabLst>
                <a:tab pos="3030220" algn="l"/>
              </a:tabLst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KeyedHash	=</a:t>
            </a:r>
            <a:r>
              <a:rPr sz="2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Hash(Key|Message)</a:t>
            </a:r>
            <a:endParaRPr sz="2800" dirty="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Prepending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key 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message 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Hash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Weaknesses found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Development of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HMAC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471" y="223838"/>
            <a:ext cx="75203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1565" marR="5080" indent="-23495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Hash based Message</a:t>
            </a:r>
            <a:r>
              <a:rPr lang="en-SG" sz="3600" spc="-5" dirty="0"/>
              <a:t> Authentication</a:t>
            </a:r>
            <a:r>
              <a:rPr sz="3600" spc="25" dirty="0"/>
              <a:t>  </a:t>
            </a:r>
            <a:r>
              <a:rPr sz="3600" spc="-5" dirty="0"/>
              <a:t>Code (HMAC)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16021" y="1381529"/>
            <a:ext cx="7818755" cy="4693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79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Speciﬁed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as Internet standard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RFC2104</a:t>
            </a:r>
            <a:endParaRPr sz="3200" dirty="0">
              <a:latin typeface="Calibri"/>
              <a:cs typeface="Calibri"/>
            </a:endParaRPr>
          </a:p>
          <a:p>
            <a:pPr marL="896619">
              <a:lnSpc>
                <a:spcPts val="3315"/>
              </a:lnSpc>
            </a:pP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HMAC</a:t>
            </a:r>
            <a:r>
              <a:rPr sz="2775" b="1" baseline="-21021" dirty="0">
                <a:solidFill>
                  <a:srgbClr val="FFFB00"/>
                </a:solidFill>
                <a:latin typeface="Courier New"/>
                <a:cs typeface="Courier New"/>
              </a:rPr>
              <a:t>K </a:t>
            </a: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= Hash[(K</a:t>
            </a:r>
            <a:r>
              <a:rPr sz="2775" b="1" baseline="25525" dirty="0">
                <a:solidFill>
                  <a:srgbClr val="FFFB00"/>
                </a:solidFill>
                <a:latin typeface="Courier New"/>
                <a:cs typeface="Courier New"/>
              </a:rPr>
              <a:t>+ 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XOR opad)</a:t>
            </a:r>
            <a:r>
              <a:rPr sz="2800" b="1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||</a:t>
            </a:r>
            <a:endParaRPr sz="2800" dirty="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  <a:spcBef>
                <a:spcPts val="40"/>
              </a:spcBef>
            </a:pPr>
            <a:r>
              <a:rPr sz="2800" b="1" dirty="0">
                <a:solidFill>
                  <a:srgbClr val="FFFF00"/>
                </a:solidFill>
                <a:latin typeface="Courier New"/>
                <a:cs typeface="Courier New"/>
              </a:rPr>
              <a:t>Hash[(K</a:t>
            </a:r>
            <a:r>
              <a:rPr sz="2775" b="1" baseline="25525" dirty="0">
                <a:solidFill>
                  <a:srgbClr val="FFFB00"/>
                </a:solidFill>
                <a:latin typeface="Courier New"/>
                <a:cs typeface="Courier New"/>
              </a:rPr>
              <a:t>+ 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XOR</a:t>
            </a:r>
            <a:r>
              <a:rPr sz="2800" b="1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ipad)||M)]]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K</a:t>
            </a:r>
            <a:r>
              <a:rPr sz="2775" b="1" baseline="25525" dirty="0">
                <a:solidFill>
                  <a:srgbClr val="FFFB00"/>
                </a:solidFill>
                <a:latin typeface="Calibri"/>
                <a:cs typeface="Calibri"/>
              </a:rPr>
              <a:t>+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key </a:t>
            </a:r>
            <a:r>
              <a:rPr sz="2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padded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 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2800" dirty="0">
              <a:latin typeface="Calibri"/>
              <a:cs typeface="Calibri"/>
            </a:endParaRPr>
          </a:p>
          <a:p>
            <a:pPr marL="749300" lvl="1" indent="-279400">
              <a:lnSpc>
                <a:spcPts val="3329"/>
              </a:lnSpc>
              <a:spcBef>
                <a:spcPts val="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opad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800" b="1" spc="-5" dirty="0">
                <a:solidFill>
                  <a:srgbClr val="FFFF00"/>
                </a:solidFill>
                <a:latin typeface="Calibri"/>
                <a:cs typeface="Calibri"/>
              </a:rPr>
              <a:t>ipad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are speciﬁed padding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constants</a:t>
            </a:r>
            <a:endParaRPr sz="2800" dirty="0">
              <a:latin typeface="Calibri"/>
              <a:cs typeface="Calibri"/>
            </a:endParaRPr>
          </a:p>
          <a:p>
            <a:pPr marL="749300" marR="1393190" lvl="1" indent="-279400">
              <a:lnSpc>
                <a:spcPts val="273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Small overhead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- 3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more blocks of hash  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calculations </a:t>
            </a:r>
          </a:p>
          <a:p>
            <a:pPr marL="469900" marR="1393190" lvl="1">
              <a:lnSpc>
                <a:spcPts val="2730"/>
              </a:lnSpc>
              <a:spcBef>
                <a:spcPts val="585"/>
              </a:spcBef>
              <a:tabLst>
                <a:tab pos="755650" algn="l"/>
              </a:tabLst>
            </a:pP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- No encryption computation </a:t>
            </a:r>
            <a:r>
              <a:rPr lang="en-SG" sz="2800" spc="-5">
                <a:solidFill>
                  <a:srgbClr val="FFFFFF"/>
                </a:solidFill>
                <a:latin typeface="Calibri"/>
                <a:cs typeface="Calibri"/>
              </a:rPr>
              <a:t>is required.</a:t>
            </a:r>
            <a:endParaRPr sz="2800" dirty="0">
              <a:latin typeface="Calibri"/>
              <a:cs typeface="Calibri"/>
            </a:endParaRPr>
          </a:p>
          <a:p>
            <a:pPr marL="749300" lvl="1" indent="-279400">
              <a:lnSpc>
                <a:spcPts val="3329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Could use any hash</a:t>
            </a:r>
            <a:r>
              <a:rPr lang="en-SG" sz="2800" spc="-5" dirty="0">
                <a:solidFill>
                  <a:srgbClr val="FFFF00"/>
                </a:solidFill>
                <a:latin typeface="Calibri"/>
                <a:cs typeface="Calibri"/>
              </a:rPr>
              <a:t> function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ts val="3329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eg. MD5, SHA-1, RIPEMD-160,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Whirlpool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9AD5-D5F0-4A17-ACFE-9BEF51E3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087" y="289877"/>
            <a:ext cx="3233356" cy="695960"/>
          </a:xfrm>
        </p:spPr>
        <p:txBody>
          <a:bodyPr/>
          <a:lstStyle/>
          <a:p>
            <a:pPr algn="ctr"/>
            <a:r>
              <a:rPr lang="en-SG" dirty="0"/>
              <a:t>HMAC</a:t>
            </a:r>
          </a:p>
        </p:txBody>
      </p:sp>
      <p:pic>
        <p:nvPicPr>
          <p:cNvPr id="4" name="Online Media 3" title="Hash Based Message Authentication">
            <a:hlinkClick r:id="" action="ppaction://media"/>
            <a:extLst>
              <a:ext uri="{FF2B5EF4-FFF2-40B4-BE49-F238E27FC236}">
                <a16:creationId xmlns:a16="http://schemas.microsoft.com/office/drawing/2014/main" id="{8B8CD573-F482-4FA8-ACD0-70D18756C5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" y="985837"/>
            <a:ext cx="8678333" cy="4881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D61B32-631A-4266-8DA5-9A6601E9FC56}"/>
              </a:ext>
            </a:extLst>
          </p:cNvPr>
          <p:cNvSpPr txBox="1"/>
          <p:nvPr/>
        </p:nvSpPr>
        <p:spPr>
          <a:xfrm>
            <a:off x="2035117" y="5498068"/>
            <a:ext cx="506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https://www.youtube.com/watch?v=cBuHXDWp5Ek</a:t>
            </a:r>
          </a:p>
        </p:txBody>
      </p:sp>
    </p:spTree>
    <p:extLst>
      <p:ext uri="{BB962C8B-B14F-4D97-AF65-F5344CB8AC3E}">
        <p14:creationId xmlns:p14="http://schemas.microsoft.com/office/powerpoint/2010/main" val="329328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5892" y="332658"/>
            <a:ext cx="3752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HMAC</a:t>
            </a:r>
            <a:r>
              <a:rPr sz="4000" spc="-60" dirty="0"/>
              <a:t> </a:t>
            </a:r>
            <a:r>
              <a:rPr sz="4000"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600" y="1600200"/>
            <a:ext cx="3305810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Elements</a:t>
            </a:r>
            <a:r>
              <a:rPr sz="20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</a:t>
            </a:r>
            <a:r>
              <a:rPr sz="2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are:</a:t>
            </a:r>
            <a:endParaRPr sz="2000" dirty="0">
              <a:latin typeface="Courier New"/>
              <a:cs typeface="Courier New"/>
            </a:endParaRPr>
          </a:p>
          <a:p>
            <a:pPr marL="355600" marR="103505" indent="-342900">
              <a:lnSpc>
                <a:spcPct val="100000"/>
              </a:lnSpc>
              <a:buClr>
                <a:srgbClr val="FFFF00"/>
              </a:buClr>
              <a:buFont typeface="Arial"/>
              <a:buChar char="➢"/>
              <a:tabLst>
                <a:tab pos="354965" algn="l"/>
                <a:tab pos="355600" algn="l"/>
              </a:tabLst>
            </a:pPr>
            <a:r>
              <a:rPr sz="2000" b="1" spc="5" dirty="0">
                <a:solidFill>
                  <a:srgbClr val="FFFB00"/>
                </a:solidFill>
                <a:latin typeface="Courier New"/>
                <a:cs typeface="Courier New"/>
              </a:rPr>
              <a:t>K</a:t>
            </a:r>
            <a:r>
              <a:rPr sz="1950" b="1" spc="7" baseline="25641" dirty="0">
                <a:solidFill>
                  <a:srgbClr val="FFFB00"/>
                </a:solidFill>
                <a:latin typeface="Courier New"/>
                <a:cs typeface="Courier New"/>
              </a:rPr>
              <a:t>+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the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(key)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padded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with zeros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on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the  left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so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that the result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is b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bits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length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ipad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 a pad value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0x36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repeated to fill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opad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 a pad value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0x5C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repeated to fill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endParaRPr sz="2000" dirty="0">
              <a:latin typeface="Arial"/>
              <a:cs typeface="Arial"/>
            </a:endParaRPr>
          </a:p>
          <a:p>
            <a:pPr marL="355600" marR="47625" indent="-342900">
              <a:lnSpc>
                <a:spcPct val="100000"/>
              </a:lnSpc>
              <a:buFont typeface="Arial"/>
              <a:buChar char="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message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 HMAC </a:t>
            </a:r>
            <a:endParaRPr lang="en-SG" sz="20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marR="47625" indent="-342900">
              <a:lnSpc>
                <a:spcPct val="100000"/>
              </a:lnSpc>
              <a:buFont typeface="Arial"/>
              <a:buChar char="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950" i="1" baseline="-21367" dirty="0">
                <a:solidFill>
                  <a:srgbClr val="FFFB00"/>
                </a:solidFill>
                <a:latin typeface="Arial"/>
                <a:cs typeface="Arial"/>
              </a:rPr>
              <a:t>i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block of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0≤ i≤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143000"/>
            <a:ext cx="4869934" cy="5256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452" y="260967"/>
            <a:ext cx="34270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HMAC</a:t>
            </a:r>
            <a:r>
              <a:rPr sz="4000" spc="-55" dirty="0"/>
              <a:t> </a:t>
            </a:r>
            <a:r>
              <a:rPr sz="4000"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269" y="1066800"/>
            <a:ext cx="7871459" cy="517064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1093470" indent="-342900">
              <a:lnSpc>
                <a:spcPts val="3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Security of HMAC 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relates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that of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underlying 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hash</a:t>
            </a:r>
            <a:r>
              <a:rPr sz="3200" spc="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algorithm</a:t>
            </a:r>
            <a:endParaRPr sz="32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</a:pP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SG" sz="3200" spc="15" dirty="0">
                <a:solidFill>
                  <a:srgbClr val="FFFFFF"/>
                </a:solidFill>
                <a:latin typeface="Calibri"/>
                <a:cs typeface="Calibri"/>
              </a:rPr>
              <a:t>Attacking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HMAC requires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either: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5650" algn="l"/>
                <a:tab pos="587057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Brute force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 attack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used	(2</a:t>
            </a:r>
            <a:r>
              <a:rPr sz="2775" spc="-7" baseline="255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Birthday </a:t>
            </a:r>
            <a:r>
              <a:rPr lang="en-SG" sz="2800" spc="-5" dirty="0">
                <a:solidFill>
                  <a:srgbClr val="FFFFFF"/>
                </a:solidFill>
                <a:latin typeface="Calibri"/>
                <a:cs typeface="Calibri"/>
              </a:rPr>
              <a:t>attack</a:t>
            </a:r>
          </a:p>
          <a:p>
            <a:pPr marL="1155700" lvl="2" indent="-228600"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lang="en-US" altLang="en-US" sz="2400" dirty="0">
                <a:solidFill>
                  <a:schemeClr val="bg1"/>
                </a:solidFill>
              </a:rPr>
              <a:t>One wanting a matching pair from any two sets, and need 2</a:t>
            </a:r>
            <a:r>
              <a:rPr lang="en-US" altLang="en-US" sz="2400" baseline="60000" dirty="0">
                <a:solidFill>
                  <a:schemeClr val="bg1"/>
                </a:solidFill>
              </a:rPr>
              <a:t>m</a:t>
            </a:r>
            <a:r>
              <a:rPr lang="en-US" altLang="en-US" sz="2400" baseline="40000" dirty="0">
                <a:solidFill>
                  <a:schemeClr val="bg1"/>
                </a:solidFill>
              </a:rPr>
              <a:t>/</a:t>
            </a:r>
            <a:r>
              <a:rPr lang="en-US" altLang="en-US" sz="2400" baseline="20000" dirty="0">
                <a:solidFill>
                  <a:schemeClr val="bg1"/>
                </a:solidFill>
              </a:rPr>
              <a:t>2</a:t>
            </a:r>
            <a:r>
              <a:rPr lang="en-US" altLang="en-US" sz="2400" dirty="0">
                <a:solidFill>
                  <a:schemeClr val="bg1"/>
                </a:solidFill>
              </a:rPr>
              <a:t> in each to get a matching m-bit hash.</a:t>
            </a: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lang="en-SG" sz="2400" dirty="0">
                <a:solidFill>
                  <a:srgbClr val="FFFFFF"/>
                </a:solidFill>
                <a:latin typeface="Calibri"/>
                <a:cs typeface="Calibri"/>
              </a:rPr>
              <a:t>However, since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HMAC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keyed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observe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very large number of messages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endParaRPr lang="en-SG" sz="24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* MD5 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considered safe when used with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HMAC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81000"/>
            <a:ext cx="7391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z="3600" spc="-5" dirty="0"/>
              <a:t>Using </a:t>
            </a:r>
            <a:r>
              <a:rPr sz="3600" spc="-5" dirty="0"/>
              <a:t>Symmetric Ciphers for</a:t>
            </a:r>
            <a:r>
              <a:rPr sz="3600" spc="-20" dirty="0"/>
              <a:t> </a:t>
            </a:r>
            <a:r>
              <a:rPr sz="3600" spc="-5" dirty="0"/>
              <a:t>MACs</a:t>
            </a:r>
            <a:endParaRPr sz="360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6C9AAEA-CC80-4391-B340-72F62309E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267" y="1019263"/>
            <a:ext cx="8229600" cy="5215851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Can use any block cipher chaining mode and use </a:t>
            </a:r>
            <a:r>
              <a:rPr lang="en-US" altLang="en-US" dirty="0">
                <a:solidFill>
                  <a:srgbClr val="FFFF00"/>
                </a:solidFill>
              </a:rPr>
              <a:t>final block </a:t>
            </a:r>
            <a:r>
              <a:rPr lang="en-US" altLang="en-US" dirty="0">
                <a:solidFill>
                  <a:schemeClr val="bg1"/>
                </a:solidFill>
              </a:rPr>
              <a:t>as a MAC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chemeClr val="bg1"/>
              </a:solidFill>
            </a:endParaRPr>
          </a:p>
          <a:p>
            <a:pPr marL="355600" marR="5080" indent="-342900">
              <a:lnSpc>
                <a:spcPct val="794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SG" b="1" dirty="0">
                <a:solidFill>
                  <a:srgbClr val="FFFF00"/>
                </a:solidFill>
              </a:rPr>
              <a:t>Data Authentication</a:t>
            </a:r>
            <a:r>
              <a:rPr lang="en-SG" b="1" spc="135" dirty="0">
                <a:solidFill>
                  <a:srgbClr val="FFFF00"/>
                </a:solidFill>
              </a:rPr>
              <a:t> </a:t>
            </a:r>
            <a:r>
              <a:rPr lang="en-SG" b="1" spc="-5" dirty="0">
                <a:solidFill>
                  <a:srgbClr val="FFFF00"/>
                </a:solidFill>
              </a:rPr>
              <a:t>Algorithm (DAA) </a:t>
            </a:r>
            <a:r>
              <a:rPr lang="en-SG" spc="-5" dirty="0">
                <a:solidFill>
                  <a:srgbClr val="FFFFFF"/>
                </a:solidFill>
              </a:rPr>
              <a:t>is </a:t>
            </a:r>
            <a:r>
              <a:rPr lang="en-SG" spc="-5" dirty="0">
                <a:solidFill>
                  <a:srgbClr val="CCFFCC"/>
                </a:solidFill>
              </a:rPr>
              <a:t> former </a:t>
            </a:r>
            <a:r>
              <a:rPr lang="en-SG" dirty="0">
                <a:solidFill>
                  <a:srgbClr val="FFFFFF"/>
                </a:solidFill>
              </a:rPr>
              <a:t>US </a:t>
            </a:r>
            <a:r>
              <a:rPr lang="en-SG" spc="-5" dirty="0">
                <a:solidFill>
                  <a:srgbClr val="FFFFFF"/>
                </a:solidFill>
              </a:rPr>
              <a:t>government standard widely used  for producing MAC</a:t>
            </a:r>
            <a:r>
              <a:rPr lang="en-SG" dirty="0">
                <a:solidFill>
                  <a:srgbClr val="FFFFFF"/>
                </a:solidFill>
              </a:rPr>
              <a:t> </a:t>
            </a:r>
            <a:r>
              <a:rPr lang="en-SG" spc="-5" dirty="0">
                <a:solidFill>
                  <a:srgbClr val="FFFFFF"/>
                </a:solidFill>
              </a:rPr>
              <a:t>codes</a:t>
            </a:r>
            <a:endParaRPr lang="en-SG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using IV=0 and zero-pad of final block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encrypt message using DES in CBC mode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and send just the final block as the MAC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</a:rPr>
              <a:t>or the leftmost M bits (16</a:t>
            </a:r>
            <a:r>
              <a:rPr lang="en-US" alt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≤M≤64) of final block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However, final MAC, output of DDA,  64 bits checksum, is now too small for 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261" y="2147520"/>
            <a:ext cx="4074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Cryptographic</a:t>
            </a:r>
            <a:r>
              <a:rPr sz="4000" spc="-50" dirty="0"/>
              <a:t> </a:t>
            </a:r>
            <a:r>
              <a:rPr sz="4000" spc="-5" dirty="0"/>
              <a:t>Hash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958895" y="3366720"/>
            <a:ext cx="554037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lang="en-SG" sz="2900" spc="-5" dirty="0">
                <a:solidFill>
                  <a:srgbClr val="FFFFFF"/>
                </a:solidFill>
                <a:latin typeface="Calibri"/>
                <a:cs typeface="Calibri"/>
              </a:rPr>
              <a:t> Authentication</a:t>
            </a:r>
            <a:r>
              <a:rPr sz="2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(MAC)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7443" y="4592781"/>
            <a:ext cx="99752" cy="415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367443" y="5249486"/>
            <a:ext cx="99752" cy="469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313411" y="5619403"/>
            <a:ext cx="5565371" cy="469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009695" y="5319220"/>
            <a:ext cx="5489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“Cryptography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Network Security”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W.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Stallings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9" y="528638"/>
            <a:ext cx="63557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</a:t>
            </a:r>
            <a:r>
              <a:rPr lang="en-SG" sz="4000" spc="-5" dirty="0"/>
              <a:t> Authentication</a:t>
            </a:r>
            <a:r>
              <a:rPr sz="4000" spc="-40" dirty="0"/>
              <a:t> </a:t>
            </a:r>
            <a:r>
              <a:rPr sz="4000" spc="-5" dirty="0"/>
              <a:t>Algorithm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99591" y="1476080"/>
            <a:ext cx="7376778" cy="3177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34315" y="4902179"/>
            <a:ext cx="7960995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Block cipher in chaining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(DES-CBC)</a:t>
            </a:r>
            <a:endParaRPr sz="2400" dirty="0">
              <a:latin typeface="Arial"/>
              <a:cs typeface="Arial"/>
            </a:endParaRPr>
          </a:p>
          <a:p>
            <a:pPr marL="298450" indent="-285750">
              <a:lnSpc>
                <a:spcPts val="212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(Data Encryption Standard)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 a block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cipher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ts val="2130"/>
              </a:lnSpc>
              <a:spcBef>
                <a:spcPts val="4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Cipher Block Chaining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(CBC)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 a way of chaining up block cipher as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shown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ts val="213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 =</a:t>
            </a:r>
            <a:r>
              <a:rPr sz="1800" spc="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 =</a:t>
            </a:r>
            <a:r>
              <a:rPr sz="1800" spc="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576" y="498158"/>
            <a:ext cx="2183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</a:t>
            </a:r>
            <a:r>
              <a:rPr spc="-5" dirty="0"/>
              <a:t>mmar</a:t>
            </a:r>
            <a:r>
              <a:rPr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3908" y="1371600"/>
            <a:ext cx="7576184" cy="47834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329565" indent="-342900">
              <a:lnSpc>
                <a:spcPts val="3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MAC can provide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authentication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 data  integrity.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9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MAC require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key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and should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be  </a:t>
            </a:r>
            <a:r>
              <a:rPr lang="en-SG" sz="3200" dirty="0">
                <a:solidFill>
                  <a:srgbClr val="FFFFFF"/>
                </a:solidFill>
                <a:latin typeface="Calibri"/>
                <a:cs typeface="Calibri"/>
              </a:rPr>
              <a:t>computationally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diﬃcult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 ﬁnd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identical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MAC.</a:t>
            </a:r>
            <a:endParaRPr sz="3200" dirty="0">
              <a:latin typeface="Calibri"/>
              <a:cs typeface="Calibri"/>
            </a:endParaRPr>
          </a:p>
          <a:p>
            <a:pPr marL="355600" marR="663575" indent="-342900">
              <a:lnSpc>
                <a:spcPct val="903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MAC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function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based on hash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function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known as HMAC. Extra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construction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added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security.</a:t>
            </a:r>
            <a:endParaRPr sz="3200" dirty="0">
              <a:latin typeface="Calibri"/>
              <a:cs typeface="Calibri"/>
            </a:endParaRPr>
          </a:p>
          <a:p>
            <a:pPr marL="355600" marR="93980" indent="-342900">
              <a:lnSpc>
                <a:spcPts val="3529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MAC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function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could also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based on  Symmetric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cipher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with added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construction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5740" y="498158"/>
            <a:ext cx="1858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dirty="0"/>
              <a:t>nt</a:t>
            </a:r>
            <a:r>
              <a:rPr spc="-5" dirty="0"/>
              <a:t>e</a:t>
            </a:r>
            <a:r>
              <a:rPr dirty="0"/>
              <a:t>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40764"/>
            <a:ext cx="7795259" cy="345799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Authentication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(MAC)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MAC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 function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SG" sz="3200" spc="5" dirty="0">
                <a:solidFill>
                  <a:srgbClr val="FFFFFF"/>
                </a:solidFill>
                <a:latin typeface="Calibri"/>
                <a:cs typeface="Calibri"/>
              </a:rPr>
              <a:t>Application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MAC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Hash based MAC</a:t>
            </a:r>
            <a:r>
              <a:rPr sz="32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(HMAC)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Symmetric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cipher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MAC</a:t>
            </a:r>
            <a:r>
              <a:rPr lang="en-SG" sz="32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lang="en-SG" sz="3200" dirty="0">
                <a:solidFill>
                  <a:schemeClr val="bg1"/>
                </a:solidFill>
              </a:rPr>
              <a:t>Data Authentication</a:t>
            </a:r>
            <a:r>
              <a:rPr lang="en-SG" sz="3200" spc="135" dirty="0">
                <a:solidFill>
                  <a:schemeClr val="bg1"/>
                </a:solidFill>
              </a:rPr>
              <a:t> </a:t>
            </a:r>
            <a:r>
              <a:rPr lang="en-SG" sz="3200" spc="-5" dirty="0">
                <a:solidFill>
                  <a:schemeClr val="bg1"/>
                </a:solidFill>
              </a:rPr>
              <a:t>Algorithm (DAA) 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</a:t>
            </a:r>
            <a:r>
              <a:rPr spc="-75" dirty="0"/>
              <a:t> </a:t>
            </a:r>
            <a:r>
              <a:rPr spc="-5" dirty="0"/>
              <a:t>MAC?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33221"/>
            <a:ext cx="7869583" cy="41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MAC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short for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essage </a:t>
            </a:r>
            <a:r>
              <a:rPr lang="en-SG" sz="3000" spc="1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lang="en-SG" sz="3000" spc="15" dirty="0">
                <a:solidFill>
                  <a:schemeClr val="bg1"/>
                </a:solidFill>
                <a:latin typeface="Calibri"/>
                <a:cs typeface="Calibri"/>
              </a:rPr>
              <a:t>uthentication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4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57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MAC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lang="en-SG" sz="3000" spc="10" dirty="0">
                <a:solidFill>
                  <a:srgbClr val="FFFFFF"/>
                </a:solidFill>
                <a:latin typeface="Calibri"/>
                <a:cs typeface="Calibri"/>
              </a:rPr>
              <a:t>effectively</a:t>
            </a:r>
            <a:r>
              <a:rPr sz="3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cryptographic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checksum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of 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message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4250" dirty="0">
              <a:latin typeface="Times New Roman"/>
              <a:cs typeface="Times New Roman"/>
            </a:endParaRPr>
          </a:p>
          <a:p>
            <a:pPr marL="355600" marR="176530" indent="-342900">
              <a:lnSpc>
                <a:spcPct val="99700"/>
              </a:lnSpc>
              <a:buFont typeface="Arial"/>
              <a:buChar char="•"/>
              <a:tabLst>
                <a:tab pos="354965" algn="l"/>
                <a:tab pos="355600" algn="l"/>
                <a:tab pos="1276985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MAC	[generated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by a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MAC </a:t>
            </a:r>
            <a:r>
              <a:rPr lang="en-SG" sz="30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3000" spc="10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provides  Message </a:t>
            </a:r>
            <a:r>
              <a:rPr lang="en-SG" sz="3000" spc="15" dirty="0">
                <a:solidFill>
                  <a:srgbClr val="FFFFFF"/>
                </a:solidFill>
                <a:latin typeface="Calibri"/>
                <a:cs typeface="Calibri"/>
              </a:rPr>
              <a:t>Authentication</a:t>
            </a:r>
            <a:r>
              <a:rPr sz="3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lang="en-SG" sz="3000" dirty="0">
                <a:solidFill>
                  <a:srgbClr val="FFFFFF"/>
                </a:solidFill>
                <a:latin typeface="Calibri"/>
                <a:cs typeface="Calibri"/>
              </a:rPr>
              <a:t> validating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the 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sender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AD83A-3F95-4424-88C5-6FF2EF733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6351" y="385321"/>
            <a:ext cx="8090336" cy="695960"/>
          </a:xfrm>
        </p:spPr>
        <p:txBody>
          <a:bodyPr/>
          <a:lstStyle/>
          <a:p>
            <a:r>
              <a:rPr lang="en-US" altLang="en-US" sz="4000" dirty="0"/>
              <a:t>Message Authentication Code (MAC)</a:t>
            </a:r>
            <a:endParaRPr lang="en-AU" altLang="en-US" sz="4000" dirty="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71EAF24-8243-4985-9DD2-D10F812D5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159" y="1600200"/>
            <a:ext cx="8090336" cy="443198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dirty="0">
                <a:solidFill>
                  <a:schemeClr val="bg1"/>
                </a:solidFill>
              </a:rPr>
              <a:t>Generated by an algorithm that creates a small fixed-sized block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Appended to message as a “</a:t>
            </a:r>
            <a:r>
              <a:rPr lang="en-US" altLang="en-US" b="1" dirty="0">
                <a:solidFill>
                  <a:srgbClr val="FFFF00"/>
                </a:solidFill>
              </a:rPr>
              <a:t>signature</a:t>
            </a:r>
            <a:r>
              <a:rPr lang="en-US" altLang="en-US" b="1" dirty="0">
                <a:solidFill>
                  <a:schemeClr val="bg1"/>
                </a:solidFill>
              </a:rPr>
              <a:t>”</a:t>
            </a:r>
            <a:endParaRPr lang="en-US" altLang="en-US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Receiver performs same computations on message and checks it matches the MAC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Provides assurance that </a:t>
            </a:r>
            <a:r>
              <a:rPr lang="en-US" altLang="en-US" dirty="0">
                <a:solidFill>
                  <a:srgbClr val="FFFF00"/>
                </a:solidFill>
              </a:rPr>
              <a:t>message is unaltered </a:t>
            </a:r>
            <a:r>
              <a:rPr lang="en-US" altLang="en-US" dirty="0">
                <a:solidFill>
                  <a:schemeClr val="bg1"/>
                </a:solidFill>
              </a:rPr>
              <a:t>and </a:t>
            </a:r>
            <a:r>
              <a:rPr lang="en-US" altLang="en-US" dirty="0">
                <a:solidFill>
                  <a:srgbClr val="FFFF00"/>
                </a:solidFill>
              </a:rPr>
              <a:t>comes from a particular sender</a:t>
            </a:r>
            <a:endParaRPr lang="en-A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4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597" y="578529"/>
            <a:ext cx="4876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</a:t>
            </a:r>
            <a:r>
              <a:rPr spc="-75" dirty="0"/>
              <a:t> </a:t>
            </a:r>
            <a:r>
              <a:rPr spc="-5" dirty="0"/>
              <a:t>MAC?</a:t>
            </a:r>
            <a:r>
              <a:rPr lang="en-SG" spc="-5" dirty="0"/>
              <a:t> (</a:t>
            </a:r>
            <a:r>
              <a:rPr lang="en-SG" spc="-5" dirty="0" err="1"/>
              <a:t>Cont</a:t>
            </a:r>
            <a:r>
              <a:rPr lang="en-SG" spc="-5" dirty="0"/>
              <a:t>)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9475" y="3019058"/>
            <a:ext cx="7345045" cy="1200785"/>
          </a:xfrm>
          <a:prstGeom prst="rect">
            <a:avLst/>
          </a:prstGeom>
          <a:solidFill>
            <a:srgbClr val="D4FDD5"/>
          </a:solidFill>
          <a:ln w="9524">
            <a:solidFill>
              <a:srgbClr val="FFFFFF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0805" marR="77470">
              <a:lnSpc>
                <a:spcPts val="2800"/>
              </a:lnSpc>
              <a:spcBef>
                <a:spcPts val="520"/>
              </a:spcBef>
              <a:tabLst>
                <a:tab pos="5241925" algn="l"/>
              </a:tabLst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is a secret </a:t>
            </a:r>
            <a:r>
              <a:rPr sz="2400" spc="-5" dirty="0">
                <a:latin typeface="Arial"/>
                <a:cs typeface="Arial"/>
              </a:rPr>
              <a:t>message. 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need </a:t>
            </a:r>
            <a:r>
              <a:rPr sz="2400" spc="-5" dirty="0">
                <a:latin typeface="Arial"/>
                <a:cs typeface="Arial"/>
              </a:rPr>
              <a:t>more </a:t>
            </a:r>
            <a:r>
              <a:rPr sz="2400" dirty="0">
                <a:latin typeface="Arial"/>
                <a:cs typeface="Arial"/>
              </a:rPr>
              <a:t>$$$ &amp; </a:t>
            </a:r>
            <a:r>
              <a:rPr sz="2400" spc="-5" dirty="0">
                <a:latin typeface="Arial"/>
                <a:cs typeface="Arial"/>
              </a:rPr>
              <a:t>time  for the project, </a:t>
            </a:r>
            <a:r>
              <a:rPr sz="2400" dirty="0">
                <a:latin typeface="Arial"/>
                <a:cs typeface="Arial"/>
              </a:rPr>
              <a:t>please </a:t>
            </a:r>
            <a:r>
              <a:rPr sz="2400" spc="-5" dirty="0">
                <a:latin typeface="Arial"/>
                <a:cs typeface="Arial"/>
              </a:rPr>
              <a:t>vote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against </a:t>
            </a:r>
            <a:r>
              <a:rPr sz="2400" spc="-5" dirty="0">
                <a:latin typeface="Arial"/>
                <a:cs typeface="Arial"/>
              </a:rPr>
              <a:t>it.	James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16" y="1676400"/>
            <a:ext cx="7111365" cy="934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Question</a:t>
            </a:r>
            <a:endParaRPr sz="3200" dirty="0">
              <a:latin typeface="Arial"/>
              <a:cs typeface="Arial"/>
            </a:endParaRPr>
          </a:p>
          <a:p>
            <a:pPr marL="298450" indent="-285750">
              <a:lnSpc>
                <a:spcPts val="3340"/>
              </a:lnSpc>
              <a:buChar char="•"/>
              <a:tabLst>
                <a:tab pos="297815" algn="l"/>
                <a:tab pos="298450" algn="l"/>
                <a:tab pos="488378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James wrote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message?	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Are you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sure?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62" y="498158"/>
            <a:ext cx="2162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5" dirty="0"/>
              <a:t>Try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421078"/>
            <a:ext cx="8016267" cy="401584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Generate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Hash digest</a:t>
            </a:r>
            <a:endParaRPr sz="3000" dirty="0">
              <a:latin typeface="Calibri"/>
              <a:cs typeface="Calibri"/>
            </a:endParaRPr>
          </a:p>
          <a:p>
            <a:pPr marL="749300" lvl="1" indent="-279400">
              <a:lnSpc>
                <a:spcPts val="2950"/>
              </a:lnSpc>
              <a:spcBef>
                <a:spcPts val="34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Message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This 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is a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secret message. We 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need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 more</a:t>
            </a:r>
            <a:endParaRPr sz="2600" dirty="0">
              <a:latin typeface="Calibri"/>
              <a:cs typeface="Calibri"/>
            </a:endParaRPr>
          </a:p>
          <a:p>
            <a:pPr marL="749300" marR="196215">
              <a:lnSpc>
                <a:spcPts val="2800"/>
              </a:lnSpc>
              <a:spcBef>
                <a:spcPts val="185"/>
              </a:spcBef>
            </a:pP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$$$ 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&amp; </a:t>
            </a:r>
            <a:r>
              <a:rPr lang="en-SG" sz="2600" spc="35" dirty="0" err="1">
                <a:solidFill>
                  <a:srgbClr val="CCFFCC"/>
                </a:solidFill>
                <a:latin typeface="Calibri"/>
                <a:cs typeface="Calibri"/>
              </a:rPr>
              <a:t>ti</a:t>
            </a:r>
            <a:r>
              <a:rPr sz="2600" spc="35" dirty="0">
                <a:solidFill>
                  <a:srgbClr val="CCFFCC"/>
                </a:solidFill>
                <a:latin typeface="Calibri"/>
                <a:cs typeface="Calibri"/>
              </a:rPr>
              <a:t>me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for 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project, please vote against 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it. 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James</a:t>
            </a:r>
            <a:endParaRPr sz="2600" dirty="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650" algn="l"/>
                <a:tab pos="4425315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Algorithm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SG" sz="2600" spc="2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used	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: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 SHA-1</a:t>
            </a:r>
            <a:endParaRPr sz="2600" dirty="0">
              <a:latin typeface="Calibri"/>
              <a:cs typeface="Calibri"/>
            </a:endParaRPr>
          </a:p>
          <a:p>
            <a:pPr marL="749300" marR="1835785" lvl="1" indent="-279400">
              <a:lnSpc>
                <a:spcPts val="288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  <a:tab pos="319913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Onlin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resour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lang="en-SG" sz="2600" spc="30" dirty="0">
                <a:solidFill>
                  <a:srgbClr val="CCFFCC"/>
                </a:solidFill>
                <a:latin typeface="Calibri"/>
                <a:cs typeface="Calibri"/>
              </a:rPr>
              <a:t>https</a:t>
            </a:r>
            <a:r>
              <a:rPr sz="2600" spc="10" dirty="0">
                <a:solidFill>
                  <a:srgbClr val="CCFFCC"/>
                </a:solidFill>
                <a:latin typeface="Calibri"/>
                <a:cs typeface="Calibri"/>
              </a:rPr>
              <a:t>: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//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8gwiﬁ.org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/</a:t>
            </a:r>
            <a:r>
              <a:rPr lang="en-SG" sz="2600" dirty="0" err="1">
                <a:solidFill>
                  <a:srgbClr val="CCFFCC"/>
                </a:solidFill>
                <a:latin typeface="Calibri"/>
                <a:cs typeface="Calibri"/>
              </a:rPr>
              <a:t>MessageDigest.jsp</a:t>
            </a:r>
            <a:endParaRPr lang="en-SG" sz="2600" dirty="0">
              <a:solidFill>
                <a:srgbClr val="CCFFCC"/>
              </a:solidFill>
              <a:latin typeface="Calibri"/>
              <a:cs typeface="Calibri"/>
            </a:endParaRPr>
          </a:p>
          <a:p>
            <a:pPr marL="749300" marR="1835785" lvl="1" indent="-279400">
              <a:lnSpc>
                <a:spcPts val="288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  <a:tab pos="3199130" algn="l"/>
              </a:tabLst>
            </a:pPr>
            <a:endParaRPr sz="3350" dirty="0">
              <a:latin typeface="Times New Roman"/>
              <a:cs typeface="Times New Roman"/>
            </a:endParaRPr>
          </a:p>
          <a:p>
            <a:pPr marL="12700" marR="170815">
              <a:lnSpc>
                <a:spcPts val="237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8gwiﬁ website. HMAC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 a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subtype of MAC, while Message  digest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Hash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digest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997" y="2206405"/>
            <a:ext cx="503787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99" y="540715"/>
            <a:ext cx="60197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</a:t>
            </a:r>
            <a:r>
              <a:rPr spc="-75" dirty="0"/>
              <a:t> </a:t>
            </a:r>
            <a:r>
              <a:rPr spc="-5" dirty="0"/>
              <a:t>MAC?</a:t>
            </a:r>
            <a:r>
              <a:rPr lang="en-SG" spc="-5" dirty="0"/>
              <a:t> (</a:t>
            </a:r>
            <a:r>
              <a:rPr lang="en-SG" spc="-5" dirty="0" err="1"/>
              <a:t>Cont</a:t>
            </a:r>
            <a:r>
              <a:rPr lang="en-SG" spc="-5" dirty="0"/>
              <a:t>)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7353" y="2463559"/>
            <a:ext cx="7345045" cy="1515800"/>
          </a:xfrm>
          <a:prstGeom prst="rect">
            <a:avLst/>
          </a:prstGeom>
          <a:solidFill>
            <a:srgbClr val="D4FDD5"/>
          </a:solidFill>
          <a:ln w="9524">
            <a:solidFill>
              <a:srgbClr val="FFFFFF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40" marR="77470">
              <a:lnSpc>
                <a:spcPts val="2800"/>
              </a:lnSpc>
              <a:spcBef>
                <a:spcPts val="520"/>
              </a:spcBef>
              <a:tabLst>
                <a:tab pos="5241925" algn="l"/>
              </a:tabLst>
            </a:pPr>
            <a:r>
              <a:rPr lang="en-US" sz="2400" spc="-5" dirty="0">
                <a:latin typeface="Arial"/>
                <a:cs typeface="Arial"/>
              </a:rPr>
              <a:t>This is a secret message. We need more $$$ &amp; time for the project, please vote against it.  James</a:t>
            </a:r>
          </a:p>
          <a:p>
            <a:pPr marL="91440" marR="77470">
              <a:lnSpc>
                <a:spcPts val="2800"/>
              </a:lnSpc>
              <a:spcBef>
                <a:spcPts val="520"/>
              </a:spcBef>
              <a:tabLst>
                <a:tab pos="5241925" algn="l"/>
              </a:tabLst>
            </a:pPr>
            <a:endParaRPr sz="24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SHA-1 :</a:t>
            </a:r>
            <a:r>
              <a:rPr lang="en-SG" sz="2000" dirty="0">
                <a:latin typeface="Arial"/>
                <a:cs typeface="Arial"/>
              </a:rPr>
              <a:t>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7e171147f2818919cf9d3dee856b0796de3c936b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400504"/>
            <a:ext cx="4674235" cy="934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Question</a:t>
            </a:r>
            <a:endParaRPr sz="3200" dirty="0">
              <a:latin typeface="Arial"/>
              <a:cs typeface="Arial"/>
            </a:endParaRPr>
          </a:p>
          <a:p>
            <a:pPr marL="298450" indent="-285750">
              <a:lnSpc>
                <a:spcPts val="3340"/>
              </a:lnSpc>
              <a:buChar char="•"/>
              <a:tabLst>
                <a:tab pos="297815" algn="l"/>
                <a:tab pos="298450" algn="l"/>
              </a:tabLst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 hash digest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helps?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431" y="4399280"/>
            <a:ext cx="7345044" cy="1990287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Hash</a:t>
            </a:r>
            <a:r>
              <a:rPr lang="en-SG" sz="24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SG" sz="2400" b="1" dirty="0">
                <a:solidFill>
                  <a:srgbClr val="FFFF00"/>
                </a:solidFill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provides the assurance that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message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unaltered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accidentally,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integrity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… BUT not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protected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MITM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lang="en-SG" sz="24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69900" lvl="1"/>
            <a:r>
              <a:rPr lang="en-SG" sz="1600" spc="-5" dirty="0">
                <a:solidFill>
                  <a:srgbClr val="FFFFFF"/>
                </a:solidFill>
                <a:latin typeface="Arial"/>
                <a:cs typeface="Arial"/>
              </a:rPr>
              <a:t>The attacker intercepted the original message and sent you a fake one with the required message digest (based on the fake message) 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62" y="498158"/>
            <a:ext cx="2162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pc="-5" dirty="0"/>
              <a:t>Try Again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4227" y="1525270"/>
            <a:ext cx="7535545" cy="380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59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Generate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000" dirty="0">
                <a:solidFill>
                  <a:srgbClr val="FFFF00"/>
                </a:solidFill>
                <a:latin typeface="Calibri"/>
                <a:cs typeface="Calibri"/>
              </a:rPr>
              <a:t>Mac</a:t>
            </a:r>
            <a:r>
              <a:rPr sz="30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alibri"/>
                <a:cs typeface="Calibri"/>
              </a:rPr>
              <a:t>code</a:t>
            </a:r>
            <a:endParaRPr sz="3000" dirty="0">
              <a:latin typeface="Calibri"/>
              <a:cs typeface="Calibri"/>
            </a:endParaRPr>
          </a:p>
          <a:p>
            <a:pPr marL="755650" lvl="1" indent="-285750">
              <a:lnSpc>
                <a:spcPts val="284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Message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This 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is a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secret message. We 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need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 more</a:t>
            </a:r>
            <a:endParaRPr sz="2600" dirty="0">
              <a:latin typeface="Calibri"/>
              <a:cs typeface="Calibri"/>
            </a:endParaRPr>
          </a:p>
          <a:p>
            <a:pPr marL="749300" marR="196215">
              <a:lnSpc>
                <a:spcPct val="76900"/>
              </a:lnSpc>
              <a:spcBef>
                <a:spcPts val="445"/>
              </a:spcBef>
            </a:pP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$$$ 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&amp; </a:t>
            </a:r>
            <a:r>
              <a:rPr lang="en-SG" sz="2600" spc="35" dirty="0" err="1">
                <a:solidFill>
                  <a:srgbClr val="CCFFCC"/>
                </a:solidFill>
                <a:latin typeface="Calibri"/>
                <a:cs typeface="Calibri"/>
              </a:rPr>
              <a:t>ti</a:t>
            </a:r>
            <a:r>
              <a:rPr sz="2600" spc="35" dirty="0">
                <a:solidFill>
                  <a:srgbClr val="CCFFCC"/>
                </a:solidFill>
                <a:latin typeface="Calibri"/>
                <a:cs typeface="Calibri"/>
              </a:rPr>
              <a:t>me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for 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project, please vote against 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it. 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James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Secret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key :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secret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lnSpc>
                <a:spcPts val="3110"/>
              </a:lnSpc>
              <a:spcBef>
                <a:spcPts val="80"/>
              </a:spcBef>
              <a:buFont typeface="Arial"/>
              <a:buChar char="–"/>
              <a:tabLst>
                <a:tab pos="755650" algn="l"/>
                <a:tab pos="4425315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Algorithm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Calibri"/>
                <a:cs typeface="Calibri"/>
              </a:rPr>
              <a:t>func4on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used	</a:t>
            </a:r>
            <a:r>
              <a:rPr sz="2600" dirty="0">
                <a:solidFill>
                  <a:srgbClr val="CCFFCC"/>
                </a:solidFill>
                <a:latin typeface="Calibri"/>
                <a:cs typeface="Calibri"/>
              </a:rPr>
              <a:t>:</a:t>
            </a:r>
            <a:r>
              <a:rPr sz="2600" spc="-5" dirty="0">
                <a:solidFill>
                  <a:srgbClr val="CCFFCC"/>
                </a:solidFill>
                <a:latin typeface="Calibri"/>
                <a:cs typeface="Calibri"/>
              </a:rPr>
              <a:t> SHA-1</a:t>
            </a:r>
            <a:endParaRPr sz="2600" dirty="0">
              <a:latin typeface="Calibri"/>
              <a:cs typeface="Calibri"/>
            </a:endParaRPr>
          </a:p>
          <a:p>
            <a:pPr marL="755650" lvl="1" indent="-285750">
              <a:lnSpc>
                <a:spcPts val="3110"/>
              </a:lnSpc>
              <a:buFont typeface="Arial"/>
              <a:buChar char="–"/>
              <a:tabLst>
                <a:tab pos="755650" algn="l"/>
                <a:tab pos="3199130" algn="l"/>
              </a:tabLst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Online resource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:	</a:t>
            </a:r>
            <a:r>
              <a:rPr lang="en-SG" sz="2600" dirty="0">
                <a:solidFill>
                  <a:srgbClr val="92D050"/>
                </a:solidFill>
                <a:latin typeface="Calibri"/>
                <a:cs typeface="Calibri"/>
              </a:rPr>
              <a:t>https</a:t>
            </a:r>
            <a:r>
              <a:rPr sz="2600" dirty="0">
                <a:solidFill>
                  <a:srgbClr val="92D050"/>
                </a:solidFill>
                <a:latin typeface="Calibri"/>
                <a:cs typeface="Calibri"/>
              </a:rPr>
              <a:t>://8gwiﬁ.org/hmacgen.jsp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 marR="194310">
              <a:lnSpc>
                <a:spcPts val="2730"/>
              </a:lnSpc>
              <a:spcBef>
                <a:spcPts val="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Important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When using MAC, both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sender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receiver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common secret key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1138</Words>
  <Application>Microsoft Office PowerPoint</Application>
  <PresentationFormat>On-screen Show (4:3)</PresentationFormat>
  <Paragraphs>192</Paragraphs>
  <Slides>21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PGothic</vt:lpstr>
      <vt:lpstr>Times-Roman</vt:lpstr>
      <vt:lpstr>Arial</vt:lpstr>
      <vt:lpstr>Calibri</vt:lpstr>
      <vt:lpstr>Courier New</vt:lpstr>
      <vt:lpstr>Times New Roman</vt:lpstr>
      <vt:lpstr>Office Theme</vt:lpstr>
      <vt:lpstr>Lecture Makeup 27th Jan (CNY Monday)  29th Jan (Wed)  Timing?</vt:lpstr>
      <vt:lpstr>Cryptographic Hash</vt:lpstr>
      <vt:lpstr>Content</vt:lpstr>
      <vt:lpstr>What is MAC?</vt:lpstr>
      <vt:lpstr>Message Authentication Code (MAC)</vt:lpstr>
      <vt:lpstr>What is MAC? (Cont)</vt:lpstr>
      <vt:lpstr>Try</vt:lpstr>
      <vt:lpstr>What is MAC? (Cont)</vt:lpstr>
      <vt:lpstr>Try Again</vt:lpstr>
      <vt:lpstr>What is MAC? (Cont)</vt:lpstr>
      <vt:lpstr>MAC function requirements</vt:lpstr>
      <vt:lpstr>MAC application</vt:lpstr>
      <vt:lpstr>MAC application</vt:lpstr>
      <vt:lpstr>Keyed Hash Function as MAC</vt:lpstr>
      <vt:lpstr>Hash based Message Authentication  Code (HMAC)</vt:lpstr>
      <vt:lpstr>HMAC</vt:lpstr>
      <vt:lpstr>HMAC Overview</vt:lpstr>
      <vt:lpstr>HMAC Security</vt:lpstr>
      <vt:lpstr>Using Symmetric Ciphers for MACs</vt:lpstr>
      <vt:lpstr>Data Authentication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</dc:title>
  <dc:creator>Karl Kwan</dc:creator>
  <cp:lastModifiedBy>casey</cp:lastModifiedBy>
  <cp:revision>30</cp:revision>
  <dcterms:created xsi:type="dcterms:W3CDTF">2018-06-30T15:03:20Z</dcterms:created>
  <dcterms:modified xsi:type="dcterms:W3CDTF">2020-02-09T03:05:09Z</dcterms:modified>
</cp:coreProperties>
</file>