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3"/>
  </p:notesMasterIdLst>
  <p:handoutMasterIdLst>
    <p:handoutMasterId r:id="rId24"/>
  </p:handoutMasterIdLst>
  <p:sldIdLst>
    <p:sldId id="296" r:id="rId2"/>
    <p:sldId id="275" r:id="rId3"/>
    <p:sldId id="276" r:id="rId4"/>
    <p:sldId id="279" r:id="rId5"/>
    <p:sldId id="277" r:id="rId6"/>
    <p:sldId id="278" r:id="rId7"/>
    <p:sldId id="280" r:id="rId8"/>
    <p:sldId id="281" r:id="rId9"/>
    <p:sldId id="282" r:id="rId10"/>
    <p:sldId id="283" r:id="rId11"/>
    <p:sldId id="284" r:id="rId12"/>
    <p:sldId id="285" r:id="rId13"/>
    <p:sldId id="288" r:id="rId14"/>
    <p:sldId id="286" r:id="rId15"/>
    <p:sldId id="289" r:id="rId16"/>
    <p:sldId id="294" r:id="rId17"/>
    <p:sldId id="300" r:id="rId18"/>
    <p:sldId id="299" r:id="rId19"/>
    <p:sldId id="301" r:id="rId20"/>
    <p:sldId id="292" r:id="rId21"/>
    <p:sldId id="274" r:id="rId22"/>
  </p:sldIdLst>
  <p:sldSz cx="10287000" cy="6858000" type="35mm"/>
  <p:notesSz cx="7099300" cy="10234613"/>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6" autoAdjust="0"/>
    <p:restoredTop sz="79435" autoAdjust="0"/>
  </p:normalViewPr>
  <p:slideViewPr>
    <p:cSldViewPr>
      <p:cViewPr varScale="1">
        <p:scale>
          <a:sx n="53" d="100"/>
          <a:sy n="53" d="100"/>
        </p:scale>
        <p:origin x="744" y="40"/>
      </p:cViewPr>
      <p:guideLst>
        <p:guide orient="horz" pos="2160"/>
        <p:guide pos="2880"/>
        <p:guide pos="3240"/>
      </p:guideLst>
    </p:cSldViewPr>
  </p:slideViewPr>
  <p:outlineViewPr>
    <p:cViewPr>
      <p:scale>
        <a:sx n="33" d="100"/>
        <a:sy n="33" d="100"/>
      </p:scale>
      <p:origin x="0" y="-1951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ltLang="en-US"/>
          </a:p>
        </p:txBody>
      </p:sp>
      <p:sp>
        <p:nvSpPr>
          <p:cNvPr id="102403" name="Rectangle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ltLang="en-US"/>
          </a:p>
        </p:txBody>
      </p:sp>
      <p:sp>
        <p:nvSpPr>
          <p:cNvPr id="102404" name="Rectangle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ltLang="en-US"/>
          </a:p>
        </p:txBody>
      </p:sp>
      <p:sp>
        <p:nvSpPr>
          <p:cNvPr id="102405" name="Rectangle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B7207230-DA63-4C05-A5A4-25F9D44DE898}" type="slidenum">
              <a:rPr lang="en-GB" altLang="en-US"/>
              <a:pPr>
                <a:defRPr/>
              </a:pPr>
              <a:t>‹#›</a:t>
            </a:fld>
            <a:endParaRPr lang="en-GB" altLang="en-US"/>
          </a:p>
        </p:txBody>
      </p:sp>
    </p:spTree>
    <p:extLst>
      <p:ext uri="{BB962C8B-B14F-4D97-AF65-F5344CB8AC3E}">
        <p14:creationId xmlns:p14="http://schemas.microsoft.com/office/powerpoint/2010/main" val="133381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AU" altLang="en-US"/>
          </a:p>
        </p:txBody>
      </p:sp>
      <p:sp>
        <p:nvSpPr>
          <p:cNvPr id="22531"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AU" altLang="en-US"/>
          </a:p>
        </p:txBody>
      </p:sp>
      <p:sp>
        <p:nvSpPr>
          <p:cNvPr id="3076" name="Rectangle 4"/>
          <p:cNvSpPr>
            <a:spLocks noGrp="1" noRot="1" noChangeAspect="1" noChangeArrowheads="1" noTextEdit="1"/>
          </p:cNvSpPr>
          <p:nvPr>
            <p:ph type="sldImg" idx="2"/>
          </p:nvPr>
        </p:nvSpPr>
        <p:spPr bwMode="auto">
          <a:xfrm>
            <a:off x="673100" y="768350"/>
            <a:ext cx="5753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2533"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22534"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AU" altLang="en-US"/>
          </a:p>
        </p:txBody>
      </p:sp>
      <p:sp>
        <p:nvSpPr>
          <p:cNvPr id="22535"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F81F3C6A-20C7-4463-B8B2-9F09F42BA531}" type="slidenum">
              <a:rPr lang="en-AU" altLang="en-US"/>
              <a:pPr>
                <a:defRPr/>
              </a:pPr>
              <a:t>‹#›</a:t>
            </a:fld>
            <a:endParaRPr lang="en-AU" altLang="en-US"/>
          </a:p>
        </p:txBody>
      </p:sp>
    </p:spTree>
    <p:extLst>
      <p:ext uri="{BB962C8B-B14F-4D97-AF65-F5344CB8AC3E}">
        <p14:creationId xmlns:p14="http://schemas.microsoft.com/office/powerpoint/2010/main" val="2751857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704A0660-0935-42B1-946E-BD79D624FD43}" type="slidenum">
              <a:rPr lang="en-AU" altLang="en-US" smtClean="0"/>
              <a:pPr/>
              <a:t>1</a:t>
            </a:fld>
            <a:endParaRPr lang="en-AU" altLang="en-US"/>
          </a:p>
        </p:txBody>
      </p:sp>
      <p:sp>
        <p:nvSpPr>
          <p:cNvPr id="6147" name="Rectangle 1026"/>
          <p:cNvSpPr>
            <a:spLocks noGrp="1" noRot="1" noChangeAspect="1" noChangeArrowheads="1" noTextEdit="1"/>
          </p:cNvSpPr>
          <p:nvPr>
            <p:ph type="sldImg"/>
          </p:nvPr>
        </p:nvSpPr>
        <p:spPr>
          <a:xfrm>
            <a:off x="673100" y="768350"/>
            <a:ext cx="5753100" cy="3836988"/>
          </a:xfrm>
          <a:solidFill>
            <a:srgbClr val="FFFFFF"/>
          </a:solidFill>
          <a:ln/>
        </p:spPr>
      </p:sp>
      <p:sp>
        <p:nvSpPr>
          <p:cNvPr id="6148"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a:t>Lecture slides by Lawrie Brown for “Cryptography and Network Security”, 4/e, by William Stallings, Chapter </a:t>
            </a:r>
            <a:r>
              <a:rPr lang="en-US" altLang="en-US" sz="1100"/>
              <a:t>9 – “</a:t>
            </a:r>
            <a:r>
              <a:rPr lang="en-AU" altLang="en-US" sz="1100"/>
              <a:t>Public Key Cryptography and RSA</a:t>
            </a:r>
            <a:r>
              <a:rPr lang="en-US" altLang="en-US"/>
              <a:t>”.</a:t>
            </a:r>
            <a:endParaRPr lang="en-AU" altLang="en-US"/>
          </a:p>
          <a:p>
            <a:pPr eaLnBrk="1" hangingPunct="1"/>
            <a:endParaRPr lang="en-US" altLang="en-US"/>
          </a:p>
        </p:txBody>
      </p:sp>
    </p:spTree>
    <p:extLst>
      <p:ext uri="{BB962C8B-B14F-4D97-AF65-F5344CB8AC3E}">
        <p14:creationId xmlns:p14="http://schemas.microsoft.com/office/powerpoint/2010/main" val="357588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84EECCBE-BB42-47D2-ADC5-914D96E1791D}" type="slidenum">
              <a:rPr lang="en-AU" altLang="en-US" smtClean="0"/>
              <a:pPr/>
              <a:t>10</a:t>
            </a:fld>
            <a:endParaRPr lang="en-AU" altLang="en-US"/>
          </a:p>
        </p:txBody>
      </p:sp>
      <p:sp>
        <p:nvSpPr>
          <p:cNvPr id="24579" name="Rectangle 2"/>
          <p:cNvSpPr>
            <a:spLocks noGrp="1" noRot="1" noChangeAspect="1" noChangeArrowheads="1" noTextEdit="1"/>
          </p:cNvSpPr>
          <p:nvPr>
            <p:ph type="sldImg"/>
          </p:nvPr>
        </p:nvSpPr>
        <p:spPr>
          <a:xfrm>
            <a:off x="673100" y="768350"/>
            <a:ext cx="5753100" cy="3836988"/>
          </a:xfrm>
          <a:ln/>
        </p:spPr>
      </p:sp>
      <p:sp>
        <p:nvSpPr>
          <p:cNvPr id="24580" name="Rectangle 3"/>
          <p:cNvSpPr>
            <a:spLocks noGrp="1" noChangeArrowheads="1"/>
          </p:cNvSpPr>
          <p:nvPr>
            <p:ph type="body" idx="1"/>
          </p:nvPr>
        </p:nvSpPr>
        <p:spPr>
          <a:noFill/>
        </p:spPr>
        <p:txBody>
          <a:bodyPr/>
          <a:lstStyle/>
          <a:p>
            <a:pPr eaLnBrk="1" hangingPunct="1"/>
            <a:r>
              <a:rPr lang="en-AU" altLang="en-US" dirty="0"/>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72308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BB0F6B3F-CDCB-4AB6-818C-A6DF1D283A05}" type="slidenum">
              <a:rPr lang="en-AU" altLang="en-US" smtClean="0"/>
              <a:pPr/>
              <a:t>11</a:t>
            </a:fld>
            <a:endParaRPr lang="en-AU" altLang="en-US"/>
          </a:p>
        </p:txBody>
      </p:sp>
      <p:sp>
        <p:nvSpPr>
          <p:cNvPr id="26627" name="Rectangle 2"/>
          <p:cNvSpPr>
            <a:spLocks noGrp="1" noRot="1" noChangeAspect="1" noChangeArrowheads="1" noTextEdit="1"/>
          </p:cNvSpPr>
          <p:nvPr>
            <p:ph type="sldImg"/>
          </p:nvPr>
        </p:nvSpPr>
        <p:spPr>
          <a:xfrm>
            <a:off x="673100" y="768350"/>
            <a:ext cx="5753100" cy="3836988"/>
          </a:xfrm>
          <a:ln/>
        </p:spPr>
      </p:sp>
      <p:sp>
        <p:nvSpPr>
          <p:cNvPr id="26628" name="Rectangle 3"/>
          <p:cNvSpPr>
            <a:spLocks noGrp="1" noChangeArrowheads="1"/>
          </p:cNvSpPr>
          <p:nvPr>
            <p:ph type="body" idx="1"/>
          </p:nvPr>
        </p:nvSpPr>
        <p:spPr>
          <a:noFill/>
        </p:spPr>
        <p:txBody>
          <a:bodyPr/>
          <a:lstStyle/>
          <a:p>
            <a:pPr eaLnBrk="1" hangingPunct="1"/>
            <a:r>
              <a:rPr lang="en-AU" altLang="en-US" dirty="0"/>
              <a:t>RSA is the best known, and by far the most widely used general public key encryption algorithm, and was first published by </a:t>
            </a:r>
            <a:r>
              <a:rPr lang="en-AU" altLang="en-US" dirty="0" err="1"/>
              <a:t>Rivest</a:t>
            </a:r>
            <a:r>
              <a:rPr lang="en-AU" altLang="en-US" dirty="0"/>
              <a:t>, Shamir &amp; </a:t>
            </a:r>
            <a:r>
              <a:rPr lang="en-AU" altLang="en-US" dirty="0" err="1"/>
              <a:t>Adleman</a:t>
            </a:r>
            <a:r>
              <a:rPr lang="en-AU" altLang="en-US" dirty="0"/>
              <a:t> of MIT in 1978 [RIVE78]. </a:t>
            </a:r>
            <a:r>
              <a:rPr lang="en-US" altLang="en-US" dirty="0">
                <a:latin typeface="Times-Roman" charset="0"/>
              </a:rPr>
              <a:t>Since that time RSA has reigned supreme as the most widely accepted and implemented general-purpose approach to public-key encryption. It is </a:t>
            </a:r>
            <a:r>
              <a:rPr lang="en-AU" altLang="en-US" dirty="0"/>
              <a:t>based on exponentiation in a finite (Galois) field over integers modulo a prime, using </a:t>
            </a:r>
            <a:r>
              <a:rPr lang="en-US" altLang="en-US" dirty="0"/>
              <a:t>large integers (</a:t>
            </a:r>
            <a:r>
              <a:rPr lang="en-US" altLang="en-US" dirty="0" err="1"/>
              <a:t>eg</a:t>
            </a:r>
            <a:r>
              <a:rPr lang="en-US" altLang="en-US" dirty="0"/>
              <a:t>. 1024 bits)</a:t>
            </a:r>
            <a:r>
              <a:rPr lang="en-AU" altLang="en-US" dirty="0"/>
              <a:t>. Its security is due to the cost of factoring large numbers.</a:t>
            </a:r>
          </a:p>
        </p:txBody>
      </p:sp>
    </p:spTree>
    <p:extLst>
      <p:ext uri="{BB962C8B-B14F-4D97-AF65-F5344CB8AC3E}">
        <p14:creationId xmlns:p14="http://schemas.microsoft.com/office/powerpoint/2010/main" val="696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7165FBA0-2C8F-4DF7-B7AF-6A9C6FEDA3A5}" type="slidenum">
              <a:rPr lang="en-AU" altLang="en-US" smtClean="0"/>
              <a:pPr/>
              <a:t>12</a:t>
            </a:fld>
            <a:endParaRPr lang="en-AU" altLang="en-US"/>
          </a:p>
        </p:txBody>
      </p:sp>
      <p:sp>
        <p:nvSpPr>
          <p:cNvPr id="28675" name="Rectangle 2"/>
          <p:cNvSpPr>
            <a:spLocks noGrp="1" noRot="1" noChangeAspect="1" noChangeArrowheads="1" noTextEdit="1"/>
          </p:cNvSpPr>
          <p:nvPr>
            <p:ph type="sldImg"/>
          </p:nvPr>
        </p:nvSpPr>
        <p:spPr>
          <a:xfrm>
            <a:off x="673100" y="768350"/>
            <a:ext cx="5753100" cy="3836988"/>
          </a:xfrm>
          <a:ln/>
        </p:spPr>
      </p:sp>
      <p:sp>
        <p:nvSpPr>
          <p:cNvPr id="28676" name="Rectangle 3"/>
          <p:cNvSpPr>
            <a:spLocks noGrp="1" noChangeArrowheads="1"/>
          </p:cNvSpPr>
          <p:nvPr>
            <p:ph type="body" idx="1"/>
          </p:nvPr>
        </p:nvSpPr>
        <p:spPr>
          <a:noFill/>
        </p:spPr>
        <p:txBody>
          <a:bodyPr/>
          <a:lstStyle/>
          <a:p>
            <a:pPr eaLnBrk="1" hangingPunct="1"/>
            <a:r>
              <a:rPr lang="en-AU" altLang="en-US" b="1" u="sng" dirty="0"/>
              <a:t>Pay Special Attention</a:t>
            </a:r>
          </a:p>
          <a:p>
            <a:pPr eaLnBrk="1" hangingPunct="1"/>
            <a:endParaRPr lang="en-AU" altLang="en-US" dirty="0"/>
          </a:p>
          <a:p>
            <a:pPr eaLnBrk="1" hangingPunct="1"/>
            <a:r>
              <a:rPr lang="en-AU" altLang="en-US" dirty="0"/>
              <a:t>Best explain</a:t>
            </a:r>
            <a:r>
              <a:rPr lang="en-AU" altLang="en-US" baseline="0" dirty="0"/>
              <a:t>ed by watching this video  https://</a:t>
            </a:r>
            <a:r>
              <a:rPr lang="en-AU" altLang="en-US" baseline="0" dirty="0" err="1"/>
              <a:t>www.youtube.com</a:t>
            </a:r>
            <a:r>
              <a:rPr lang="en-AU" altLang="en-US" baseline="0" dirty="0"/>
              <a:t>/</a:t>
            </a:r>
            <a:r>
              <a:rPr lang="en-AU" altLang="en-US" baseline="0" dirty="0" err="1"/>
              <a:t>watch?v</a:t>
            </a:r>
            <a:r>
              <a:rPr lang="en-AU" altLang="en-US" baseline="0" dirty="0"/>
              <a:t>=kYasb426Yjk</a:t>
            </a:r>
            <a:endParaRPr lang="en-AU" altLang="en-US" dirty="0"/>
          </a:p>
          <a:p>
            <a:pPr eaLnBrk="1" hangingPunct="1"/>
            <a:endParaRPr lang="en-AU" altLang="en-US" dirty="0"/>
          </a:p>
          <a:p>
            <a:pPr eaLnBrk="1" hangingPunct="1"/>
            <a:endParaRPr lang="en-AU" altLang="en-US" dirty="0"/>
          </a:p>
          <a:p>
            <a:pPr eaLnBrk="1" hangingPunct="1"/>
            <a:r>
              <a:rPr lang="en-AU" altLang="en-US" dirty="0"/>
              <a:t>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a:p>
            <a:pPr eaLnBrk="1" hangingPunct="1"/>
            <a:r>
              <a:rPr lang="en-AU" altLang="en-US" dirty="0"/>
              <a:t>ø(n) is the </a:t>
            </a:r>
            <a:r>
              <a:rPr lang="en-SG" altLang="en-US" dirty="0"/>
              <a:t>number of positive integers coprime to and smaller than n.</a:t>
            </a:r>
          </a:p>
          <a:p>
            <a:pPr eaLnBrk="1" hangingPunct="1"/>
            <a:r>
              <a:rPr lang="en-SG" altLang="en-US" dirty="0"/>
              <a:t>Two popular values for e are: 3 and 65537 (2</a:t>
            </a:r>
            <a:r>
              <a:rPr lang="en-SG" altLang="en-US" baseline="30000" dirty="0"/>
              <a:t>16</a:t>
            </a:r>
            <a:r>
              <a:rPr lang="en-SG" altLang="en-US" dirty="0"/>
              <a:t> + 1).</a:t>
            </a:r>
          </a:p>
          <a:p>
            <a:pPr eaLnBrk="1" hangingPunct="1"/>
            <a:r>
              <a:rPr lang="en-SG" altLang="en-US" dirty="0"/>
              <a:t>Extended Euclidean Algorithm and Inverse Modulo calculation </a:t>
            </a:r>
            <a:r>
              <a:rPr lang="en-AU" altLang="en-US" dirty="0"/>
              <a:t>https://www.youtube.com/watch?v=fz1vxq5ts5I</a:t>
            </a:r>
          </a:p>
        </p:txBody>
      </p:sp>
    </p:spTree>
    <p:extLst>
      <p:ext uri="{BB962C8B-B14F-4D97-AF65-F5344CB8AC3E}">
        <p14:creationId xmlns:p14="http://schemas.microsoft.com/office/powerpoint/2010/main" val="346391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ACFA7F2F-8736-4227-B516-96798EC45311}" type="slidenum">
              <a:rPr lang="en-AU" altLang="en-US" smtClean="0"/>
              <a:pPr/>
              <a:t>13</a:t>
            </a:fld>
            <a:endParaRPr lang="en-AU" altLang="en-US"/>
          </a:p>
        </p:txBody>
      </p:sp>
      <p:sp>
        <p:nvSpPr>
          <p:cNvPr id="32771" name="Rectangle 2"/>
          <p:cNvSpPr>
            <a:spLocks noGrp="1" noRot="1" noChangeAspect="1" noChangeArrowheads="1" noTextEdit="1"/>
          </p:cNvSpPr>
          <p:nvPr>
            <p:ph type="sldImg"/>
          </p:nvPr>
        </p:nvSpPr>
        <p:spPr>
          <a:xfrm>
            <a:off x="673100" y="768350"/>
            <a:ext cx="5753100" cy="3836988"/>
          </a:xfrm>
          <a:ln/>
        </p:spPr>
      </p:sp>
      <p:sp>
        <p:nvSpPr>
          <p:cNvPr id="3277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en-US" b="1" u="sng" dirty="0"/>
              <a:t>Pay Special Attention</a:t>
            </a:r>
          </a:p>
          <a:p>
            <a:pPr eaLnBrk="1" hangingPunct="1"/>
            <a:endParaRPr lang="en-US" altLang="en-US" dirty="0"/>
          </a:p>
          <a:p>
            <a:pPr eaLnBrk="1" hangingPunct="1"/>
            <a:r>
              <a:rPr lang="en-US" altLang="en-US" dirty="0"/>
              <a:t>Here walk through example RSA key generation using “trivial” sized numbers.</a:t>
            </a:r>
          </a:p>
          <a:p>
            <a:pPr eaLnBrk="1" hangingPunct="1"/>
            <a:r>
              <a:rPr lang="en-US" altLang="en-US" dirty="0"/>
              <a:t>Selecting primes requires the use of a primality test.</a:t>
            </a:r>
          </a:p>
          <a:p>
            <a:pPr eaLnBrk="1" hangingPunct="1"/>
            <a:r>
              <a:rPr lang="en-US" altLang="en-US" dirty="0"/>
              <a:t>Finding d as inverse of e mod </a:t>
            </a:r>
            <a:r>
              <a:rPr lang="en-AU" altLang="en-US" dirty="0">
                <a:latin typeface="Courier New" panose="02070309020205020404" pitchFamily="49" charset="0"/>
              </a:rPr>
              <a:t>ø(</a:t>
            </a:r>
            <a:r>
              <a:rPr lang="en-AU" altLang="en-US" i="1" dirty="0">
                <a:latin typeface="Courier New" panose="02070309020205020404" pitchFamily="49" charset="0"/>
              </a:rPr>
              <a:t>n</a:t>
            </a:r>
            <a:r>
              <a:rPr lang="en-AU" altLang="en-US" dirty="0">
                <a:latin typeface="Courier New" panose="02070309020205020404" pitchFamily="49" charset="0"/>
              </a:rPr>
              <a:t>) requires use of Euclid’s Inverse algorithm (see </a:t>
            </a:r>
            <a:r>
              <a:rPr lang="en-AU" altLang="en-US" dirty="0" err="1">
                <a:latin typeface="Courier New" panose="02070309020205020404" pitchFamily="49" charset="0"/>
              </a:rPr>
              <a:t>Ch4</a:t>
            </a:r>
            <a:r>
              <a:rPr lang="en-AU" altLang="en-US" dirty="0">
                <a:latin typeface="Courier New" panose="02070309020205020404" pitchFamily="49" charset="0"/>
              </a:rPr>
              <a:t>)</a:t>
            </a:r>
          </a:p>
        </p:txBody>
      </p:sp>
    </p:spTree>
    <p:extLst>
      <p:ext uri="{BB962C8B-B14F-4D97-AF65-F5344CB8AC3E}">
        <p14:creationId xmlns:p14="http://schemas.microsoft.com/office/powerpoint/2010/main" val="113286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1CCD1FA0-5D7E-4775-9B65-02BDAB8B72F2}" type="slidenum">
              <a:rPr lang="en-AU" altLang="en-US" smtClean="0"/>
              <a:pPr/>
              <a:t>14</a:t>
            </a:fld>
            <a:endParaRPr lang="en-AU" altLang="en-US"/>
          </a:p>
        </p:txBody>
      </p:sp>
      <p:sp>
        <p:nvSpPr>
          <p:cNvPr id="30723" name="Rectangle 2"/>
          <p:cNvSpPr>
            <a:spLocks noGrp="1" noRot="1" noChangeAspect="1" noChangeArrowheads="1" noTextEdit="1"/>
          </p:cNvSpPr>
          <p:nvPr>
            <p:ph type="sldImg"/>
          </p:nvPr>
        </p:nvSpPr>
        <p:spPr>
          <a:xfrm>
            <a:off x="673100" y="768350"/>
            <a:ext cx="5753100" cy="3836988"/>
          </a:xfrm>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en-US" b="1" u="sng" dirty="0"/>
              <a:t>Pay Special Attention</a:t>
            </a:r>
          </a:p>
          <a:p>
            <a:pPr eaLnBrk="1" hangingPunct="1"/>
            <a:endParaRPr lang="en-US" altLang="en-US" dirty="0"/>
          </a:p>
          <a:p>
            <a:pPr eaLnBrk="1" hangingPunct="1"/>
            <a:r>
              <a:rPr lang="en-US" altLang="en-US" dirty="0"/>
              <a:t>The actual RSA encryption and decryption computations are each simply a single exponentiation mod (n). Note that the message must be smaller than the modulus. The “magic” is in the choice of the exponents which makes the system work.</a:t>
            </a:r>
          </a:p>
        </p:txBody>
      </p:sp>
    </p:spTree>
    <p:extLst>
      <p:ext uri="{BB962C8B-B14F-4D97-AF65-F5344CB8AC3E}">
        <p14:creationId xmlns:p14="http://schemas.microsoft.com/office/powerpoint/2010/main" val="35537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170FC80A-6F7D-4E39-B495-68A5AE1ECEB6}" type="slidenum">
              <a:rPr lang="en-AU" altLang="en-US" smtClean="0"/>
              <a:pPr/>
              <a:t>15</a:t>
            </a:fld>
            <a:endParaRPr lang="en-AU" altLang="en-US"/>
          </a:p>
        </p:txBody>
      </p:sp>
      <p:sp>
        <p:nvSpPr>
          <p:cNvPr id="34819" name="Rectangle 2"/>
          <p:cNvSpPr>
            <a:spLocks noGrp="1" noRot="1" noChangeAspect="1" noChangeArrowheads="1" noTextEdit="1"/>
          </p:cNvSpPr>
          <p:nvPr>
            <p:ph type="sldImg"/>
          </p:nvPr>
        </p:nvSpPr>
        <p:spPr>
          <a:xfrm>
            <a:off x="673100" y="768350"/>
            <a:ext cx="5753100" cy="3836988"/>
          </a:xfrm>
          <a:ln/>
        </p:spPr>
      </p:sp>
      <p:sp>
        <p:nvSpPr>
          <p:cNvPr id="348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en-US" b="1" u="sng" dirty="0"/>
              <a:t>Pay Special Attention</a:t>
            </a:r>
          </a:p>
          <a:p>
            <a:pPr eaLnBrk="1" hangingPunct="1"/>
            <a:endParaRPr lang="en-AU" altLang="en-US" dirty="0"/>
          </a:p>
          <a:p>
            <a:pPr eaLnBrk="1" hangingPunct="1"/>
            <a:r>
              <a:rPr lang="en-AU" altLang="en-US" dirty="0"/>
              <a:t>Then show that the encryption and decryption operations are simple exponentiations mod 187.</a:t>
            </a:r>
          </a:p>
          <a:p>
            <a:pPr eaLnBrk="1" hangingPunct="1"/>
            <a:r>
              <a:rPr lang="en-AU" altLang="en-US" dirty="0"/>
              <a:t>Rather than having to laborious repeatedly multiply, can use the "square and multiply" algorithm with modulo reductions to implement all exponentiations quickly and efficiently (see next).</a:t>
            </a:r>
          </a:p>
        </p:txBody>
      </p:sp>
    </p:spTree>
    <p:extLst>
      <p:ext uri="{BB962C8B-B14F-4D97-AF65-F5344CB8AC3E}">
        <p14:creationId xmlns:p14="http://schemas.microsoft.com/office/powerpoint/2010/main" val="3853239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343A2A01-6100-44F0-9594-8F55A0BCBDE9}" type="slidenum">
              <a:rPr lang="en-AU" altLang="en-US" smtClean="0"/>
              <a:pPr/>
              <a:t>16</a:t>
            </a:fld>
            <a:endParaRPr lang="en-AU" altLang="en-US"/>
          </a:p>
        </p:txBody>
      </p:sp>
      <p:sp>
        <p:nvSpPr>
          <p:cNvPr id="40963" name="Rectangle 2"/>
          <p:cNvSpPr>
            <a:spLocks noGrp="1" noRot="1" noChangeAspect="1" noChangeArrowheads="1" noTextEdit="1"/>
          </p:cNvSpPr>
          <p:nvPr>
            <p:ph type="sldImg"/>
          </p:nvPr>
        </p:nvSpPr>
        <p:spPr>
          <a:xfrm>
            <a:off x="673100" y="768350"/>
            <a:ext cx="5753100" cy="3836988"/>
          </a:xfrm>
          <a:ln/>
        </p:spPr>
      </p:sp>
      <p:sp>
        <p:nvSpPr>
          <p:cNvPr id="40964" name="Rectangle 3"/>
          <p:cNvSpPr>
            <a:spLocks noGrp="1" noChangeArrowheads="1"/>
          </p:cNvSpPr>
          <p:nvPr>
            <p:ph type="body" idx="1"/>
          </p:nvPr>
        </p:nvSpPr>
        <p:spPr>
          <a:noFill/>
        </p:spPr>
        <p:txBody>
          <a:bodyPr/>
          <a:lstStyle/>
          <a:p>
            <a:pPr eaLnBrk="1" hangingPunct="1"/>
            <a:r>
              <a:rPr lang="en-US" altLang="en-US" sz="1800" dirty="0">
                <a:latin typeface="Times-Roman" charset="0"/>
              </a:rPr>
              <a:t>Next cycle</a:t>
            </a:r>
            <a:r>
              <a:rPr lang="en-US" altLang="en-US" sz="1800" baseline="0" dirty="0">
                <a:latin typeface="Times-Roman" charset="0"/>
              </a:rPr>
              <a:t> AY1718  Merge Brute Force with </a:t>
            </a:r>
            <a:r>
              <a:rPr lang="en-US" altLang="en-US" sz="1800" baseline="0">
                <a:latin typeface="Times-Roman" charset="0"/>
              </a:rPr>
              <a:t>next slide</a:t>
            </a:r>
            <a:endParaRPr lang="en-US" altLang="en-US" sz="1800" dirty="0">
              <a:latin typeface="Times-Roman" charset="0"/>
            </a:endParaRPr>
          </a:p>
          <a:p>
            <a:pPr eaLnBrk="1" hangingPunct="1"/>
            <a:endParaRPr lang="en-US" altLang="en-US" sz="1800" dirty="0">
              <a:latin typeface="Times-Roman" charset="0"/>
            </a:endParaRPr>
          </a:p>
          <a:p>
            <a:pPr eaLnBrk="1" hangingPunct="1"/>
            <a:r>
              <a:rPr lang="en-US" altLang="en-US" sz="1800" dirty="0">
                <a:latin typeface="Times-Roman" charset="0"/>
              </a:rPr>
              <a:t>We can identify three approaches to attacking RSA mathematically, as shown. Mathematicians </a:t>
            </a:r>
            <a:r>
              <a:rPr lang="en-US" altLang="en-US" sz="1800" dirty="0"/>
              <a:t>currently believe all equivalent to factoring.</a:t>
            </a:r>
          </a:p>
          <a:p>
            <a:pPr eaLnBrk="1" hangingPunct="1"/>
            <a:r>
              <a:rPr lang="en-US" altLang="en-US" sz="1800" dirty="0"/>
              <a:t>See Stallings Table 9.4 for progress in factoring, where see </a:t>
            </a:r>
            <a:r>
              <a:rPr lang="en-AU" altLang="en-US" sz="1800" dirty="0"/>
              <a:t>slow improvements over the years, with the biggest improvements coming from improved algorithms.</a:t>
            </a:r>
            <a:endParaRPr lang="en-US" altLang="en-US" sz="1800" dirty="0"/>
          </a:p>
          <a:p>
            <a:pPr eaLnBrk="1" hangingPunct="1"/>
            <a:r>
              <a:rPr lang="en-US" altLang="en-US" sz="1800" dirty="0"/>
              <a:t>The best current algorithm is the “Lattice Sieve” (LS), which replaced the “Generalized Number Field Sieve” (GNFS), which replaced the “Quadratic Sieve”(QS). </a:t>
            </a:r>
          </a:p>
          <a:p>
            <a:pPr eaLnBrk="1" hangingPunct="1"/>
            <a:r>
              <a:rPr lang="en-US" altLang="en-US" sz="1800" dirty="0"/>
              <a:t>Have to assume computers will continue to get faster, and that better factoring algorithms may yet be found.</a:t>
            </a:r>
          </a:p>
          <a:p>
            <a:pPr eaLnBrk="1" hangingPunct="1"/>
            <a:r>
              <a:rPr lang="en-US" altLang="en-US" sz="1800" dirty="0"/>
              <a:t>Numbers of size 1024-2048 bits look reasonable at present, provided the factors meet other constraints.</a:t>
            </a:r>
          </a:p>
          <a:p>
            <a:pPr eaLnBrk="1" hangingPunct="1"/>
            <a:endParaRPr lang="en-AU" altLang="en-US" dirty="0"/>
          </a:p>
        </p:txBody>
      </p:sp>
    </p:spTree>
    <p:extLst>
      <p:ext uri="{BB962C8B-B14F-4D97-AF65-F5344CB8AC3E}">
        <p14:creationId xmlns:p14="http://schemas.microsoft.com/office/powerpoint/2010/main" val="3188985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3100" y="768350"/>
            <a:ext cx="5753100" cy="3836988"/>
          </a:xfrm>
        </p:spPr>
      </p:sp>
      <p:sp>
        <p:nvSpPr>
          <p:cNvPr id="3" name="Notes Placeholder 2"/>
          <p:cNvSpPr>
            <a:spLocks noGrp="1"/>
          </p:cNvSpPr>
          <p:nvPr>
            <p:ph type="body" idx="1"/>
          </p:nvPr>
        </p:nvSpPr>
        <p:spPr/>
        <p:txBody>
          <a:bodyPr/>
          <a:lstStyle/>
          <a:p>
            <a:r>
              <a:rPr lang="en-US" dirty="0"/>
              <a:t>For small exponent (aka</a:t>
            </a:r>
            <a:r>
              <a:rPr lang="en-US" baseline="0" dirty="0"/>
              <a:t> with value 3) the Chinese Remainder </a:t>
            </a:r>
            <a:r>
              <a:rPr lang="en-US" baseline="0"/>
              <a:t>Theorem could be used</a:t>
            </a:r>
            <a:endParaRPr lang="en-US" dirty="0"/>
          </a:p>
        </p:txBody>
      </p:sp>
      <p:sp>
        <p:nvSpPr>
          <p:cNvPr id="4" name="Slide Number Placeholder 3"/>
          <p:cNvSpPr>
            <a:spLocks noGrp="1"/>
          </p:cNvSpPr>
          <p:nvPr>
            <p:ph type="sldNum" sz="quarter" idx="10"/>
          </p:nvPr>
        </p:nvSpPr>
        <p:spPr/>
        <p:txBody>
          <a:bodyPr/>
          <a:lstStyle/>
          <a:p>
            <a:pPr>
              <a:defRPr/>
            </a:pPr>
            <a:fld id="{F81F3C6A-20C7-4463-B8B2-9F09F42BA531}" type="slidenum">
              <a:rPr lang="en-AU" altLang="en-US" smtClean="0"/>
              <a:pPr>
                <a:defRPr/>
              </a:pPr>
              <a:t>17</a:t>
            </a:fld>
            <a:endParaRPr lang="en-AU" altLang="en-US"/>
          </a:p>
        </p:txBody>
      </p:sp>
    </p:spTree>
    <p:extLst>
      <p:ext uri="{BB962C8B-B14F-4D97-AF65-F5344CB8AC3E}">
        <p14:creationId xmlns:p14="http://schemas.microsoft.com/office/powerpoint/2010/main" val="3452799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2FE5FFF0-CAF1-47F9-A6E0-80B7504F185C}" type="slidenum">
              <a:rPr lang="en-AU" altLang="en-US" smtClean="0"/>
              <a:pPr/>
              <a:t>18</a:t>
            </a:fld>
            <a:endParaRPr lang="en-AU" altLang="en-US"/>
          </a:p>
        </p:txBody>
      </p:sp>
      <p:sp>
        <p:nvSpPr>
          <p:cNvPr id="43011" name="Rectangle 2"/>
          <p:cNvSpPr>
            <a:spLocks noGrp="1" noRot="1" noChangeAspect="1" noChangeArrowheads="1" noTextEdit="1"/>
          </p:cNvSpPr>
          <p:nvPr>
            <p:ph type="sldImg"/>
          </p:nvPr>
        </p:nvSpPr>
        <p:spPr>
          <a:xfrm>
            <a:off x="673100" y="768350"/>
            <a:ext cx="5753100" cy="3836988"/>
          </a:xfrm>
          <a:ln/>
        </p:spPr>
      </p:sp>
      <p:sp>
        <p:nvSpPr>
          <p:cNvPr id="43012" name="Rectangle 3"/>
          <p:cNvSpPr>
            <a:spLocks noGrp="1" noChangeArrowheads="1"/>
          </p:cNvSpPr>
          <p:nvPr>
            <p:ph type="body" idx="1"/>
          </p:nvPr>
        </p:nvSpPr>
        <p:spPr>
          <a:noFill/>
        </p:spPr>
        <p:txBody>
          <a:bodyPr/>
          <a:lstStyle/>
          <a:p>
            <a:pPr eaLnBrk="1" hangingPunct="1"/>
            <a:r>
              <a:rPr lang="en-US" altLang="en-US" dirty="0">
                <a:latin typeface="Times-Roman" charset="0"/>
              </a:rPr>
              <a:t>The RSA algorithm is vulnerable to a chosen </a:t>
            </a:r>
            <a:r>
              <a:rPr lang="en-US" altLang="en-US" dirty="0" err="1">
                <a:latin typeface="Times-Roman" charset="0"/>
              </a:rPr>
              <a:t>ciphertext</a:t>
            </a:r>
            <a:r>
              <a:rPr lang="en-US" altLang="en-US" dirty="0">
                <a:latin typeface="Times-Roman" charset="0"/>
              </a:rPr>
              <a:t> attack (CCA). CCA is defined as an attack in which adversary chooses a number of </a:t>
            </a:r>
            <a:r>
              <a:rPr lang="en-US" altLang="en-US" dirty="0" err="1">
                <a:latin typeface="Times-Roman" charset="0"/>
              </a:rPr>
              <a:t>ciphertexts</a:t>
            </a:r>
            <a:r>
              <a:rPr lang="en-US" altLang="en-US" dirty="0">
                <a:latin typeface="Times-Roman" charset="0"/>
              </a:rPr>
              <a:t> and is then given the corresponding plaintexts, decrypted with the target’s private key. The adversary exploits properties of RSA and selects blocks of data that, when processed using the target’s private key, yield information needed for cryptanalysis. Can counter simple attacks with random pad of plaintext. More sophisticated variants need to modify the plaintext using a procedure known as optimal asymmetric encryption padding (OAEP).</a:t>
            </a:r>
          </a:p>
        </p:txBody>
      </p:sp>
    </p:spTree>
    <p:extLst>
      <p:ext uri="{BB962C8B-B14F-4D97-AF65-F5344CB8AC3E}">
        <p14:creationId xmlns:p14="http://schemas.microsoft.com/office/powerpoint/2010/main" val="3136348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BCFB7C86-D847-4276-82D0-9FC5A5101979}" type="slidenum">
              <a:rPr lang="en-AU" altLang="en-US" smtClean="0"/>
              <a:pPr/>
              <a:t>20</a:t>
            </a:fld>
            <a:endParaRPr lang="en-AU" altLang="en-US"/>
          </a:p>
        </p:txBody>
      </p:sp>
      <p:sp>
        <p:nvSpPr>
          <p:cNvPr id="36867" name="Rectangle 2"/>
          <p:cNvSpPr>
            <a:spLocks noGrp="1" noRot="1" noChangeAspect="1" noChangeArrowheads="1" noTextEdit="1"/>
          </p:cNvSpPr>
          <p:nvPr>
            <p:ph type="sldImg"/>
          </p:nvPr>
        </p:nvSpPr>
        <p:spPr>
          <a:xfrm>
            <a:off x="673100" y="768350"/>
            <a:ext cx="5753100" cy="3836988"/>
          </a:xfrm>
          <a:ln/>
        </p:spPr>
      </p:sp>
      <p:sp>
        <p:nvSpPr>
          <p:cNvPr id="36868" name="Rectangle 3"/>
          <p:cNvSpPr>
            <a:spLocks noGrp="1" noChangeArrowheads="1"/>
          </p:cNvSpPr>
          <p:nvPr>
            <p:ph type="body" idx="1"/>
          </p:nvPr>
        </p:nvSpPr>
        <p:spPr>
          <a:noFill/>
        </p:spPr>
        <p:txBody>
          <a:bodyPr/>
          <a:lstStyle/>
          <a:p>
            <a:pPr eaLnBrk="1" hangingPunct="1"/>
            <a:r>
              <a:rPr lang="en-US" altLang="en-US" dirty="0">
                <a:latin typeface="Times-Roman" charset="0"/>
              </a:rPr>
              <a:t>Before the application of the public-key cryptosystem, each participant must generate a pair of keys, which requires finding primes and computing inverses.</a:t>
            </a:r>
            <a:r>
              <a:rPr lang="en-US" altLang="en-US" dirty="0"/>
              <a:t> Both the prime generation and the derivation of a suitable pair of inverse exponents may involve trying a number of alternatives. Typically make random guesses for a possible p or q, and check using a probabilistic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lang="en-AU" altLang="en-US" dirty="0"/>
          </a:p>
        </p:txBody>
      </p:sp>
    </p:spTree>
    <p:extLst>
      <p:ext uri="{BB962C8B-B14F-4D97-AF65-F5344CB8AC3E}">
        <p14:creationId xmlns:p14="http://schemas.microsoft.com/office/powerpoint/2010/main" val="116065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786439C0-C3D2-47EC-A500-FB4EC05CACE5}" type="slidenum">
              <a:rPr lang="en-AU" altLang="en-US" smtClean="0"/>
              <a:pPr/>
              <a:t>2</a:t>
            </a:fld>
            <a:endParaRPr lang="en-AU" altLang="en-US"/>
          </a:p>
        </p:txBody>
      </p:sp>
      <p:sp>
        <p:nvSpPr>
          <p:cNvPr id="8195" name="Rectangle 2"/>
          <p:cNvSpPr>
            <a:spLocks noGrp="1" noRot="1" noChangeAspect="1" noChangeArrowheads="1" noTextEdit="1"/>
          </p:cNvSpPr>
          <p:nvPr>
            <p:ph type="sldImg"/>
          </p:nvPr>
        </p:nvSpPr>
        <p:spPr>
          <a:xfrm>
            <a:off x="673100" y="768350"/>
            <a:ext cx="5753100" cy="3836988"/>
          </a:xfrm>
          <a:ln/>
        </p:spPr>
      </p:sp>
      <p:sp>
        <p:nvSpPr>
          <p:cNvPr id="8196" name="Rectangle 3"/>
          <p:cNvSpPr>
            <a:spLocks noGrp="1" noChangeArrowheads="1"/>
          </p:cNvSpPr>
          <p:nvPr>
            <p:ph type="body" idx="1"/>
          </p:nvPr>
        </p:nvSpPr>
        <p:spPr>
          <a:noFill/>
        </p:spPr>
        <p:txBody>
          <a:bodyPr/>
          <a:lstStyle/>
          <a:p>
            <a:pPr eaLnBrk="1" hangingPunct="1"/>
            <a:r>
              <a:rPr lang="en-AU" altLang="en-US" dirty="0"/>
              <a:t>So far all the cryptosystems discussed, from earliest history to modern times, have been private/secret/single key (symmetric) systems. </a:t>
            </a:r>
          </a:p>
          <a:p>
            <a:pPr eaLnBrk="1" hangingPunct="1"/>
            <a:r>
              <a:rPr lang="en-AU" altLang="en-US" dirty="0"/>
              <a:t>All classical, and modern block and stream ciphers are of this form, and still rely on the fundamental building blocks of substitution and permutation (transposition).</a:t>
            </a:r>
          </a:p>
        </p:txBody>
      </p:sp>
    </p:spTree>
    <p:extLst>
      <p:ext uri="{BB962C8B-B14F-4D97-AF65-F5344CB8AC3E}">
        <p14:creationId xmlns:p14="http://schemas.microsoft.com/office/powerpoint/2010/main" val="994666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ACB42217-F8FA-45ED-9709-14781C56A4CB}" type="slidenum">
              <a:rPr lang="en-AU" altLang="en-US" smtClean="0"/>
              <a:pPr/>
              <a:t>21</a:t>
            </a:fld>
            <a:endParaRPr lang="en-AU" altLang="en-US"/>
          </a:p>
        </p:txBody>
      </p:sp>
      <p:sp>
        <p:nvSpPr>
          <p:cNvPr id="45059" name="Rectangle 2"/>
          <p:cNvSpPr>
            <a:spLocks noGrp="1" noRot="1" noChangeAspect="1" noChangeArrowheads="1" noTextEdit="1"/>
          </p:cNvSpPr>
          <p:nvPr>
            <p:ph type="sldImg"/>
          </p:nvPr>
        </p:nvSpPr>
        <p:spPr>
          <a:xfrm>
            <a:off x="673100" y="768350"/>
            <a:ext cx="5753100" cy="3836988"/>
          </a:xfrm>
          <a:ln/>
        </p:spPr>
      </p:sp>
      <p:sp>
        <p:nvSpPr>
          <p:cNvPr id="45060" name="Rectangle 3"/>
          <p:cNvSpPr>
            <a:spLocks noGrp="1" noChangeArrowheads="1"/>
          </p:cNvSpPr>
          <p:nvPr>
            <p:ph type="body" idx="1"/>
          </p:nvPr>
        </p:nvSpPr>
        <p:spPr>
          <a:noFill/>
        </p:spPr>
        <p:txBody>
          <a:bodyPr/>
          <a:lstStyle/>
          <a:p>
            <a:pPr eaLnBrk="1" hangingPunct="1"/>
            <a:r>
              <a:rPr lang="en-US" altLang="en-US" dirty="0"/>
              <a:t>Chapter 9 summary.</a:t>
            </a:r>
          </a:p>
        </p:txBody>
      </p:sp>
    </p:spTree>
    <p:extLst>
      <p:ext uri="{BB962C8B-B14F-4D97-AF65-F5344CB8AC3E}">
        <p14:creationId xmlns:p14="http://schemas.microsoft.com/office/powerpoint/2010/main" val="400308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EA9D2BE1-F0B6-472F-AC1C-E861F5E5B9A8}" type="slidenum">
              <a:rPr lang="en-AU" altLang="en-US" smtClean="0"/>
              <a:pPr/>
              <a:t>3</a:t>
            </a:fld>
            <a:endParaRPr lang="en-AU" altLang="en-US"/>
          </a:p>
        </p:txBody>
      </p:sp>
      <p:sp>
        <p:nvSpPr>
          <p:cNvPr id="10243" name="Rectangle 2"/>
          <p:cNvSpPr>
            <a:spLocks noGrp="1" noRot="1" noChangeAspect="1" noChangeArrowheads="1" noTextEdit="1"/>
          </p:cNvSpPr>
          <p:nvPr>
            <p:ph type="sldImg"/>
          </p:nvPr>
        </p:nvSpPr>
        <p:spPr>
          <a:xfrm>
            <a:off x="673100" y="768350"/>
            <a:ext cx="5753100" cy="3836988"/>
          </a:xfrm>
          <a:ln/>
        </p:spPr>
      </p:sp>
      <p:sp>
        <p:nvSpPr>
          <p:cNvPr id="10244" name="Rectangle 3"/>
          <p:cNvSpPr>
            <a:spLocks noGrp="1" noChangeArrowheads="1"/>
          </p:cNvSpPr>
          <p:nvPr>
            <p:ph type="body" idx="1"/>
          </p:nvPr>
        </p:nvSpPr>
        <p:spPr>
          <a:noFill/>
        </p:spPr>
        <p:txBody>
          <a:bodyPr/>
          <a:lstStyle/>
          <a:p>
            <a:pPr eaLnBrk="1" hangingPunct="1"/>
            <a:r>
              <a:rPr lang="en-AU" altLang="en-US" dirty="0"/>
              <a:t>Will now discuss the radically different </a:t>
            </a:r>
            <a:r>
              <a:rPr lang="en-AU" altLang="en-US" b="1" dirty="0"/>
              <a:t>public key</a:t>
            </a:r>
            <a:r>
              <a:rPr lang="en-AU" altLang="en-US" dirty="0"/>
              <a:t> systems, in which </a:t>
            </a:r>
            <a:r>
              <a:rPr lang="en-AU" altLang="en-US" b="1" dirty="0"/>
              <a:t>two keys</a:t>
            </a:r>
            <a:r>
              <a:rPr lang="en-AU" altLang="en-US" dirty="0"/>
              <a:t> are used. </a:t>
            </a:r>
            <a:r>
              <a:rPr lang="en-US" altLang="en-US" dirty="0">
                <a:latin typeface="Times-Roman" charset="0"/>
              </a:rPr>
              <a:t>The development of public-key cryptography is the greatest and perhaps the only true revolution in the entire history of cryptography. It is asymmetric, involving the use of two separate keys, in contrast to symmetric </a:t>
            </a:r>
            <a:r>
              <a:rPr lang="en-US" altLang="en-US" dirty="0" err="1">
                <a:latin typeface="Times-Roman" charset="0"/>
              </a:rPr>
              <a:t>encryption,which</a:t>
            </a:r>
            <a:r>
              <a:rPr lang="en-US" altLang="en-US" dirty="0">
                <a:latin typeface="Times-Roman" charset="0"/>
              </a:rPr>
              <a:t> uses only one key. </a:t>
            </a:r>
            <a:r>
              <a:rPr lang="en-AU" altLang="en-US" dirty="0"/>
              <a:t>Anyone knowing the public key can encrypt messages or verify signatures, but </a:t>
            </a:r>
            <a:r>
              <a:rPr lang="en-AU" altLang="en-US" b="1" dirty="0"/>
              <a:t>cannot</a:t>
            </a:r>
            <a:r>
              <a:rPr lang="en-AU" altLang="en-US" dirty="0"/>
              <a:t> decrypt messages or create signatures, counter-intuitive though this may seem. 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extLst>
      <p:ext uri="{BB962C8B-B14F-4D97-AF65-F5344CB8AC3E}">
        <p14:creationId xmlns:p14="http://schemas.microsoft.com/office/powerpoint/2010/main" val="114152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D43DCF67-F323-4C7F-AED4-8CBDFCA7A851}" type="slidenum">
              <a:rPr lang="en-AU" altLang="en-US" smtClean="0"/>
              <a:pPr/>
              <a:t>4</a:t>
            </a:fld>
            <a:endParaRPr lang="en-AU" altLang="en-US"/>
          </a:p>
        </p:txBody>
      </p:sp>
      <p:sp>
        <p:nvSpPr>
          <p:cNvPr id="12291" name="Rectangle 2"/>
          <p:cNvSpPr>
            <a:spLocks noGrp="1" noRot="1" noChangeAspect="1" noChangeArrowheads="1" noTextEdit="1"/>
          </p:cNvSpPr>
          <p:nvPr>
            <p:ph type="sldImg"/>
          </p:nvPr>
        </p:nvSpPr>
        <p:spPr>
          <a:xfrm>
            <a:off x="673100" y="768350"/>
            <a:ext cx="5753100" cy="3836988"/>
          </a:xfrm>
          <a:ln/>
        </p:spPr>
      </p:sp>
      <p:sp>
        <p:nvSpPr>
          <p:cNvPr id="12292" name="Rectangle 3"/>
          <p:cNvSpPr>
            <a:spLocks noGrp="1" noChangeArrowheads="1"/>
          </p:cNvSpPr>
          <p:nvPr>
            <p:ph type="body" idx="1"/>
          </p:nvPr>
        </p:nvSpPr>
        <p:spPr>
          <a:noFill/>
        </p:spPr>
        <p:txBody>
          <a:bodyPr/>
          <a:lstStyle/>
          <a:p>
            <a:pPr eaLnBrk="1" hangingPunct="1"/>
            <a:r>
              <a:rPr lang="en-US" altLang="en-US" dirty="0">
                <a:latin typeface="Times-Roman" charset="0"/>
              </a:rPr>
              <a:t>The concept of public-key cryptography evolved from an attempt to attack two of the most difficult problems associated with symmetric encryption: key distribution and digital signatures. </a:t>
            </a:r>
            <a:r>
              <a:rPr lang="en-AU" altLang="en-US" dirty="0"/>
              <a:t>The idea of public key schemes, and the first practical scheme, which was for key distribution only, was published in 1977 by </a:t>
            </a:r>
            <a:r>
              <a:rPr lang="en-AU" altLang="en-US" dirty="0" err="1"/>
              <a:t>Diffie</a:t>
            </a:r>
            <a:r>
              <a:rPr lang="en-AU" altLang="en-US" dirty="0"/>
              <a:t> &amp; Hellman. The concept had been previously described in a classified report in 1970 by James Ellis (UK CESG) - and subsequently declassified </a:t>
            </a:r>
            <a:r>
              <a:rPr lang="en-US" altLang="en-US" dirty="0"/>
              <a:t>[ELLI99]. </a:t>
            </a:r>
            <a:r>
              <a:rPr lang="en-AU" altLang="en-US" dirty="0"/>
              <a:t>Its interesting to note that they discovered RSA first, then </a:t>
            </a:r>
            <a:r>
              <a:rPr lang="en-AU" altLang="en-US" dirty="0" err="1"/>
              <a:t>Diffie</a:t>
            </a:r>
            <a:r>
              <a:rPr lang="en-AU" altLang="en-US" dirty="0"/>
              <a:t>-Hellman, opposite to the order of public discovery! There is also a claim that the NSA knew of the concept in the mid-60’s [SIMM93].</a:t>
            </a:r>
          </a:p>
        </p:txBody>
      </p:sp>
    </p:spTree>
    <p:extLst>
      <p:ext uri="{BB962C8B-B14F-4D97-AF65-F5344CB8AC3E}">
        <p14:creationId xmlns:p14="http://schemas.microsoft.com/office/powerpoint/2010/main" val="236676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486CCA2F-7269-4001-B828-1E9625877797}" type="slidenum">
              <a:rPr lang="en-AU" altLang="en-US" smtClean="0"/>
              <a:pPr/>
              <a:t>5</a:t>
            </a:fld>
            <a:endParaRPr lang="en-AU" altLang="en-US"/>
          </a:p>
        </p:txBody>
      </p:sp>
      <p:sp>
        <p:nvSpPr>
          <p:cNvPr id="14339" name="Rectangle 2"/>
          <p:cNvSpPr>
            <a:spLocks noGrp="1" noRot="1" noChangeAspect="1" noChangeArrowheads="1" noTextEdit="1"/>
          </p:cNvSpPr>
          <p:nvPr>
            <p:ph type="sldImg"/>
          </p:nvPr>
        </p:nvSpPr>
        <p:spPr>
          <a:xfrm>
            <a:off x="673100" y="768350"/>
            <a:ext cx="5753100" cy="3836988"/>
          </a:xfrm>
          <a:ln/>
        </p:spPr>
      </p:sp>
      <p:sp>
        <p:nvSpPr>
          <p:cNvPr id="14340" name="Rectangle 3"/>
          <p:cNvSpPr>
            <a:spLocks noGrp="1" noChangeArrowheads="1"/>
          </p:cNvSpPr>
          <p:nvPr>
            <p:ph type="body" idx="1"/>
          </p:nvPr>
        </p:nvSpPr>
        <p:spPr>
          <a:noFill/>
        </p:spPr>
        <p:txBody>
          <a:bodyPr/>
          <a:lstStyle/>
          <a:p>
            <a:pPr eaLnBrk="1" hangingPunct="1"/>
            <a:r>
              <a:rPr lang="en-US" altLang="en-US"/>
              <a:t>Emphasize here the radical difference with </a:t>
            </a:r>
            <a:r>
              <a:rPr lang="en-AU" altLang="en-US"/>
              <a:t>Public-Key Cryptography is the use of two related keys but with very different roles and abilities. Anyone knowing the public key can encrypt messages or verify signatures, but </a:t>
            </a:r>
            <a:r>
              <a:rPr lang="en-AU" altLang="en-US" b="1"/>
              <a:t>cannot</a:t>
            </a:r>
            <a:r>
              <a:rPr lang="en-AU" altLang="en-US"/>
              <a:t> decrypt messages or create signatures, all thanks to some clever use of number theory.</a:t>
            </a:r>
            <a:endParaRPr lang="en-US" altLang="en-US"/>
          </a:p>
        </p:txBody>
      </p:sp>
    </p:spTree>
    <p:extLst>
      <p:ext uri="{BB962C8B-B14F-4D97-AF65-F5344CB8AC3E}">
        <p14:creationId xmlns:p14="http://schemas.microsoft.com/office/powerpoint/2010/main" val="103609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D3A189F6-4B8B-47A5-AE08-B93329D3619D}" type="slidenum">
              <a:rPr lang="en-AU" altLang="en-US" smtClean="0"/>
              <a:pPr/>
              <a:t>6</a:t>
            </a:fld>
            <a:endParaRPr lang="en-AU" altLang="en-US"/>
          </a:p>
        </p:txBody>
      </p:sp>
      <p:sp>
        <p:nvSpPr>
          <p:cNvPr id="16387" name="Rectangle 2"/>
          <p:cNvSpPr>
            <a:spLocks noGrp="1" noRot="1" noChangeAspect="1" noChangeArrowheads="1" noTextEdit="1"/>
          </p:cNvSpPr>
          <p:nvPr>
            <p:ph type="sldImg"/>
          </p:nvPr>
        </p:nvSpPr>
        <p:spPr>
          <a:xfrm>
            <a:off x="673100" y="768350"/>
            <a:ext cx="5753100" cy="3836988"/>
          </a:xfrm>
          <a:ln/>
        </p:spPr>
      </p:sp>
      <p:sp>
        <p:nvSpPr>
          <p:cNvPr id="16388" name="Rectangle 3"/>
          <p:cNvSpPr>
            <a:spLocks noGrp="1" noChangeArrowheads="1"/>
          </p:cNvSpPr>
          <p:nvPr>
            <p:ph type="body" idx="1"/>
          </p:nvPr>
        </p:nvSpPr>
        <p:spPr>
          <a:noFill/>
        </p:spPr>
        <p:txBody>
          <a:bodyPr/>
          <a:lstStyle/>
          <a:p>
            <a:pPr eaLnBrk="1" hangingPunct="1"/>
            <a:r>
              <a:rPr lang="en-US" altLang="en-US" dirty="0"/>
              <a:t>Stallings Figure 9.1a “</a:t>
            </a:r>
            <a:r>
              <a:rPr lang="en-AU" altLang="en-US" dirty="0"/>
              <a:t>Public-Key Cryptography”, shows </a:t>
            </a:r>
            <a:r>
              <a:rPr lang="en-AU" altLang="en-US" dirty="0" err="1"/>
              <a:t>tha</a:t>
            </a:r>
            <a:r>
              <a:rPr lang="en-US" altLang="en-US" dirty="0"/>
              <a:t>t a</a:t>
            </a:r>
            <a:r>
              <a:rPr lang="en-US" altLang="en-US" dirty="0">
                <a:latin typeface="Times-Roman" charset="0"/>
              </a:rPr>
              <a:t> public-key encryption scheme has six ingredients: plaintext, encryption algorithm, public &amp; private keys, </a:t>
            </a:r>
            <a:r>
              <a:rPr lang="en-US" altLang="en-US" dirty="0" err="1">
                <a:latin typeface="Times-Roman" charset="0"/>
              </a:rPr>
              <a:t>ciphertext</a:t>
            </a:r>
            <a:r>
              <a:rPr lang="en-US" altLang="en-US" dirty="0">
                <a:latin typeface="Times-Roman" charset="0"/>
              </a:rPr>
              <a:t> &amp; decryption algorithm.</a:t>
            </a:r>
            <a:endParaRPr lang="en-US" altLang="en-US" dirty="0"/>
          </a:p>
          <a:p>
            <a:pPr eaLnBrk="1" hangingPunct="1"/>
            <a:r>
              <a:rPr lang="en-AU" altLang="en-US" dirty="0"/>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en-US" b="1" dirty="0"/>
              <a:t>unlocked box</a:t>
            </a:r>
            <a:r>
              <a:rPr lang="en-AU" altLang="en-US" dirty="0"/>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extLst>
      <p:ext uri="{BB962C8B-B14F-4D97-AF65-F5344CB8AC3E}">
        <p14:creationId xmlns:p14="http://schemas.microsoft.com/office/powerpoint/2010/main" val="294816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1A134AAB-4BA0-4782-A6C2-1A18D2B2D0EA}" type="slidenum">
              <a:rPr lang="en-AU" altLang="en-US" smtClean="0"/>
              <a:pPr/>
              <a:t>7</a:t>
            </a:fld>
            <a:endParaRPr lang="en-AU" altLang="en-US"/>
          </a:p>
        </p:txBody>
      </p:sp>
      <p:sp>
        <p:nvSpPr>
          <p:cNvPr id="18435" name="Rectangle 2"/>
          <p:cNvSpPr>
            <a:spLocks noGrp="1" noRot="1" noChangeAspect="1" noChangeArrowheads="1" noTextEdit="1"/>
          </p:cNvSpPr>
          <p:nvPr>
            <p:ph type="sldImg"/>
          </p:nvPr>
        </p:nvSpPr>
        <p:spPr>
          <a:xfrm>
            <a:off x="673100" y="768350"/>
            <a:ext cx="5753100" cy="3836988"/>
          </a:xfrm>
          <a:ln/>
        </p:spPr>
      </p:sp>
      <p:sp>
        <p:nvSpPr>
          <p:cNvPr id="18436" name="Rectangle 3"/>
          <p:cNvSpPr>
            <a:spLocks noGrp="1" noChangeArrowheads="1"/>
          </p:cNvSpPr>
          <p:nvPr>
            <p:ph type="body" idx="1"/>
          </p:nvPr>
        </p:nvSpPr>
        <p:spPr>
          <a:noFill/>
        </p:spPr>
        <p:txBody>
          <a:bodyPr/>
          <a:lstStyle/>
          <a:p>
            <a:pPr eaLnBrk="1" hangingPunct="1"/>
            <a:r>
              <a:rPr lang="en-US" altLang="en-US" dirty="0">
                <a:latin typeface="Times-Roman" charset="0"/>
              </a:rPr>
              <a:t>Asymmetric algorithms rely on one key for encryption and a different but related key for decryption. These algorithms have the following important characteristic:  that it is computationally infeasible to determine the decryption key given only knowledge of the cryptographic algorithm and the encryption key. That is</a:t>
            </a:r>
            <a:r>
              <a:rPr lang="en-AU" altLang="en-US" dirty="0"/>
              <a:t> public key schemes utilise problems that are easy (P type) one way but hard (NP type) the other way, </a:t>
            </a:r>
            <a:r>
              <a:rPr lang="en-AU" altLang="en-US" dirty="0" err="1"/>
              <a:t>eg</a:t>
            </a:r>
            <a:r>
              <a:rPr lang="en-AU" altLang="en-US" dirty="0"/>
              <a:t> exponentiation vs logs, multiplication vs factoring.  </a:t>
            </a:r>
            <a:r>
              <a:rPr lang="en-US" altLang="en-US" dirty="0">
                <a:latin typeface="Times-Roman" charset="0"/>
              </a:rPr>
              <a:t>In addition, some algorithms, such as RSA, are </a:t>
            </a:r>
            <a:r>
              <a:rPr lang="en-AU" altLang="en-US" dirty="0"/>
              <a:t>also able to use either key as public &amp; other private.</a:t>
            </a:r>
          </a:p>
        </p:txBody>
      </p:sp>
    </p:spTree>
    <p:extLst>
      <p:ext uri="{BB962C8B-B14F-4D97-AF65-F5344CB8AC3E}">
        <p14:creationId xmlns:p14="http://schemas.microsoft.com/office/powerpoint/2010/main" val="70905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F29F1450-DFFC-4202-BCAD-D192AC88E2C7}" type="slidenum">
              <a:rPr lang="en-AU" altLang="en-US" smtClean="0"/>
              <a:pPr/>
              <a:t>8</a:t>
            </a:fld>
            <a:endParaRPr lang="en-AU" altLang="en-US"/>
          </a:p>
        </p:txBody>
      </p:sp>
      <p:sp>
        <p:nvSpPr>
          <p:cNvPr id="20483" name="Rectangle 2"/>
          <p:cNvSpPr>
            <a:spLocks noGrp="1" noRot="1" noChangeAspect="1" noChangeArrowheads="1" noTextEdit="1"/>
          </p:cNvSpPr>
          <p:nvPr>
            <p:ph type="sldImg"/>
          </p:nvPr>
        </p:nvSpPr>
        <p:spPr>
          <a:xfrm>
            <a:off x="673100" y="768350"/>
            <a:ext cx="5753100" cy="3836988"/>
          </a:xfrm>
          <a:ln/>
        </p:spPr>
      </p:sp>
      <p:sp>
        <p:nvSpPr>
          <p:cNvPr id="20484"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this case, separate key pairs are used for each of these purposes. The receiver owns and creates secrecy keys, sender owns and creates authentication keys.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AU" altLang="en-US" dirty="0"/>
          </a:p>
          <a:p>
            <a:pPr eaLnBrk="1" hangingPunct="1"/>
            <a:endParaRPr lang="en-US" altLang="en-US" dirty="0"/>
          </a:p>
          <a:p>
            <a:pPr eaLnBrk="1" hangingPunct="1"/>
            <a:r>
              <a:rPr lang="en-US" altLang="en-US" dirty="0"/>
              <a:t>Note that public-key schemes can be used for either secrecy or authentication, or both (as shown here).</a:t>
            </a:r>
          </a:p>
          <a:p>
            <a:pPr eaLnBrk="1" hangingPunct="1"/>
            <a:endParaRPr lang="en-US" altLang="en-US" dirty="0"/>
          </a:p>
          <a:p>
            <a:pPr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p>
        </p:txBody>
      </p:sp>
    </p:spTree>
    <p:extLst>
      <p:ext uri="{BB962C8B-B14F-4D97-AF65-F5344CB8AC3E}">
        <p14:creationId xmlns:p14="http://schemas.microsoft.com/office/powerpoint/2010/main" val="411050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804763" indent="-309524">
              <a:defRPr>
                <a:solidFill>
                  <a:schemeClr val="tx1"/>
                </a:solidFill>
                <a:latin typeface="Arial" panose="020B0604020202020204" pitchFamily="34" charset="0"/>
              </a:defRPr>
            </a:lvl2pPr>
            <a:lvl3pPr marL="1238098" indent="-247620">
              <a:defRPr>
                <a:solidFill>
                  <a:schemeClr val="tx1"/>
                </a:solidFill>
                <a:latin typeface="Arial" panose="020B0604020202020204" pitchFamily="34" charset="0"/>
              </a:defRPr>
            </a:lvl3pPr>
            <a:lvl4pPr marL="1733337" indent="-247620">
              <a:defRPr>
                <a:solidFill>
                  <a:schemeClr val="tx1"/>
                </a:solidFill>
                <a:latin typeface="Arial" panose="020B0604020202020204" pitchFamily="34" charset="0"/>
              </a:defRPr>
            </a:lvl4pPr>
            <a:lvl5pPr marL="2228576" indent="-247620">
              <a:defRPr>
                <a:solidFill>
                  <a:schemeClr val="tx1"/>
                </a:solidFill>
                <a:latin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defRPr>
            </a:lvl9pPr>
          </a:lstStyle>
          <a:p>
            <a:fld id="{E500D6EA-8206-4933-95B5-E0DBA1EC508F}" type="slidenum">
              <a:rPr lang="en-AU" altLang="en-US" smtClean="0"/>
              <a:pPr/>
              <a:t>9</a:t>
            </a:fld>
            <a:endParaRPr lang="en-AU" altLang="en-US"/>
          </a:p>
        </p:txBody>
      </p:sp>
      <p:sp>
        <p:nvSpPr>
          <p:cNvPr id="22531" name="Rectangle 2"/>
          <p:cNvSpPr>
            <a:spLocks noGrp="1" noRot="1" noChangeAspect="1" noChangeArrowheads="1" noTextEdit="1"/>
          </p:cNvSpPr>
          <p:nvPr>
            <p:ph type="sldImg"/>
          </p:nvPr>
        </p:nvSpPr>
        <p:spPr>
          <a:xfrm>
            <a:off x="673100" y="768350"/>
            <a:ext cx="5753100" cy="3836988"/>
          </a:xfrm>
          <a:ln/>
        </p:spPr>
      </p:sp>
      <p:sp>
        <p:nvSpPr>
          <p:cNvPr id="22532" name="Rectangle 3"/>
          <p:cNvSpPr>
            <a:spLocks noGrp="1" noChangeArrowheads="1"/>
          </p:cNvSpPr>
          <p:nvPr>
            <p:ph type="body" idx="1"/>
          </p:nvPr>
        </p:nvSpPr>
        <p:spPr>
          <a:noFill/>
        </p:spPr>
        <p:txBody>
          <a:bodyPr/>
          <a:lstStyle/>
          <a:p>
            <a:pPr eaLnBrk="1" hangingPunct="1"/>
            <a:r>
              <a:rPr lang="en-US" altLang="en-US" dirty="0">
                <a:latin typeface="Times-Roman" charset="0"/>
              </a:rPr>
              <a:t>Recap</a:t>
            </a:r>
            <a:r>
              <a:rPr lang="en-US" altLang="en-US" baseline="0" dirty="0">
                <a:latin typeface="Times-Roman" charset="0"/>
              </a:rPr>
              <a:t> : DH aims to create a shared secret (key exchange) . DH uses discrete logarithm</a:t>
            </a:r>
          </a:p>
          <a:p>
            <a:pPr eaLnBrk="1" hangingPunct="1"/>
            <a:endParaRPr lang="en-US" altLang="en-US" baseline="0" dirty="0">
              <a:latin typeface="Times-Roman" charset="0"/>
            </a:endParaRPr>
          </a:p>
          <a:p>
            <a:pPr eaLnBrk="1" hangingPunct="1"/>
            <a:r>
              <a:rPr lang="en-US" altLang="en-US" baseline="0" dirty="0">
                <a:latin typeface="Times-Roman" charset="0"/>
              </a:rPr>
              <a:t>RSA aims to encrypt / decrypt ,  uses discrete root , factorization  </a:t>
            </a:r>
          </a:p>
          <a:p>
            <a:pPr eaLnBrk="1" hangingPunct="1"/>
            <a:endParaRPr lang="en-US" altLang="en-US" baseline="0" dirty="0">
              <a:latin typeface="Times-Roman" charset="0"/>
            </a:endParaRPr>
          </a:p>
          <a:p>
            <a:pPr eaLnBrk="1" hangingPunct="1"/>
            <a:r>
              <a:rPr lang="en-US" altLang="en-US" baseline="0" dirty="0">
                <a:latin typeface="Times-Roman" charset="0"/>
              </a:rPr>
              <a:t>Both have “public” and “private” components </a:t>
            </a:r>
            <a:endParaRPr lang="en-US" altLang="en-US" dirty="0">
              <a:latin typeface="Times-Roman" charset="0"/>
            </a:endParaRPr>
          </a:p>
          <a:p>
            <a:pPr eaLnBrk="1" hangingPunct="1"/>
            <a:endParaRPr lang="en-US" altLang="en-US" dirty="0">
              <a:latin typeface="Times-Roman" charset="0"/>
            </a:endParaRPr>
          </a:p>
        </p:txBody>
      </p:sp>
    </p:spTree>
    <p:extLst>
      <p:ext uri="{BB962C8B-B14F-4D97-AF65-F5344CB8AC3E}">
        <p14:creationId xmlns:p14="http://schemas.microsoft.com/office/powerpoint/2010/main" val="209341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a:t>Click to edit Master title style</a:t>
            </a:r>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3341C178-699E-4DE2-ADF8-51A00E34E926}" type="slidenum">
              <a:rPr lang="en-US" altLang="en-US" smtClean="0"/>
              <a:pPr>
                <a:defRPr/>
              </a:pPr>
              <a:t>‹#›</a:t>
            </a:fld>
            <a:endParaRPr lang="en-US" alt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130E10B-7700-413A-BA93-8C9E6C0F469B}"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0B75F6E-818E-436A-B860-68DE60948A5A}"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97B36C0-1D79-4C9F-8F15-9B57D85A8143}"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D3B1C49-D0C7-4E4A-87AB-166EE6A34515}" type="slidenum">
              <a:rPr lang="en-US" altLang="en-US" smtClean="0"/>
              <a:pPr>
                <a:defRPr/>
              </a:pPr>
              <a:t>‹#›</a:t>
            </a:fld>
            <a:endParaRPr lang="en-US" alt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986F0424-76CF-41C9-8729-0FB05FFCFB40}"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F27DEABF-DF8B-4560-BCCF-0ED900CE92A5}"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2D57D221-74F8-45CF-A5C0-86DC745F3C8C}"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63F446D8-420E-49A8-996E-D62DAA319BBE}"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FB4E9EB-7719-4A82-A7BF-A2807430A7E8}"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280EB92-EEAA-422D-9AE6-0337B30003F5}"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4350" y="1600201"/>
            <a:ext cx="92583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14350"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514725" y="6356351"/>
            <a:ext cx="32575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7372350"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FB4BEB2-D4FC-4139-ADDD-1511CC27EC81}"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kYasb426Yj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youtube.com/watch?v=6TZD2E2ZW6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H4DENMN_O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42975" y="457202"/>
            <a:ext cx="8829675" cy="2765425"/>
          </a:xfrm>
        </p:spPr>
        <p:txBody>
          <a:bodyPr/>
          <a:lstStyle/>
          <a:p>
            <a:pPr eaLnBrk="1" hangingPunct="1">
              <a:defRPr/>
            </a:pPr>
            <a:r>
              <a:rPr lang="en-US" altLang="en-US" dirty="0"/>
              <a:t>Public Key Cryptography</a:t>
            </a:r>
            <a:endParaRPr lang="en-AU" altLang="en-US" dirty="0"/>
          </a:p>
        </p:txBody>
      </p:sp>
      <p:sp>
        <p:nvSpPr>
          <p:cNvPr id="84995" name="Rectangle 3"/>
          <p:cNvSpPr>
            <a:spLocks noGrp="1" noChangeArrowheads="1"/>
          </p:cNvSpPr>
          <p:nvPr>
            <p:ph type="subTitle" idx="1"/>
          </p:nvPr>
        </p:nvSpPr>
        <p:spPr>
          <a:xfrm>
            <a:off x="1543050" y="3657603"/>
            <a:ext cx="7200900" cy="2671763"/>
          </a:xfrm>
        </p:spPr>
        <p:txBody>
          <a:bodyPr/>
          <a:lstStyle/>
          <a:p>
            <a:pPr eaLnBrk="1" hangingPunct="1">
              <a:defRPr/>
            </a:pPr>
            <a:r>
              <a:rPr lang="en-US" altLang="en-US" dirty="0"/>
              <a:t>RSA	</a:t>
            </a:r>
          </a:p>
          <a:p>
            <a:pPr eaLnBrk="1" hangingPunct="1">
              <a:defRPr/>
            </a:pPr>
            <a:endParaRPr lang="en-US" altLang="en-US" dirty="0"/>
          </a:p>
          <a:p>
            <a:pPr eaLnBrk="1" hangingPunct="1">
              <a:defRPr/>
            </a:pPr>
            <a:endParaRPr lang="en-US" altLang="en-US" dirty="0"/>
          </a:p>
          <a:p>
            <a:pPr lvl="0" eaLnBrk="1" hangingPunct="1">
              <a:buClr>
                <a:srgbClr val="5FAFFF"/>
              </a:buClr>
              <a:defRPr/>
            </a:pPr>
            <a:r>
              <a:rPr lang="en-SG" sz="2000" kern="0" dirty="0">
                <a:solidFill>
                  <a:srgbClr val="FFFFFF"/>
                </a:solidFill>
              </a:rPr>
              <a:t>Adopted from “Cryptography and Network Security” by W. Stallings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71450" y="277816"/>
            <a:ext cx="9944100" cy="1139825"/>
          </a:xfrm>
        </p:spPr>
        <p:txBody>
          <a:bodyPr/>
          <a:lstStyle/>
          <a:p>
            <a:pPr eaLnBrk="1" hangingPunct="1">
              <a:defRPr/>
            </a:pPr>
            <a:r>
              <a:rPr lang="en-AU" altLang="en-US" dirty="0">
                <a:solidFill>
                  <a:schemeClr val="tx1"/>
                </a:solidFill>
              </a:rPr>
              <a:t>Security of Public Key Schemes</a:t>
            </a:r>
          </a:p>
        </p:txBody>
      </p:sp>
      <p:sp>
        <p:nvSpPr>
          <p:cNvPr id="60419" name="Rectangle 3"/>
          <p:cNvSpPr>
            <a:spLocks noGrp="1" noChangeArrowheads="1"/>
          </p:cNvSpPr>
          <p:nvPr>
            <p:ph idx="1"/>
          </p:nvPr>
        </p:nvSpPr>
        <p:spPr>
          <a:xfrm>
            <a:off x="526853" y="1412878"/>
            <a:ext cx="9477188" cy="5040313"/>
          </a:xfrm>
        </p:spPr>
        <p:txBody>
          <a:bodyPr/>
          <a:lstStyle/>
          <a:p>
            <a:pPr eaLnBrk="1" hangingPunct="1">
              <a:lnSpc>
                <a:spcPct val="90000"/>
              </a:lnSpc>
              <a:defRPr/>
            </a:pPr>
            <a:r>
              <a:rPr lang="en-AU" altLang="en-US" sz="2800" dirty="0"/>
              <a:t>Brute force (</a:t>
            </a:r>
            <a:r>
              <a:rPr lang="en-AU" altLang="en-US" sz="2800" b="1" dirty="0"/>
              <a:t>exhaustive search)</a:t>
            </a:r>
            <a:r>
              <a:rPr lang="en-AU" altLang="en-US" sz="2800" dirty="0"/>
              <a:t> attack is always theoretically possible.</a:t>
            </a:r>
          </a:p>
          <a:p>
            <a:pPr eaLnBrk="1" hangingPunct="1">
              <a:lnSpc>
                <a:spcPct val="90000"/>
              </a:lnSpc>
              <a:defRPr/>
            </a:pPr>
            <a:endParaRPr lang="en-AU" altLang="en-US" sz="2800" dirty="0"/>
          </a:p>
          <a:p>
            <a:pPr eaLnBrk="1" hangingPunct="1">
              <a:lnSpc>
                <a:spcPct val="90000"/>
              </a:lnSpc>
              <a:defRPr/>
            </a:pPr>
            <a:r>
              <a:rPr lang="en-AU" altLang="en-US" sz="2800" dirty="0"/>
              <a:t>Made hard enough to be impractical to break by using </a:t>
            </a:r>
            <a:r>
              <a:rPr lang="en-AU" altLang="en-US" sz="2800" b="1" dirty="0"/>
              <a:t>large keys</a:t>
            </a:r>
          </a:p>
          <a:p>
            <a:pPr lvl="1" eaLnBrk="1" hangingPunct="1">
              <a:lnSpc>
                <a:spcPct val="90000"/>
              </a:lnSpc>
              <a:defRPr/>
            </a:pPr>
            <a:r>
              <a:rPr lang="en-AU" altLang="en-US" sz="2400" b="1" dirty="0"/>
              <a:t>RSA claims  </a:t>
            </a:r>
          </a:p>
          <a:p>
            <a:pPr lvl="2" eaLnBrk="1" hangingPunct="1">
              <a:lnSpc>
                <a:spcPct val="90000"/>
              </a:lnSpc>
              <a:defRPr/>
            </a:pPr>
            <a:r>
              <a:rPr lang="en-AU" altLang="en-US" sz="2000" b="1" dirty="0"/>
              <a:t>1024-bit RSA keys = 80-bit symmetric keys (before 2006)</a:t>
            </a:r>
          </a:p>
          <a:p>
            <a:pPr lvl="2" eaLnBrk="1" hangingPunct="1">
              <a:lnSpc>
                <a:spcPct val="90000"/>
              </a:lnSpc>
              <a:defRPr/>
            </a:pPr>
            <a:r>
              <a:rPr lang="en-AU" altLang="en-US" sz="2000" b="1" dirty="0"/>
              <a:t>2048-bit RSA keys = 112-bit symmetric keys (before 2030)</a:t>
            </a:r>
          </a:p>
          <a:p>
            <a:pPr lvl="2" eaLnBrk="1" hangingPunct="1">
              <a:lnSpc>
                <a:spcPct val="90000"/>
              </a:lnSpc>
              <a:defRPr/>
            </a:pPr>
            <a:r>
              <a:rPr lang="en-AU" altLang="en-US" sz="2000" b="1" dirty="0"/>
              <a:t>3072-bit RSA keys = 128-bit symmetric keys (</a:t>
            </a:r>
            <a:r>
              <a:rPr lang="en-AU" altLang="en-US" sz="2000" b="1" dirty="0" err="1"/>
              <a:t>requried</a:t>
            </a:r>
            <a:r>
              <a:rPr lang="en-AU" altLang="en-US" sz="2000" b="1"/>
              <a:t> after 2030)</a:t>
            </a:r>
            <a:endParaRPr lang="en-AU" altLang="en-US" sz="2000" b="1" dirty="0"/>
          </a:p>
          <a:p>
            <a:pPr eaLnBrk="1" hangingPunct="1">
              <a:lnSpc>
                <a:spcPct val="90000"/>
              </a:lnSpc>
              <a:defRPr/>
            </a:pPr>
            <a:endParaRPr lang="en-AU" altLang="en-US" sz="2800" dirty="0"/>
          </a:p>
          <a:p>
            <a:pPr eaLnBrk="1" hangingPunct="1">
              <a:lnSpc>
                <a:spcPct val="90000"/>
              </a:lnSpc>
              <a:defRPr/>
            </a:pPr>
            <a:r>
              <a:rPr lang="en-AU" altLang="en-US" sz="2800" dirty="0"/>
              <a:t>Public Key cryptography is </a:t>
            </a:r>
            <a:r>
              <a:rPr lang="en-AU" altLang="en-US" sz="2800" b="1" dirty="0"/>
              <a:t>slow</a:t>
            </a:r>
            <a:r>
              <a:rPr lang="en-AU" altLang="en-US" sz="2800" dirty="0"/>
              <a:t> compared to private key cryptography </a:t>
            </a:r>
            <a:endParaRPr lang="en-AU"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en-US"/>
              <a:t>RSA</a:t>
            </a:r>
            <a:endParaRPr lang="en-AU" altLang="en-US"/>
          </a:p>
        </p:txBody>
      </p:sp>
      <p:sp>
        <p:nvSpPr>
          <p:cNvPr id="61443" name="Rectangle 3"/>
          <p:cNvSpPr>
            <a:spLocks noGrp="1" noChangeArrowheads="1"/>
          </p:cNvSpPr>
          <p:nvPr>
            <p:ph idx="1"/>
          </p:nvPr>
        </p:nvSpPr>
        <p:spPr>
          <a:xfrm>
            <a:off x="514350" y="1340771"/>
            <a:ext cx="9165654" cy="4454525"/>
          </a:xfrm>
        </p:spPr>
        <p:txBody>
          <a:bodyPr/>
          <a:lstStyle/>
          <a:p>
            <a:pPr eaLnBrk="1" hangingPunct="1">
              <a:defRPr/>
            </a:pPr>
            <a:r>
              <a:rPr lang="en-AU" altLang="en-US" sz="2800" dirty="0"/>
              <a:t>Invented by </a:t>
            </a:r>
            <a:r>
              <a:rPr lang="en-AU" altLang="en-US" sz="2800" dirty="0" err="1"/>
              <a:t>Rivest</a:t>
            </a:r>
            <a:r>
              <a:rPr lang="en-AU" altLang="en-US" sz="2800" dirty="0"/>
              <a:t>, Shamir &amp; </a:t>
            </a:r>
            <a:r>
              <a:rPr lang="en-AU" altLang="en-US" sz="2800" dirty="0" err="1"/>
              <a:t>Adleman</a:t>
            </a:r>
            <a:r>
              <a:rPr lang="en-AU" altLang="en-US" sz="2800" dirty="0"/>
              <a:t> in 1977</a:t>
            </a:r>
          </a:p>
          <a:p>
            <a:pPr eaLnBrk="1" hangingPunct="1">
              <a:defRPr/>
            </a:pPr>
            <a:endParaRPr lang="en-AU" altLang="en-US" sz="2800" dirty="0"/>
          </a:p>
          <a:p>
            <a:pPr eaLnBrk="1" hangingPunct="1">
              <a:defRPr/>
            </a:pPr>
            <a:r>
              <a:rPr lang="en-AU" altLang="en-US" sz="2800" dirty="0"/>
              <a:t>Best known &amp; most widely used public-key scheme </a:t>
            </a:r>
          </a:p>
          <a:p>
            <a:pPr eaLnBrk="1" hangingPunct="1">
              <a:defRPr/>
            </a:pPr>
            <a:endParaRPr lang="en-AU" altLang="en-US" sz="2800" dirty="0"/>
          </a:p>
          <a:p>
            <a:pPr eaLnBrk="1" hangingPunct="1">
              <a:defRPr/>
            </a:pPr>
            <a:r>
              <a:rPr lang="en-AU" altLang="en-US" sz="2800" dirty="0"/>
              <a:t>Encryption / Decryption based on exponentiation (easy)</a:t>
            </a:r>
          </a:p>
          <a:p>
            <a:pPr eaLnBrk="1" hangingPunct="1">
              <a:defRPr/>
            </a:pPr>
            <a:endParaRPr lang="en-AU" altLang="en-US" sz="2800" dirty="0"/>
          </a:p>
          <a:p>
            <a:pPr eaLnBrk="1" hangingPunct="1">
              <a:defRPr/>
            </a:pPr>
            <a:r>
              <a:rPr lang="en-AU" altLang="en-US" sz="2800" dirty="0"/>
              <a:t>Security of RSA is due to cost of factoring </a:t>
            </a:r>
            <a:r>
              <a:rPr lang="en-AU" altLang="en-US" sz="2800" b="1" dirty="0"/>
              <a:t>large</a:t>
            </a:r>
            <a:r>
              <a:rPr lang="en-AU" altLang="en-US" sz="2800" dirty="0"/>
              <a:t> numbers (hard)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ltLang="en-US" dirty="0"/>
              <a:t>RSA Key Setup</a:t>
            </a:r>
          </a:p>
        </p:txBody>
      </p:sp>
      <p:sp>
        <p:nvSpPr>
          <p:cNvPr id="63491" name="Rectangle 3"/>
          <p:cNvSpPr>
            <a:spLocks noGrp="1" noChangeArrowheads="1"/>
          </p:cNvSpPr>
          <p:nvPr>
            <p:ph idx="1"/>
          </p:nvPr>
        </p:nvSpPr>
        <p:spPr>
          <a:xfrm>
            <a:off x="444978" y="1268760"/>
            <a:ext cx="9091010" cy="4392488"/>
          </a:xfrm>
        </p:spPr>
        <p:txBody>
          <a:bodyPr>
            <a:normAutofit lnSpcReduction="10000"/>
          </a:bodyPr>
          <a:lstStyle/>
          <a:p>
            <a:pPr eaLnBrk="1" hangingPunct="1">
              <a:lnSpc>
                <a:spcPct val="90000"/>
              </a:lnSpc>
              <a:defRPr/>
            </a:pPr>
            <a:r>
              <a:rPr lang="en-AU" altLang="en-US" dirty="0"/>
              <a:t>Each user generates a public/private key pair by: </a:t>
            </a:r>
          </a:p>
          <a:p>
            <a:pPr lvl="1" eaLnBrk="1" hangingPunct="1">
              <a:lnSpc>
                <a:spcPct val="90000"/>
              </a:lnSpc>
              <a:defRPr/>
            </a:pPr>
            <a:r>
              <a:rPr lang="en-AU" altLang="en-US" dirty="0"/>
              <a:t>Select two large </a:t>
            </a:r>
            <a:r>
              <a:rPr lang="en-AU" altLang="en-US" dirty="0">
                <a:solidFill>
                  <a:srgbClr val="FFFF00"/>
                </a:solidFill>
              </a:rPr>
              <a:t>primes</a:t>
            </a:r>
            <a:r>
              <a:rPr lang="en-AU" altLang="en-US" dirty="0"/>
              <a:t> at random -</a:t>
            </a:r>
            <a:r>
              <a:rPr lang="en-AU" altLang="en-US" dirty="0">
                <a:solidFill>
                  <a:srgbClr val="FFFF00"/>
                </a:solidFill>
              </a:rPr>
              <a:t> </a:t>
            </a:r>
            <a:r>
              <a:rPr lang="en-AU" altLang="en-US" dirty="0">
                <a:solidFill>
                  <a:srgbClr val="FFFF00"/>
                </a:solidFill>
                <a:latin typeface="Courier New" panose="02070309020205020404" pitchFamily="49" charset="0"/>
              </a:rPr>
              <a:t>p</a:t>
            </a:r>
            <a:r>
              <a:rPr lang="en-AU" altLang="en-US" dirty="0">
                <a:latin typeface="Courier New" panose="02070309020205020404" pitchFamily="49" charset="0"/>
              </a:rPr>
              <a:t>, </a:t>
            </a:r>
            <a:r>
              <a:rPr lang="en-AU" altLang="en-US" dirty="0">
                <a:solidFill>
                  <a:srgbClr val="FFFF00"/>
                </a:solidFill>
                <a:latin typeface="Courier New" panose="02070309020205020404" pitchFamily="49" charset="0"/>
              </a:rPr>
              <a:t>q</a:t>
            </a:r>
            <a:r>
              <a:rPr lang="en-AU" altLang="en-US" dirty="0"/>
              <a:t> </a:t>
            </a:r>
          </a:p>
          <a:p>
            <a:pPr lvl="1" eaLnBrk="1" hangingPunct="1">
              <a:lnSpc>
                <a:spcPct val="90000"/>
              </a:lnSpc>
              <a:defRPr/>
            </a:pPr>
            <a:r>
              <a:rPr lang="en-AU" altLang="en-US" dirty="0"/>
              <a:t>Compute their system modulus </a:t>
            </a:r>
            <a:r>
              <a:rPr lang="en-AU" altLang="en-US" dirty="0">
                <a:solidFill>
                  <a:srgbClr val="FFFF00"/>
                </a:solidFill>
                <a:latin typeface="Courier New" panose="02070309020205020404" pitchFamily="49" charset="0"/>
              </a:rPr>
              <a:t>n</a:t>
            </a:r>
            <a:r>
              <a:rPr lang="en-AU" altLang="en-US" dirty="0">
                <a:latin typeface="Courier New" panose="02070309020205020404" pitchFamily="49" charset="0"/>
              </a:rPr>
              <a:t>=</a:t>
            </a:r>
            <a:r>
              <a:rPr lang="en-AU" altLang="en-US" dirty="0" err="1">
                <a:latin typeface="Courier New" panose="02070309020205020404" pitchFamily="49" charset="0"/>
              </a:rPr>
              <a:t>p.q</a:t>
            </a:r>
            <a:endParaRPr lang="en-AU" altLang="en-US" dirty="0">
              <a:latin typeface="Courier New" panose="02070309020205020404" pitchFamily="49" charset="0"/>
            </a:endParaRPr>
          </a:p>
          <a:p>
            <a:pPr lvl="1">
              <a:lnSpc>
                <a:spcPct val="90000"/>
              </a:lnSpc>
              <a:defRPr/>
            </a:pPr>
            <a:r>
              <a:rPr lang="en-AU" altLang="en-US" dirty="0"/>
              <a:t>Compute </a:t>
            </a:r>
            <a:r>
              <a:rPr lang="el-GR" altLang="en-US" dirty="0">
                <a:solidFill>
                  <a:srgbClr val="FFFF00"/>
                </a:solidFill>
                <a:latin typeface="Courier New" panose="02070309020205020404" pitchFamily="49" charset="0"/>
              </a:rPr>
              <a:t>φ</a:t>
            </a:r>
            <a:r>
              <a:rPr lang="en-AU" altLang="en-US" dirty="0">
                <a:solidFill>
                  <a:srgbClr val="FFFF00"/>
                </a:solidFill>
                <a:latin typeface="Courier New" panose="02070309020205020404" pitchFamily="49" charset="0"/>
              </a:rPr>
              <a:t>(n)</a:t>
            </a:r>
            <a:r>
              <a:rPr lang="en-AU" altLang="en-US" dirty="0">
                <a:latin typeface="Courier New" panose="02070309020205020404" pitchFamily="49" charset="0"/>
              </a:rPr>
              <a:t>=(p-1)(q-1) </a:t>
            </a:r>
          </a:p>
          <a:p>
            <a:pPr lvl="1" eaLnBrk="1" hangingPunct="1">
              <a:lnSpc>
                <a:spcPct val="90000"/>
              </a:lnSpc>
              <a:defRPr/>
            </a:pPr>
            <a:r>
              <a:rPr lang="en-AU" altLang="en-US" dirty="0"/>
              <a:t>Select the encryption key </a:t>
            </a:r>
            <a:r>
              <a:rPr lang="en-AU" altLang="en-US" dirty="0">
                <a:solidFill>
                  <a:srgbClr val="FFFF00"/>
                </a:solidFill>
                <a:latin typeface="Courier New" panose="02070309020205020404" pitchFamily="49" charset="0"/>
              </a:rPr>
              <a:t>e</a:t>
            </a:r>
          </a:p>
          <a:p>
            <a:pPr lvl="2">
              <a:lnSpc>
                <a:spcPct val="90000"/>
              </a:lnSpc>
              <a:defRPr/>
            </a:pPr>
            <a:r>
              <a:rPr lang="en-AU" altLang="en-US" dirty="0"/>
              <a:t>where 1&lt;</a:t>
            </a:r>
            <a:r>
              <a:rPr lang="en-AU" altLang="en-US" dirty="0">
                <a:latin typeface="Courier New" panose="02070309020205020404" pitchFamily="49" charset="0"/>
              </a:rPr>
              <a:t>e&lt;</a:t>
            </a:r>
            <a:r>
              <a:rPr lang="el-GR" altLang="en-US" dirty="0">
                <a:solidFill>
                  <a:srgbClr val="FFFF00"/>
                </a:solidFill>
                <a:latin typeface="Courier New" panose="02070309020205020404" pitchFamily="49" charset="0"/>
              </a:rPr>
              <a:t> φ</a:t>
            </a:r>
            <a:r>
              <a:rPr lang="en-AU" altLang="en-US" dirty="0">
                <a:solidFill>
                  <a:srgbClr val="FFFF00"/>
                </a:solidFill>
                <a:latin typeface="Courier New" panose="02070309020205020404" pitchFamily="49" charset="0"/>
              </a:rPr>
              <a:t>(n)</a:t>
            </a:r>
            <a:r>
              <a:rPr lang="en-AU" altLang="en-US" dirty="0">
                <a:latin typeface="Courier New" panose="02070309020205020404" pitchFamily="49" charset="0"/>
              </a:rPr>
              <a:t>,</a:t>
            </a:r>
            <a:r>
              <a:rPr lang="en-AU" altLang="en-US" dirty="0" err="1">
                <a:latin typeface="Courier New" panose="02070309020205020404" pitchFamily="49" charset="0"/>
              </a:rPr>
              <a:t>gcd</a:t>
            </a:r>
            <a:r>
              <a:rPr lang="en-AU" altLang="en-US" dirty="0">
                <a:latin typeface="Courier New" panose="02070309020205020404" pitchFamily="49" charset="0"/>
              </a:rPr>
              <a:t>(e,</a:t>
            </a:r>
            <a:r>
              <a:rPr lang="el-GR" altLang="en-US" dirty="0">
                <a:solidFill>
                  <a:srgbClr val="FFFF00"/>
                </a:solidFill>
                <a:latin typeface="Courier New" panose="02070309020205020404" pitchFamily="49" charset="0"/>
              </a:rPr>
              <a:t>φ</a:t>
            </a:r>
            <a:r>
              <a:rPr lang="en-AU" altLang="en-US" dirty="0">
                <a:solidFill>
                  <a:srgbClr val="FFFF00"/>
                </a:solidFill>
                <a:latin typeface="Courier New" panose="02070309020205020404" pitchFamily="49" charset="0"/>
              </a:rPr>
              <a:t>(n)</a:t>
            </a:r>
            <a:r>
              <a:rPr lang="en-AU" altLang="en-US" dirty="0">
                <a:latin typeface="Courier New" panose="02070309020205020404" pitchFamily="49" charset="0"/>
              </a:rPr>
              <a:t>)=1 </a:t>
            </a:r>
          </a:p>
          <a:p>
            <a:pPr lvl="1" eaLnBrk="1" hangingPunct="1">
              <a:lnSpc>
                <a:spcPct val="90000"/>
              </a:lnSpc>
              <a:defRPr/>
            </a:pPr>
            <a:r>
              <a:rPr lang="en-AU" altLang="en-US" dirty="0"/>
              <a:t>Find decryption key </a:t>
            </a:r>
            <a:r>
              <a:rPr lang="en-AU" altLang="en-US" dirty="0">
                <a:solidFill>
                  <a:srgbClr val="FFFF00"/>
                </a:solidFill>
                <a:latin typeface="Courier New" panose="02070309020205020404" pitchFamily="49" charset="0"/>
              </a:rPr>
              <a:t>d</a:t>
            </a:r>
            <a:r>
              <a:rPr lang="en-AU" altLang="en-US" dirty="0"/>
              <a:t>  by</a:t>
            </a:r>
          </a:p>
          <a:p>
            <a:pPr lvl="2">
              <a:lnSpc>
                <a:spcPct val="90000"/>
              </a:lnSpc>
              <a:defRPr/>
            </a:pPr>
            <a:r>
              <a:rPr lang="en-AU" altLang="en-US" dirty="0" err="1">
                <a:solidFill>
                  <a:srgbClr val="FFFF00"/>
                </a:solidFill>
                <a:latin typeface="Courier New" panose="02070309020205020404" pitchFamily="49" charset="0"/>
              </a:rPr>
              <a:t>e.d</a:t>
            </a:r>
            <a:r>
              <a:rPr lang="en-AU" altLang="en-US" dirty="0">
                <a:latin typeface="Courier New" panose="02070309020205020404" pitchFamily="49" charset="0"/>
              </a:rPr>
              <a:t> </a:t>
            </a:r>
            <a:r>
              <a:rPr lang="en-AU" altLang="en-US" i="1" dirty="0">
                <a:latin typeface="Courier New" panose="02070309020205020404" pitchFamily="49" charset="0"/>
              </a:rPr>
              <a:t>≡</a:t>
            </a:r>
            <a:r>
              <a:rPr lang="en-AU" altLang="en-US" dirty="0">
                <a:latin typeface="Courier New" panose="02070309020205020404" pitchFamily="49" charset="0"/>
              </a:rPr>
              <a:t> 1 (mod </a:t>
            </a:r>
            <a:r>
              <a:rPr lang="el-GR" altLang="en-US" dirty="0">
                <a:solidFill>
                  <a:srgbClr val="FFFF00"/>
                </a:solidFill>
                <a:latin typeface="Courier New" panose="02070309020205020404" pitchFamily="49" charset="0"/>
              </a:rPr>
              <a:t>φ</a:t>
            </a:r>
            <a:r>
              <a:rPr lang="en-AU" altLang="en-US" dirty="0">
                <a:solidFill>
                  <a:srgbClr val="FFFF00"/>
                </a:solidFill>
                <a:latin typeface="Courier New" panose="02070309020205020404" pitchFamily="49" charset="0"/>
              </a:rPr>
              <a:t>(n))</a:t>
            </a:r>
            <a:r>
              <a:rPr lang="en-AU" altLang="en-US" dirty="0">
                <a:latin typeface="Courier New" panose="02070309020205020404" pitchFamily="49" charset="0"/>
              </a:rPr>
              <a:t> and 0</a:t>
            </a:r>
            <a:r>
              <a:rPr lang="en-AU" altLang="en-US" dirty="0">
                <a:latin typeface="Courier New" panose="02070309020205020404" pitchFamily="49" charset="0"/>
                <a:cs typeface="Courier New" panose="02070309020205020404" pitchFamily="49" charset="0"/>
              </a:rPr>
              <a:t>≤</a:t>
            </a:r>
            <a:r>
              <a:rPr lang="en-AU" altLang="en-US" dirty="0">
                <a:solidFill>
                  <a:srgbClr val="FFFF00"/>
                </a:solidFill>
                <a:latin typeface="Courier New" panose="02070309020205020404" pitchFamily="49" charset="0"/>
              </a:rPr>
              <a:t>d</a:t>
            </a:r>
            <a:r>
              <a:rPr lang="en-AU" altLang="en-US" dirty="0">
                <a:latin typeface="Courier New" panose="02070309020205020404" pitchFamily="49" charset="0"/>
                <a:cs typeface="Courier New" panose="02070309020205020404" pitchFamily="49" charset="0"/>
              </a:rPr>
              <a:t>≤</a:t>
            </a:r>
            <a:r>
              <a:rPr lang="en-AU" altLang="en-US" dirty="0">
                <a:latin typeface="Courier New" panose="02070309020205020404" pitchFamily="49" charset="0"/>
              </a:rPr>
              <a:t>n</a:t>
            </a:r>
            <a:r>
              <a:rPr lang="en-AU" altLang="en-US" dirty="0"/>
              <a:t> </a:t>
            </a:r>
          </a:p>
          <a:p>
            <a:pPr lvl="1" eaLnBrk="1" hangingPunct="1">
              <a:lnSpc>
                <a:spcPct val="90000"/>
              </a:lnSpc>
              <a:defRPr/>
            </a:pPr>
            <a:r>
              <a:rPr lang="en-AU" altLang="en-US" dirty="0"/>
              <a:t>publish their public encryption key: </a:t>
            </a:r>
            <a:r>
              <a:rPr lang="en-AU" altLang="en-US" dirty="0">
                <a:solidFill>
                  <a:srgbClr val="FFFF00"/>
                </a:solidFill>
              </a:rPr>
              <a:t>PU={</a:t>
            </a:r>
            <a:r>
              <a:rPr lang="en-AU" altLang="en-US" dirty="0" err="1">
                <a:solidFill>
                  <a:srgbClr val="FFFF00"/>
                </a:solidFill>
              </a:rPr>
              <a:t>e,n</a:t>
            </a:r>
            <a:r>
              <a:rPr lang="en-AU" altLang="en-US" dirty="0">
                <a:solidFill>
                  <a:srgbClr val="FFFF00"/>
                </a:solidFill>
              </a:rPr>
              <a:t>} </a:t>
            </a:r>
          </a:p>
          <a:p>
            <a:pPr lvl="1" eaLnBrk="1" hangingPunct="1">
              <a:lnSpc>
                <a:spcPct val="90000"/>
              </a:lnSpc>
              <a:defRPr/>
            </a:pPr>
            <a:r>
              <a:rPr lang="en-AU" altLang="en-US" sz="2400" dirty="0"/>
              <a:t>Keep</a:t>
            </a:r>
            <a:r>
              <a:rPr lang="en-AU" altLang="en-US" dirty="0"/>
              <a:t> private decryption key: </a:t>
            </a:r>
            <a:r>
              <a:rPr lang="en-AU" altLang="en-US" dirty="0">
                <a:solidFill>
                  <a:srgbClr val="FFFF00"/>
                </a:solidFill>
              </a:rPr>
              <a:t>PR={</a:t>
            </a:r>
            <a:r>
              <a:rPr lang="en-AU" altLang="en-US" dirty="0" err="1">
                <a:solidFill>
                  <a:srgbClr val="FFFF00"/>
                </a:solidFill>
              </a:rPr>
              <a:t>d,n</a:t>
            </a:r>
            <a:r>
              <a:rPr lang="en-AU" altLang="en-US" dirty="0">
                <a:solidFill>
                  <a:srgbClr val="FFFF00"/>
                </a:solidFill>
              </a:rPr>
              <a:t>} </a:t>
            </a:r>
          </a:p>
        </p:txBody>
      </p:sp>
      <p:sp>
        <p:nvSpPr>
          <p:cNvPr id="2" name="TextBox 1"/>
          <p:cNvSpPr txBox="1"/>
          <p:nvPr/>
        </p:nvSpPr>
        <p:spPr>
          <a:xfrm>
            <a:off x="967036" y="5877272"/>
            <a:ext cx="4894289" cy="615553"/>
          </a:xfrm>
          <a:prstGeom prst="rect">
            <a:avLst/>
          </a:prstGeom>
          <a:noFill/>
        </p:spPr>
        <p:txBody>
          <a:bodyPr wrap="none" rtlCol="0">
            <a:spAutoFit/>
          </a:bodyPr>
          <a:lstStyle/>
          <a:p>
            <a:r>
              <a:rPr lang="en-US" dirty="0"/>
              <a:t>where </a:t>
            </a:r>
            <a:r>
              <a:rPr lang="en-US" sz="1600" dirty="0">
                <a:cs typeface="Arial" panose="020B0604020202020204" pitchFamily="34" charset="0"/>
              </a:rPr>
              <a:t>[</a:t>
            </a:r>
            <a:r>
              <a:rPr lang="en-US" sz="1600" dirty="0" err="1">
                <a:cs typeface="Arial" panose="020B0604020202020204" pitchFamily="34" charset="0"/>
              </a:rPr>
              <a:t>gcd</a:t>
            </a:r>
            <a:r>
              <a:rPr lang="en-US" sz="1600" dirty="0">
                <a:cs typeface="Arial" panose="020B0604020202020204" pitchFamily="34" charset="0"/>
              </a:rPr>
              <a:t> ] = Greatest Common Divider</a:t>
            </a:r>
          </a:p>
          <a:p>
            <a:r>
              <a:rPr lang="en-SG" altLang="en-US" sz="1600" dirty="0">
                <a:solidFill>
                  <a:srgbClr val="FFFF00"/>
                </a:solidFill>
                <a:cs typeface="Arial" panose="020B0604020202020204" pitchFamily="34" charset="0"/>
              </a:rPr>
              <a:t>            </a:t>
            </a:r>
            <a:r>
              <a:rPr lang="en-SG" altLang="en-US" sz="1600" dirty="0">
                <a:cs typeface="Arial" panose="020B0604020202020204" pitchFamily="34" charset="0"/>
              </a:rPr>
              <a:t>[</a:t>
            </a:r>
            <a:r>
              <a:rPr lang="el-GR" altLang="en-US" sz="1600" dirty="0">
                <a:cs typeface="Arial" panose="020B0604020202020204" pitchFamily="34" charset="0"/>
              </a:rPr>
              <a:t>φ</a:t>
            </a:r>
            <a:r>
              <a:rPr lang="en-AU" altLang="en-US" sz="1600" dirty="0">
                <a:cs typeface="Arial" panose="020B0604020202020204" pitchFamily="34" charset="0"/>
              </a:rPr>
              <a:t>(n)] = </a:t>
            </a:r>
            <a:r>
              <a:rPr lang="en-SG" sz="1600" dirty="0">
                <a:cs typeface="Arial" panose="020B0604020202020204" pitchFamily="34" charset="0"/>
              </a:rPr>
              <a:t>Euler's totient function </a:t>
            </a:r>
            <a:r>
              <a:rPr lang="en-AU" sz="1600" dirty="0">
                <a:cs typeface="Arial" panose="020B0604020202020204" pitchFamily="34" charset="0"/>
              </a:rPr>
              <a:t>of n. Phi of n</a:t>
            </a:r>
            <a:r>
              <a:rPr lang="en-AU" altLang="en-US" sz="1600" dirty="0">
                <a:cs typeface="Arial" panose="020B0604020202020204" pitchFamily="34" charset="0"/>
              </a:rPr>
              <a:t> </a:t>
            </a:r>
            <a:endParaRPr lang="en-US" sz="1600" dirty="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AU" altLang="en-US" dirty="0"/>
              <a:t>RSA Key Setup example</a:t>
            </a:r>
          </a:p>
        </p:txBody>
      </p:sp>
      <p:sp>
        <p:nvSpPr>
          <p:cNvPr id="69635" name="Rectangle 3"/>
          <p:cNvSpPr>
            <a:spLocks noGrp="1" noChangeArrowheads="1"/>
          </p:cNvSpPr>
          <p:nvPr>
            <p:ph idx="1"/>
          </p:nvPr>
        </p:nvSpPr>
        <p:spPr>
          <a:xfrm>
            <a:off x="514350" y="1600201"/>
            <a:ext cx="9258300" cy="4205063"/>
          </a:xfrm>
        </p:spPr>
        <p:txBody>
          <a:bodyPr>
            <a:normAutofit fontScale="92500" lnSpcReduction="10000"/>
          </a:bodyPr>
          <a:lstStyle/>
          <a:p>
            <a:pPr marL="609600" indent="-609600" eaLnBrk="1" hangingPunct="1">
              <a:lnSpc>
                <a:spcPct val="90000"/>
              </a:lnSpc>
              <a:buFontTx/>
              <a:buAutoNum type="arabicPeriod"/>
              <a:defRPr/>
            </a:pPr>
            <a:r>
              <a:rPr lang="en-AU" altLang="en-US" sz="2800" dirty="0"/>
              <a:t>Select primes: </a:t>
            </a:r>
            <a:r>
              <a:rPr lang="en-AU" altLang="en-US" sz="2800" i="1" dirty="0">
                <a:latin typeface="Courier New" panose="02070309020205020404" pitchFamily="49" charset="0"/>
              </a:rPr>
              <a:t>p</a:t>
            </a:r>
            <a:r>
              <a:rPr lang="en-AU" altLang="en-US" sz="2800" dirty="0">
                <a:latin typeface="Courier New" panose="02070309020205020404" pitchFamily="49" charset="0"/>
              </a:rPr>
              <a:t>=17 &amp; </a:t>
            </a:r>
            <a:r>
              <a:rPr lang="en-AU" altLang="en-US" sz="2800" i="1" dirty="0">
                <a:latin typeface="Courier New" panose="02070309020205020404" pitchFamily="49" charset="0"/>
              </a:rPr>
              <a:t>q</a:t>
            </a:r>
            <a:r>
              <a:rPr lang="en-AU" altLang="en-US" sz="2800" dirty="0">
                <a:latin typeface="Courier New" panose="02070309020205020404" pitchFamily="49" charset="0"/>
              </a:rPr>
              <a:t>=11</a:t>
            </a:r>
            <a:endParaRPr lang="en-AU" altLang="en-US" sz="2800" dirty="0"/>
          </a:p>
          <a:p>
            <a:pPr marL="609600" indent="-609600" eaLnBrk="1" hangingPunct="1">
              <a:lnSpc>
                <a:spcPct val="90000"/>
              </a:lnSpc>
              <a:buFontTx/>
              <a:buAutoNum type="arabicPeriod"/>
              <a:defRPr/>
            </a:pPr>
            <a:r>
              <a:rPr lang="en-AU" altLang="en-US" sz="2800" dirty="0"/>
              <a:t>Compute</a:t>
            </a:r>
            <a:r>
              <a:rPr lang="en-AU" altLang="en-US" sz="2800" dirty="0">
                <a:latin typeface="Courier New" panose="02070309020205020404" pitchFamily="49" charset="0"/>
              </a:rPr>
              <a:t> </a:t>
            </a:r>
            <a:r>
              <a:rPr lang="en-AU" altLang="en-US" sz="2800" i="1" dirty="0">
                <a:latin typeface="Courier New" panose="02070309020205020404" pitchFamily="49" charset="0"/>
              </a:rPr>
              <a:t>n </a:t>
            </a:r>
            <a:r>
              <a:rPr lang="en-AU" altLang="en-US" sz="2800" dirty="0">
                <a:latin typeface="Courier New" panose="02070309020205020404" pitchFamily="49" charset="0"/>
              </a:rPr>
              <a:t>= </a:t>
            </a:r>
            <a:r>
              <a:rPr lang="en-AU" altLang="en-US" sz="2800" i="1" dirty="0" err="1">
                <a:latin typeface="Courier New" panose="02070309020205020404" pitchFamily="49" charset="0"/>
              </a:rPr>
              <a:t>pq</a:t>
            </a:r>
            <a:r>
              <a:rPr lang="en-AU" altLang="en-US" sz="2800" i="1" dirty="0">
                <a:latin typeface="Courier New" panose="02070309020205020404" pitchFamily="49" charset="0"/>
              </a:rPr>
              <a:t> </a:t>
            </a:r>
            <a:r>
              <a:rPr lang="en-AU" altLang="en-US" sz="2800" dirty="0">
                <a:latin typeface="Courier New" panose="02070309020205020404" pitchFamily="49" charset="0"/>
              </a:rPr>
              <a:t>=17</a:t>
            </a:r>
            <a:r>
              <a:rPr lang="en-US" altLang="en-US" sz="2800" dirty="0">
                <a:latin typeface="Courier New" panose="02070309020205020404" pitchFamily="49" charset="0"/>
                <a:cs typeface="Arial" panose="020B0604020202020204" pitchFamily="34" charset="0"/>
              </a:rPr>
              <a:t> x </a:t>
            </a:r>
            <a:r>
              <a:rPr lang="en-AU" altLang="en-US" sz="2800" dirty="0">
                <a:latin typeface="Courier New" panose="02070309020205020404" pitchFamily="49" charset="0"/>
              </a:rPr>
              <a:t>11=187</a:t>
            </a:r>
          </a:p>
          <a:p>
            <a:pPr marL="609600" indent="-609600">
              <a:lnSpc>
                <a:spcPct val="90000"/>
              </a:lnSpc>
              <a:buFontTx/>
              <a:buAutoNum type="arabicPeriod"/>
              <a:defRPr/>
            </a:pPr>
            <a:r>
              <a:rPr lang="en-AU" altLang="en-US" sz="2800" dirty="0"/>
              <a:t>Compute</a:t>
            </a:r>
            <a:r>
              <a:rPr lang="en-AU" altLang="en-US" sz="2800" dirty="0">
                <a:latin typeface="Courier New" panose="02070309020205020404" pitchFamily="49" charset="0"/>
              </a:rPr>
              <a:t> </a:t>
            </a:r>
            <a:r>
              <a:rPr lang="el-GR" altLang="en-US" sz="2800" dirty="0">
                <a:solidFill>
                  <a:srgbClr val="FFFF00"/>
                </a:solidFill>
                <a:latin typeface="Courier New" panose="02070309020205020404" pitchFamily="49" charset="0"/>
              </a:rPr>
              <a:t>φ</a:t>
            </a:r>
            <a:r>
              <a:rPr lang="en-AU" altLang="en-US" sz="2800" dirty="0">
                <a:latin typeface="Courier New" panose="02070309020205020404" pitchFamily="49" charset="0"/>
              </a:rPr>
              <a:t>(</a:t>
            </a:r>
            <a:r>
              <a:rPr lang="en-AU" altLang="en-US" sz="2800" i="1" dirty="0">
                <a:latin typeface="Courier New" panose="02070309020205020404" pitchFamily="49" charset="0"/>
              </a:rPr>
              <a:t>n</a:t>
            </a:r>
            <a:r>
              <a:rPr lang="en-AU" altLang="en-US" sz="2800" dirty="0">
                <a:latin typeface="Courier New" panose="02070309020205020404" pitchFamily="49" charset="0"/>
              </a:rPr>
              <a:t>)=(</a:t>
            </a:r>
            <a:r>
              <a:rPr lang="en-AU" altLang="en-US" sz="2800" i="1" dirty="0">
                <a:latin typeface="Courier New" panose="02070309020205020404" pitchFamily="49" charset="0"/>
              </a:rPr>
              <a:t>p–</a:t>
            </a:r>
            <a:r>
              <a:rPr lang="en-AU" altLang="en-US" sz="2800" dirty="0">
                <a:latin typeface="Courier New" panose="02070309020205020404" pitchFamily="49" charset="0"/>
              </a:rPr>
              <a:t>1)(</a:t>
            </a:r>
            <a:r>
              <a:rPr lang="en-AU" altLang="en-US" sz="2800" i="1" dirty="0">
                <a:latin typeface="Courier New" panose="02070309020205020404" pitchFamily="49" charset="0"/>
              </a:rPr>
              <a:t>q-</a:t>
            </a:r>
            <a:r>
              <a:rPr lang="en-AU" altLang="en-US" sz="2800" dirty="0">
                <a:latin typeface="Courier New" panose="02070309020205020404" pitchFamily="49" charset="0"/>
              </a:rPr>
              <a:t>1)=16</a:t>
            </a:r>
            <a:r>
              <a:rPr lang="en-US" altLang="en-US" sz="2800" dirty="0">
                <a:latin typeface="Courier New" panose="02070309020205020404" pitchFamily="49" charset="0"/>
                <a:cs typeface="Arial" panose="020B0604020202020204" pitchFamily="34" charset="0"/>
              </a:rPr>
              <a:t> x </a:t>
            </a:r>
            <a:r>
              <a:rPr lang="en-AU" altLang="en-US" sz="2800" dirty="0">
                <a:latin typeface="Courier New" panose="02070309020205020404" pitchFamily="49" charset="0"/>
              </a:rPr>
              <a:t>10=160</a:t>
            </a:r>
          </a:p>
          <a:p>
            <a:pPr marL="609600" indent="-609600" eaLnBrk="1" hangingPunct="1">
              <a:lnSpc>
                <a:spcPct val="90000"/>
              </a:lnSpc>
              <a:buFontTx/>
              <a:buAutoNum type="arabicPeriod"/>
              <a:defRPr/>
            </a:pPr>
            <a:r>
              <a:rPr lang="en-AU" altLang="en-US" sz="2800" dirty="0"/>
              <a:t>Select </a:t>
            </a:r>
            <a:r>
              <a:rPr lang="en-AU" altLang="en-US" sz="2800" dirty="0">
                <a:latin typeface="Courier New" panose="02070309020205020404" pitchFamily="49" charset="0"/>
              </a:rPr>
              <a:t>e</a:t>
            </a:r>
            <a:r>
              <a:rPr lang="en-AU" altLang="en-US" sz="2800" dirty="0"/>
              <a:t>:</a:t>
            </a:r>
            <a:r>
              <a:rPr lang="en-AU" altLang="en-US" sz="2800" i="1" dirty="0"/>
              <a:t> </a:t>
            </a:r>
            <a:r>
              <a:rPr lang="en-AU" altLang="en-US" sz="2800" dirty="0" err="1">
                <a:latin typeface="Courier New" panose="02070309020205020404" pitchFamily="49" charset="0"/>
              </a:rPr>
              <a:t>gcd</a:t>
            </a:r>
            <a:r>
              <a:rPr lang="en-AU" altLang="en-US" sz="2800" dirty="0">
                <a:latin typeface="Courier New" panose="02070309020205020404" pitchFamily="49" charset="0"/>
              </a:rPr>
              <a:t>(e,160)=1; </a:t>
            </a:r>
            <a:r>
              <a:rPr lang="en-AU" altLang="en-US" sz="2800" dirty="0"/>
              <a:t>choose </a:t>
            </a:r>
            <a:r>
              <a:rPr lang="en-AU" altLang="en-US" sz="2800" i="1" dirty="0">
                <a:latin typeface="Courier New" panose="02070309020205020404" pitchFamily="49" charset="0"/>
              </a:rPr>
              <a:t>e</a:t>
            </a:r>
            <a:r>
              <a:rPr lang="en-AU" altLang="en-US" sz="2800" dirty="0">
                <a:latin typeface="Courier New" panose="02070309020205020404" pitchFamily="49" charset="0"/>
              </a:rPr>
              <a:t>=7 </a:t>
            </a:r>
            <a:r>
              <a:rPr lang="en-AU" altLang="en-US" sz="1600" dirty="0">
                <a:latin typeface="Courier New" panose="02070309020205020404" pitchFamily="49" charset="0"/>
              </a:rPr>
              <a:t>(relative prime)</a:t>
            </a:r>
            <a:endParaRPr lang="en-AU" altLang="en-US" sz="2800" dirty="0"/>
          </a:p>
          <a:p>
            <a:pPr marL="609600" indent="-609600">
              <a:lnSpc>
                <a:spcPct val="90000"/>
              </a:lnSpc>
              <a:buFontTx/>
              <a:buAutoNum type="arabicPeriod"/>
              <a:defRPr/>
            </a:pPr>
            <a:r>
              <a:rPr lang="en-AU" altLang="en-US" sz="2800" dirty="0"/>
              <a:t>Determine </a:t>
            </a:r>
            <a:r>
              <a:rPr lang="en-AU" altLang="en-US" sz="2800" dirty="0">
                <a:latin typeface="Courier New" panose="02070309020205020404" pitchFamily="49" charset="0"/>
              </a:rPr>
              <a:t>d</a:t>
            </a:r>
            <a:r>
              <a:rPr lang="en-AU" altLang="en-US" sz="2800" dirty="0"/>
              <a:t>:</a:t>
            </a:r>
            <a:r>
              <a:rPr lang="en-AU" altLang="en-US" sz="2800" i="1" dirty="0"/>
              <a:t> </a:t>
            </a:r>
            <a:r>
              <a:rPr lang="en-AU" altLang="en-US" sz="2800" i="1" dirty="0">
                <a:latin typeface="Courier New" panose="02070309020205020404" pitchFamily="49" charset="0"/>
              </a:rPr>
              <a:t>de≡</a:t>
            </a:r>
            <a:r>
              <a:rPr lang="en-AU" altLang="en-US" sz="2800" dirty="0">
                <a:latin typeface="Courier New" panose="02070309020205020404" pitchFamily="49" charset="0"/>
              </a:rPr>
              <a:t>1 (mod 160)</a:t>
            </a:r>
            <a:r>
              <a:rPr lang="en-AU" altLang="en-US" sz="2800" dirty="0"/>
              <a:t> and </a:t>
            </a:r>
            <a:r>
              <a:rPr lang="en-AU" altLang="en-US" sz="2800" i="1" dirty="0">
                <a:latin typeface="Courier New" panose="02070309020205020404" pitchFamily="49" charset="0"/>
              </a:rPr>
              <a:t>d </a:t>
            </a:r>
            <a:r>
              <a:rPr lang="en-AU" altLang="en-US" sz="2800" dirty="0">
                <a:latin typeface="Courier New" panose="02070309020205020404" pitchFamily="49" charset="0"/>
              </a:rPr>
              <a:t>&lt; n</a:t>
            </a:r>
            <a:r>
              <a:rPr lang="en-AU" altLang="en-US" sz="2800" dirty="0"/>
              <a:t> </a:t>
            </a:r>
          </a:p>
          <a:p>
            <a:pPr lvl="2" indent="-342900">
              <a:lnSpc>
                <a:spcPct val="90000"/>
              </a:lnSpc>
              <a:defRPr/>
            </a:pPr>
            <a:r>
              <a:rPr lang="en-AU" altLang="en-US" sz="2000" dirty="0">
                <a:latin typeface="Courier New" panose="02070309020205020404" pitchFamily="49" charset="0"/>
              </a:rPr>
              <a:t>The first possible d value is 23</a:t>
            </a:r>
            <a:r>
              <a:rPr lang="en-AU" altLang="en-US" sz="2000" dirty="0"/>
              <a:t> since </a:t>
            </a:r>
            <a:r>
              <a:rPr lang="en-AU" altLang="en-US" sz="2000" dirty="0">
                <a:latin typeface="Courier New" panose="02070309020205020404" pitchFamily="49" charset="0"/>
              </a:rPr>
              <a:t>23</a:t>
            </a:r>
            <a:r>
              <a:rPr lang="en-US" altLang="en-US" sz="2000" dirty="0">
                <a:latin typeface="Courier New" panose="02070309020205020404" pitchFamily="49" charset="0"/>
                <a:cs typeface="Arial" panose="020B0604020202020204" pitchFamily="34" charset="0"/>
              </a:rPr>
              <a:t>x</a:t>
            </a:r>
            <a:r>
              <a:rPr lang="en-AU" altLang="en-US" sz="2000" dirty="0">
                <a:latin typeface="Courier New" panose="02070309020205020404" pitchFamily="49" charset="0"/>
              </a:rPr>
              <a:t>7=161≡ 1 (mod 160)</a:t>
            </a:r>
          </a:p>
          <a:p>
            <a:pPr lvl="2" indent="-342900">
              <a:lnSpc>
                <a:spcPct val="90000"/>
              </a:lnSpc>
              <a:defRPr/>
            </a:pPr>
            <a:r>
              <a:rPr lang="en-AU" altLang="en-US" sz="2000" dirty="0">
                <a:latin typeface="Courier New" panose="02070309020205020404" pitchFamily="49" charset="0"/>
                <a:cs typeface="Arial" panose="020B0604020202020204" pitchFamily="34" charset="0"/>
              </a:rPr>
              <a:t>The next possible d is 183 as 183 x 7 ≡ 1 (mod 160) and it is smaller than 187 thus is acceptable.</a:t>
            </a:r>
            <a:endParaRPr lang="en-AU" altLang="en-US" sz="2800" dirty="0">
              <a:latin typeface="Courier New" panose="02070309020205020404" pitchFamily="49" charset="0"/>
            </a:endParaRPr>
          </a:p>
          <a:p>
            <a:pPr marL="609600" indent="-609600" eaLnBrk="1" hangingPunct="1">
              <a:lnSpc>
                <a:spcPct val="90000"/>
              </a:lnSpc>
              <a:buFontTx/>
              <a:buAutoNum type="arabicPeriod"/>
              <a:defRPr/>
            </a:pPr>
            <a:r>
              <a:rPr lang="en-US" altLang="en-US" sz="2800" dirty="0"/>
              <a:t>Publish public key </a:t>
            </a:r>
            <a:r>
              <a:rPr lang="en-US" altLang="en-US" sz="2800" dirty="0">
                <a:latin typeface="Courier New" panose="02070309020205020404" pitchFamily="49" charset="0"/>
              </a:rPr>
              <a:t>PU={7,187}</a:t>
            </a:r>
          </a:p>
          <a:p>
            <a:pPr marL="609600" indent="-609600" eaLnBrk="1" hangingPunct="1">
              <a:lnSpc>
                <a:spcPct val="90000"/>
              </a:lnSpc>
              <a:buFontTx/>
              <a:buAutoNum type="arabicPeriod"/>
              <a:defRPr/>
            </a:pPr>
            <a:r>
              <a:rPr lang="en-US" altLang="en-US" sz="2800" dirty="0"/>
              <a:t>Keep secret private key </a:t>
            </a:r>
            <a:r>
              <a:rPr lang="en-US" altLang="en-US" sz="2800" dirty="0">
                <a:latin typeface="Courier New" panose="02070309020205020404" pitchFamily="49" charset="0"/>
              </a:rPr>
              <a:t>PR={23,</a:t>
            </a:r>
            <a:r>
              <a:rPr lang="en-AU" altLang="en-US" sz="2800" dirty="0">
                <a:latin typeface="Courier New" panose="02070309020205020404" pitchFamily="49" charset="0"/>
              </a:rPr>
              <a:t>187} or PR={183,187}</a:t>
            </a:r>
          </a:p>
          <a:p>
            <a:pPr marL="609600" indent="-609600" eaLnBrk="1" hangingPunct="1">
              <a:lnSpc>
                <a:spcPct val="90000"/>
              </a:lnSpc>
              <a:defRPr/>
            </a:pPr>
            <a:endParaRPr lang="en-AU" altLang="en-US" sz="2800" dirty="0"/>
          </a:p>
        </p:txBody>
      </p:sp>
      <p:sp>
        <p:nvSpPr>
          <p:cNvPr id="2" name="TextBox 1"/>
          <p:cNvSpPr txBox="1"/>
          <p:nvPr/>
        </p:nvSpPr>
        <p:spPr>
          <a:xfrm>
            <a:off x="823020" y="5805264"/>
            <a:ext cx="7611956" cy="923330"/>
          </a:xfrm>
          <a:prstGeom prst="rect">
            <a:avLst/>
          </a:prstGeom>
          <a:noFill/>
        </p:spPr>
        <p:txBody>
          <a:bodyPr wrap="none" rtlCol="0">
            <a:spAutoFit/>
          </a:bodyPr>
          <a:lstStyle/>
          <a:p>
            <a:r>
              <a:rPr lang="en-US" dirty="0"/>
              <a:t>Recommended videos : </a:t>
            </a:r>
            <a:r>
              <a:rPr lang="en-AU" altLang="en-US" dirty="0">
                <a:hlinkClick r:id="rId3"/>
              </a:rPr>
              <a:t>https://www.youtube.com/watch?v=kYasb426Yjk</a:t>
            </a:r>
            <a:endParaRPr lang="en-AU" altLang="en-US" dirty="0"/>
          </a:p>
          <a:p>
            <a:r>
              <a:rPr lang="en-SG" dirty="0">
                <a:hlinkClick r:id="rId4"/>
              </a:rPr>
              <a:t>https://www.youtube.com/watch?v=6TZD2E2ZW6o</a:t>
            </a:r>
            <a:endParaRPr lang="en-AU" alt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dirty="0"/>
              <a:t>RSA Encryption / Decryption</a:t>
            </a:r>
            <a:endParaRPr lang="en-AU" altLang="en-US" dirty="0"/>
          </a:p>
        </p:txBody>
      </p:sp>
      <p:sp>
        <p:nvSpPr>
          <p:cNvPr id="66563" name="Rectangle 3"/>
          <p:cNvSpPr>
            <a:spLocks noGrp="1" noChangeArrowheads="1"/>
          </p:cNvSpPr>
          <p:nvPr>
            <p:ph idx="1"/>
          </p:nvPr>
        </p:nvSpPr>
        <p:spPr/>
        <p:txBody>
          <a:bodyPr/>
          <a:lstStyle/>
          <a:p>
            <a:pPr eaLnBrk="1" hangingPunct="1">
              <a:defRPr/>
            </a:pPr>
            <a:r>
              <a:rPr lang="en-AU" altLang="en-US" dirty="0"/>
              <a:t>To encrypt the message M :</a:t>
            </a:r>
          </a:p>
          <a:p>
            <a:pPr lvl="1" eaLnBrk="1" hangingPunct="1">
              <a:defRPr/>
            </a:pPr>
            <a:r>
              <a:rPr lang="en-AU" altLang="en-US" dirty="0"/>
              <a:t>Use </a:t>
            </a:r>
            <a:r>
              <a:rPr lang="en-AU" altLang="en-US" b="1" dirty="0"/>
              <a:t>public key</a:t>
            </a:r>
            <a:r>
              <a:rPr lang="en-AU" altLang="en-US" dirty="0"/>
              <a:t> of recipient </a:t>
            </a:r>
            <a:r>
              <a:rPr lang="en-AU" altLang="en-US" dirty="0">
                <a:latin typeface="Courier New" panose="02070309020205020404" pitchFamily="49" charset="0"/>
              </a:rPr>
              <a:t>PU={</a:t>
            </a:r>
            <a:r>
              <a:rPr lang="en-AU" altLang="en-US" dirty="0" err="1">
                <a:latin typeface="Courier New" panose="02070309020205020404" pitchFamily="49" charset="0"/>
              </a:rPr>
              <a:t>e,n</a:t>
            </a:r>
            <a:r>
              <a:rPr lang="en-AU" altLang="en-US" dirty="0">
                <a:latin typeface="Courier New" panose="02070309020205020404" pitchFamily="49" charset="0"/>
              </a:rPr>
              <a:t>}</a:t>
            </a:r>
            <a:r>
              <a:rPr lang="en-AU" altLang="en-US" dirty="0"/>
              <a:t> </a:t>
            </a:r>
          </a:p>
          <a:p>
            <a:pPr lvl="1" eaLnBrk="1" hangingPunct="1">
              <a:defRPr/>
            </a:pPr>
            <a:r>
              <a:rPr lang="en-AU" altLang="en-US" dirty="0"/>
              <a:t>Computes: </a:t>
            </a:r>
            <a:r>
              <a:rPr lang="en-AU" altLang="en-US" dirty="0">
                <a:latin typeface="Courier New" panose="02070309020205020404" pitchFamily="49" charset="0"/>
              </a:rPr>
              <a:t>C = M</a:t>
            </a:r>
            <a:r>
              <a:rPr lang="en-AU" altLang="en-US" baseline="30000" dirty="0">
                <a:latin typeface="Courier New" panose="02070309020205020404" pitchFamily="49" charset="0"/>
              </a:rPr>
              <a:t>e</a:t>
            </a:r>
            <a:r>
              <a:rPr lang="en-AU" altLang="en-US" dirty="0">
                <a:latin typeface="Courier New" panose="02070309020205020404" pitchFamily="49" charset="0"/>
              </a:rPr>
              <a:t> mod n</a:t>
            </a:r>
            <a:r>
              <a:rPr lang="en-AU" altLang="en-US" dirty="0"/>
              <a:t>, where </a:t>
            </a:r>
            <a:r>
              <a:rPr lang="en-AU" altLang="en-US" dirty="0">
                <a:latin typeface="Courier New" panose="02070309020205020404" pitchFamily="49" charset="0"/>
              </a:rPr>
              <a:t>0</a:t>
            </a:r>
            <a:r>
              <a:rPr lang="en-AU" altLang="en-US" dirty="0">
                <a:latin typeface="Courier New" panose="02070309020205020404" pitchFamily="49" charset="0"/>
                <a:cs typeface="Courier New" panose="02070309020205020404" pitchFamily="49" charset="0"/>
              </a:rPr>
              <a:t>≤</a:t>
            </a:r>
            <a:r>
              <a:rPr lang="en-AU" altLang="en-US" dirty="0">
                <a:latin typeface="Courier New" panose="02070309020205020404" pitchFamily="49" charset="0"/>
              </a:rPr>
              <a:t>M</a:t>
            </a:r>
            <a:r>
              <a:rPr lang="en-AU" altLang="en-US" dirty="0">
                <a:latin typeface="Courier New" panose="02070309020205020404" pitchFamily="49" charset="0"/>
                <a:cs typeface="Courier New" panose="02070309020205020404" pitchFamily="49" charset="0"/>
              </a:rPr>
              <a:t>&lt;</a:t>
            </a:r>
            <a:r>
              <a:rPr lang="en-AU" altLang="en-US" dirty="0">
                <a:latin typeface="Courier New" panose="02070309020205020404" pitchFamily="49" charset="0"/>
              </a:rPr>
              <a:t>n</a:t>
            </a:r>
            <a:endParaRPr lang="en-AU" altLang="en-US" dirty="0"/>
          </a:p>
          <a:p>
            <a:pPr eaLnBrk="1" hangingPunct="1">
              <a:defRPr/>
            </a:pPr>
            <a:r>
              <a:rPr lang="en-AU" altLang="en-US" dirty="0"/>
              <a:t>To decrypt the </a:t>
            </a:r>
            <a:r>
              <a:rPr lang="en-AU" altLang="en-US" dirty="0" err="1"/>
              <a:t>ciphertext</a:t>
            </a:r>
            <a:r>
              <a:rPr lang="en-AU" altLang="en-US" dirty="0"/>
              <a:t> C:</a:t>
            </a:r>
          </a:p>
          <a:p>
            <a:pPr lvl="1" eaLnBrk="1" hangingPunct="1">
              <a:defRPr/>
            </a:pPr>
            <a:r>
              <a:rPr lang="en-AU" altLang="en-US" dirty="0"/>
              <a:t>Use private key of owner </a:t>
            </a:r>
            <a:r>
              <a:rPr lang="en-AU" altLang="en-US" dirty="0">
                <a:latin typeface="Courier New" panose="02070309020205020404" pitchFamily="49" charset="0"/>
              </a:rPr>
              <a:t>PR={</a:t>
            </a:r>
            <a:r>
              <a:rPr lang="en-AU" altLang="en-US" dirty="0" err="1">
                <a:latin typeface="Courier New" panose="02070309020205020404" pitchFamily="49" charset="0"/>
              </a:rPr>
              <a:t>d,n</a:t>
            </a:r>
            <a:r>
              <a:rPr lang="en-AU" altLang="en-US" dirty="0">
                <a:latin typeface="Courier New" panose="02070309020205020404" pitchFamily="49" charset="0"/>
              </a:rPr>
              <a:t>}</a:t>
            </a:r>
            <a:r>
              <a:rPr lang="en-AU" altLang="en-US" dirty="0"/>
              <a:t> </a:t>
            </a:r>
          </a:p>
          <a:p>
            <a:pPr lvl="1" eaLnBrk="1" hangingPunct="1">
              <a:defRPr/>
            </a:pPr>
            <a:r>
              <a:rPr lang="en-AU" altLang="en-US" dirty="0"/>
              <a:t>Computes: </a:t>
            </a:r>
            <a:r>
              <a:rPr lang="en-AU" altLang="en-US" dirty="0">
                <a:latin typeface="Courier New" panose="02070309020205020404" pitchFamily="49" charset="0"/>
              </a:rPr>
              <a:t>M = C</a:t>
            </a:r>
            <a:r>
              <a:rPr lang="en-AU" altLang="en-US" baseline="30000" dirty="0">
                <a:latin typeface="Courier New" panose="02070309020205020404" pitchFamily="49" charset="0"/>
              </a:rPr>
              <a:t>d</a:t>
            </a:r>
            <a:r>
              <a:rPr lang="en-AU" altLang="en-US" dirty="0">
                <a:latin typeface="Courier New" panose="02070309020205020404" pitchFamily="49" charset="0"/>
              </a:rPr>
              <a:t> mod n</a:t>
            </a:r>
            <a:r>
              <a:rPr lang="en-AU" altLang="en-US" dirty="0"/>
              <a:t> </a:t>
            </a:r>
          </a:p>
          <a:p>
            <a:pPr eaLnBrk="1" hangingPunct="1">
              <a:defRPr/>
            </a:pPr>
            <a:r>
              <a:rPr lang="en-AU" altLang="en-US" dirty="0"/>
              <a:t>N</a:t>
            </a:r>
            <a:r>
              <a:rPr lang="en-US" altLang="en-US" dirty="0" err="1"/>
              <a:t>ote</a:t>
            </a:r>
            <a:r>
              <a:rPr lang="en-US" altLang="en-US" dirty="0"/>
              <a:t>: The message </a:t>
            </a:r>
            <a:r>
              <a:rPr lang="en-US" altLang="en-US" dirty="0">
                <a:solidFill>
                  <a:srgbClr val="FFFF00"/>
                </a:solidFill>
              </a:rPr>
              <a:t>M</a:t>
            </a:r>
            <a:r>
              <a:rPr lang="en-US" altLang="en-US" dirty="0"/>
              <a:t> </a:t>
            </a:r>
            <a:r>
              <a:rPr lang="en-US" altLang="en-US" dirty="0">
                <a:solidFill>
                  <a:srgbClr val="FFFF00"/>
                </a:solidFill>
              </a:rPr>
              <a:t>must be smaller </a:t>
            </a:r>
            <a:r>
              <a:rPr lang="en-US" altLang="en-US" dirty="0"/>
              <a:t>than the modulus </a:t>
            </a:r>
            <a:r>
              <a:rPr lang="en-US" altLang="en-US" dirty="0">
                <a:solidFill>
                  <a:srgbClr val="FFFF00"/>
                </a:solidFill>
              </a:rPr>
              <a:t>n</a:t>
            </a:r>
            <a:r>
              <a:rPr lang="en-US" altLang="en-US" dirty="0"/>
              <a:t> (break M into blocks if needed)</a:t>
            </a:r>
            <a:endParaRPr lang="en-AU"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ltLang="en-US" dirty="0"/>
              <a:t>RSA En/Decryption example</a:t>
            </a:r>
          </a:p>
        </p:txBody>
      </p:sp>
      <p:sp>
        <p:nvSpPr>
          <p:cNvPr id="71683" name="Rectangle 3"/>
          <p:cNvSpPr>
            <a:spLocks noGrp="1" noChangeArrowheads="1"/>
          </p:cNvSpPr>
          <p:nvPr>
            <p:ph idx="1"/>
          </p:nvPr>
        </p:nvSpPr>
        <p:spPr/>
        <p:txBody>
          <a:bodyPr/>
          <a:lstStyle/>
          <a:p>
            <a:pPr eaLnBrk="1" hangingPunct="1">
              <a:defRPr/>
            </a:pPr>
            <a:r>
              <a:rPr lang="en-AU" altLang="en-US" dirty="0"/>
              <a:t>Given message (M)  = "A" </a:t>
            </a:r>
            <a:r>
              <a:rPr lang="en-AU" altLang="en-US" dirty="0">
                <a:latin typeface="Courier New" panose="02070309020205020404" pitchFamily="49" charset="0"/>
              </a:rPr>
              <a:t>= 65,</a:t>
            </a:r>
            <a:r>
              <a:rPr lang="en-AU" altLang="en-US" dirty="0"/>
              <a:t> n</a:t>
            </a:r>
            <a:r>
              <a:rPr lang="en-AU" altLang="en-US" dirty="0">
                <a:latin typeface="Courier New" panose="02070309020205020404" pitchFamily="49" charset="0"/>
              </a:rPr>
              <a:t> = 187, </a:t>
            </a:r>
            <a:r>
              <a:rPr lang="en-AU" altLang="en-US" dirty="0"/>
              <a:t>e</a:t>
            </a:r>
            <a:r>
              <a:rPr lang="en-AU" altLang="en-US" dirty="0">
                <a:latin typeface="Courier New" panose="02070309020205020404" pitchFamily="49" charset="0"/>
              </a:rPr>
              <a:t>= 7, </a:t>
            </a:r>
            <a:r>
              <a:rPr lang="en-AU" altLang="en-US" dirty="0"/>
              <a:t>d</a:t>
            </a:r>
            <a:r>
              <a:rPr lang="en-AU" altLang="en-US" dirty="0">
                <a:latin typeface="Courier New" panose="02070309020205020404" pitchFamily="49" charset="0"/>
              </a:rPr>
              <a:t>=23 </a:t>
            </a:r>
            <a:r>
              <a:rPr lang="en-AU" altLang="en-US" dirty="0"/>
              <a:t>(note: </a:t>
            </a:r>
            <a:r>
              <a:rPr lang="en-AU" altLang="en-US" dirty="0">
                <a:latin typeface="Courier New" panose="02070309020205020404" pitchFamily="49" charset="0"/>
              </a:rPr>
              <a:t>65&lt;187</a:t>
            </a:r>
            <a:r>
              <a:rPr lang="en-AU" altLang="en-US" dirty="0"/>
              <a:t>)</a:t>
            </a:r>
          </a:p>
          <a:p>
            <a:pPr eaLnBrk="1" hangingPunct="1">
              <a:defRPr/>
            </a:pPr>
            <a:r>
              <a:rPr lang="en-AU" altLang="en-US" dirty="0"/>
              <a:t>Encryption:</a:t>
            </a:r>
          </a:p>
          <a:p>
            <a:pPr lvl="1" eaLnBrk="1" hangingPunct="1">
              <a:buFont typeface="Wingdings" panose="05000000000000000000" pitchFamily="2" charset="2"/>
              <a:buNone/>
              <a:defRPr/>
            </a:pPr>
            <a:r>
              <a:rPr lang="en-AU" altLang="en-US" dirty="0">
                <a:latin typeface="Courier New" panose="02070309020205020404" pitchFamily="49" charset="0"/>
              </a:rPr>
              <a:t>C = 65</a:t>
            </a:r>
            <a:r>
              <a:rPr lang="en-AU" altLang="en-US" baseline="30000" dirty="0">
                <a:latin typeface="Courier New" panose="02070309020205020404" pitchFamily="49" charset="0"/>
              </a:rPr>
              <a:t>7</a:t>
            </a:r>
            <a:r>
              <a:rPr lang="en-AU" altLang="en-US" dirty="0">
                <a:latin typeface="Courier New" panose="02070309020205020404" pitchFamily="49" charset="0"/>
              </a:rPr>
              <a:t> mod 187 = 1</a:t>
            </a:r>
            <a:r>
              <a:rPr lang="en-AU" altLang="en-US" dirty="0"/>
              <a:t>42</a:t>
            </a:r>
          </a:p>
          <a:p>
            <a:pPr eaLnBrk="1" hangingPunct="1">
              <a:defRPr/>
            </a:pPr>
            <a:r>
              <a:rPr lang="en-AU" altLang="en-US" dirty="0"/>
              <a:t>Decryption:</a:t>
            </a:r>
          </a:p>
          <a:p>
            <a:pPr lvl="1" eaLnBrk="1" hangingPunct="1">
              <a:buFont typeface="Wingdings" panose="05000000000000000000" pitchFamily="2" charset="2"/>
              <a:buNone/>
              <a:defRPr/>
            </a:pPr>
            <a:r>
              <a:rPr lang="en-AU" altLang="en-US" dirty="0">
                <a:latin typeface="Courier New" panose="02070309020205020404" pitchFamily="49" charset="0"/>
              </a:rPr>
              <a:t>M = 142</a:t>
            </a:r>
            <a:r>
              <a:rPr lang="en-AU" altLang="en-US" baseline="30000" dirty="0">
                <a:latin typeface="Courier New" panose="02070309020205020404" pitchFamily="49" charset="0"/>
              </a:rPr>
              <a:t>23</a:t>
            </a:r>
            <a:r>
              <a:rPr lang="en-AU" altLang="en-US" dirty="0">
                <a:latin typeface="Courier New" panose="02070309020205020404" pitchFamily="49" charset="0"/>
              </a:rPr>
              <a:t> mod 187 = 65</a:t>
            </a:r>
            <a:r>
              <a:rPr lang="en-AU" altLang="en-US" dirty="0"/>
              <a:t> (Really ? Can you verify ?)</a:t>
            </a:r>
          </a:p>
          <a:p>
            <a:pPr lvl="1" eaLnBrk="1" hangingPunct="1">
              <a:buFont typeface="Wingdings" panose="05000000000000000000" pitchFamily="2" charset="2"/>
              <a:buNone/>
              <a:defRPr/>
            </a:pPr>
            <a:r>
              <a:rPr lang="en-AU" altLang="en-US" dirty="0"/>
              <a:t>How about</a:t>
            </a:r>
          </a:p>
          <a:p>
            <a:pPr lvl="1">
              <a:buNone/>
              <a:defRPr/>
            </a:pPr>
            <a:r>
              <a:rPr lang="en-AU" altLang="en-US" dirty="0">
                <a:latin typeface="Courier New" panose="02070309020205020404" pitchFamily="49" charset="0"/>
              </a:rPr>
              <a:t>M = 142</a:t>
            </a:r>
            <a:r>
              <a:rPr lang="en-AU" altLang="en-US" baseline="30000" dirty="0">
                <a:latin typeface="Courier New" panose="02070309020205020404" pitchFamily="49" charset="0"/>
              </a:rPr>
              <a:t>183</a:t>
            </a:r>
            <a:r>
              <a:rPr lang="en-AU" altLang="en-US" dirty="0">
                <a:latin typeface="Courier New" panose="02070309020205020404" pitchFamily="49" charset="0"/>
              </a:rPr>
              <a:t> mod 187 = ???</a:t>
            </a:r>
            <a:endParaRPr lang="en-AU"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altLang="en-US" dirty="0"/>
              <a:t>RSA attacks – Factoring</a:t>
            </a:r>
          </a:p>
        </p:txBody>
      </p:sp>
      <p:sp>
        <p:nvSpPr>
          <p:cNvPr id="78851" name="Rectangle 3"/>
          <p:cNvSpPr>
            <a:spLocks noGrp="1" noChangeArrowheads="1"/>
          </p:cNvSpPr>
          <p:nvPr>
            <p:ph idx="1"/>
          </p:nvPr>
        </p:nvSpPr>
        <p:spPr/>
        <p:txBody>
          <a:bodyPr/>
          <a:lstStyle/>
          <a:p>
            <a:pPr eaLnBrk="1" hangingPunct="1">
              <a:lnSpc>
                <a:spcPct val="90000"/>
              </a:lnSpc>
              <a:defRPr/>
            </a:pPr>
            <a:r>
              <a:rPr lang="en-US" altLang="en-US" sz="2800" dirty="0">
                <a:solidFill>
                  <a:srgbClr val="FFFF00"/>
                </a:solidFill>
              </a:rPr>
              <a:t>Brute force attack </a:t>
            </a:r>
            <a:r>
              <a:rPr lang="en-US" altLang="en-US" sz="2800" dirty="0"/>
              <a:t>:</a:t>
            </a:r>
          </a:p>
          <a:p>
            <a:pPr marL="914400" lvl="1" indent="-457200" eaLnBrk="1" hangingPunct="1">
              <a:lnSpc>
                <a:spcPct val="90000"/>
              </a:lnSpc>
              <a:buFont typeface="+mj-lt"/>
              <a:buAutoNum type="arabicPeriod"/>
              <a:defRPr/>
            </a:pPr>
            <a:r>
              <a:rPr lang="en-AU" altLang="en-US" sz="2400" dirty="0"/>
              <a:t>Given </a:t>
            </a:r>
            <a:r>
              <a:rPr lang="en-AU" altLang="en-US" sz="2400" dirty="0" err="1">
                <a:latin typeface="Courier New" panose="02070309020205020404" pitchFamily="49" charset="0"/>
              </a:rPr>
              <a:t>n,</a:t>
            </a:r>
            <a:r>
              <a:rPr lang="en-AU" altLang="en-US" sz="2400" dirty="0" err="1"/>
              <a:t>f</a:t>
            </a:r>
            <a:r>
              <a:rPr lang="en-US" altLang="en-US" sz="2400" dirty="0"/>
              <a:t>actor </a:t>
            </a:r>
            <a:r>
              <a:rPr lang="en-AU" altLang="en-US" sz="2400" dirty="0" err="1">
                <a:latin typeface="Courier New" panose="02070309020205020404" pitchFamily="49" charset="0"/>
              </a:rPr>
              <a:t>p.q</a:t>
            </a:r>
            <a:r>
              <a:rPr lang="en-AU" altLang="en-US" sz="2400" dirty="0"/>
              <a:t> -&gt; compute </a:t>
            </a:r>
            <a:r>
              <a:rPr lang="en-AU" altLang="en-US" sz="2400" dirty="0">
                <a:latin typeface="Courier New" panose="02070309020205020404" pitchFamily="49" charset="0"/>
              </a:rPr>
              <a:t>ø(n)</a:t>
            </a:r>
            <a:r>
              <a:rPr lang="en-AU" altLang="en-US" sz="2400" dirty="0"/>
              <a:t> -&gt; compute </a:t>
            </a:r>
            <a:r>
              <a:rPr lang="en-AU" altLang="en-US" sz="2400" dirty="0">
                <a:latin typeface="Courier New" panose="02070309020205020404" pitchFamily="49" charset="0"/>
              </a:rPr>
              <a:t>d</a:t>
            </a:r>
          </a:p>
          <a:p>
            <a:pPr marL="914400" lvl="1" indent="-457200" eaLnBrk="1" hangingPunct="1">
              <a:lnSpc>
                <a:spcPct val="90000"/>
              </a:lnSpc>
              <a:buFont typeface="+mj-lt"/>
              <a:buAutoNum type="arabicPeriod"/>
              <a:defRPr/>
            </a:pPr>
            <a:r>
              <a:rPr lang="en-US" altLang="en-US" sz="2400" dirty="0"/>
              <a:t>Determine </a:t>
            </a:r>
            <a:r>
              <a:rPr lang="en-AU" altLang="en-US" sz="2400" dirty="0">
                <a:latin typeface="Courier New" panose="02070309020205020404" pitchFamily="49" charset="0"/>
              </a:rPr>
              <a:t>ø(n)</a:t>
            </a:r>
            <a:r>
              <a:rPr lang="en-US" altLang="en-US" sz="2400" dirty="0"/>
              <a:t> directly and </a:t>
            </a:r>
            <a:r>
              <a:rPr lang="en-AU" altLang="en-US" sz="2400" dirty="0"/>
              <a:t>compute </a:t>
            </a:r>
            <a:r>
              <a:rPr lang="en-AU" altLang="en-US" sz="2400" dirty="0">
                <a:latin typeface="Courier New" panose="02070309020205020404" pitchFamily="49" charset="0"/>
              </a:rPr>
              <a:t>d</a:t>
            </a:r>
            <a:endParaRPr lang="en-US" altLang="en-US" sz="2400" dirty="0"/>
          </a:p>
          <a:p>
            <a:pPr marL="914400" lvl="1" indent="-457200" eaLnBrk="1" hangingPunct="1">
              <a:lnSpc>
                <a:spcPct val="90000"/>
              </a:lnSpc>
              <a:buFont typeface="+mj-lt"/>
              <a:buAutoNum type="arabicPeriod"/>
              <a:defRPr/>
            </a:pPr>
            <a:r>
              <a:rPr lang="en-US" altLang="en-US" sz="2400" dirty="0"/>
              <a:t>Find </a:t>
            </a:r>
            <a:r>
              <a:rPr lang="en-US" altLang="en-US" sz="2400" dirty="0">
                <a:latin typeface="Courier New" panose="02070309020205020404" pitchFamily="49" charset="0"/>
              </a:rPr>
              <a:t>d</a:t>
            </a:r>
            <a:r>
              <a:rPr lang="en-US" altLang="en-US" sz="2400" dirty="0"/>
              <a:t> directly</a:t>
            </a:r>
          </a:p>
          <a:p>
            <a:pPr eaLnBrk="1" hangingPunct="1">
              <a:lnSpc>
                <a:spcPct val="90000"/>
              </a:lnSpc>
              <a:defRPr/>
            </a:pPr>
            <a:endParaRPr lang="en-US" altLang="en-US" sz="2800" dirty="0"/>
          </a:p>
          <a:p>
            <a:pPr eaLnBrk="1" hangingPunct="1">
              <a:lnSpc>
                <a:spcPct val="90000"/>
              </a:lnSpc>
              <a:defRPr/>
            </a:pPr>
            <a:r>
              <a:rPr lang="en-US" altLang="en-US" sz="2800" dirty="0">
                <a:solidFill>
                  <a:srgbClr val="FFFF00"/>
                </a:solidFill>
              </a:rPr>
              <a:t>Mathematical attack (on factoring)</a:t>
            </a:r>
          </a:p>
          <a:p>
            <a:pPr lvl="1" eaLnBrk="1" hangingPunct="1">
              <a:lnSpc>
                <a:spcPct val="90000"/>
              </a:lnSpc>
              <a:defRPr/>
            </a:pPr>
            <a:r>
              <a:rPr lang="en-AU" altLang="en-US" sz="2400" dirty="0"/>
              <a:t>Slow improvements over the years </a:t>
            </a:r>
          </a:p>
          <a:p>
            <a:pPr lvl="2" eaLnBrk="1" hangingPunct="1">
              <a:lnSpc>
                <a:spcPct val="90000"/>
              </a:lnSpc>
              <a:defRPr/>
            </a:pPr>
            <a:r>
              <a:rPr lang="en-AU" altLang="en-US" sz="2000" dirty="0"/>
              <a:t>as of Dec-09 best is 232 decimal digits (768 bits) </a:t>
            </a:r>
          </a:p>
          <a:p>
            <a:pPr lvl="1" eaLnBrk="1" hangingPunct="1">
              <a:lnSpc>
                <a:spcPct val="90000"/>
              </a:lnSpc>
              <a:defRPr/>
            </a:pPr>
            <a:r>
              <a:rPr lang="en-AU" altLang="en-US" sz="2400" dirty="0"/>
              <a:t>Improvement in algorithms and Quantum Computers </a:t>
            </a:r>
            <a:r>
              <a:rPr lang="en-AU" altLang="en-US" sz="2400" u="sng" dirty="0"/>
              <a:t>could</a:t>
            </a:r>
            <a:r>
              <a:rPr lang="en-AU" altLang="en-US" sz="2400" dirty="0"/>
              <a:t> potentially break RSA</a:t>
            </a:r>
          </a:p>
          <a:p>
            <a:pPr lvl="1" eaLnBrk="1" hangingPunct="1">
              <a:lnSpc>
                <a:spcPct val="90000"/>
              </a:lnSpc>
              <a:defRPr/>
            </a:pPr>
            <a:r>
              <a:rPr lang="en-SG" altLang="en-US" sz="2400" dirty="0"/>
              <a:t>Currently recommend n ≥ 2048 bits long</a:t>
            </a:r>
            <a:endParaRPr lang="en-AU"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RSA attacks - Misuse </a:t>
            </a:r>
            <a:endParaRPr lang="en-US" dirty="0"/>
          </a:p>
        </p:txBody>
      </p:sp>
      <p:sp>
        <p:nvSpPr>
          <p:cNvPr id="3" name="Content Placeholder 2"/>
          <p:cNvSpPr>
            <a:spLocks noGrp="1"/>
          </p:cNvSpPr>
          <p:nvPr>
            <p:ph idx="1"/>
          </p:nvPr>
        </p:nvSpPr>
        <p:spPr>
          <a:xfrm>
            <a:off x="606996" y="1700808"/>
            <a:ext cx="9258300" cy="4680520"/>
          </a:xfrm>
        </p:spPr>
        <p:txBody>
          <a:bodyPr>
            <a:normAutofit/>
          </a:bodyPr>
          <a:lstStyle/>
          <a:p>
            <a:r>
              <a:rPr lang="en-AU" altLang="en-US" sz="2800" dirty="0"/>
              <a:t>Using common Modulus (N) </a:t>
            </a:r>
          </a:p>
          <a:p>
            <a:pPr lvl="1"/>
            <a:r>
              <a:rPr lang="en-AU" sz="2400" dirty="0"/>
              <a:t>Reusing the same N with different </a:t>
            </a:r>
            <a:r>
              <a:rPr lang="en-AU" sz="2000" dirty="0">
                <a:latin typeface="Courier New" panose="02070309020205020404" pitchFamily="49" charset="0"/>
              </a:rPr>
              <a:t>d</a:t>
            </a:r>
            <a:r>
              <a:rPr lang="en-AU" sz="2400" dirty="0"/>
              <a:t> &amp; </a:t>
            </a:r>
            <a:r>
              <a:rPr lang="en-AU" sz="2000" dirty="0">
                <a:latin typeface="Courier New" panose="02070309020205020404" pitchFamily="49" charset="0"/>
              </a:rPr>
              <a:t>e </a:t>
            </a:r>
            <a:r>
              <a:rPr lang="en-AU" sz="2400" dirty="0"/>
              <a:t>is</a:t>
            </a:r>
            <a:r>
              <a:rPr lang="en-AU" sz="2000" dirty="0">
                <a:latin typeface="Courier New" panose="02070309020205020404" pitchFamily="49" charset="0"/>
              </a:rPr>
              <a:t> </a:t>
            </a:r>
            <a:r>
              <a:rPr lang="en-AU" sz="2400" dirty="0"/>
              <a:t>not a safe way to generate public / private keys.</a:t>
            </a:r>
          </a:p>
          <a:p>
            <a:r>
              <a:rPr lang="en-US" sz="2800" dirty="0"/>
              <a:t>Using small public / private exponent</a:t>
            </a:r>
          </a:p>
          <a:p>
            <a:pPr lvl="1"/>
            <a:r>
              <a:rPr lang="en-US" sz="2400" dirty="0"/>
              <a:t>The </a:t>
            </a:r>
            <a:r>
              <a:rPr lang="en-AU" sz="1800" dirty="0">
                <a:latin typeface="Courier New" panose="02070309020205020404" pitchFamily="49" charset="0"/>
              </a:rPr>
              <a:t>d</a:t>
            </a:r>
            <a:r>
              <a:rPr lang="en-AU" sz="2400" dirty="0"/>
              <a:t> &amp; </a:t>
            </a:r>
            <a:r>
              <a:rPr lang="en-AU" sz="1800" dirty="0">
                <a:latin typeface="Courier New" panose="02070309020205020404" pitchFamily="49" charset="0"/>
              </a:rPr>
              <a:t>e</a:t>
            </a:r>
            <a:r>
              <a:rPr lang="en-US" sz="2400" dirty="0"/>
              <a:t> are modular multiplicative inverse (select 1, compute the other)</a:t>
            </a:r>
          </a:p>
          <a:p>
            <a:pPr lvl="1"/>
            <a:r>
              <a:rPr lang="en-US" sz="2400" dirty="0"/>
              <a:t>Short public exponent </a:t>
            </a:r>
            <a:r>
              <a:rPr lang="en-US" sz="2400" dirty="0">
                <a:sym typeface="Wingdings"/>
              </a:rPr>
              <a:t> </a:t>
            </a:r>
            <a:r>
              <a:rPr lang="en-US" sz="2400" dirty="0"/>
              <a:t>Faster to encrypt /  (for low powered device like smartcards)</a:t>
            </a:r>
          </a:p>
          <a:p>
            <a:pPr lvl="2"/>
            <a:r>
              <a:rPr lang="en-US" sz="2000" dirty="0"/>
              <a:t>Extreme tiny public exponent  (i.e. e=3)  is unsafe. Typically 65535  is commonly used &amp; is good enough)</a:t>
            </a:r>
          </a:p>
          <a:p>
            <a:pPr lvl="1"/>
            <a:r>
              <a:rPr lang="en-US" sz="2400" dirty="0"/>
              <a:t>Long private exponent </a:t>
            </a:r>
            <a:r>
              <a:rPr lang="en-US" sz="2400" dirty="0">
                <a:sym typeface="Wingdings"/>
              </a:rPr>
              <a:t> Protect data, much harder to brute force.</a:t>
            </a:r>
            <a:endParaRPr lang="en-US" sz="2400" dirty="0"/>
          </a:p>
          <a:p>
            <a:pPr lvl="1"/>
            <a:endParaRPr lang="en-US" sz="2400" dirty="0"/>
          </a:p>
          <a:p>
            <a:endParaRPr lang="en-US" dirty="0"/>
          </a:p>
          <a:p>
            <a:pPr lvl="1"/>
            <a:endParaRPr lang="en-US" dirty="0"/>
          </a:p>
        </p:txBody>
      </p:sp>
    </p:spTree>
    <p:extLst>
      <p:ext uri="{BB962C8B-B14F-4D97-AF65-F5344CB8AC3E}">
        <p14:creationId xmlns:p14="http://schemas.microsoft.com/office/powerpoint/2010/main" val="121104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dirty="0"/>
              <a:t>RSA attacks - Chosen </a:t>
            </a:r>
            <a:r>
              <a:rPr lang="en-US" altLang="en-US" dirty="0" err="1"/>
              <a:t>Ciphertext</a:t>
            </a:r>
            <a:r>
              <a:rPr lang="en-US" altLang="en-US" dirty="0"/>
              <a:t> Attacks</a:t>
            </a:r>
            <a:endParaRPr lang="en-AU" altLang="en-US" dirty="0"/>
          </a:p>
        </p:txBody>
      </p:sp>
      <p:sp>
        <p:nvSpPr>
          <p:cNvPr id="97283" name="Rectangle 3"/>
          <p:cNvSpPr>
            <a:spLocks noGrp="1" noChangeArrowheads="1"/>
          </p:cNvSpPr>
          <p:nvPr>
            <p:ph idx="1"/>
          </p:nvPr>
        </p:nvSpPr>
        <p:spPr>
          <a:xfrm>
            <a:off x="444978" y="1484784"/>
            <a:ext cx="9842022" cy="4724400"/>
          </a:xfrm>
        </p:spPr>
        <p:txBody>
          <a:bodyPr>
            <a:normAutofit fontScale="92500" lnSpcReduction="20000"/>
          </a:bodyPr>
          <a:lstStyle/>
          <a:p>
            <a:pPr>
              <a:lnSpc>
                <a:spcPct val="90000"/>
              </a:lnSpc>
              <a:spcBef>
                <a:spcPct val="0"/>
              </a:spcBef>
              <a:buClr>
                <a:schemeClr val="bg1"/>
              </a:buClr>
              <a:buFontTx/>
              <a:buChar char="•"/>
              <a:defRPr/>
            </a:pPr>
            <a:r>
              <a:rPr lang="en-US" altLang="en-US" dirty="0">
                <a:latin typeface="Times-Roman" charset="0"/>
              </a:rPr>
              <a:t>RSA is a deterministic encryption algorithm (aka cipher text is the same if message is unchanged)</a:t>
            </a:r>
          </a:p>
          <a:p>
            <a:pPr>
              <a:lnSpc>
                <a:spcPct val="90000"/>
              </a:lnSpc>
              <a:spcBef>
                <a:spcPct val="0"/>
              </a:spcBef>
              <a:buClr>
                <a:schemeClr val="bg1"/>
              </a:buClr>
              <a:buFontTx/>
              <a:buChar char="•"/>
              <a:defRPr/>
            </a:pPr>
            <a:endParaRPr lang="en-US" altLang="en-US" dirty="0">
              <a:latin typeface="Times-Roman" charset="0"/>
            </a:endParaRPr>
          </a:p>
          <a:p>
            <a:pPr>
              <a:lnSpc>
                <a:spcPct val="90000"/>
              </a:lnSpc>
              <a:spcBef>
                <a:spcPct val="0"/>
              </a:spcBef>
              <a:buClr>
                <a:schemeClr val="bg1"/>
              </a:buClr>
              <a:buFontTx/>
              <a:buChar char="•"/>
              <a:defRPr/>
            </a:pPr>
            <a:r>
              <a:rPr lang="en-US" altLang="en-US" dirty="0">
                <a:solidFill>
                  <a:srgbClr val="FFFF00"/>
                </a:solidFill>
                <a:latin typeface="Times-Roman" charset="0"/>
              </a:rPr>
              <a:t>Chosen </a:t>
            </a:r>
            <a:r>
              <a:rPr lang="en-US" altLang="en-US" dirty="0" err="1">
                <a:solidFill>
                  <a:srgbClr val="FFFF00"/>
                </a:solidFill>
                <a:latin typeface="Times-Roman" charset="0"/>
              </a:rPr>
              <a:t>ciphertext</a:t>
            </a:r>
            <a:r>
              <a:rPr lang="en-US" altLang="en-US" dirty="0">
                <a:solidFill>
                  <a:srgbClr val="FFFF00"/>
                </a:solidFill>
                <a:latin typeface="Times-Roman" charset="0"/>
              </a:rPr>
              <a:t> attack </a:t>
            </a:r>
            <a:r>
              <a:rPr lang="en-US" altLang="en-US" dirty="0">
                <a:latin typeface="Times-Roman" charset="0"/>
              </a:rPr>
              <a:t>– Attacker send cipher text &amp; gets plaintext back</a:t>
            </a:r>
          </a:p>
          <a:p>
            <a:pPr lvl="1">
              <a:lnSpc>
                <a:spcPct val="90000"/>
              </a:lnSpc>
              <a:spcBef>
                <a:spcPct val="0"/>
              </a:spcBef>
              <a:buClr>
                <a:schemeClr val="bg1"/>
              </a:buClr>
              <a:buFontTx/>
              <a:buChar char="•"/>
              <a:defRPr/>
            </a:pPr>
            <a:r>
              <a:rPr lang="en-US" altLang="en-US" dirty="0">
                <a:latin typeface="Times-Roman" charset="0"/>
              </a:rPr>
              <a:t>Victim might not see the original cipher text</a:t>
            </a:r>
          </a:p>
          <a:p>
            <a:pPr lvl="1">
              <a:lnSpc>
                <a:spcPct val="90000"/>
              </a:lnSpc>
              <a:spcBef>
                <a:spcPct val="0"/>
              </a:spcBef>
              <a:buClr>
                <a:schemeClr val="bg1"/>
              </a:buClr>
              <a:buFontTx/>
              <a:buChar char="•"/>
              <a:defRPr/>
            </a:pPr>
            <a:r>
              <a:rPr lang="en-US" altLang="en-US" dirty="0">
                <a:latin typeface="Times-Roman" charset="0"/>
              </a:rPr>
              <a:t>C’ = </a:t>
            </a:r>
            <a:r>
              <a:rPr lang="en-US" altLang="en-US" dirty="0" err="1">
                <a:latin typeface="Times-Roman" charset="0"/>
              </a:rPr>
              <a:t>Cr</a:t>
            </a:r>
            <a:r>
              <a:rPr lang="en-US" altLang="en-US" baseline="30000" dirty="0" err="1">
                <a:latin typeface="Times-Roman" charset="0"/>
              </a:rPr>
              <a:t>e</a:t>
            </a:r>
            <a:r>
              <a:rPr lang="en-US" altLang="en-US" dirty="0">
                <a:latin typeface="Times-Roman" charset="0"/>
              </a:rPr>
              <a:t> (mod n)  where r is chosen by attacker </a:t>
            </a:r>
          </a:p>
          <a:p>
            <a:pPr lvl="1">
              <a:lnSpc>
                <a:spcPct val="90000"/>
              </a:lnSpc>
              <a:spcBef>
                <a:spcPct val="0"/>
              </a:spcBef>
              <a:buClr>
                <a:schemeClr val="bg1"/>
              </a:buClr>
              <a:buFontTx/>
              <a:buChar char="•"/>
              <a:defRPr/>
            </a:pPr>
            <a:r>
              <a:rPr lang="en-US" altLang="en-US" dirty="0">
                <a:latin typeface="Times-Roman" charset="0"/>
              </a:rPr>
              <a:t>M’= </a:t>
            </a:r>
            <a:r>
              <a:rPr lang="en-US" altLang="en-US" dirty="0" err="1">
                <a:latin typeface="Times-Roman" charset="0"/>
              </a:rPr>
              <a:t>Mr</a:t>
            </a:r>
            <a:r>
              <a:rPr lang="en-US" altLang="en-US" dirty="0">
                <a:latin typeface="Times-Roman" charset="0"/>
              </a:rPr>
              <a:t> (mod n)  message (M) can be computed</a:t>
            </a:r>
          </a:p>
          <a:p>
            <a:pPr>
              <a:lnSpc>
                <a:spcPct val="90000"/>
              </a:lnSpc>
              <a:spcBef>
                <a:spcPct val="0"/>
              </a:spcBef>
              <a:buClr>
                <a:schemeClr val="bg1"/>
              </a:buClr>
              <a:buFontTx/>
              <a:buChar char="•"/>
              <a:defRPr/>
            </a:pPr>
            <a:endParaRPr lang="en-US" altLang="en-US" dirty="0">
              <a:latin typeface="Times-Roman" charset="0"/>
            </a:endParaRPr>
          </a:p>
          <a:p>
            <a:pPr>
              <a:lnSpc>
                <a:spcPct val="90000"/>
              </a:lnSpc>
              <a:spcBef>
                <a:spcPct val="0"/>
              </a:spcBef>
              <a:buClr>
                <a:schemeClr val="bg1"/>
              </a:buClr>
              <a:buFontTx/>
              <a:buChar char="•"/>
              <a:defRPr/>
            </a:pPr>
            <a:r>
              <a:rPr lang="en-US" altLang="en-US" dirty="0">
                <a:latin typeface="Times-Roman" charset="0"/>
              </a:rPr>
              <a:t>Solution : Use random pad (padding) on plaintext</a:t>
            </a:r>
          </a:p>
          <a:p>
            <a:pPr lvl="1">
              <a:lnSpc>
                <a:spcPct val="90000"/>
              </a:lnSpc>
              <a:spcBef>
                <a:spcPct val="0"/>
              </a:spcBef>
              <a:buClr>
                <a:schemeClr val="bg1"/>
              </a:buClr>
              <a:buFontTx/>
              <a:buChar char="•"/>
              <a:defRPr/>
            </a:pPr>
            <a:r>
              <a:rPr lang="en-US" altLang="en-US" dirty="0">
                <a:solidFill>
                  <a:srgbClr val="FFFF00"/>
                </a:solidFill>
                <a:latin typeface="Times-Roman" charset="0"/>
              </a:rPr>
              <a:t>PKCS#1</a:t>
            </a:r>
            <a:r>
              <a:rPr lang="en-US" altLang="en-US" dirty="0">
                <a:latin typeface="Times-Roman" charset="0"/>
              </a:rPr>
              <a:t> – Obsolete </a:t>
            </a:r>
          </a:p>
          <a:p>
            <a:pPr lvl="1">
              <a:lnSpc>
                <a:spcPct val="90000"/>
              </a:lnSpc>
              <a:spcBef>
                <a:spcPct val="0"/>
              </a:spcBef>
              <a:buClr>
                <a:schemeClr val="bg1"/>
              </a:buClr>
              <a:buFontTx/>
              <a:buChar char="•"/>
              <a:defRPr/>
            </a:pPr>
            <a:r>
              <a:rPr lang="en-US" altLang="en-US" dirty="0">
                <a:latin typeface="Times-Roman" charset="0"/>
              </a:rPr>
              <a:t>Optimal Asymmetric Encryption Padding (</a:t>
            </a:r>
            <a:r>
              <a:rPr lang="en-US" altLang="en-US" dirty="0">
                <a:solidFill>
                  <a:srgbClr val="FFFF00"/>
                </a:solidFill>
                <a:latin typeface="Times-Roman" charset="0"/>
              </a:rPr>
              <a:t>OAEP</a:t>
            </a:r>
            <a:r>
              <a:rPr lang="en-US" altLang="en-US" dirty="0">
                <a:latin typeface="Times-Roman" charset="0"/>
              </a:rPr>
              <a:t>)</a:t>
            </a:r>
          </a:p>
          <a:p>
            <a:pPr lvl="1">
              <a:lnSpc>
                <a:spcPct val="90000"/>
              </a:lnSpc>
              <a:spcBef>
                <a:spcPct val="0"/>
              </a:spcBef>
              <a:buClr>
                <a:schemeClr val="bg1"/>
              </a:buClr>
              <a:buFontTx/>
              <a:buChar char="•"/>
              <a:defRPr/>
            </a:pPr>
            <a:endParaRPr lang="en-US" altLang="en-US" dirty="0">
              <a:latin typeface="Times-Roman" charset="0"/>
            </a:endParaRPr>
          </a:p>
          <a:p>
            <a:pPr lvl="1">
              <a:lnSpc>
                <a:spcPct val="90000"/>
              </a:lnSpc>
              <a:spcBef>
                <a:spcPct val="0"/>
              </a:spcBef>
              <a:buClr>
                <a:schemeClr val="bg1"/>
              </a:buClr>
              <a:buFontTx/>
              <a:buChar char="•"/>
              <a:defRPr/>
            </a:pPr>
            <a:r>
              <a:rPr lang="en-AU" altLang="en-US" sz="2200" dirty="0">
                <a:latin typeface="Times-Roman" charset="0"/>
              </a:rPr>
              <a:t>Recommended Video : </a:t>
            </a:r>
            <a:r>
              <a:rPr lang="en-AU" altLang="en-US" sz="2200" dirty="0">
                <a:latin typeface="Times-Roman" charset="0"/>
                <a:hlinkClick r:id="rId3"/>
              </a:rPr>
              <a:t>padding oracle attacks</a:t>
            </a:r>
            <a:endParaRPr lang="en-AU" altLang="en-US" sz="2200" dirty="0">
              <a:latin typeface="Times-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attacks - Implementation</a:t>
            </a:r>
          </a:p>
        </p:txBody>
      </p:sp>
      <p:sp>
        <p:nvSpPr>
          <p:cNvPr id="3" name="Content Placeholder 2"/>
          <p:cNvSpPr>
            <a:spLocks noGrp="1"/>
          </p:cNvSpPr>
          <p:nvPr>
            <p:ph idx="1"/>
          </p:nvPr>
        </p:nvSpPr>
        <p:spPr/>
        <p:txBody>
          <a:bodyPr/>
          <a:lstStyle/>
          <a:p>
            <a:r>
              <a:rPr lang="en-US" dirty="0">
                <a:solidFill>
                  <a:srgbClr val="FFFF00"/>
                </a:solidFill>
              </a:rPr>
              <a:t>Timing attack </a:t>
            </a:r>
          </a:p>
          <a:p>
            <a:pPr lvl="1"/>
            <a:r>
              <a:rPr lang="en-US" dirty="0"/>
              <a:t>Based on time required by the device (e.g. smartcard) to decryption  / signing</a:t>
            </a:r>
          </a:p>
          <a:p>
            <a:pPr lvl="1"/>
            <a:r>
              <a:rPr lang="en-US" dirty="0"/>
              <a:t>Solution : Use Delays</a:t>
            </a:r>
          </a:p>
          <a:p>
            <a:pPr lvl="1"/>
            <a:endParaRPr lang="en-US" dirty="0"/>
          </a:p>
          <a:p>
            <a:r>
              <a:rPr lang="en-US" dirty="0"/>
              <a:t>Power Cryptanalysis</a:t>
            </a:r>
          </a:p>
          <a:p>
            <a:pPr lvl="1"/>
            <a:r>
              <a:rPr lang="en-US" dirty="0"/>
              <a:t>Based on power required by the device (e.g. smartcard) during signature generation </a:t>
            </a:r>
            <a:r>
              <a:rPr lang="en-US" dirty="0">
                <a:sym typeface="Wingdings"/>
              </a:rPr>
              <a:t> Discover secret key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9822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ltLang="en-US" dirty="0"/>
              <a:t>Private-Key Cryptography</a:t>
            </a:r>
          </a:p>
        </p:txBody>
      </p:sp>
      <p:sp>
        <p:nvSpPr>
          <p:cNvPr id="46083" name="Rectangle 3"/>
          <p:cNvSpPr>
            <a:spLocks noGrp="1" noChangeArrowheads="1"/>
          </p:cNvSpPr>
          <p:nvPr>
            <p:ph idx="1"/>
          </p:nvPr>
        </p:nvSpPr>
        <p:spPr>
          <a:xfrm>
            <a:off x="514350" y="1676403"/>
            <a:ext cx="9165654" cy="4454525"/>
          </a:xfrm>
        </p:spPr>
        <p:txBody>
          <a:bodyPr/>
          <a:lstStyle/>
          <a:p>
            <a:pPr eaLnBrk="1" hangingPunct="1">
              <a:lnSpc>
                <a:spcPct val="90000"/>
              </a:lnSpc>
              <a:defRPr/>
            </a:pPr>
            <a:r>
              <a:rPr lang="en-AU" altLang="en-US" dirty="0"/>
              <a:t>Traditional </a:t>
            </a:r>
            <a:r>
              <a:rPr lang="en-AU" altLang="en-US" b="1" dirty="0"/>
              <a:t>private/secret/single key</a:t>
            </a:r>
            <a:r>
              <a:rPr lang="en-AU" altLang="en-US" dirty="0"/>
              <a:t> cryptography uses </a:t>
            </a:r>
            <a:r>
              <a:rPr lang="en-AU" altLang="en-US" b="1" dirty="0"/>
              <a:t>one</a:t>
            </a:r>
            <a:r>
              <a:rPr lang="en-AU" altLang="en-US" dirty="0"/>
              <a:t> key.</a:t>
            </a:r>
          </a:p>
          <a:p>
            <a:pPr eaLnBrk="1" hangingPunct="1">
              <a:lnSpc>
                <a:spcPct val="90000"/>
              </a:lnSpc>
              <a:defRPr/>
            </a:pPr>
            <a:endParaRPr lang="en-AU" altLang="en-US" dirty="0"/>
          </a:p>
          <a:p>
            <a:pPr eaLnBrk="1" hangingPunct="1">
              <a:lnSpc>
                <a:spcPct val="90000"/>
              </a:lnSpc>
              <a:defRPr/>
            </a:pPr>
            <a:r>
              <a:rPr lang="en-AU" altLang="en-US" dirty="0"/>
              <a:t>Key disclosed </a:t>
            </a:r>
            <a:endParaRPr lang="en-AU" altLang="en-US" dirty="0">
              <a:latin typeface="Wingdings"/>
              <a:ea typeface="Wingdings"/>
              <a:cs typeface="Wingdings"/>
              <a:sym typeface="Wingdings"/>
            </a:endParaRPr>
          </a:p>
          <a:p>
            <a:pPr lvl="1" eaLnBrk="1" hangingPunct="1">
              <a:lnSpc>
                <a:spcPct val="90000"/>
              </a:lnSpc>
              <a:defRPr/>
            </a:pPr>
            <a:r>
              <a:rPr lang="en-AU" altLang="en-US" dirty="0"/>
              <a:t>Confidentiality of communications compromised</a:t>
            </a:r>
          </a:p>
          <a:p>
            <a:pPr lvl="1" eaLnBrk="1" hangingPunct="1">
              <a:lnSpc>
                <a:spcPct val="90000"/>
              </a:lnSpc>
              <a:defRPr/>
            </a:pPr>
            <a:r>
              <a:rPr lang="en-AU" altLang="en-US" dirty="0"/>
              <a:t>Repudiation of sender compromised </a:t>
            </a:r>
            <a:r>
              <a:rPr lang="en-AU" altLang="en-US" dirty="0">
                <a:latin typeface="Wingdings"/>
                <a:ea typeface="Wingdings"/>
                <a:cs typeface="Wingdings"/>
                <a:sym typeface="Wingdings"/>
              </a:rPr>
              <a:t></a:t>
            </a:r>
            <a:r>
              <a:rPr lang="en-AU" altLang="en-US" dirty="0"/>
              <a:t>The receiver may forge a message &amp; claims that it is sent by sender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ltLang="en-US" dirty="0">
                <a:solidFill>
                  <a:schemeClr val="tx1">
                    <a:lumMod val="95000"/>
                  </a:schemeClr>
                </a:solidFill>
              </a:rPr>
              <a:t>RSA Key Generation Considerations</a:t>
            </a:r>
            <a:endParaRPr lang="en-AU" altLang="en-US" dirty="0">
              <a:solidFill>
                <a:schemeClr val="tx1">
                  <a:lumMod val="95000"/>
                </a:schemeClr>
              </a:solidFill>
            </a:endParaRPr>
          </a:p>
        </p:txBody>
      </p:sp>
      <p:sp>
        <p:nvSpPr>
          <p:cNvPr id="75779" name="Rectangle 3"/>
          <p:cNvSpPr>
            <a:spLocks noGrp="1" noChangeArrowheads="1"/>
          </p:cNvSpPr>
          <p:nvPr>
            <p:ph idx="1"/>
          </p:nvPr>
        </p:nvSpPr>
        <p:spPr/>
        <p:txBody>
          <a:bodyPr/>
          <a:lstStyle/>
          <a:p>
            <a:pPr eaLnBrk="1" hangingPunct="1">
              <a:lnSpc>
                <a:spcPct val="90000"/>
              </a:lnSpc>
              <a:defRPr/>
            </a:pPr>
            <a:r>
              <a:rPr lang="en-US" altLang="en-US" sz="3000" dirty="0"/>
              <a:t>Select 2 sufficiently large primes </a:t>
            </a:r>
            <a:r>
              <a:rPr lang="en-AU" altLang="en-US" sz="3000" dirty="0"/>
              <a:t>to generate (modulus) N should be &gt; 2046 bit in length</a:t>
            </a:r>
          </a:p>
          <a:p>
            <a:pPr eaLnBrk="1" hangingPunct="1">
              <a:lnSpc>
                <a:spcPct val="90000"/>
              </a:lnSpc>
              <a:defRPr/>
            </a:pPr>
            <a:r>
              <a:rPr lang="en-AU" altLang="en-US" sz="3000" dirty="0"/>
              <a:t>The p and q should be prime numbers</a:t>
            </a:r>
          </a:p>
          <a:p>
            <a:pPr eaLnBrk="1" hangingPunct="1">
              <a:lnSpc>
                <a:spcPct val="90000"/>
              </a:lnSpc>
              <a:defRPr/>
            </a:pPr>
            <a:r>
              <a:rPr lang="en-AU" altLang="en-US" sz="3000" dirty="0"/>
              <a:t>The e and N should be co-prime</a:t>
            </a:r>
          </a:p>
          <a:p>
            <a:pPr eaLnBrk="1" hangingPunct="1">
              <a:lnSpc>
                <a:spcPct val="90000"/>
              </a:lnSpc>
              <a:defRPr/>
            </a:pPr>
            <a:r>
              <a:rPr lang="en-AU" altLang="en-US" sz="3000" dirty="0"/>
              <a:t>The  message must be smaller than N</a:t>
            </a:r>
          </a:p>
          <a:p>
            <a:pPr eaLnBrk="1" hangingPunct="1">
              <a:lnSpc>
                <a:spcPct val="90000"/>
              </a:lnSpc>
              <a:defRPr/>
            </a:pPr>
            <a:r>
              <a:rPr lang="en-US" altLang="en-US" sz="3000" dirty="0"/>
              <a:t>Use bigger (private and public) exponents when possible, Fermat prime (2</a:t>
            </a:r>
            <a:r>
              <a:rPr lang="en-US" altLang="en-US" sz="3000" baseline="30000" dirty="0"/>
              <a:t>2n </a:t>
            </a:r>
            <a:r>
              <a:rPr lang="en-US" altLang="en-US" sz="3000" dirty="0"/>
              <a:t>+ 1) is commonly used as public exponents (faster)</a:t>
            </a:r>
          </a:p>
          <a:p>
            <a:pPr eaLnBrk="1" hangingPunct="1">
              <a:lnSpc>
                <a:spcPct val="90000"/>
              </a:lnSpc>
              <a:defRPr/>
            </a:pPr>
            <a:r>
              <a:rPr lang="en-US" altLang="en-US" sz="3000" dirty="0"/>
              <a:t>Use padding such as OAEP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dirty="0"/>
              <a:t>Summary</a:t>
            </a:r>
            <a:endParaRPr lang="en-AU" altLang="en-US" dirty="0"/>
          </a:p>
        </p:txBody>
      </p:sp>
      <p:sp>
        <p:nvSpPr>
          <p:cNvPr id="45059" name="Rectangle 3"/>
          <p:cNvSpPr>
            <a:spLocks noGrp="1" noChangeArrowheads="1"/>
          </p:cNvSpPr>
          <p:nvPr>
            <p:ph idx="1"/>
          </p:nvPr>
        </p:nvSpPr>
        <p:spPr/>
        <p:txBody>
          <a:bodyPr>
            <a:normAutofit lnSpcReduction="10000"/>
          </a:bodyPr>
          <a:lstStyle/>
          <a:p>
            <a:pPr lvl="1" eaLnBrk="1" hangingPunct="1">
              <a:defRPr/>
            </a:pPr>
            <a:r>
              <a:rPr lang="en-US" altLang="en-US" sz="3200" dirty="0"/>
              <a:t>Differences of public-key cryptography</a:t>
            </a:r>
          </a:p>
          <a:p>
            <a:pPr lvl="1" eaLnBrk="1" hangingPunct="1">
              <a:defRPr/>
            </a:pPr>
            <a:endParaRPr lang="en-US" altLang="en-US" sz="2000" dirty="0"/>
          </a:p>
          <a:p>
            <a:pPr lvl="1" eaLnBrk="1" hangingPunct="1">
              <a:defRPr/>
            </a:pPr>
            <a:r>
              <a:rPr lang="en-US" altLang="en-US" sz="3200" dirty="0"/>
              <a:t>Application of public-key cryptography</a:t>
            </a:r>
          </a:p>
          <a:p>
            <a:pPr lvl="1" eaLnBrk="1" hangingPunct="1">
              <a:defRPr/>
            </a:pPr>
            <a:endParaRPr lang="en-US" altLang="en-US" sz="2000" dirty="0"/>
          </a:p>
          <a:p>
            <a:pPr lvl="1" eaLnBrk="1" hangingPunct="1">
              <a:defRPr/>
            </a:pPr>
            <a:r>
              <a:rPr lang="en-US" altLang="en-US" sz="3200" dirty="0"/>
              <a:t>RSA principle (and workings)</a:t>
            </a:r>
          </a:p>
          <a:p>
            <a:pPr lvl="1" eaLnBrk="1" hangingPunct="1">
              <a:defRPr/>
            </a:pPr>
            <a:endParaRPr lang="en-US" altLang="en-US" sz="2000" dirty="0"/>
          </a:p>
          <a:p>
            <a:pPr lvl="1" eaLnBrk="1" hangingPunct="1">
              <a:defRPr/>
            </a:pPr>
            <a:r>
              <a:rPr lang="en-US" altLang="en-US" sz="3200" dirty="0"/>
              <a:t>Attacks on RSA</a:t>
            </a:r>
          </a:p>
          <a:p>
            <a:pPr lvl="1" eaLnBrk="1" hangingPunct="1">
              <a:defRPr/>
            </a:pPr>
            <a:endParaRPr lang="en-US" altLang="en-US" dirty="0"/>
          </a:p>
          <a:p>
            <a:pPr lvl="1" eaLnBrk="1" hangingPunct="1">
              <a:defRPr/>
            </a:pPr>
            <a:r>
              <a:rPr lang="en-US" altLang="en-US" sz="3200" dirty="0"/>
              <a:t>RSA implementation considerations</a:t>
            </a:r>
          </a:p>
          <a:p>
            <a:pPr lvl="1" eaLnBrk="1" hangingPunct="1">
              <a:defRPr/>
            </a:pPr>
            <a:endParaRPr lang="en-US" altLang="en-US" dirty="0"/>
          </a:p>
          <a:p>
            <a:pPr lvl="1" eaLnBrk="1" hangingPunct="1">
              <a:defRPr/>
            </a:pPr>
            <a:endParaRPr lang="en-US" altLang="en-US" dirty="0"/>
          </a:p>
          <a:p>
            <a:pPr lvl="1" eaLnBrk="1" hangingPunct="1">
              <a:defRPr/>
            </a:pPr>
            <a:endParaRPr lang="en-AU"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ltLang="en-US"/>
              <a:t>Public-Key Cryptography</a:t>
            </a:r>
          </a:p>
        </p:txBody>
      </p:sp>
      <p:sp>
        <p:nvSpPr>
          <p:cNvPr id="48131" name="Rectangle 3"/>
          <p:cNvSpPr>
            <a:spLocks noGrp="1" noChangeArrowheads="1"/>
          </p:cNvSpPr>
          <p:nvPr>
            <p:ph idx="1"/>
          </p:nvPr>
        </p:nvSpPr>
        <p:spPr/>
        <p:txBody>
          <a:bodyPr>
            <a:normAutofit lnSpcReduction="10000"/>
          </a:bodyPr>
          <a:lstStyle/>
          <a:p>
            <a:pPr eaLnBrk="1" hangingPunct="1">
              <a:defRPr/>
            </a:pPr>
            <a:r>
              <a:rPr lang="en-US" altLang="en-US" dirty="0"/>
              <a:t>Uses </a:t>
            </a:r>
            <a:r>
              <a:rPr lang="en-US" altLang="en-US" b="1" dirty="0"/>
              <a:t>two</a:t>
            </a:r>
            <a:r>
              <a:rPr lang="en-US" altLang="en-US" dirty="0"/>
              <a:t> keys – a </a:t>
            </a:r>
            <a:r>
              <a:rPr lang="en-US" altLang="en-US" b="1" dirty="0"/>
              <a:t>public</a:t>
            </a:r>
            <a:r>
              <a:rPr lang="en-US" altLang="en-US" dirty="0"/>
              <a:t> &amp; a </a:t>
            </a:r>
            <a:r>
              <a:rPr lang="en-US" altLang="en-US" b="1" dirty="0"/>
              <a:t>private</a:t>
            </a:r>
            <a:r>
              <a:rPr lang="en-US" altLang="en-US" dirty="0"/>
              <a:t> key</a:t>
            </a:r>
          </a:p>
          <a:p>
            <a:pPr eaLnBrk="1" hangingPunct="1">
              <a:defRPr/>
            </a:pPr>
            <a:endParaRPr lang="en-AU" altLang="en-US" dirty="0"/>
          </a:p>
          <a:p>
            <a:pPr eaLnBrk="1" hangingPunct="1">
              <a:defRPr/>
            </a:pPr>
            <a:r>
              <a:rPr lang="en-AU" altLang="en-US" b="1" dirty="0"/>
              <a:t>Asymmetric</a:t>
            </a:r>
            <a:r>
              <a:rPr lang="en-AU" altLang="en-US" dirty="0"/>
              <a:t> – Both parties are </a:t>
            </a:r>
            <a:r>
              <a:rPr lang="en-AU" altLang="en-US" b="1" dirty="0"/>
              <a:t>not using the same key</a:t>
            </a:r>
          </a:p>
          <a:p>
            <a:pPr eaLnBrk="1" hangingPunct="1">
              <a:defRPr/>
            </a:pPr>
            <a:endParaRPr lang="en-AU" altLang="en-US" dirty="0"/>
          </a:p>
          <a:p>
            <a:pPr eaLnBrk="1" hangingPunct="1">
              <a:defRPr/>
            </a:pPr>
            <a:r>
              <a:rPr lang="en-US" altLang="en-US" dirty="0"/>
              <a:t>Complements private key cryptography</a:t>
            </a:r>
          </a:p>
          <a:p>
            <a:pPr eaLnBrk="1" hangingPunct="1">
              <a:defRPr/>
            </a:pPr>
            <a:endParaRPr lang="en-AU" altLang="en-US" dirty="0"/>
          </a:p>
          <a:p>
            <a:pPr eaLnBrk="1" hangingPunct="1">
              <a:defRPr/>
            </a:pPr>
            <a:r>
              <a:rPr lang="en-AU" altLang="en-US" dirty="0"/>
              <a:t>Uses number theoretic concepts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ltLang="en-US"/>
              <a:t>Why Public-Key Cryptography?</a:t>
            </a:r>
          </a:p>
        </p:txBody>
      </p:sp>
      <p:sp>
        <p:nvSpPr>
          <p:cNvPr id="53251" name="Rectangle 3"/>
          <p:cNvSpPr>
            <a:spLocks noGrp="1" noChangeArrowheads="1"/>
          </p:cNvSpPr>
          <p:nvPr>
            <p:ph idx="1"/>
          </p:nvPr>
        </p:nvSpPr>
        <p:spPr>
          <a:xfrm>
            <a:off x="514350" y="1752600"/>
            <a:ext cx="9258300" cy="4876800"/>
          </a:xfrm>
        </p:spPr>
        <p:txBody>
          <a:bodyPr/>
          <a:lstStyle/>
          <a:p>
            <a:pPr eaLnBrk="1" hangingPunct="1">
              <a:lnSpc>
                <a:spcPct val="90000"/>
              </a:lnSpc>
              <a:defRPr/>
            </a:pPr>
            <a:r>
              <a:rPr lang="en-US" altLang="en-US" dirty="0"/>
              <a:t>Solve 2 key issues:</a:t>
            </a:r>
          </a:p>
          <a:p>
            <a:pPr lvl="1" eaLnBrk="1" hangingPunct="1">
              <a:lnSpc>
                <a:spcPct val="90000"/>
              </a:lnSpc>
              <a:defRPr/>
            </a:pPr>
            <a:r>
              <a:rPr lang="en-US" altLang="en-US" b="1" dirty="0"/>
              <a:t>key distribution</a:t>
            </a:r>
            <a:r>
              <a:rPr lang="en-US" altLang="en-US" dirty="0"/>
              <a:t> – enable secure communications (in general) without having to trust a KDC with your key</a:t>
            </a:r>
          </a:p>
          <a:p>
            <a:pPr lvl="1" eaLnBrk="1" hangingPunct="1">
              <a:lnSpc>
                <a:spcPct val="90000"/>
              </a:lnSpc>
              <a:defRPr/>
            </a:pPr>
            <a:r>
              <a:rPr lang="en-US" altLang="en-US" b="1" dirty="0"/>
              <a:t>digital signatures</a:t>
            </a:r>
            <a:r>
              <a:rPr lang="en-US" altLang="en-US" dirty="0"/>
              <a:t> – enable verification of a message from the claimed sender</a:t>
            </a:r>
          </a:p>
          <a:p>
            <a:pPr lvl="1" eaLnBrk="1" hangingPunct="1">
              <a:lnSpc>
                <a:spcPct val="90000"/>
              </a:lnSpc>
              <a:defRPr/>
            </a:pPr>
            <a:endParaRPr lang="en-US" altLang="en-US" dirty="0"/>
          </a:p>
          <a:p>
            <a:pPr eaLnBrk="1" hangingPunct="1">
              <a:lnSpc>
                <a:spcPct val="90000"/>
              </a:lnSpc>
              <a:defRPr/>
            </a:pPr>
            <a:r>
              <a:rPr lang="en-US" altLang="en-US" dirty="0"/>
              <a:t>Invented (publicly) by Whitfield </a:t>
            </a:r>
            <a:r>
              <a:rPr lang="en-US" altLang="en-US" dirty="0" err="1"/>
              <a:t>Diffie</a:t>
            </a:r>
            <a:r>
              <a:rPr lang="en-US" altLang="en-US" dirty="0"/>
              <a:t> &amp; Martin Hellman at Stanford </a:t>
            </a:r>
            <a:r>
              <a:rPr lang="en-US" altLang="en-US" dirty="0" err="1"/>
              <a:t>Uni</a:t>
            </a:r>
            <a:r>
              <a:rPr lang="en-US" altLang="en-US" dirty="0"/>
              <a:t> in 1976</a:t>
            </a:r>
          </a:p>
          <a:p>
            <a:pPr lvl="1" eaLnBrk="1" hangingPunct="1">
              <a:lnSpc>
                <a:spcPct val="90000"/>
              </a:lnSpc>
              <a:defRPr/>
            </a:pPr>
            <a:r>
              <a:rPr lang="en-US" altLang="en-US" dirty="0"/>
              <a:t>known earlier in classified community</a:t>
            </a:r>
          </a:p>
          <a:p>
            <a:pPr lvl="1" eaLnBrk="1" hangingPunct="1">
              <a:lnSpc>
                <a:spcPct val="90000"/>
              </a:lnSpc>
              <a:defRPr/>
            </a:pPr>
            <a:endParaRPr lang="en-AU"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ltLang="en-US"/>
              <a:t>Public-Key Cryptography</a:t>
            </a:r>
          </a:p>
        </p:txBody>
      </p:sp>
      <p:sp>
        <p:nvSpPr>
          <p:cNvPr id="49155" name="Rectangle 3"/>
          <p:cNvSpPr>
            <a:spLocks noGrp="1" noChangeArrowheads="1"/>
          </p:cNvSpPr>
          <p:nvPr>
            <p:ph idx="1"/>
          </p:nvPr>
        </p:nvSpPr>
        <p:spPr/>
        <p:txBody>
          <a:bodyPr/>
          <a:lstStyle/>
          <a:p>
            <a:pPr eaLnBrk="1" hangingPunct="1">
              <a:lnSpc>
                <a:spcPct val="90000"/>
              </a:lnSpc>
              <a:defRPr/>
            </a:pPr>
            <a:r>
              <a:rPr lang="en-AU" altLang="en-US" sz="2800" b="1" dirty="0"/>
              <a:t>Public-key/two-key/asymmetric</a:t>
            </a:r>
            <a:r>
              <a:rPr lang="en-AU" altLang="en-US" sz="2800" dirty="0"/>
              <a:t> cryptography uses </a:t>
            </a:r>
            <a:r>
              <a:rPr lang="en-AU" altLang="en-US" sz="2800" b="1" dirty="0"/>
              <a:t>two</a:t>
            </a:r>
            <a:r>
              <a:rPr lang="en-AU" altLang="en-US" sz="2800" dirty="0"/>
              <a:t> keys: </a:t>
            </a:r>
          </a:p>
          <a:p>
            <a:pPr lvl="1" eaLnBrk="1" hangingPunct="1">
              <a:lnSpc>
                <a:spcPct val="90000"/>
              </a:lnSpc>
              <a:defRPr/>
            </a:pPr>
            <a:r>
              <a:rPr lang="en-AU" altLang="en-US" sz="2400" dirty="0"/>
              <a:t>a </a:t>
            </a:r>
            <a:r>
              <a:rPr lang="en-AU" altLang="en-US" sz="2400" b="1" dirty="0"/>
              <a:t>public-key</a:t>
            </a:r>
            <a:r>
              <a:rPr lang="en-AU" altLang="en-US" sz="2400" dirty="0"/>
              <a:t>, which may be known by anybody, and can be used to </a:t>
            </a:r>
            <a:r>
              <a:rPr lang="en-AU" altLang="en-US" sz="2400" b="1" dirty="0"/>
              <a:t>encrypt messages</a:t>
            </a:r>
            <a:r>
              <a:rPr lang="en-AU" altLang="en-US" sz="2400" dirty="0"/>
              <a:t>, and </a:t>
            </a:r>
            <a:r>
              <a:rPr lang="en-AU" altLang="en-US" sz="2400" b="1" dirty="0"/>
              <a:t>verify signatures</a:t>
            </a:r>
            <a:r>
              <a:rPr lang="en-AU" altLang="en-US" sz="2400" dirty="0"/>
              <a:t> </a:t>
            </a:r>
          </a:p>
          <a:p>
            <a:pPr lvl="1" eaLnBrk="1" hangingPunct="1">
              <a:lnSpc>
                <a:spcPct val="90000"/>
              </a:lnSpc>
              <a:defRPr/>
            </a:pPr>
            <a:r>
              <a:rPr lang="en-AU" altLang="en-US" sz="2400" dirty="0"/>
              <a:t>a </a:t>
            </a:r>
            <a:r>
              <a:rPr lang="en-AU" altLang="en-US" sz="2400" b="1" dirty="0"/>
              <a:t>private-key</a:t>
            </a:r>
            <a:r>
              <a:rPr lang="en-AU" altLang="en-US" sz="2400" dirty="0"/>
              <a:t>, known only to the recipient, used to </a:t>
            </a:r>
            <a:r>
              <a:rPr lang="en-AU" altLang="en-US" sz="2400" b="1" dirty="0"/>
              <a:t>decrypt messages</a:t>
            </a:r>
            <a:r>
              <a:rPr lang="en-AU" altLang="en-US" sz="2400" dirty="0"/>
              <a:t>, and </a:t>
            </a:r>
            <a:r>
              <a:rPr lang="en-AU" altLang="en-US" sz="2400" b="1" dirty="0"/>
              <a:t>sign</a:t>
            </a:r>
            <a:r>
              <a:rPr lang="en-AU" altLang="en-US" sz="2400" dirty="0"/>
              <a:t> (create)</a:t>
            </a:r>
            <a:r>
              <a:rPr lang="en-AU" altLang="en-US" sz="2400" b="1" dirty="0"/>
              <a:t> signatures</a:t>
            </a:r>
          </a:p>
          <a:p>
            <a:pPr lvl="1" eaLnBrk="1" hangingPunct="1">
              <a:lnSpc>
                <a:spcPct val="90000"/>
              </a:lnSpc>
              <a:defRPr/>
            </a:pPr>
            <a:endParaRPr lang="en-AU" altLang="en-US" sz="2400" dirty="0"/>
          </a:p>
          <a:p>
            <a:pPr eaLnBrk="1" hangingPunct="1">
              <a:lnSpc>
                <a:spcPct val="90000"/>
              </a:lnSpc>
              <a:defRPr/>
            </a:pPr>
            <a:r>
              <a:rPr lang="en-AU" altLang="en-US" sz="2800" b="1" dirty="0"/>
              <a:t>Asymmetric</a:t>
            </a:r>
            <a:r>
              <a:rPr lang="en-AU" altLang="en-US" sz="2800" dirty="0"/>
              <a:t> because</a:t>
            </a:r>
          </a:p>
          <a:p>
            <a:pPr lvl="1" eaLnBrk="1" hangingPunct="1">
              <a:lnSpc>
                <a:spcPct val="90000"/>
              </a:lnSpc>
              <a:defRPr/>
            </a:pPr>
            <a:r>
              <a:rPr lang="en-AU" altLang="en-US" sz="2400" dirty="0"/>
              <a:t>those who encrypt messages or verify signatures </a:t>
            </a:r>
            <a:r>
              <a:rPr lang="en-AU" altLang="en-US" sz="2400" b="1" dirty="0"/>
              <a:t>cannot</a:t>
            </a:r>
            <a:r>
              <a:rPr lang="en-AU" altLang="en-US" sz="2400" dirty="0"/>
              <a:t> decrypt messages or create signatures</a:t>
            </a:r>
          </a:p>
          <a:p>
            <a:pPr eaLnBrk="1" hangingPunct="1">
              <a:lnSpc>
                <a:spcPct val="90000"/>
              </a:lnSpc>
              <a:defRPr/>
            </a:pPr>
            <a:endParaRPr lang="en-AU"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ltLang="en-US"/>
              <a:t>Public-Key Cryptography</a:t>
            </a:r>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t="3580" b="53693"/>
          <a:stretch>
            <a:fillRect/>
          </a:stretch>
        </p:blipFill>
        <p:spPr bwMode="auto">
          <a:xfrm>
            <a:off x="857252" y="1884366"/>
            <a:ext cx="8740378" cy="4295775"/>
          </a:xfrm>
          <a:prstGeom prst="rect">
            <a:avLst/>
          </a:prstGeom>
          <a:noFill/>
          <a:ln>
            <a:noFill/>
          </a:ln>
          <a:extLst>
            <a:ext uri="{909E8E84-426E-40dd-AFC4-6F175D3DCCD1}">
              <a14:hiddenFill xmlns:a14="http://schemas.microsoft.com/office/drawing/2010/main" xmlns="">
                <a:solidFill>
                  <a:srgbClr val="FFFFFF">
                    <a:alpha val="70195"/>
                  </a:srgbClr>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ltLang="en-US"/>
              <a:t>Public-Key Characteristics</a:t>
            </a:r>
          </a:p>
        </p:txBody>
      </p:sp>
      <p:sp>
        <p:nvSpPr>
          <p:cNvPr id="55299" name="Rectangle 3"/>
          <p:cNvSpPr>
            <a:spLocks noGrp="1" noChangeArrowheads="1"/>
          </p:cNvSpPr>
          <p:nvPr>
            <p:ph idx="1"/>
          </p:nvPr>
        </p:nvSpPr>
        <p:spPr/>
        <p:txBody>
          <a:bodyPr>
            <a:normAutofit lnSpcReduction="10000"/>
          </a:bodyPr>
          <a:lstStyle/>
          <a:p>
            <a:pPr eaLnBrk="1" hangingPunct="1">
              <a:defRPr/>
            </a:pPr>
            <a:r>
              <a:rPr lang="en-AU" altLang="en-US" sz="2800" dirty="0"/>
              <a:t>Public-Key algorithms require:</a:t>
            </a:r>
          </a:p>
          <a:p>
            <a:pPr lvl="1" eaLnBrk="1" hangingPunct="1">
              <a:defRPr/>
            </a:pPr>
            <a:r>
              <a:rPr lang="en-AU" altLang="en-US" sz="2400" b="1" dirty="0"/>
              <a:t>Easy</a:t>
            </a:r>
            <a:r>
              <a:rPr lang="en-AU" altLang="en-US" sz="2400" dirty="0"/>
              <a:t> to en/decrypt messages when the relevant (en/decrypt) key is known. </a:t>
            </a:r>
          </a:p>
          <a:p>
            <a:pPr marL="457200" lvl="1" indent="0" eaLnBrk="1" hangingPunct="1">
              <a:buNone/>
              <a:defRPr/>
            </a:pPr>
            <a:r>
              <a:rPr lang="en-AU" altLang="en-US" sz="2400" dirty="0"/>
              <a:t>	(using exponentiation, multiplication) </a:t>
            </a:r>
          </a:p>
          <a:p>
            <a:pPr lvl="1" eaLnBrk="1" hangingPunct="1">
              <a:defRPr/>
            </a:pPr>
            <a:endParaRPr lang="en-AU" altLang="en-US" sz="1800" dirty="0"/>
          </a:p>
          <a:p>
            <a:pPr lvl="1" eaLnBrk="1" hangingPunct="1">
              <a:defRPr/>
            </a:pPr>
            <a:r>
              <a:rPr lang="en-AU" altLang="en-US" sz="2400" dirty="0"/>
              <a:t>Hard to find the decryption key when only (1) algorithm, (2) encryption key are known</a:t>
            </a:r>
          </a:p>
          <a:p>
            <a:pPr marL="457200" lvl="1" indent="0" eaLnBrk="1" hangingPunct="1">
              <a:buNone/>
              <a:defRPr/>
            </a:pPr>
            <a:r>
              <a:rPr lang="en-AU" altLang="en-US" sz="2400" dirty="0"/>
              <a:t>	(using logs, factoring) </a:t>
            </a:r>
          </a:p>
          <a:p>
            <a:pPr lvl="1" eaLnBrk="1" hangingPunct="1">
              <a:defRPr/>
            </a:pPr>
            <a:endParaRPr lang="en-AU" altLang="en-US" sz="1600" dirty="0"/>
          </a:p>
          <a:p>
            <a:pPr lvl="1" eaLnBrk="1" hangingPunct="1">
              <a:defRPr/>
            </a:pPr>
            <a:r>
              <a:rPr lang="en-AU" altLang="en-US" sz="2400" dirty="0"/>
              <a:t>The two related keys can be switched for encryption, (while the other must be used for) decryption </a:t>
            </a:r>
          </a:p>
          <a:p>
            <a:pPr marL="457200" lvl="1" indent="0" eaLnBrk="1" hangingPunct="1">
              <a:buNone/>
              <a:defRPr/>
            </a:pPr>
            <a:r>
              <a:rPr lang="en-AU" altLang="en-US" sz="2400" dirty="0"/>
              <a:t>     (for some algorithms)</a:t>
            </a:r>
          </a:p>
          <a:p>
            <a:pPr lvl="1" eaLnBrk="1" hangingPunct="1">
              <a:defRPr/>
            </a:pPr>
            <a:endParaRPr lang="en-AU" altLang="en-US" sz="2400" dirty="0"/>
          </a:p>
          <a:p>
            <a:pPr lvl="1" eaLnBrk="1" hangingPunct="1">
              <a:defRPr/>
            </a:pPr>
            <a:endParaRPr lang="en-AU"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altLang="en-US"/>
              <a:t>Public-Key Cryptosystems</a:t>
            </a:r>
          </a:p>
        </p:txBody>
      </p:sp>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t="13898" b="18529"/>
          <a:stretch>
            <a:fillRect/>
          </a:stretch>
        </p:blipFill>
        <p:spPr bwMode="auto">
          <a:xfrm>
            <a:off x="600077" y="1905000"/>
            <a:ext cx="9049346" cy="4202113"/>
          </a:xfrm>
          <a:prstGeom prst="rect">
            <a:avLst/>
          </a:prstGeom>
          <a:noFill/>
          <a:ln>
            <a:noFill/>
          </a:ln>
          <a:extLst>
            <a:ext uri="{909E8E84-426E-40dd-AFC4-6F175D3DCCD1}">
              <a14:hiddenFill xmlns:a14="http://schemas.microsoft.com/office/drawing/2010/main" xmlns="">
                <a:solidFill>
                  <a:srgbClr val="FFFFFF">
                    <a:alpha val="70195"/>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967036" y="6309320"/>
            <a:ext cx="7947308" cy="369332"/>
          </a:xfrm>
          <a:prstGeom prst="rect">
            <a:avLst/>
          </a:prstGeom>
          <a:noFill/>
        </p:spPr>
        <p:txBody>
          <a:bodyPr wrap="none" rtlCol="0">
            <a:spAutoFit/>
          </a:bodyPr>
          <a:lstStyle/>
          <a:p>
            <a:r>
              <a:rPr lang="en-US" dirty="0"/>
              <a:t>Encryption twice for secrecy and authentication, Not done due to  CPU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altLang="en-US" dirty="0"/>
              <a:t>Public-Key Cryptography Applications</a:t>
            </a:r>
          </a:p>
        </p:txBody>
      </p:sp>
      <p:sp>
        <p:nvSpPr>
          <p:cNvPr id="58371" name="Rectangle 3"/>
          <p:cNvSpPr>
            <a:spLocks noGrp="1" noChangeArrowheads="1"/>
          </p:cNvSpPr>
          <p:nvPr>
            <p:ph idx="1"/>
          </p:nvPr>
        </p:nvSpPr>
        <p:spPr/>
        <p:txBody>
          <a:bodyPr>
            <a:normAutofit lnSpcReduction="10000"/>
          </a:bodyPr>
          <a:lstStyle/>
          <a:p>
            <a:pPr eaLnBrk="1" hangingPunct="1">
              <a:defRPr/>
            </a:pPr>
            <a:r>
              <a:rPr lang="en-US" altLang="en-US" dirty="0"/>
              <a:t>Public Key cryptography could be use for:</a:t>
            </a:r>
          </a:p>
          <a:p>
            <a:pPr lvl="1" eaLnBrk="1" hangingPunct="1">
              <a:defRPr/>
            </a:pPr>
            <a:r>
              <a:rPr lang="en-US" altLang="en-US" b="1" dirty="0"/>
              <a:t>encryption/decryption</a:t>
            </a:r>
            <a:r>
              <a:rPr lang="en-US" altLang="en-US" dirty="0"/>
              <a:t> (provide secrecy)</a:t>
            </a:r>
          </a:p>
          <a:p>
            <a:pPr lvl="1" eaLnBrk="1" hangingPunct="1">
              <a:defRPr/>
            </a:pPr>
            <a:r>
              <a:rPr lang="en-US" altLang="en-US" b="1" dirty="0"/>
              <a:t>digital signatures</a:t>
            </a:r>
            <a:r>
              <a:rPr lang="en-US" altLang="en-US" dirty="0"/>
              <a:t> (provide authentication)</a:t>
            </a:r>
          </a:p>
          <a:p>
            <a:pPr lvl="1" eaLnBrk="1" hangingPunct="1">
              <a:defRPr/>
            </a:pPr>
            <a:r>
              <a:rPr lang="en-US" altLang="en-US" b="1" dirty="0"/>
              <a:t>key exchange</a:t>
            </a:r>
            <a:r>
              <a:rPr lang="en-US" altLang="en-US" dirty="0"/>
              <a:t> (of session keys)</a:t>
            </a:r>
          </a:p>
          <a:p>
            <a:pPr eaLnBrk="1" hangingPunct="1">
              <a:defRPr/>
            </a:pPr>
            <a:endParaRPr lang="en-US" altLang="en-US" dirty="0"/>
          </a:p>
          <a:p>
            <a:pPr eaLnBrk="1" hangingPunct="1">
              <a:defRPr/>
            </a:pPr>
            <a:r>
              <a:rPr lang="en-US" altLang="en-US" dirty="0"/>
              <a:t>Not all algorithms are suitable for the 3 applications listed above (</a:t>
            </a:r>
            <a:r>
              <a:rPr lang="en-US" altLang="en-US" dirty="0" err="1"/>
              <a:t>e.g</a:t>
            </a:r>
            <a:r>
              <a:rPr lang="en-US" altLang="en-US" dirty="0"/>
              <a:t> </a:t>
            </a:r>
            <a:r>
              <a:rPr lang="en-US" altLang="en-US" dirty="0" err="1"/>
              <a:t>Diffie</a:t>
            </a:r>
            <a:r>
              <a:rPr lang="en-US" altLang="en-US" dirty="0"/>
              <a:t>–Hellman is used for key exchange, RSA for encryption / decryption, DSA for digital Signature)</a:t>
            </a:r>
            <a:endParaRPr lang="en-AU" altLang="en-US" dirty="0"/>
          </a:p>
        </p:txBody>
      </p:sp>
    </p:spTree>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4819</TotalTime>
  <Words>3118</Words>
  <Application>Microsoft Office PowerPoint</Application>
  <PresentationFormat>35mm Slides</PresentationFormat>
  <Paragraphs>247</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Times-Roman</vt:lpstr>
      <vt:lpstr>Arial</vt:lpstr>
      <vt:lpstr>Calibri</vt:lpstr>
      <vt:lpstr>Courier New</vt:lpstr>
      <vt:lpstr>Wingdings</vt:lpstr>
      <vt:lpstr>Black</vt:lpstr>
      <vt:lpstr>Public Key Cryptography</vt:lpstr>
      <vt:lpstr>Private-Key Cryptography</vt:lpstr>
      <vt:lpstr>Public-Key Cryptography</vt:lpstr>
      <vt:lpstr>Why Public-Key Cryptography?</vt:lpstr>
      <vt:lpstr>Public-Key Cryptography</vt:lpstr>
      <vt:lpstr>Public-Key Cryptography</vt:lpstr>
      <vt:lpstr>Public-Key Characteristics</vt:lpstr>
      <vt:lpstr>Public-Key Cryptosystems</vt:lpstr>
      <vt:lpstr>Public-Key Cryptography Applications</vt:lpstr>
      <vt:lpstr>Security of Public Key Schemes</vt:lpstr>
      <vt:lpstr>RSA</vt:lpstr>
      <vt:lpstr>RSA Key Setup</vt:lpstr>
      <vt:lpstr>RSA Key Setup example</vt:lpstr>
      <vt:lpstr>RSA Encryption / Decryption</vt:lpstr>
      <vt:lpstr>RSA En/Decryption example</vt:lpstr>
      <vt:lpstr>RSA attacks – Factoring</vt:lpstr>
      <vt:lpstr>RSA attacks - Misuse </vt:lpstr>
      <vt:lpstr>RSA attacks - Chosen Ciphertext Attacks</vt:lpstr>
      <vt:lpstr>RSA attacks - Implementation</vt:lpstr>
      <vt:lpstr>RSA Key Generation Considerations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Karl Kwan</dc:creator>
  <cp:keywords/>
  <dc:description/>
  <cp:lastModifiedBy>Casey How (RP)</cp:lastModifiedBy>
  <cp:revision>139</cp:revision>
  <cp:lastPrinted>2016-12-22T01:35:11Z</cp:lastPrinted>
  <dcterms:created xsi:type="dcterms:W3CDTF">2002-03-28T02:06:54Z</dcterms:created>
  <dcterms:modified xsi:type="dcterms:W3CDTF">2020-09-12T02:44:02Z</dcterms:modified>
  <cp:category/>
</cp:coreProperties>
</file>