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39" autoAdjust="0"/>
  </p:normalViewPr>
  <p:slideViewPr>
    <p:cSldViewPr>
      <p:cViewPr varScale="1">
        <p:scale>
          <a:sx n="48" d="100"/>
          <a:sy n="48" d="100"/>
        </p:scale>
        <p:origin x="1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0236C-9EE4-488C-BDA2-056501160504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F929-2A27-4E2C-B59D-E4D5BD6720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8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70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21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SG" dirty="0"/>
          </a:p>
          <a:p>
            <a:r>
              <a:rPr lang="en-SG" dirty="0"/>
              <a:t>The simple reason</a:t>
            </a:r>
            <a:r>
              <a:rPr lang="en-SG" baseline="0" dirty="0"/>
              <a:t> for both side can come to the same answer of '8':</a:t>
            </a:r>
          </a:p>
          <a:p>
            <a:r>
              <a:rPr lang="en-SG" dirty="0"/>
              <a:t>Bob choose 5 to be</a:t>
            </a:r>
            <a:r>
              <a:rPr lang="en-SG" baseline="0" dirty="0"/>
              <a:t> his private key and the corresponding p</a:t>
            </a:r>
            <a:r>
              <a:rPr lang="en-SG" dirty="0"/>
              <a:t>ublic key of it is also 5 , because it</a:t>
            </a:r>
            <a:r>
              <a:rPr lang="en-SG" baseline="0" dirty="0"/>
              <a:t> is based on 11 ^ 5 mod 23 </a:t>
            </a:r>
          </a:p>
          <a:p>
            <a:r>
              <a:rPr lang="en-SG" dirty="0"/>
              <a:t>Alice chooses 6 to be her private</a:t>
            </a:r>
            <a:r>
              <a:rPr lang="en-SG" baseline="0" dirty="0"/>
              <a:t> key and the corresponding p</a:t>
            </a:r>
            <a:r>
              <a:rPr lang="en-SG" dirty="0"/>
              <a:t>ublic key of</a:t>
            </a:r>
            <a:r>
              <a:rPr lang="en-SG" baseline="0" dirty="0"/>
              <a:t> it is </a:t>
            </a:r>
            <a:r>
              <a:rPr lang="en-SG" dirty="0"/>
              <a:t>9 ,</a:t>
            </a:r>
            <a:r>
              <a:rPr lang="en-SG" baseline="0" dirty="0"/>
              <a:t> it is based on 11 ^ 6 mod 23</a:t>
            </a:r>
          </a:p>
          <a:p>
            <a:endParaRPr lang="en-SG" baseline="0" dirty="0"/>
          </a:p>
          <a:p>
            <a:r>
              <a:rPr lang="en-SG" baseline="0" dirty="0"/>
              <a:t>When Bob applies the formula : shared key = K = Alice's public key ^ Bob's private key mod p  = 9 ^ 5 mod 23 = ((11 ^ 6  mod 23 ) ^ 5) mod 23</a:t>
            </a:r>
          </a:p>
          <a:p>
            <a:r>
              <a:rPr lang="en-SG" baseline="0" dirty="0"/>
              <a:t>It is equivalent to 11^6^5 mod 23 = 8</a:t>
            </a:r>
          </a:p>
          <a:p>
            <a:endParaRPr lang="en-SG" baseline="0" dirty="0"/>
          </a:p>
          <a:p>
            <a:r>
              <a:rPr lang="en-SG" baseline="0" dirty="0"/>
              <a:t>When Alice applies the formula : shared key = K = Bob's public key ^ Alice's private key mod p  = 5 ^ 6 mod 23 = ((11 ^ 5  mod 23 ) ^ 6) mod 23</a:t>
            </a:r>
          </a:p>
          <a:p>
            <a:r>
              <a:rPr lang="en-SG" baseline="0" dirty="0"/>
              <a:t>It is equivalent to 11^5^6 mod 23 and =&gt; 11^5^6 mod 23 = 8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56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99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7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3F929-2A27-4E2C-B59D-E4D5BD6720A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82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4025" y="498158"/>
            <a:ext cx="651594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58035"/>
            <a:ext cx="6407150" cy="357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5522" y="6376208"/>
            <a:ext cx="22034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8015433/is-it-possible-to-hack-diffie1-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006" y="821372"/>
            <a:ext cx="6478905" cy="2698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21130" marR="1414145" algn="ctr">
              <a:lnSpc>
                <a:spcPts val="5200"/>
              </a:lnSpc>
              <a:spcBef>
                <a:spcPts val="340"/>
              </a:spcBef>
            </a:pPr>
            <a:r>
              <a:rPr spc="-5" dirty="0"/>
              <a:t>Key</a:t>
            </a:r>
            <a:r>
              <a:rPr spc="-80" dirty="0"/>
              <a:t> </a:t>
            </a:r>
            <a:r>
              <a:rPr lang="en-SG" spc="114" dirty="0"/>
              <a:t>Distribution</a:t>
            </a:r>
            <a:br>
              <a:rPr lang="en-SG" spc="114" dirty="0"/>
            </a:br>
            <a:r>
              <a:rPr dirty="0"/>
              <a:t>&amp;</a:t>
            </a:r>
          </a:p>
          <a:p>
            <a:pPr algn="ctr">
              <a:lnSpc>
                <a:spcPts val="5140"/>
              </a:lnSpc>
            </a:pPr>
            <a:r>
              <a:rPr spc="-5" dirty="0"/>
              <a:t>Diﬃe-Hellman </a:t>
            </a:r>
            <a:r>
              <a:rPr dirty="0"/>
              <a:t>key</a:t>
            </a:r>
            <a:r>
              <a:rPr spc="-45" dirty="0"/>
              <a:t> </a:t>
            </a:r>
            <a:r>
              <a:rPr spc="-5" dirty="0"/>
              <a:t>exchange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19284" y="5390004"/>
            <a:ext cx="609219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20010" marR="5080" indent="-2607945">
              <a:lnSpc>
                <a:spcPct val="100800"/>
              </a:lnSpc>
              <a:spcBef>
                <a:spcPts val="8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Adopted from “Cryptography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Network Security”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W.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Stallings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14400"/>
            <a:ext cx="6515948" cy="695960"/>
          </a:xfrm>
        </p:spPr>
        <p:txBody>
          <a:bodyPr/>
          <a:lstStyle/>
          <a:p>
            <a:pPr algn="ctr"/>
            <a:r>
              <a:rPr lang="en-SG" dirty="0"/>
              <a:t>Certificate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752600"/>
            <a:ext cx="6993057" cy="38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895600"/>
            <a:ext cx="3120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4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080" y="223227"/>
            <a:ext cx="760603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93975" marR="5080" indent="-2581910">
              <a:lnSpc>
                <a:spcPts val="4300"/>
              </a:lnSpc>
              <a:spcBef>
                <a:spcPts val="260"/>
              </a:spcBef>
            </a:pPr>
            <a:r>
              <a:rPr sz="3600" spc="-5" dirty="0"/>
              <a:t>Sharing Secret Keys securely with </a:t>
            </a:r>
            <a:r>
              <a:rPr sz="3600" dirty="0"/>
              <a:t>the </a:t>
            </a:r>
            <a:r>
              <a:rPr sz="3600" spc="-5" dirty="0"/>
              <a:t>aid  of</a:t>
            </a:r>
            <a:r>
              <a:rPr sz="3600" spc="-10" dirty="0"/>
              <a:t> </a:t>
            </a:r>
            <a:r>
              <a:rPr sz="3600" spc="-5" dirty="0"/>
              <a:t>Public-Key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29301"/>
            <a:ext cx="8041640" cy="380745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Public-key </a:t>
            </a:r>
            <a:r>
              <a:rPr lang="en-SG" sz="3200" spc="100" dirty="0">
                <a:solidFill>
                  <a:srgbClr val="FFFFFF"/>
                </a:solidFill>
                <a:latin typeface="Calibri"/>
                <a:cs typeface="Calibri"/>
              </a:rPr>
              <a:t>encryption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ts val="3195"/>
              </a:lnSpc>
              <a:spcBef>
                <a:spcPts val="2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Need long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to be</a:t>
            </a:r>
            <a:r>
              <a:rPr lang="en-SG" sz="2800" dirty="0">
                <a:solidFill>
                  <a:srgbClr val="FFFFFF"/>
                </a:solidFill>
                <a:latin typeface="Calibri"/>
                <a:cs typeface="Calibri"/>
              </a:rPr>
              <a:t> effective</a:t>
            </a:r>
            <a:r>
              <a:rPr sz="2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(aka hard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break)</a:t>
            </a:r>
            <a:r>
              <a:rPr lang="en-SG" sz="2800" dirty="0">
                <a:latin typeface="Calibri"/>
                <a:cs typeface="Calibri"/>
              </a:rPr>
              <a:t> --</a:t>
            </a:r>
            <a:r>
              <a:rPr lang="en-SG" sz="2800" b="1" dirty="0">
                <a:solidFill>
                  <a:schemeClr val="bg1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Slow 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/ CPU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intensive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520700" marR="16510" indent="-508000">
              <a:lnSpc>
                <a:spcPts val="3429"/>
              </a:lnSpc>
              <a:spcBef>
                <a:spcPts val="5"/>
              </a:spcBef>
              <a:buAutoNum type="arabicPeriod" startAt="2"/>
              <a:tabLst>
                <a:tab pos="526415" algn="l"/>
                <a:tab pos="527050" algn="l"/>
              </a:tabLst>
            </a:pPr>
            <a:r>
              <a:rPr lang="en-SG" sz="3200" spc="65" dirty="0">
                <a:solidFill>
                  <a:srgbClr val="FFFFFF"/>
                </a:solidFill>
                <a:latin typeface="Calibri"/>
                <a:cs typeface="Calibri"/>
              </a:rPr>
              <a:t>Alternatively</a:t>
            </a:r>
            <a:r>
              <a:rPr sz="3200" spc="6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secure way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exchange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secret (or </a:t>
            </a:r>
            <a:r>
              <a:rPr sz="3200" spc="-5" dirty="0">
                <a:solidFill>
                  <a:srgbClr val="00B0F0"/>
                </a:solidFill>
                <a:latin typeface="Calibri"/>
                <a:cs typeface="Calibri"/>
              </a:rPr>
              <a:t>session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3200" dirty="0">
              <a:latin typeface="Calibri"/>
              <a:cs typeface="Calibri"/>
            </a:endParaRPr>
          </a:p>
          <a:p>
            <a:pPr marL="749300" marR="5080" lvl="1" indent="-279400">
              <a:lnSpc>
                <a:spcPts val="303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Encrypt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message based 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secret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session 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025" y="304800"/>
            <a:ext cx="65159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Diﬃe-Hellman Key</a:t>
            </a:r>
            <a:r>
              <a:rPr sz="4000" spc="-30" dirty="0"/>
              <a:t> </a:t>
            </a:r>
            <a:r>
              <a:rPr sz="4000" spc="-5" dirty="0"/>
              <a:t>Exchange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295400"/>
            <a:ext cx="8071484" cy="45235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public-key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scheme proposed</a:t>
            </a:r>
            <a:endParaRPr sz="32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cs typeface="Calibri"/>
              </a:rPr>
              <a:t>by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Diﬃe </a:t>
            </a:r>
            <a:r>
              <a:rPr sz="2800" dirty="0">
                <a:solidFill>
                  <a:srgbClr val="FFFFFF"/>
                </a:solidFill>
                <a:cs typeface="Calibri"/>
              </a:rPr>
              <a:t>&amp;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Hellman </a:t>
            </a:r>
            <a:r>
              <a:rPr sz="2800" dirty="0">
                <a:solidFill>
                  <a:srgbClr val="FFFFFF"/>
                </a:solidFill>
                <a:cs typeface="Calibri"/>
              </a:rPr>
              <a:t>in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1976</a:t>
            </a:r>
            <a:endParaRPr sz="2800" dirty="0">
              <a:cs typeface="Calibri"/>
            </a:endParaRPr>
          </a:p>
          <a:p>
            <a:pPr marL="749300" marR="5080" lvl="1" indent="-279400">
              <a:lnSpc>
                <a:spcPct val="102000"/>
              </a:lnSpc>
              <a:spcBef>
                <a:spcPts val="5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cs typeface="Calibri"/>
              </a:rPr>
              <a:t>Note: </a:t>
            </a:r>
            <a:r>
              <a:rPr sz="2800" spc="-15" dirty="0">
                <a:solidFill>
                  <a:srgbClr val="FFFFFF"/>
                </a:solidFill>
                <a:cs typeface="Times New Roman"/>
              </a:rPr>
              <a:t>Williamson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(UK </a:t>
            </a:r>
            <a:r>
              <a:rPr sz="2800" dirty="0">
                <a:solidFill>
                  <a:srgbClr val="FFFFFF"/>
                </a:solidFill>
                <a:cs typeface="Calibri"/>
              </a:rPr>
              <a:t>CESG)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secretly proposed </a:t>
            </a:r>
            <a:r>
              <a:rPr sz="2800" dirty="0">
                <a:solidFill>
                  <a:srgbClr val="FFFFFF"/>
                </a:solidFill>
                <a:cs typeface="Calibri"/>
              </a:rPr>
              <a:t>the 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concept </a:t>
            </a:r>
            <a:r>
              <a:rPr sz="2800" dirty="0">
                <a:solidFill>
                  <a:srgbClr val="FFFFFF"/>
                </a:solidFill>
                <a:cs typeface="Calibri"/>
              </a:rPr>
              <a:t>in </a:t>
            </a:r>
            <a:r>
              <a:rPr sz="2800" spc="-5" dirty="0">
                <a:solidFill>
                  <a:srgbClr val="FFFFFF"/>
                </a:solidFill>
                <a:cs typeface="Calibri"/>
              </a:rPr>
              <a:t>1970</a:t>
            </a:r>
            <a:endParaRPr sz="2800" dirty="0">
              <a:cs typeface="Calibri"/>
            </a:endParaRPr>
          </a:p>
          <a:p>
            <a:pPr marL="1143000" lvl="1" indent="-685800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DH is not for data secrecy or authentication</a:t>
            </a:r>
          </a:p>
          <a:p>
            <a:pPr marL="12700" marR="125095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pPr marL="355600" marR="125095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solidFill>
                  <a:srgbClr val="FFFFFF"/>
                </a:solidFill>
                <a:cs typeface="Calibri"/>
              </a:rPr>
              <a:t>DH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key </a:t>
            </a:r>
            <a:r>
              <a:rPr lang="en-US" sz="3200" spc="-5" dirty="0">
                <a:solidFill>
                  <a:srgbClr val="FFFFFF"/>
                </a:solidFill>
                <a:cs typeface="Calibri"/>
              </a:rPr>
              <a:t>exchange 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is a </a:t>
            </a:r>
            <a:r>
              <a:rPr lang="en-US" sz="3200" spc="110" dirty="0">
                <a:solidFill>
                  <a:srgbClr val="FFFFFF"/>
                </a:solidFill>
                <a:cs typeface="Calibri"/>
              </a:rPr>
              <a:t>practical </a:t>
            </a:r>
            <a:r>
              <a:rPr lang="en-US" sz="3200" spc="-5" dirty="0">
                <a:solidFill>
                  <a:srgbClr val="FFFFFF"/>
                </a:solidFill>
                <a:cs typeface="Calibri"/>
              </a:rPr>
              <a:t>method for </a:t>
            </a:r>
            <a:r>
              <a:rPr lang="en-US" sz="3200" spc="-5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public </a:t>
            </a:r>
            <a:r>
              <a:rPr lang="en-US" sz="3200" spc="-5" dirty="0">
                <a:solidFill>
                  <a:srgbClr val="FFFF00"/>
                </a:solidFill>
                <a:cs typeface="Calibri"/>
              </a:rPr>
              <a:t>exchange of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a </a:t>
            </a:r>
            <a:r>
              <a:rPr lang="en-US" sz="3200" spc="-5" dirty="0">
                <a:solidFill>
                  <a:srgbClr val="FFFF00"/>
                </a:solidFill>
                <a:cs typeface="Calibri"/>
              </a:rPr>
              <a:t>secret </a:t>
            </a:r>
            <a:r>
              <a:rPr lang="en-US" sz="3200" dirty="0">
                <a:solidFill>
                  <a:srgbClr val="FFFF00"/>
                </a:solidFill>
                <a:cs typeface="Calibri"/>
              </a:rPr>
              <a:t>key </a:t>
            </a:r>
            <a:r>
              <a:rPr lang="en-US" sz="3200" spc="-5" dirty="0">
                <a:solidFill>
                  <a:srgbClr val="FFFFFF"/>
                </a:solidFill>
                <a:cs typeface="Calibri"/>
              </a:rPr>
              <a:t>(</a:t>
            </a:r>
            <a:r>
              <a:rPr lang="en-US" sz="3200" i="1" spc="-5" dirty="0">
                <a:solidFill>
                  <a:srgbClr val="FFFFFF"/>
                </a:solidFill>
                <a:cs typeface="Calibri"/>
              </a:rPr>
              <a:t>shared</a:t>
            </a:r>
            <a:r>
              <a:rPr lang="en-US" sz="3200" i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3200" i="1" spc="-5" dirty="0">
                <a:solidFill>
                  <a:srgbClr val="FFFFFF"/>
                </a:solidFill>
                <a:cs typeface="Calibri"/>
              </a:rPr>
              <a:t>value</a:t>
            </a:r>
            <a:r>
              <a:rPr lang="en-US" sz="3200" spc="-5" dirty="0">
                <a:solidFill>
                  <a:srgbClr val="FFFFFF"/>
                </a:solidFill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941" y="295810"/>
            <a:ext cx="65159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Diﬃe-Hellman Key</a:t>
            </a:r>
            <a:r>
              <a:rPr sz="3600" spc="-35" dirty="0"/>
              <a:t> </a:t>
            </a:r>
            <a:r>
              <a:rPr sz="3600" spc="-5" dirty="0"/>
              <a:t>Exchange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51" y="6272072"/>
            <a:ext cx="835533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http://stackoverflow.com/questions/28015433/is-it-possible-to-hack-diffie</a:t>
            </a:r>
            <a:r>
              <a:rPr sz="1800" spc="-22" baseline="-32407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spc="-22" baseline="-32407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3 </a:t>
            </a:r>
            <a:r>
              <a:rPr sz="1800" spc="-22" baseline="-324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hellman-by-knowing-the-prime-number-and-the-gene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4" y="1116411"/>
            <a:ext cx="8585562" cy="49018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025" y="335695"/>
            <a:ext cx="65159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Diﬃe-Hellman Key</a:t>
            </a:r>
            <a:r>
              <a:rPr sz="3600" spc="-35" dirty="0"/>
              <a:t> </a:t>
            </a:r>
            <a:r>
              <a:rPr sz="3600" spc="-5" dirty="0"/>
              <a:t>Exchange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9536" y="1087289"/>
            <a:ext cx="8364926" cy="526233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DH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  <a:p>
            <a:pPr marL="812165" marR="511809" indent="-342900">
              <a:lnSpc>
                <a:spcPts val="252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Establish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common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lang="en-SG" sz="2400" dirty="0">
                <a:solidFill>
                  <a:srgbClr val="FFFFFF"/>
                </a:solidFill>
                <a:latin typeface="Calibri"/>
                <a:cs typeface="Calibri"/>
              </a:rPr>
              <a:t> (session key)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known only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 the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two  </a:t>
            </a:r>
            <a:r>
              <a:rPr lang="en-SG" sz="2400" spc="60" dirty="0">
                <a:solidFill>
                  <a:srgbClr val="FFFFFF"/>
                </a:solidFill>
                <a:latin typeface="Calibri"/>
                <a:cs typeface="Calibri"/>
              </a:rPr>
              <a:t>participants</a:t>
            </a:r>
            <a:endParaRPr sz="2400" dirty="0">
              <a:latin typeface="Calibri"/>
              <a:cs typeface="Calibri"/>
            </a:endParaRPr>
          </a:p>
          <a:p>
            <a:pPr marL="1269365" marR="5080" lvl="1" indent="-342900">
              <a:lnSpc>
                <a:spcPts val="2620"/>
              </a:lnSpc>
              <a:spcBef>
                <a:spcPts val="580"/>
              </a:spcBef>
              <a:buFont typeface="Wingdings" panose="05000000000000000000" pitchFamily="2" charset="2"/>
              <a:buChar char="ü"/>
            </a:pPr>
            <a:r>
              <a:rPr lang="en-SG" sz="2400" spc="15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sz="2400" spc="150" dirty="0">
                <a:solidFill>
                  <a:srgbClr val="FFFF00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key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depends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en-SG" sz="2400" spc="60" dirty="0">
                <a:solidFill>
                  <a:srgbClr val="FFFF00"/>
                </a:solidFill>
                <a:latin typeface="Calibri"/>
                <a:cs typeface="Calibri"/>
              </a:rPr>
              <a:t>participants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(and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lang="en-SG" sz="2400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</a:p>
          <a:p>
            <a:pPr marL="926465" marR="5080" lvl="1">
              <a:lnSpc>
                <a:spcPts val="2620"/>
              </a:lnSpc>
              <a:spcBef>
                <a:spcPts val="580"/>
              </a:spcBef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      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private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public key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SG" sz="2400" spc="6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lang="en-SG" sz="2400" dirty="0">
              <a:latin typeface="Calibri"/>
              <a:cs typeface="Calibri"/>
            </a:endParaRPr>
          </a:p>
          <a:p>
            <a:pPr marL="812165" marR="5080" indent="-342900">
              <a:lnSpc>
                <a:spcPts val="262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SG" sz="2400" spc="-100" dirty="0">
                <a:solidFill>
                  <a:schemeClr val="bg1"/>
                </a:solidFill>
                <a:latin typeface="Calibri"/>
                <a:cs typeface="Calibri"/>
              </a:rPr>
              <a:t>Properties:-</a:t>
            </a:r>
          </a:p>
          <a:p>
            <a:pPr marL="812165" marR="5080" indent="-342900">
              <a:lnSpc>
                <a:spcPts val="2620"/>
              </a:lnSpc>
              <a:spcBef>
                <a:spcPts val="580"/>
              </a:spcBef>
              <a:buFont typeface="Wingdings" panose="05000000000000000000" pitchFamily="2" charset="2"/>
              <a:buChar char="à"/>
            </a:pPr>
            <a:r>
              <a:rPr sz="2400" spc="-5" dirty="0">
                <a:solidFill>
                  <a:srgbClr val="FFFB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annot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exchange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arbitrary message</a:t>
            </a:r>
            <a:r>
              <a:rPr lang="en-SG" sz="2400" spc="-5" dirty="0">
                <a:solidFill>
                  <a:schemeClr val="bg1"/>
                </a:solidFill>
                <a:latin typeface="Calibri"/>
                <a:cs typeface="Calibri"/>
              </a:rPr>
              <a:t>.  </a:t>
            </a:r>
          </a:p>
          <a:p>
            <a:pPr marL="812165" marR="5080" indent="-342900">
              <a:lnSpc>
                <a:spcPts val="2620"/>
              </a:lnSpc>
              <a:spcBef>
                <a:spcPts val="580"/>
              </a:spcBef>
              <a:buFont typeface="Wingdings" panose="05000000000000000000" pitchFamily="2" charset="2"/>
              <a:buChar char="à"/>
            </a:pPr>
            <a:r>
              <a:rPr lang="en-SG" sz="2400" spc="-5" dirty="0">
                <a:solidFill>
                  <a:schemeClr val="bg1"/>
                </a:solidFill>
                <a:latin typeface="Calibri"/>
                <a:cs typeface="Calibri"/>
              </a:rPr>
              <a:t>It should be:-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12850" lvl="1" indent="-285750">
              <a:spcBef>
                <a:spcPts val="242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Computationally easy :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Forward processing</a:t>
            </a:r>
            <a:endParaRPr sz="2400" dirty="0">
              <a:latin typeface="Calibri"/>
              <a:cs typeface="Calibri"/>
            </a:endParaRPr>
          </a:p>
          <a:p>
            <a:pPr marL="1612900" lvl="2" indent="-228600">
              <a:spcBef>
                <a:spcPts val="219"/>
              </a:spcBef>
              <a:buFont typeface="Arial"/>
              <a:buChar char="•"/>
              <a:tabLst>
                <a:tab pos="1155700" algn="l"/>
              </a:tabLst>
            </a:pPr>
            <a:r>
              <a:rPr lang="en-SG" sz="2400" dirty="0">
                <a:solidFill>
                  <a:srgbClr val="FFFF00"/>
                </a:solidFill>
              </a:rPr>
              <a:t>Exponentials</a:t>
            </a:r>
            <a:r>
              <a:rPr sz="32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modulo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prime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polynomial</a:t>
            </a:r>
            <a:endParaRPr sz="2400" dirty="0">
              <a:latin typeface="Calibri"/>
              <a:cs typeface="Calibri"/>
            </a:endParaRPr>
          </a:p>
          <a:p>
            <a:pPr marL="1212850" lvl="1" indent="-285750">
              <a:spcBef>
                <a:spcPts val="32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Computationally hard :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Reverse processing</a:t>
            </a:r>
            <a:endParaRPr sz="2400" dirty="0">
              <a:latin typeface="Calibri"/>
              <a:cs typeface="Calibri"/>
            </a:endParaRPr>
          </a:p>
          <a:p>
            <a:pPr marL="1612900" lvl="2" indent="-228600">
              <a:spcBef>
                <a:spcPts val="3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Discrete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logarithms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724" y="498158"/>
            <a:ext cx="4724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Diﬃe-Hellman</a:t>
            </a:r>
            <a:r>
              <a:rPr spc="-65" dirty="0"/>
              <a:t> </a:t>
            </a:r>
            <a:r>
              <a:rPr dirty="0"/>
              <a:t>Setup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59728"/>
            <a:ext cx="7622540" cy="331116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All users agree on global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parameters: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  <a:tab pos="1182370" algn="l"/>
                <a:tab pos="1616075" algn="l"/>
              </a:tabLst>
            </a:pP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p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large prime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  <a:tab pos="3834129" algn="l"/>
              </a:tabLst>
            </a:pP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800" spc="-4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SG" sz="2800" u="heavy" spc="100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alibri"/>
                <a:cs typeface="Calibri"/>
                <a:hlinkClick r:id="rId3" action="ppaction://hlinksldjump"/>
              </a:rPr>
              <a:t>primitive root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modulo of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2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  <a:tab pos="5582285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user (eg.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Alice)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generates	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his / her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chooses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secret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(number): </a:t>
            </a:r>
            <a:r>
              <a:rPr sz="2800" b="1" spc="0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2775" b="1" spc="0" baseline="-21021" dirty="0">
                <a:solidFill>
                  <a:srgbClr val="FFFB00"/>
                </a:solidFill>
                <a:latin typeface="Courier New"/>
                <a:cs typeface="Courier New"/>
              </a:rPr>
              <a:t>A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&lt;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p</a:t>
            </a:r>
            <a:endParaRPr sz="2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user makes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6750" y="5113697"/>
            <a:ext cx="1682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FFFB00"/>
                </a:solidFill>
                <a:latin typeface="Courier New"/>
                <a:cs typeface="Courier New"/>
              </a:rPr>
              <a:t>A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06264"/>
            <a:ext cx="5760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1395" algn="l"/>
                <a:tab pos="396811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Alice’s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y	=	</a:t>
            </a:r>
            <a:r>
              <a:rPr sz="2800" b="1" spc="0" dirty="0">
                <a:solidFill>
                  <a:srgbClr val="FFFB00"/>
                </a:solidFill>
                <a:latin typeface="Courier New"/>
                <a:cs typeface="Courier New"/>
              </a:rPr>
              <a:t>g</a:t>
            </a:r>
            <a:r>
              <a:rPr sz="2775" b="1" spc="0" baseline="51051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2775" b="1" spc="0" baseline="33033" dirty="0">
                <a:solidFill>
                  <a:srgbClr val="FFFB00"/>
                </a:solidFill>
                <a:latin typeface="Courier New"/>
                <a:cs typeface="Courier New"/>
              </a:rPr>
              <a:t>A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mod</a:t>
            </a:r>
            <a:r>
              <a:rPr sz="2800" b="1" spc="-7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263" y="5621697"/>
            <a:ext cx="1682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FFFB00"/>
                </a:solidFill>
                <a:latin typeface="Courier New"/>
                <a:cs typeface="Courier New"/>
              </a:rPr>
              <a:t>B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414264"/>
            <a:ext cx="563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3125" algn="l"/>
                <a:tab pos="383984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Bob’s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y	=	</a:t>
            </a:r>
            <a:r>
              <a:rPr sz="2800" b="1" spc="0" dirty="0">
                <a:solidFill>
                  <a:srgbClr val="FFFB00"/>
                </a:solidFill>
                <a:latin typeface="Courier New"/>
                <a:cs typeface="Courier New"/>
              </a:rPr>
              <a:t>g</a:t>
            </a:r>
            <a:r>
              <a:rPr sz="2775" b="1" spc="0" baseline="51051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2775" b="1" spc="0" baseline="33033" dirty="0">
                <a:solidFill>
                  <a:srgbClr val="FFFB00"/>
                </a:solidFill>
                <a:latin typeface="Courier New"/>
                <a:cs typeface="Courier New"/>
              </a:rPr>
              <a:t>B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mod</a:t>
            </a:r>
            <a:r>
              <a:rPr sz="2800" b="1" spc="-7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p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Diﬃe-Hellman Key</a:t>
            </a:r>
            <a:r>
              <a:rPr spc="-30" dirty="0"/>
              <a:t> </a:t>
            </a:r>
            <a:r>
              <a:rPr spc="-5" dirty="0"/>
              <a:t>Exchange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300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7659"/>
            <a:ext cx="6200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Shared session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for users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&amp; B =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5689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49" y="2234691"/>
            <a:ext cx="269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AB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839" y="1934972"/>
            <a:ext cx="1184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3600" baseline="-21990" dirty="0">
                <a:solidFill>
                  <a:srgbClr val="FFFB00"/>
                </a:solidFill>
                <a:latin typeface="Courier New"/>
                <a:cs typeface="Courier New"/>
              </a:rPr>
              <a:t>=	</a:t>
            </a:r>
            <a:r>
              <a:rPr sz="3600" b="1" baseline="-21990" dirty="0">
                <a:solidFill>
                  <a:srgbClr val="FFFB00"/>
                </a:solidFill>
                <a:latin typeface="Courier New"/>
                <a:cs typeface="Courier New"/>
              </a:rPr>
              <a:t>g</a:t>
            </a:r>
            <a:r>
              <a:rPr sz="2400" b="1" baseline="17361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A.</a:t>
            </a:r>
            <a:r>
              <a:rPr sz="2400" b="1" baseline="17361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4178" y="2056891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mod</a:t>
            </a:r>
            <a:r>
              <a:rPr sz="2400" b="1" spc="-9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409" y="2369311"/>
            <a:ext cx="269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2400" b="1" baseline="-17361" dirty="0">
                <a:solidFill>
                  <a:srgbClr val="FFFB00"/>
                </a:solidFill>
                <a:latin typeface="Courier New"/>
                <a:cs typeface="Courier New"/>
              </a:rPr>
              <a:t>B</a:t>
            </a:r>
            <a:endParaRPr sz="2400" baseline="-1736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1469" y="3034791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B00"/>
                </a:solidFill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39" y="2856991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	</a:t>
            </a: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y</a:t>
            </a:r>
            <a:r>
              <a:rPr sz="2400" b="1" spc="-57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b="1" baseline="50347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2400" b="1" baseline="32986" dirty="0">
                <a:solidFill>
                  <a:srgbClr val="FFFB00"/>
                </a:solidFill>
                <a:latin typeface="Courier New"/>
                <a:cs typeface="Courier New"/>
              </a:rPr>
              <a:t>A</a:t>
            </a:r>
            <a:endParaRPr sz="2400" baseline="329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739" y="2409951"/>
            <a:ext cx="203771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  <a:spcBef>
                <a:spcPts val="100"/>
              </a:spcBef>
              <a:tabLst>
                <a:tab pos="377825" algn="l"/>
                <a:tab pos="1109980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	</a:t>
            </a: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y</a:t>
            </a:r>
            <a:r>
              <a:rPr sz="2400" b="1" baseline="-20833" dirty="0">
                <a:solidFill>
                  <a:srgbClr val="FFFB00"/>
                </a:solidFill>
                <a:latin typeface="Courier New"/>
                <a:cs typeface="Courier New"/>
              </a:rPr>
              <a:t>A	</a:t>
            </a: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mod</a:t>
            </a:r>
            <a:r>
              <a:rPr sz="2400" b="1" spc="-1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p  </a:t>
            </a:r>
            <a:r>
              <a:rPr sz="2400" b="1" spc="-5" dirty="0">
                <a:solidFill>
                  <a:srgbClr val="FFFF00"/>
                </a:solidFill>
                <a:latin typeface="Courier New"/>
                <a:cs typeface="Courier New"/>
              </a:rPr>
              <a:t>mod</a:t>
            </a:r>
            <a:r>
              <a:rPr sz="2400" b="1" spc="-1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0567" y="2409951"/>
            <a:ext cx="386651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165862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(which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compute)  (which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compute)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39" y="3270504"/>
            <a:ext cx="8025130" cy="25349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939800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AB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session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key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private-key </a:t>
            </a:r>
            <a:r>
              <a:rPr lang="en-SG" sz="2800" spc="85" dirty="0">
                <a:solidFill>
                  <a:srgbClr val="FFFFFF"/>
                </a:solidFill>
                <a:latin typeface="Calibri"/>
                <a:cs typeface="Calibri"/>
              </a:rPr>
              <a:t>encryption</a:t>
            </a:r>
            <a:r>
              <a:rPr sz="2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scheme between Alice and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Bob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7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Subsequent </a:t>
            </a:r>
            <a:r>
              <a:rPr lang="en-SG" sz="2800" spc="55" dirty="0">
                <a:solidFill>
                  <a:srgbClr val="FFFFFF"/>
                </a:solidFill>
                <a:latin typeface="Calibri"/>
                <a:cs typeface="Calibri"/>
              </a:rPr>
              <a:t>communications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between Alice and Bob  will have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same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 before (unless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change 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public-keys)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SG" sz="2800" spc="125" dirty="0">
                <a:solidFill>
                  <a:srgbClr val="FFFFFF"/>
                </a:solidFill>
                <a:latin typeface="Calibri"/>
                <a:cs typeface="Calibri"/>
              </a:rPr>
              <a:t>Attacker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must solve discrete log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get 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75" baseline="-2102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775" baseline="-2102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901" y="498158"/>
            <a:ext cx="534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Diﬃe-Hellman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250583" y="6599393"/>
            <a:ext cx="220345" cy="269240"/>
          </a:xfrm>
          <a:prstGeom prst="rect">
            <a:avLst/>
          </a:prstGeom>
        </p:spPr>
        <p:txBody>
          <a:bodyPr vert="horz" wrap="square" lIns="0" tIns="7300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089" y="3825744"/>
          <a:ext cx="4958077" cy="84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400" spc="-9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7" baseline="50347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97</a:t>
                      </a:r>
                      <a:endParaRPr sz="2400" baseline="50347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353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(Alice)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224790" algn="ctr">
                        <a:lnSpc>
                          <a:spcPts val="68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420"/>
                        </a:lnSpc>
                        <a:tabLst>
                          <a:tab pos="959485" algn="l"/>
                        </a:tabLst>
                      </a:pPr>
                      <a:r>
                        <a:rPr sz="3600" baseline="-335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6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6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353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6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248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86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(Bob)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3400" y="1619365"/>
            <a:ext cx="6407150" cy="361252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Users Alice </a:t>
            </a:r>
            <a:r>
              <a:rPr dirty="0"/>
              <a:t>&amp; </a:t>
            </a:r>
            <a:r>
              <a:rPr spc="-5" dirty="0"/>
              <a:t>Bob who wish </a:t>
            </a:r>
            <a:r>
              <a:rPr dirty="0"/>
              <a:t>to </a:t>
            </a:r>
            <a:r>
              <a:rPr spc="-5" dirty="0"/>
              <a:t>swap</a:t>
            </a:r>
            <a:r>
              <a:rPr spc="0" dirty="0"/>
              <a:t> </a:t>
            </a:r>
            <a:r>
              <a:rPr spc="-5" dirty="0"/>
              <a:t>keys: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Agree on </a:t>
            </a:r>
            <a:r>
              <a:rPr spc="-5" dirty="0"/>
              <a:t>prime </a:t>
            </a:r>
            <a:r>
              <a:rPr dirty="0">
                <a:latin typeface="Courier New"/>
                <a:cs typeface="Courier New"/>
              </a:rPr>
              <a:t>p=353</a:t>
            </a:r>
            <a:r>
              <a:rPr spc="-1080" dirty="0">
                <a:latin typeface="Courier New"/>
                <a:cs typeface="Courier New"/>
              </a:rPr>
              <a:t> </a:t>
            </a:r>
            <a:r>
              <a:rPr spc="-5" dirty="0"/>
              <a:t>and </a:t>
            </a:r>
            <a:r>
              <a:rPr dirty="0">
                <a:latin typeface="Courier New"/>
                <a:cs typeface="Courier New"/>
              </a:rPr>
              <a:t>g=3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 random secret</a:t>
            </a:r>
            <a:r>
              <a:rPr spc="0" dirty="0"/>
              <a:t> </a:t>
            </a:r>
            <a:r>
              <a:rPr spc="-5" dirty="0"/>
              <a:t>keys:</a:t>
            </a: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/>
              <a:t>A </a:t>
            </a:r>
            <a:r>
              <a:rPr sz="2400" spc="-5" dirty="0"/>
              <a:t>chooses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spc="-7" baseline="-20833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=97, </a:t>
            </a:r>
            <a:r>
              <a:rPr sz="2400" dirty="0"/>
              <a:t>B </a:t>
            </a:r>
            <a:r>
              <a:rPr sz="2400" spc="-5" dirty="0"/>
              <a:t>chooses</a:t>
            </a:r>
            <a:r>
              <a:rPr sz="2400" spc="225" dirty="0"/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spc="-7" baseline="-20833" dirty="0">
                <a:latin typeface="Courier New"/>
                <a:cs typeface="Courier New"/>
              </a:rPr>
              <a:t>B</a:t>
            </a:r>
            <a:r>
              <a:rPr sz="2400" spc="-5" dirty="0">
                <a:latin typeface="Courier New"/>
                <a:cs typeface="Courier New"/>
              </a:rPr>
              <a:t>=233</a:t>
            </a: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compute </a:t>
            </a:r>
            <a:r>
              <a:rPr lang="en-SG" spc="85" dirty="0"/>
              <a:t>respective</a:t>
            </a:r>
            <a:r>
              <a:rPr spc="85" dirty="0"/>
              <a:t> </a:t>
            </a:r>
            <a:r>
              <a:rPr dirty="0"/>
              <a:t>public</a:t>
            </a:r>
            <a:r>
              <a:rPr spc="-95" dirty="0"/>
              <a:t> </a:t>
            </a:r>
            <a:r>
              <a:rPr spc="-5" dirty="0"/>
              <a:t>keys: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y</a:t>
            </a:r>
            <a:r>
              <a:rPr sz="2400" baseline="-20833" dirty="0">
                <a:latin typeface="Courier New"/>
                <a:cs typeface="Courier New"/>
              </a:rPr>
              <a:t>B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dirty="0"/>
              <a:t>3</a:t>
            </a: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compute shared session </a:t>
            </a:r>
            <a:r>
              <a:rPr dirty="0"/>
              <a:t>key </a:t>
            </a:r>
            <a:r>
              <a:rPr spc="-5" dirty="0"/>
              <a:t>as: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5279816"/>
            <a:ext cx="675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93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2400" spc="4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	y </a:t>
            </a:r>
            <a:r>
              <a:rPr sz="2400" baseline="50347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2400" baseline="32986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mod353 =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248</a:t>
            </a:r>
            <a:r>
              <a:rPr sz="2400" spc="-7" baseline="50347" dirty="0">
                <a:solidFill>
                  <a:srgbClr val="FFFFFF"/>
                </a:solidFill>
                <a:latin typeface="Courier New"/>
                <a:cs typeface="Courier New"/>
              </a:rPr>
              <a:t>97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mod353=160</a:t>
            </a:r>
            <a:r>
              <a:rPr sz="2400" spc="-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(Alice)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60" y="5543976"/>
            <a:ext cx="11842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AB	B</a:t>
            </a:r>
            <a:r>
              <a:rPr sz="2400" baseline="-36458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2400" baseline="-5381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400" baseline="-5381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5759876"/>
            <a:ext cx="360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930" algn="l"/>
                <a:tab pos="182245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2400" baseline="-20833" dirty="0">
                <a:solidFill>
                  <a:srgbClr val="FFFFFF"/>
                </a:solidFill>
                <a:latin typeface="Courier New"/>
                <a:cs typeface="Courier New"/>
              </a:rPr>
              <a:t>AB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	y</a:t>
            </a:r>
            <a:r>
              <a:rPr sz="2400" baseline="-20833" dirty="0">
                <a:solidFill>
                  <a:srgbClr val="FFFFFF"/>
                </a:solidFill>
                <a:latin typeface="Courier New"/>
                <a:cs typeface="Courier New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mod353</a:t>
            </a:r>
            <a:r>
              <a:rPr sz="2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444" y="5678596"/>
            <a:ext cx="391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233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263" y="5759876"/>
            <a:ext cx="269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mod353=160</a:t>
            </a:r>
            <a:r>
              <a:rPr sz="2400" spc="-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(Bob)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437" y="498158"/>
            <a:ext cx="538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Key Exchange</a:t>
            </a:r>
            <a:r>
              <a:rPr sz="4000" spc="-35" dirty="0"/>
              <a:t> </a:t>
            </a:r>
            <a:r>
              <a:rPr sz="4000" spc="-5" dirty="0"/>
              <a:t>Protocols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300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1848" y="1295400"/>
            <a:ext cx="7882890" cy="468333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941069" indent="-3429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If the public-key is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properly secured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central directory (aka with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PKI)</a:t>
            </a:r>
            <a:endParaRPr sz="3200" dirty="0">
              <a:latin typeface="Calibri"/>
              <a:cs typeface="Calibri"/>
            </a:endParaRPr>
          </a:p>
          <a:p>
            <a:pPr marL="749300" marR="53340" lvl="1" indent="-279400">
              <a:lnSpc>
                <a:spcPts val="3030"/>
              </a:lnSpc>
              <a:spcBef>
                <a:spcPts val="70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Other users could query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public-key, compute 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secret key,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communicate.</a:t>
            </a:r>
            <a:endParaRPr sz="2800" dirty="0">
              <a:latin typeface="Calibri"/>
              <a:cs typeface="Calibri"/>
            </a:endParaRPr>
          </a:p>
          <a:p>
            <a:pPr marL="749300" marR="5080" lvl="1" indent="-279400">
              <a:lnSpc>
                <a:spcPts val="303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800" spc="135" dirty="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sz="28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user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possible (because of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PKI)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–"/>
            </a:pPr>
            <a:endParaRPr sz="3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DH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exchange </a:t>
            </a:r>
            <a:r>
              <a:rPr lang="en-SG" sz="3200" spc="165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Replay </a:t>
            </a:r>
            <a:r>
              <a:rPr lang="en-SG" sz="2800" spc="175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(with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8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PKI)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Man-in-the-middle </a:t>
            </a:r>
            <a:r>
              <a:rPr lang="en-SG" sz="2800" spc="175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2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(without</a:t>
            </a:r>
            <a:r>
              <a:rPr sz="28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PKI)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8862" y="498158"/>
            <a:ext cx="65494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</a:t>
            </a:r>
            <a:r>
              <a:rPr lang="en-SG" spc="114" dirty="0"/>
              <a:t>Distribution</a:t>
            </a:r>
            <a:r>
              <a:rPr spc="-50" dirty="0"/>
              <a:t>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33220"/>
            <a:ext cx="7732395" cy="334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distribute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 key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securely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need 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distribute secret keys  with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aid 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public key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How Diﬃe-Hellman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exchange works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576" y="498158"/>
            <a:ext cx="2183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5" dirty="0"/>
              <a:t>mmar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300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556766"/>
            <a:ext cx="7477125" cy="430605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distribute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public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endParaRPr sz="2800" dirty="0">
              <a:latin typeface="Calibri"/>
              <a:cs typeface="Calibri"/>
            </a:endParaRPr>
          </a:p>
          <a:p>
            <a:pPr marL="698500" marR="68580" lvl="1" indent="-228600">
              <a:lnSpc>
                <a:spcPct val="101499"/>
              </a:lnSpc>
              <a:spcBef>
                <a:spcPts val="4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Announcement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 public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directory,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public-key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authority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public-key </a:t>
            </a:r>
            <a:r>
              <a:rPr lang="en-SG" sz="2400" spc="75" dirty="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authority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4150" dirty="0">
              <a:latin typeface="Times New Roman"/>
              <a:cs typeface="Times New Roman"/>
            </a:endParaRPr>
          </a:p>
          <a:p>
            <a:pPr marL="292100" marR="5080" indent="-279400">
              <a:lnSpc>
                <a:spcPts val="3329"/>
              </a:lnSpc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need 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distribute secret keys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(session key)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with 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aid of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public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key.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–"/>
            </a:pPr>
            <a:endParaRPr sz="4100" dirty="0">
              <a:latin typeface="Times New Roman"/>
              <a:cs typeface="Times New Roman"/>
            </a:endParaRPr>
          </a:p>
          <a:p>
            <a:pPr marL="292100" marR="48260" indent="-279400">
              <a:lnSpc>
                <a:spcPts val="3329"/>
              </a:lnSpc>
              <a:buFont typeface="Arial"/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Diﬃe-Hellman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exchange </a:t>
            </a:r>
            <a:r>
              <a:rPr lang="en-SG" sz="2800" spc="75" dirty="0">
                <a:solidFill>
                  <a:srgbClr val="FFFFFF"/>
                </a:solidFill>
                <a:latin typeface="Calibri"/>
                <a:cs typeface="Calibri"/>
              </a:rPr>
              <a:t>calculation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features  and </a:t>
            </a:r>
            <a:r>
              <a:rPr lang="en-SG" sz="2800" spc="150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806" y="2714829"/>
            <a:ext cx="2374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300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946" y="498158"/>
            <a:ext cx="35542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pc="160" dirty="0"/>
              <a:t>Primitive</a:t>
            </a:r>
            <a:r>
              <a:rPr spc="-70" dirty="0"/>
              <a:t> </a:t>
            </a:r>
            <a:r>
              <a:rPr spc="-5" dirty="0"/>
              <a:t>root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0" y="2150990"/>
            <a:ext cx="3672408" cy="288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887" y="5378334"/>
            <a:ext cx="5295206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087" y="5864628"/>
            <a:ext cx="6928657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4578" y="1516312"/>
            <a:ext cx="7322184" cy="4703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3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(g) </a:t>
            </a:r>
            <a:r>
              <a:rPr lang="en-SG" sz="3200" b="1" spc="125" dirty="0">
                <a:solidFill>
                  <a:srgbClr val="FFFF00"/>
                </a:solidFill>
                <a:latin typeface="Calibri"/>
                <a:cs typeface="Calibri"/>
              </a:rPr>
              <a:t>primitive</a:t>
            </a:r>
            <a:r>
              <a:rPr sz="3200" b="1" spc="1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root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7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(p-</a:t>
            </a:r>
            <a:r>
              <a:rPr sz="3200" b="1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prime)</a:t>
            </a:r>
            <a:endParaRPr sz="3200" dirty="0">
              <a:latin typeface="Calibri"/>
              <a:cs typeface="Calibri"/>
            </a:endParaRPr>
          </a:p>
          <a:p>
            <a:pPr marL="615315" marR="3371215" lvl="1" indent="-279400">
              <a:lnSpc>
                <a:spcPts val="2800"/>
              </a:lnSpc>
              <a:spcBef>
                <a:spcPts val="3120"/>
              </a:spcBef>
              <a:buChar char="•"/>
              <a:tabLst>
                <a:tab pos="621665" algn="l"/>
                <a:tab pos="622300" algn="l"/>
                <a:tab pos="1428115" algn="l"/>
              </a:tabLst>
            </a:pP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When g</a:t>
            </a:r>
            <a:r>
              <a:rPr lang="en-SG" sz="2400" baseline="3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 (mod p) to g</a:t>
            </a:r>
            <a:r>
              <a:rPr lang="en-SG" sz="2400" baseline="30000" dirty="0">
                <a:solidFill>
                  <a:srgbClr val="FFFFFF"/>
                </a:solidFill>
                <a:latin typeface="Arial"/>
                <a:cs typeface="Arial"/>
              </a:rPr>
              <a:t>(p-1)</a:t>
            </a:r>
            <a:r>
              <a:rPr lang="en-SG" sz="2400" dirty="0">
                <a:solidFill>
                  <a:srgbClr val="FFFFFF"/>
                </a:solidFill>
                <a:latin typeface="Arial"/>
                <a:cs typeface="Arial"/>
              </a:rPr>
              <a:t> (mod p), there is all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lang="en-SG" sz="2400" spc="-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lang="en-SG" sz="2400" spc="-5" dirty="0">
                <a:solidFill>
                  <a:srgbClr val="FFFFFF"/>
                </a:solidFill>
                <a:latin typeface="Arial"/>
                <a:cs typeface="Arial"/>
              </a:rPr>
              <a:t>1 to (p-1), then g is the primitive root of 7 </a:t>
            </a:r>
            <a:r>
              <a:rPr lang="en-SG" sz="2400" spc="-5" dirty="0" err="1">
                <a:solidFill>
                  <a:srgbClr val="FFFFFF"/>
                </a:solidFill>
                <a:latin typeface="Arial"/>
                <a:cs typeface="Arial"/>
              </a:rPr>
              <a:t>i.e</a:t>
            </a:r>
            <a:r>
              <a:rPr lang="en-SG" sz="2400" spc="-5" dirty="0">
                <a:solidFill>
                  <a:srgbClr val="FFFFFF"/>
                </a:solidFill>
                <a:latin typeface="Arial"/>
                <a:cs typeface="Arial"/>
              </a:rPr>
              <a:t> 3, 2, 6, 4, 5, 1</a:t>
            </a:r>
            <a:endParaRPr lang="en-SG" sz="32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9687"/>
              <a:buFont typeface="Arial"/>
              <a:buChar char="➢"/>
              <a:tabLst>
                <a:tab pos="355600" algn="l"/>
              </a:tabLst>
            </a:pPr>
            <a:endParaRPr lang="en-SG" sz="3200" b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9687"/>
              <a:buFont typeface="Arial"/>
              <a:buChar char="➢"/>
              <a:tabLst>
                <a:tab pos="355600" algn="l"/>
              </a:tabLst>
            </a:pP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NOT </a:t>
            </a:r>
            <a:r>
              <a:rPr lang="en-SG" sz="3200" b="1" spc="125" dirty="0">
                <a:solidFill>
                  <a:srgbClr val="FFFF00"/>
                </a:solidFill>
                <a:latin typeface="Calibri"/>
                <a:cs typeface="Calibri"/>
              </a:rPr>
              <a:t>primitive</a:t>
            </a:r>
            <a:r>
              <a:rPr sz="3200" b="1" spc="1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root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7</a:t>
            </a:r>
            <a:endParaRPr lang="en-SG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9687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14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1, 2, 4, 1, 2, 4, 1, 2,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4...missing</a:t>
            </a:r>
            <a:r>
              <a:rPr lang="en-SG" sz="2800" b="1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values</a:t>
            </a:r>
            <a:r>
              <a:rPr lang="en-SG" sz="2800" b="1" spc="-5" dirty="0">
                <a:solidFill>
                  <a:schemeClr val="bg1"/>
                </a:solidFill>
                <a:latin typeface="Calibri"/>
                <a:cs typeface="Calibri"/>
              </a:rPr>
              <a:t> 3, 5, 6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50875" y="5777345"/>
            <a:ext cx="818803" cy="677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00391" y="5805263"/>
            <a:ext cx="720079" cy="576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44407" y="587727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5">
                <a:moveTo>
                  <a:pt x="0" y="216024"/>
                </a:moveTo>
                <a:lnTo>
                  <a:pt x="432048" y="0"/>
                </a:lnTo>
                <a:lnTo>
                  <a:pt x="432048" y="432047"/>
                </a:lnTo>
                <a:lnTo>
                  <a:pt x="0" y="216024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00391" y="5805263"/>
            <a:ext cx="720090" cy="576580"/>
          </a:xfrm>
          <a:custGeom>
            <a:avLst/>
            <a:gdLst/>
            <a:ahLst/>
            <a:cxnLst/>
            <a:rect l="l" t="t" r="r" b="b"/>
            <a:pathLst>
              <a:path w="720090" h="576579">
                <a:moveTo>
                  <a:pt x="0" y="0"/>
                </a:moveTo>
                <a:lnTo>
                  <a:pt x="720080" y="0"/>
                </a:lnTo>
                <a:lnTo>
                  <a:pt x="720080" y="576063"/>
                </a:lnTo>
                <a:lnTo>
                  <a:pt x="0" y="5760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334000" y="2150990"/>
            <a:ext cx="3672408" cy="24972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714" y="498158"/>
            <a:ext cx="64092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pc="114" dirty="0"/>
              <a:t>Distribution</a:t>
            </a:r>
            <a:r>
              <a:rPr spc="114" dirty="0"/>
              <a:t> </a:t>
            </a:r>
            <a:r>
              <a:rPr spc="-5" dirty="0"/>
              <a:t>of </a:t>
            </a:r>
            <a:r>
              <a:rPr dirty="0"/>
              <a:t>Public</a:t>
            </a:r>
            <a:r>
              <a:rPr spc="-190" dirty="0"/>
              <a:t> </a:t>
            </a:r>
            <a:r>
              <a:rPr spc="-5" dirty="0"/>
              <a:t>Keys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33220"/>
            <a:ext cx="7541261" cy="349069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43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Typical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public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keys can </a:t>
            </a:r>
            <a:r>
              <a:rPr lang="en-SG" sz="36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distributed as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endParaRPr sz="36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605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announcement</a:t>
            </a:r>
            <a:endParaRPr sz="32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publicly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available directory</a:t>
            </a:r>
            <a:endParaRPr sz="32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public-key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authority</a:t>
            </a:r>
            <a:endParaRPr sz="32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75565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public-key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SG" sz="3200" spc="90" dirty="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3600" dirty="0"/>
              <a:t>1.  </a:t>
            </a:r>
            <a:r>
              <a:rPr sz="3600" dirty="0"/>
              <a:t>Public</a:t>
            </a:r>
            <a:r>
              <a:rPr sz="3600" spc="-50" dirty="0"/>
              <a:t> </a:t>
            </a:r>
            <a:r>
              <a:rPr sz="3600" spc="-5" dirty="0"/>
              <a:t>Announcement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32610"/>
            <a:ext cx="8331834" cy="538301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1276350" indent="-342900">
              <a:lnSpc>
                <a:spcPct val="778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Users distribute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public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keys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recipients or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 broadcast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community at large</a:t>
            </a:r>
            <a:endParaRPr sz="3000" dirty="0">
              <a:latin typeface="Calibri"/>
              <a:cs typeface="Calibri"/>
            </a:endParaRPr>
          </a:p>
          <a:p>
            <a:pPr marL="749300" lvl="1" indent="-279400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Append </a:t>
            </a:r>
            <a:r>
              <a:rPr sz="2600" b="1" dirty="0">
                <a:solidFill>
                  <a:srgbClr val="00B0F0"/>
                </a:solidFill>
                <a:latin typeface="Calibri"/>
                <a:cs typeface="Calibri"/>
              </a:rPr>
              <a:t>PGP </a:t>
            </a:r>
            <a:r>
              <a:rPr sz="2600" b="1" spc="-5" dirty="0">
                <a:solidFill>
                  <a:srgbClr val="00B0F0"/>
                </a:solidFill>
                <a:latin typeface="Calibri"/>
                <a:cs typeface="Calibri"/>
              </a:rPr>
              <a:t>keys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26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lang="en-SG" sz="2600" spc="-5" dirty="0">
                <a:solidFill>
                  <a:srgbClr val="FFFFFF"/>
                </a:solidFill>
                <a:latin typeface="Calibri"/>
                <a:cs typeface="Calibri"/>
              </a:rPr>
              <a:t> and send across network</a:t>
            </a:r>
            <a:endParaRPr sz="2600" dirty="0">
              <a:latin typeface="Calibri"/>
              <a:cs typeface="Calibri"/>
            </a:endParaRPr>
          </a:p>
          <a:p>
            <a:pPr marL="749300" lvl="1" indent="-279400">
              <a:lnSpc>
                <a:spcPts val="3100"/>
              </a:lnSpc>
              <a:buFont typeface="Arial"/>
              <a:buChar char="–"/>
              <a:tabLst>
                <a:tab pos="755650" algn="l"/>
                <a:tab pos="1489075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Post	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PGP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keys on news groups or email</a:t>
            </a:r>
            <a:r>
              <a:rPr sz="2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600" dirty="0">
              <a:latin typeface="Calibri"/>
              <a:cs typeface="Calibri"/>
            </a:endParaRPr>
          </a:p>
          <a:p>
            <a:pPr marL="749300" marR="5080" lvl="1" indent="-279400">
              <a:lnSpc>
                <a:spcPts val="258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Various site that support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PGP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keys as part of user proﬁle  (e.g.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 err="1">
                <a:solidFill>
                  <a:srgbClr val="FFFFFF"/>
                </a:solidFill>
                <a:latin typeface="Calibri"/>
                <a:cs typeface="Calibri"/>
              </a:rPr>
              <a:t>facebook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lang="en-SG" sz="26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49300" marR="5080" lvl="1" indent="-279400">
              <a:lnSpc>
                <a:spcPts val="258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600" spc="-5" dirty="0">
                <a:solidFill>
                  <a:srgbClr val="FFFFFF"/>
                </a:solidFill>
                <a:latin typeface="Calibri"/>
                <a:cs typeface="Calibri"/>
              </a:rPr>
              <a:t>Convenient and works well for small scale distribution but…</a:t>
            </a:r>
            <a:endParaRPr sz="2600" dirty="0">
              <a:latin typeface="Calibri"/>
              <a:cs typeface="Calibri"/>
            </a:endParaRPr>
          </a:p>
          <a:p>
            <a:pPr marL="1270000" lvl="2" indent="-342900">
              <a:lnSpc>
                <a:spcPts val="359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Weakness</a:t>
            </a:r>
            <a:r>
              <a:rPr lang="en-SG" sz="30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SG" sz="3000" spc="-5" dirty="0">
                <a:solidFill>
                  <a:srgbClr val="FFFF00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forgery</a:t>
            </a:r>
            <a:endParaRPr sz="3000" dirty="0">
              <a:latin typeface="Calibri"/>
              <a:cs typeface="Calibri"/>
            </a:endParaRPr>
          </a:p>
          <a:p>
            <a:pPr marL="1663700" marR="407670" lvl="3" indent="-279400">
              <a:lnSpc>
                <a:spcPct val="79400"/>
              </a:lnSpc>
              <a:spcBef>
                <a:spcPts val="63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Anyone can create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 key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claiming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to be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someone else  and broadcast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endParaRPr sz="2600" dirty="0">
              <a:latin typeface="Calibri"/>
              <a:cs typeface="Calibri"/>
            </a:endParaRPr>
          </a:p>
          <a:p>
            <a:pPr marL="1663700" marR="1104265" lvl="3" indent="-279400">
              <a:lnSpc>
                <a:spcPct val="794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Adversary can masquerade as claimed user</a:t>
            </a:r>
            <a:r>
              <a:rPr lang="en-SG" sz="2600" spc="-5" dirty="0">
                <a:solidFill>
                  <a:srgbClr val="FFFFFF"/>
                </a:solidFill>
                <a:latin typeface="Calibri"/>
                <a:cs typeface="Calibri"/>
              </a:rPr>
              <a:t> u</a:t>
            </a:r>
            <a:r>
              <a:rPr lang="en-SG" sz="2600" spc="185" dirty="0">
                <a:solidFill>
                  <a:srgbClr val="FFFFFF"/>
                </a:solidFill>
                <a:latin typeface="Calibri"/>
                <a:cs typeface="Calibri"/>
              </a:rPr>
              <a:t>ntil</a:t>
            </a:r>
            <a:r>
              <a:rPr sz="26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discovered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29" y="4800600"/>
            <a:ext cx="810838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52400"/>
            <a:ext cx="6207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3600" dirty="0"/>
              <a:t>2.  </a:t>
            </a:r>
            <a:r>
              <a:rPr sz="3600" dirty="0"/>
              <a:t>Publicly </a:t>
            </a:r>
            <a:r>
              <a:rPr sz="3600" spc="-5" dirty="0"/>
              <a:t>Available</a:t>
            </a:r>
            <a:r>
              <a:rPr sz="3600" spc="-40" dirty="0"/>
              <a:t> </a:t>
            </a:r>
            <a:r>
              <a:rPr sz="3600" spc="-5" dirty="0"/>
              <a:t>Directory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05480"/>
            <a:ext cx="8374041" cy="5470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7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Directory must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trusted with</a:t>
            </a:r>
            <a:r>
              <a:rPr lang="en-SG" sz="3200" dirty="0">
                <a:solidFill>
                  <a:srgbClr val="FFFFFF"/>
                </a:solidFill>
                <a:latin typeface="Calibri"/>
                <a:cs typeface="Calibri"/>
              </a:rPr>
              <a:t> properties</a:t>
            </a:r>
            <a:r>
              <a:rPr sz="3200" spc="9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SG" sz="3200" spc="9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ts val="3315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contains {name,public-key}</a:t>
            </a:r>
            <a:r>
              <a:rPr sz="2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entries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ts val="3329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800" spc="75" dirty="0">
                <a:solidFill>
                  <a:srgbClr val="FFFFFF"/>
                </a:solidFill>
                <a:latin typeface="Calibri"/>
                <a:cs typeface="Calibri"/>
              </a:rPr>
              <a:t>participants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register securely with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ts val="3329"/>
              </a:lnSpc>
              <a:buFont typeface="Arial"/>
              <a:buChar char="–"/>
              <a:tabLst>
                <a:tab pos="755650" algn="l"/>
              </a:tabLst>
            </a:pPr>
            <a:r>
              <a:rPr lang="en-SG" sz="2800" spc="75" dirty="0">
                <a:solidFill>
                  <a:srgbClr val="FFFFFF"/>
                </a:solidFill>
                <a:latin typeface="Calibri"/>
                <a:cs typeface="Calibri"/>
              </a:rPr>
              <a:t>participants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can replace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at any</a:t>
            </a:r>
            <a:r>
              <a:rPr lang="en-SG" sz="2800" spc="-70" dirty="0">
                <a:solidFill>
                  <a:srgbClr val="FFFFFF"/>
                </a:solidFill>
                <a:latin typeface="Calibri"/>
                <a:cs typeface="Calibri"/>
              </a:rPr>
              <a:t> time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directory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periodically</a:t>
            </a:r>
            <a:r>
              <a:rPr sz="2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published</a:t>
            </a:r>
            <a:endParaRPr lang="en-SG" sz="2800" dirty="0">
              <a:latin typeface="Calibri"/>
              <a:cs typeface="Calibri"/>
            </a:endParaRPr>
          </a:p>
          <a:p>
            <a:pPr marL="1384300" lvl="2" indent="-457200">
              <a:lnSpc>
                <a:spcPts val="3340"/>
              </a:lnSpc>
              <a:spcBef>
                <a:spcPts val="40"/>
              </a:spcBef>
              <a:buFont typeface="Wingdings" panose="05000000000000000000" pitchFamily="2" charset="2"/>
              <a:buChar char="ü"/>
              <a:tabLst>
                <a:tab pos="755650" algn="l"/>
              </a:tabLst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Can publish entire directory or just changes to directory</a:t>
            </a:r>
          </a:p>
          <a:p>
            <a:pPr marL="755650" lvl="1" indent="-285750">
              <a:lnSpc>
                <a:spcPts val="334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directory can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electronically</a:t>
            </a:r>
            <a:endParaRPr lang="en-SG" sz="28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334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directory must be trusted </a:t>
            </a:r>
            <a:endParaRPr sz="2800" dirty="0">
              <a:latin typeface="Calibri"/>
              <a:cs typeface="Calibri"/>
            </a:endParaRPr>
          </a:p>
          <a:p>
            <a:pPr marL="355600" marR="1177290" indent="-342900">
              <a:lnSpc>
                <a:spcPts val="313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as compare to method (1)</a:t>
            </a:r>
            <a:r>
              <a:rPr lang="en-SG"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lang="en-SG" sz="3200" spc="235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32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vulnerable</a:t>
            </a:r>
            <a:r>
              <a:rPr sz="3200" spc="-2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to 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tampering or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forgery</a:t>
            </a:r>
            <a:endParaRPr sz="3200" dirty="0">
              <a:latin typeface="Calibri"/>
              <a:cs typeface="Calibri"/>
            </a:endParaRPr>
          </a:p>
          <a:p>
            <a:pPr marL="1344613" marR="5080" indent="-530225">
              <a:lnSpc>
                <a:spcPts val="2320"/>
              </a:lnSpc>
              <a:spcBef>
                <a:spcPts val="455"/>
              </a:spcBef>
              <a:buFont typeface="Wingdings" panose="05000000000000000000" pitchFamily="2" charset="2"/>
              <a:buChar char="ü"/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Pretend to be authorised directory or </a:t>
            </a:r>
          </a:p>
          <a:p>
            <a:pPr marL="1344613" marR="5080" indent="-530225">
              <a:lnSpc>
                <a:spcPts val="2320"/>
              </a:lnSpc>
              <a:spcBef>
                <a:spcPts val="455"/>
              </a:spcBef>
              <a:buFont typeface="Wingdings" panose="05000000000000000000" pitchFamily="2" charset="2"/>
              <a:buChar char="ü"/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Change records in directory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84" y="5327722"/>
            <a:ext cx="1976603" cy="985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10323"/>
            <a:ext cx="560818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4000" spc="-5" dirty="0"/>
              <a:t>3.  </a:t>
            </a:r>
            <a:r>
              <a:rPr sz="4000" spc="-5" dirty="0"/>
              <a:t>Public-Key</a:t>
            </a:r>
            <a:r>
              <a:rPr sz="4000" spc="-25" dirty="0"/>
              <a:t> </a:t>
            </a:r>
            <a:r>
              <a:rPr sz="4000" spc="-5" dirty="0"/>
              <a:t>Authority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7430" y="840455"/>
            <a:ext cx="8427970" cy="560717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marR="233679" indent="-342900">
              <a:lnSpc>
                <a:spcPct val="781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Improved security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  <a:sym typeface="Wingdings" panose="05000000000000000000" pitchFamily="2" charset="2"/>
              </a:rPr>
              <a:t> tighten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control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over  </a:t>
            </a:r>
            <a:r>
              <a:rPr lang="en-SG" sz="2800" spc="8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keys from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directory</a:t>
            </a:r>
            <a:endParaRPr lang="en-SG" sz="28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marR="233679" indent="-342900">
              <a:lnSpc>
                <a:spcPct val="781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rgbClr val="FFFF00"/>
                </a:solidFill>
              </a:rPr>
              <a:t>central authority </a:t>
            </a:r>
            <a:r>
              <a:rPr lang="en-US" sz="2800" dirty="0">
                <a:solidFill>
                  <a:schemeClr val="bg1"/>
                </a:solidFill>
              </a:rPr>
              <a:t>maintains a dynamic directory of public keys of all participants</a:t>
            </a:r>
          </a:p>
          <a:p>
            <a:pPr marL="355600" indent="-342900">
              <a:lnSpc>
                <a:spcPts val="381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2800" dirty="0">
              <a:latin typeface="Calibri"/>
              <a:cs typeface="Calibri"/>
            </a:endParaRPr>
          </a:p>
          <a:p>
            <a:pPr marL="749300" marR="764540" lvl="1" indent="-279400">
              <a:lnSpc>
                <a:spcPts val="273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Authority must be secured</a:t>
            </a:r>
          </a:p>
          <a:p>
            <a:pPr marL="749300" marR="764540" lvl="1" indent="-279400">
              <a:lnSpc>
                <a:spcPts val="273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All users must know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public key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directory (authority)</a:t>
            </a:r>
            <a:r>
              <a:rPr lang="en-SG" sz="2400" spc="-5" dirty="0">
                <a:solidFill>
                  <a:schemeClr val="bg1"/>
                </a:solidFill>
                <a:latin typeface="Calibri"/>
                <a:cs typeface="Calibri"/>
              </a:rPr>
              <a:t> with </a:t>
            </a:r>
            <a:r>
              <a:rPr lang="en-US" sz="2400" dirty="0">
                <a:solidFill>
                  <a:schemeClr val="bg1"/>
                </a:solidFill>
              </a:rPr>
              <a:t>only the authority knowing the corresponding private key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749300" marR="5080" lvl="1" indent="-279400">
              <a:lnSpc>
                <a:spcPts val="273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lang="en-SG" sz="2400" spc="1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directory (authority)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  keys 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needed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(aka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always ON</a:t>
            </a:r>
            <a:r>
              <a:rPr sz="2400" spc="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server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lang="en-SG" sz="24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469900" marR="5080" indent="-457200">
              <a:lnSpc>
                <a:spcPts val="2730"/>
              </a:lnSpc>
              <a:spcBef>
                <a:spcPts val="540"/>
              </a:spcBef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Issues:-</a:t>
            </a:r>
          </a:p>
          <a:p>
            <a:pPr marL="749300" marR="5080" lvl="1" indent="-279400">
              <a:lnSpc>
                <a:spcPts val="273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Authority can become </a:t>
            </a:r>
            <a:r>
              <a:rPr lang="en-US" sz="2400" dirty="0">
                <a:solidFill>
                  <a:srgbClr val="00B0F0"/>
                </a:solidFill>
                <a:cs typeface="Calibri"/>
              </a:rPr>
              <a:t>bottleneck</a:t>
            </a:r>
          </a:p>
          <a:p>
            <a:pPr marL="749300" marR="5080" lvl="1" indent="-279400">
              <a:lnSpc>
                <a:spcPts val="273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Records maintained can also be </a:t>
            </a:r>
            <a:r>
              <a:rPr lang="en-US" sz="2400" dirty="0">
                <a:solidFill>
                  <a:srgbClr val="00B0F0"/>
                </a:solidFill>
                <a:cs typeface="Calibri"/>
              </a:rPr>
              <a:t>tempered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with</a:t>
            </a:r>
            <a:endParaRPr lang="en-SG" sz="2400" spc="-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64" y="112840"/>
            <a:ext cx="63481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z="4000" spc="-5" dirty="0"/>
              <a:t>3.  </a:t>
            </a:r>
            <a:r>
              <a:rPr sz="4000" spc="-5" dirty="0"/>
              <a:t>Public-Key</a:t>
            </a:r>
            <a:r>
              <a:rPr sz="4000" spc="-25" dirty="0"/>
              <a:t> </a:t>
            </a:r>
            <a:r>
              <a:rPr sz="4000" spc="-5" dirty="0"/>
              <a:t>Authority</a:t>
            </a:r>
            <a:r>
              <a:rPr lang="en-SG" sz="4000" spc="-5" dirty="0"/>
              <a:t> (</a:t>
            </a:r>
            <a:r>
              <a:rPr lang="en-SG" sz="4000" spc="-5" dirty="0" err="1"/>
              <a:t>Cont</a:t>
            </a:r>
            <a:r>
              <a:rPr lang="en-SG" sz="4000" spc="-5" dirty="0"/>
              <a:t>)</a:t>
            </a:r>
            <a:endParaRPr sz="4000" spc="-5" dirty="0"/>
          </a:p>
        </p:txBody>
      </p:sp>
      <p:sp>
        <p:nvSpPr>
          <p:cNvPr id="3" name="object 3"/>
          <p:cNvSpPr/>
          <p:nvPr/>
        </p:nvSpPr>
        <p:spPr>
          <a:xfrm>
            <a:off x="606829" y="6754090"/>
            <a:ext cx="7930341" cy="10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82272"/>
            <a:ext cx="6281592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400" y="838200"/>
            <a:ext cx="223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 and B know their key pair.  Public / Private keys and so is the Authority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4136" y="2057400"/>
            <a:ext cx="223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 and B  published their public key to Authority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637" y="2971800"/>
            <a:ext cx="223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Authority verify all pubic keys are correct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886200"/>
            <a:ext cx="223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 and B  know the public key of Authority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558" y="5191336"/>
            <a:ext cx="551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>
                <a:solidFill>
                  <a:schemeClr val="bg1"/>
                </a:solidFill>
              </a:rPr>
              <a:t>E : Encryption / Signing the message (if is from Authority)</a:t>
            </a:r>
          </a:p>
          <a:p>
            <a:r>
              <a:rPr lang="en-SG" i="1" dirty="0">
                <a:solidFill>
                  <a:schemeClr val="bg1"/>
                </a:solidFill>
              </a:rPr>
              <a:t>N : Some random value that hard to predict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7975" y="4800600"/>
            <a:ext cx="223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Message 3, 6 and 7 are for A and B to confirm they are talking to the right party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177532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5468" y="17609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3053603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verify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5036" y="3048000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verify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586" y="1252794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/>
              <a:t>7 steps protocol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88996"/>
            <a:ext cx="5943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4000" spc="-5" dirty="0"/>
              <a:t>4. </a:t>
            </a:r>
            <a:r>
              <a:rPr sz="4000" spc="-5" dirty="0"/>
              <a:t>Public-Key</a:t>
            </a:r>
            <a:r>
              <a:rPr sz="4000" spc="-30" dirty="0"/>
              <a:t> </a:t>
            </a:r>
            <a:r>
              <a:rPr lang="en-SG" sz="4000" spc="125" dirty="0"/>
              <a:t>Certificates</a:t>
            </a:r>
            <a:endParaRPr sz="4000" spc="1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394" y="878928"/>
            <a:ext cx="7988300" cy="5661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</a:tabLst>
            </a:pPr>
            <a:r>
              <a:rPr lang="en-SG" sz="3600" spc="-5" dirty="0">
                <a:solidFill>
                  <a:srgbClr val="FFFFFF"/>
                </a:solidFill>
                <a:latin typeface="Calibri"/>
                <a:cs typeface="Calibri"/>
              </a:rPr>
              <a:t>To overcome bottleneck in (3), we can u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lang="en-SG" sz="3600" spc="-5" dirty="0">
                <a:solidFill>
                  <a:srgbClr val="FFFF00"/>
                </a:solidFill>
                <a:latin typeface="Calibri"/>
                <a:cs typeface="Calibri"/>
              </a:rPr>
              <a:t>Public-Key </a:t>
            </a:r>
            <a:r>
              <a:rPr lang="en-SG" sz="3600" dirty="0">
                <a:solidFill>
                  <a:srgbClr val="FFFF00"/>
                </a:solidFill>
                <a:latin typeface="Calibri"/>
                <a:cs typeface="Calibri"/>
              </a:rPr>
              <a:t>Certificates</a:t>
            </a:r>
            <a:endParaRPr sz="36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749300" marR="986790" lvl="1" indent="-279400">
              <a:lnSpc>
                <a:spcPts val="3529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Allow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exchange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without </a:t>
            </a:r>
            <a:r>
              <a:rPr sz="3200" spc="114" dirty="0">
                <a:solidFill>
                  <a:srgbClr val="FFFF00"/>
                </a:solidFill>
                <a:latin typeface="Calibri"/>
                <a:cs typeface="Calibri"/>
              </a:rPr>
              <a:t>real</a:t>
            </a:r>
            <a:r>
              <a:rPr lang="en-SG" sz="3200" spc="114" dirty="0">
                <a:solidFill>
                  <a:srgbClr val="FFFF00"/>
                </a:solidFill>
                <a:latin typeface="Calibri"/>
                <a:cs typeface="Calibri"/>
              </a:rPr>
              <a:t>-time</a:t>
            </a:r>
            <a:r>
              <a:rPr sz="32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public-key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 authority</a:t>
            </a:r>
            <a:endParaRPr sz="32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65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Binds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SG" sz="3200" b="1" spc="-5" dirty="0">
                <a:solidFill>
                  <a:srgbClr val="00B0F0"/>
                </a:solidFill>
                <a:latin typeface="Calibri"/>
                <a:cs typeface="Calibri"/>
              </a:rPr>
              <a:t>identity</a:t>
            </a:r>
            <a:r>
              <a:rPr sz="32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b="1" spc="-5" dirty="0">
                <a:solidFill>
                  <a:srgbClr val="00B0F0"/>
                </a:solidFill>
                <a:latin typeface="Calibri"/>
                <a:cs typeface="Calibri"/>
              </a:rPr>
              <a:t>public</a:t>
            </a:r>
            <a:r>
              <a:rPr sz="3200" b="1" spc="-17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F0"/>
                </a:solidFill>
                <a:latin typeface="Calibri"/>
                <a:cs typeface="Calibri"/>
              </a:rPr>
              <a:t>key</a:t>
            </a:r>
            <a:endParaRPr sz="32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155700" marR="18415" lvl="2" indent="-228600">
              <a:lnSpc>
                <a:spcPts val="3030"/>
              </a:lnSpc>
              <a:spcBef>
                <a:spcPts val="68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other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info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such as period of validity, rights  of use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etc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840"/>
              </a:lnSpc>
              <a:spcBef>
                <a:spcPts val="1005"/>
              </a:spcBef>
              <a:buFont typeface="Arial"/>
              <a:buChar char="•"/>
              <a:tabLst>
                <a:tab pos="355600" algn="l"/>
              </a:tabLst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Public-Key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signed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by a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trusted </a:t>
            </a:r>
            <a:r>
              <a:rPr lang="en-SG" sz="3600" spc="110" dirty="0">
                <a:solidFill>
                  <a:srgbClr val="FFFFFF"/>
                </a:solidFill>
                <a:latin typeface="Calibri"/>
                <a:cs typeface="Calibri"/>
              </a:rPr>
              <a:t>Certificate</a:t>
            </a:r>
            <a:r>
              <a:rPr sz="3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Authority (CA) can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veriﬁed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endParaRPr sz="3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Public-key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CA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publicly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146" y="153908"/>
            <a:ext cx="7086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z="4000" spc="-5" dirty="0"/>
              <a:t>4.  </a:t>
            </a:r>
            <a:r>
              <a:rPr sz="4000" spc="-5" dirty="0"/>
              <a:t>Public-Key</a:t>
            </a:r>
            <a:r>
              <a:rPr sz="4000" spc="-30" dirty="0"/>
              <a:t> </a:t>
            </a:r>
            <a:r>
              <a:rPr lang="en-SG" sz="4000" spc="125" dirty="0"/>
              <a:t>Certificates (</a:t>
            </a:r>
            <a:r>
              <a:rPr lang="en-SG" sz="4000" spc="125" dirty="0" err="1"/>
              <a:t>Cont</a:t>
            </a:r>
            <a:r>
              <a:rPr lang="en-SG" sz="4000" spc="125" dirty="0"/>
              <a:t>)</a:t>
            </a:r>
            <a:endParaRPr sz="4000" spc="125" dirty="0"/>
          </a:p>
        </p:txBody>
      </p:sp>
      <p:sp>
        <p:nvSpPr>
          <p:cNvPr id="3" name="object 3"/>
          <p:cNvSpPr/>
          <p:nvPr/>
        </p:nvSpPr>
        <p:spPr>
          <a:xfrm>
            <a:off x="228600" y="914400"/>
            <a:ext cx="5426882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5522" y="6538888"/>
            <a:ext cx="220345" cy="333289"/>
          </a:xfrm>
          <a:prstGeom prst="rect">
            <a:avLst/>
          </a:prstGeom>
        </p:spPr>
        <p:txBody>
          <a:bodyPr vert="horz" wrap="square" lIns="0" tIns="70986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700" dirty="0"/>
              <a:t>9</a:t>
            </a:fld>
            <a:endParaRPr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838200"/>
            <a:ext cx="304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When A and B want to communicate, the only message that need to be sent is (1) and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478" y="218395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M1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7142" y="250027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M2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031" y="170146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M3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4031" y="268494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M4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1905000"/>
            <a:ext cx="3048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M1 to M4 happen in advance way before message (1) and 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724596"/>
            <a:ext cx="3048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This is why the performance is improved greatly as now only (1) and (2) is required for A and B to exchange message.  No message goes to Authority during communication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4533037"/>
            <a:ext cx="3048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Certificates exchange between A and B is issued by Certificate Authority or CA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46482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>
                <a:solidFill>
                  <a:schemeClr val="bg1"/>
                </a:solidFill>
              </a:rPr>
              <a:t>M1 &amp; M3: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bg1"/>
                </a:solidFill>
              </a:rPr>
              <a:t>Users store public keys with CA</a:t>
            </a:r>
          </a:p>
          <a:p>
            <a:r>
              <a:rPr lang="en-SG" b="1" i="1" dirty="0">
                <a:solidFill>
                  <a:schemeClr val="bg1"/>
                </a:solidFill>
              </a:rPr>
              <a:t>M2 &amp; M4: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bg1"/>
                </a:solidFill>
              </a:rPr>
              <a:t>CA provides certificates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>
                <a:solidFill>
                  <a:schemeClr val="bg1"/>
                </a:solidFill>
              </a:rPr>
              <a:t>Certificate is a document contains user’s public key, CA’s signature, time stamp(validity of cert.) as well as identity of 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53340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CA not involved in communication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5867400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700" dirty="0">
                <a:solidFill>
                  <a:schemeClr val="bg1"/>
                </a:solidFill>
              </a:rPr>
              <a:t>Certificates received are verified using CA’s public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1379</Words>
  <Application>Microsoft Office PowerPoint</Application>
  <PresentationFormat>On-screen Show (4:3)</PresentationFormat>
  <Paragraphs>227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Office Theme</vt:lpstr>
      <vt:lpstr>Key Distribution &amp; Diﬃe-Hellman key exchange</vt:lpstr>
      <vt:lpstr>Key Distribution Problem</vt:lpstr>
      <vt:lpstr>Distribution of Public Keys</vt:lpstr>
      <vt:lpstr>1.  Public Announcement</vt:lpstr>
      <vt:lpstr>2.  Publicly Available Directory</vt:lpstr>
      <vt:lpstr>3.  Public-Key Authority</vt:lpstr>
      <vt:lpstr>3.  Public-Key Authority (Cont)</vt:lpstr>
      <vt:lpstr>4. Public-Key Certificates</vt:lpstr>
      <vt:lpstr>4.  Public-Key Certificates (Cont)</vt:lpstr>
      <vt:lpstr>Certificate</vt:lpstr>
      <vt:lpstr>PowerPoint Presentation</vt:lpstr>
      <vt:lpstr>Sharing Secret Keys securely with the aid  of Public-Key</vt:lpstr>
      <vt:lpstr>Diﬃe-Hellman Key Exchange</vt:lpstr>
      <vt:lpstr>Diﬃe-Hellman Key Exchange</vt:lpstr>
      <vt:lpstr>Diﬃe-Hellman Key Exchange</vt:lpstr>
      <vt:lpstr>Diﬃe-Hellman Setup</vt:lpstr>
      <vt:lpstr>Diﬃe-Hellman Key Exchange</vt:lpstr>
      <vt:lpstr>Diﬃe-Hellman Example</vt:lpstr>
      <vt:lpstr>Key Exchange Protocols</vt:lpstr>
      <vt:lpstr>Summary</vt:lpstr>
      <vt:lpstr>Thank you</vt:lpstr>
      <vt:lpstr>Primitive root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Distribu,on  &amp; Diﬃe-Hellman key exchange</dc:title>
  <dc:creator>Karl Kwan</dc:creator>
  <cp:lastModifiedBy>casey</cp:lastModifiedBy>
  <cp:revision>40</cp:revision>
  <dcterms:created xsi:type="dcterms:W3CDTF">2018-07-16T13:03:25Z</dcterms:created>
  <dcterms:modified xsi:type="dcterms:W3CDTF">2020-02-09T03:08:07Z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2018-01-23T00:00:00Z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2018-07-16T00:00:00Z</vt:filetime>
  </property>
</Properties>
</file>