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7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251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AE6E-54FB-428F-9C2E-05D4FA13B7C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18AF5-EFA4-4D3E-A5E8-1F31A4F8F1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30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u="sng" dirty="0"/>
              <a:t>Trigger event </a:t>
            </a:r>
          </a:p>
          <a:p>
            <a:endParaRPr lang="en-SG" dirty="0"/>
          </a:p>
          <a:p>
            <a:r>
              <a:rPr lang="en-SG" dirty="0"/>
              <a:t>https://www.google.com/url?sa=i&amp;url=https%3A%2F%2Fsciencenordic.com%2Fchildren-and-adolescents-denmark-learning%2Fschools-to-blame-for-unmotivated-students%2F1421116&amp;psig=AOvVaw1A7yjwkm_sapLbiT6YkvYh&amp;ust=1643983414631000&amp;source=images&amp;cd=vfe&amp;ved=0CAsQjRxqFwoTCKC1tsPa4_UCFQAAAAAdAAAAABAD</a:t>
            </a:r>
          </a:p>
          <a:p>
            <a:endParaRPr lang="en-SG" dirty="0"/>
          </a:p>
          <a:p>
            <a:r>
              <a:rPr lang="en-SG" dirty="0"/>
              <a:t>https://www.google.com/url?sa=i&amp;url=https%3A%2F%2Fwww.nea.org%2Fadvocating-for-change%2Fnew-from-nea%2Ffive-educators-share-advice-new-teachers&amp;psig=AOvVaw1xzrslinRW14NDsHsyZLY7&amp;ust=1643983798531000&amp;source=images&amp;cd=vfe&amp;ved=0CAsQjRxqFwoTCOjz9Ibb4_U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8AF5-EFA4-4D3E-A5E8-1F31A4F8F1F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78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u="sng" dirty="0"/>
              <a:t>Transformation</a:t>
            </a:r>
          </a:p>
          <a:p>
            <a:endParaRPr lang="en-SG" dirty="0"/>
          </a:p>
          <a:p>
            <a:r>
              <a:rPr lang="en-SG" dirty="0"/>
              <a:t>https://www.google.com/url?sa=i&amp;url=https%3A%2F%2Fwww.istockphoto.com%2Fphotos%2Fpassing-exam&amp;psig=AOvVaw1rWr_Xy4k8VKuRW5NvHRLW&amp;ust=1643983851030000&amp;source=images&amp;cd=vfe&amp;ved=0CAsQjRxqFwoTCNiPxabb4_UCFQAAAAAdAAAAABAD</a:t>
            </a:r>
          </a:p>
          <a:p>
            <a:endParaRPr lang="en-SG" dirty="0"/>
          </a:p>
          <a:p>
            <a:r>
              <a:rPr lang="en-SG" dirty="0"/>
              <a:t>https://www.google.com/url?sa=i&amp;url=https%3A%2F%2Fproductfolio.com%2Fboulders-stones-and-pebbles%2F&amp;psig=AOvVaw09_LcmpT9alcm_GCKXKLrZ&amp;ust=1643984256559000&amp;source=images&amp;cd=vfe&amp;ved=0CAsQjRxqFwoTCJCpq-Dd4_UCFQAAAAAdAAAAABAD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8AF5-EFA4-4D3E-A5E8-1F31A4F8F1F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336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u="sng" dirty="0"/>
              <a:t>Life Lesson / Message </a:t>
            </a:r>
          </a:p>
          <a:p>
            <a:endParaRPr lang="en-SG" b="1" u="sng" dirty="0"/>
          </a:p>
          <a:p>
            <a:r>
              <a:rPr lang="en-SG" b="0" u="none" dirty="0"/>
              <a:t>https://www.google.com/url?sa=i&amp;url=https%3A%2F%2Fonepercentbetter.com%2Fhuman-connection-meaningful-tips%2F&amp;psig=AOvVaw3k21pneCsEnP1ntHw039_S&amp;ust=1643984589074000&amp;source=images&amp;cd=vfe&amp;ved=0CAsQjRxqFwoTCMi-3Y_g4_UCFQAAAAAdAAAAABAD</a:t>
            </a:r>
          </a:p>
          <a:p>
            <a:endParaRPr lang="en-SG" b="0" u="none" dirty="0"/>
          </a:p>
          <a:p>
            <a:r>
              <a:rPr lang="en-SG" b="0" u="none" dirty="0"/>
              <a:t>https://www.google.com/url?sa=i&amp;url=https%3A%2F%2Fmedium.com%2Fdistributed-economy%2Fthe-art-of-conversation-the-sharing-of-thoughts-and-exploration-of-ideas-c2873592a942&amp;psig=AOvVaw2rKdYq7RckU0UCNi-RN4sQ&amp;ust=1643985228308000&amp;source=images&amp;cd=vfe&amp;ved=0CAsQjRxqFwoTCMCVxbPg4_UCFQAAAAAdAAAAAB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8AF5-EFA4-4D3E-A5E8-1F31A4F8F1F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69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u="sng" dirty="0"/>
              <a:t>How will the audience benefit from the story</a:t>
            </a:r>
            <a:r>
              <a:rPr lang="en-SG" b="1" u="sng"/>
              <a:t>? </a:t>
            </a:r>
            <a:endParaRPr lang="en-SG" b="1" u="sng" dirty="0"/>
          </a:p>
          <a:p>
            <a:r>
              <a:rPr lang="en-SG" b="1" u="none" dirty="0"/>
              <a:t>	          +</a:t>
            </a:r>
          </a:p>
          <a:p>
            <a:r>
              <a:rPr lang="en-SG" b="1" u="none" dirty="0"/>
              <a:t>	</a:t>
            </a:r>
            <a:r>
              <a:rPr lang="en-SG" b="1" u="sng" dirty="0"/>
              <a:t>Call to Action</a:t>
            </a:r>
          </a:p>
          <a:p>
            <a:endParaRPr lang="en-SG" b="1" u="sng" dirty="0"/>
          </a:p>
          <a:p>
            <a:r>
              <a:rPr lang="en-SG" b="0" u="none" dirty="0"/>
              <a:t>https://www.google.com/url?sa=i&amp;url=https%3A%2F%2Fallen-faulton.medium.com%2Fthe-modern-survival-guide-29-the-impact-of-social-bonds-5bac4a64942e&amp;psig=AOvVaw2kcba4xhOUK8nUqnqubB-L&amp;ust=1643986088191000&amp;source=images&amp;cd=vfe&amp;ved=0CAsQjRxqFwoTCLDhhcrj4_UCFQAAAAAdAAAAABAD</a:t>
            </a:r>
          </a:p>
          <a:p>
            <a:endParaRPr lang="en-SG" b="1" u="sng" dirty="0"/>
          </a:p>
          <a:p>
            <a:endParaRPr lang="en-SG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8AF5-EFA4-4D3E-A5E8-1F31A4F8F1F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20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8AF5-EFA4-4D3E-A5E8-1F31A4F8F1F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16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88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33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404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55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210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587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59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157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259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e.gov.sg/primary/curriculum/mother-tongue-languages/learning-in-school" TargetMode="External"/><Relationship Id="rId2" Type="http://schemas.openxmlformats.org/officeDocument/2006/relationships/hyperlink" Target="https://lkyspp.nus.edu.sg/docs/default-source/ips/ips-exchange-series-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annelnewsasia.com/commentary/mother-tongue-language-bilingual-education-parenting-learning-131364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2099A-6FB4-4CB0-927F-C9EFBDFF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969" y="1329469"/>
            <a:ext cx="4114800" cy="2215152"/>
          </a:xfrm>
        </p:spPr>
        <p:txBody>
          <a:bodyPr>
            <a:normAutofit/>
          </a:bodyPr>
          <a:lstStyle/>
          <a:p>
            <a:r>
              <a:rPr lang="en-GB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 Don’t neglect your mother tongue. Become Bilingual. “</a:t>
            </a:r>
            <a:b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F7710-1C80-475B-AED4-D5C3C8DC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SG" dirty="0"/>
              <a:t>Pitch by Soh Kai Meng Leonard (P2006264) of DISM/1B/05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Collage contemporary floral pattern">
            <a:extLst>
              <a:ext uri="{FF2B5EF4-FFF2-40B4-BE49-F238E27FC236}">
                <a16:creationId xmlns:a16="http://schemas.microsoft.com/office/drawing/2014/main" id="{65B56E59-4D0D-488D-B8D0-A948B16A0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310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9410-9F9B-4EA3-AC5C-DA23541D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B82504-6555-4D6D-B420-A13AADD54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672238"/>
            <a:ext cx="655891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British Study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2015.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Inspirational Quotes for Language Learners.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[Online]  Available at: 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https://www.british-study.com/en/blog/inspirational-quotes-for-language-learners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[Accessed 2 2 2022].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Mathews , M., Tay, M.,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Shanthini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S. &amp; Tan, Z. H., 2020.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Language Proficiency, Identity &amp; Management - Lee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Yew School of Public Policy.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https://lkyspp.nus.edu.sg/docs/default-source/ips/ips-exchange-series-15.pdf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[Accessed 2 2 2022].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MOE, 2021.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Learning a Mother Tongue Language in primary school.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https://www.moe.gov.sg/primary/curriculum/mother-tongue-languages/learning-in-school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[Accessed 2 2 2022].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Yong, J., 2019.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English-speaking Singapore, children face huge challenges in mastering mother tongue.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[Online]  Available at: 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https://www.channelnewsasia.com/commentary/mother-tongue-language-bilingual-education-parenting-learning-1313646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[Accessed 2 2 2022].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5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86BC-2A77-415A-A42B-4442AD4A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“Don’t neglect your mother tongue. Become Bilingual.” CA2 Pitch</a:t>
            </a:r>
            <a:endParaRPr lang="en-SG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C3EB9E0-988F-4AC5-A69B-8D0DEEA1E586}"/>
              </a:ext>
            </a:extLst>
          </p:cNvPr>
          <p:cNvSpPr/>
          <p:nvPr/>
        </p:nvSpPr>
        <p:spPr>
          <a:xfrm>
            <a:off x="2243460" y="2674398"/>
            <a:ext cx="1651247" cy="914400"/>
          </a:xfrm>
          <a:prstGeom prst="round2Diag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Purpose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076B01E-6BB9-4F7F-8266-5899EEB2DFAA}"/>
              </a:ext>
            </a:extLst>
          </p:cNvPr>
          <p:cNvSpPr/>
          <p:nvPr/>
        </p:nvSpPr>
        <p:spPr>
          <a:xfrm>
            <a:off x="5270376" y="2674398"/>
            <a:ext cx="1651247" cy="914400"/>
          </a:xfrm>
          <a:prstGeom prst="round2Diag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Audience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FCB45FA-03C3-4DC0-9B0F-FB3E009C5E07}"/>
              </a:ext>
            </a:extLst>
          </p:cNvPr>
          <p:cNvSpPr/>
          <p:nvPr/>
        </p:nvSpPr>
        <p:spPr>
          <a:xfrm>
            <a:off x="8297292" y="2674398"/>
            <a:ext cx="1651247" cy="914400"/>
          </a:xfrm>
          <a:prstGeom prst="round2Diag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229D2-BA91-4F78-90A0-514EED33C5F8}"/>
              </a:ext>
            </a:extLst>
          </p:cNvPr>
          <p:cNvSpPr txBox="1"/>
          <p:nvPr/>
        </p:nvSpPr>
        <p:spPr>
          <a:xfrm>
            <a:off x="1879475" y="3765002"/>
            <a:ext cx="2379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persuade you all </a:t>
            </a:r>
          </a:p>
          <a:p>
            <a:r>
              <a:rPr lang="en-SG" dirty="0"/>
              <a:t>to not neglect your mother tongue</a:t>
            </a:r>
          </a:p>
          <a:p>
            <a:endParaRPr lang="en-SG" dirty="0"/>
          </a:p>
          <a:p>
            <a:r>
              <a:rPr lang="en-SG" dirty="0"/>
              <a:t>To encourage you all to become bilingual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A7B61-B588-49CD-9AAC-321F7307ABAC}"/>
              </a:ext>
            </a:extLst>
          </p:cNvPr>
          <p:cNvSpPr txBox="1"/>
          <p:nvPr/>
        </p:nvSpPr>
        <p:spPr>
          <a:xfrm>
            <a:off x="5270376" y="3774750"/>
            <a:ext cx="20433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131520"/>
                </a:solidFill>
                <a:effectLst/>
                <a:ea typeface="Times New Roman" panose="02020603050405020304" pitchFamily="18" charset="0"/>
              </a:rPr>
              <a:t>My fellow classmates from SP, from all diploma courses and years</a:t>
            </a:r>
            <a:endParaRPr lang="en-SG" sz="1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CA9C9-A41E-4C11-AB52-9570494B0E9F}"/>
              </a:ext>
            </a:extLst>
          </p:cNvPr>
          <p:cNvSpPr txBox="1"/>
          <p:nvPr/>
        </p:nvSpPr>
        <p:spPr>
          <a:xfrm>
            <a:off x="7933311" y="3729707"/>
            <a:ext cx="30783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effectLst/>
                <a:ea typeface="Times New Roman" panose="02020603050405020304" pitchFamily="18" charset="0"/>
              </a:rPr>
              <a:t>A pitch held in </a:t>
            </a:r>
            <a:r>
              <a:rPr lang="en-GB" sz="1800" dirty="0">
                <a:solidFill>
                  <a:srgbClr val="131520"/>
                </a:solidFill>
                <a:effectLst/>
                <a:ea typeface="Times New Roman" panose="02020603050405020304" pitchFamily="18" charset="0"/>
              </a:rPr>
              <a:t>lecture theatre 8 at block 19 as a series of talks for “</a:t>
            </a:r>
            <a:r>
              <a:rPr lang="en-GB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Preserving cultural heritage in Singapore” by School of Communication, Arts &amp; Social Science</a:t>
            </a:r>
            <a:endParaRPr lang="en-SG" sz="1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9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A14F-651A-43DC-B9D7-6B32E269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96" y="-50105"/>
            <a:ext cx="10077557" cy="1325563"/>
          </a:xfrm>
        </p:spPr>
        <p:txBody>
          <a:bodyPr/>
          <a:lstStyle/>
          <a:p>
            <a:r>
              <a:rPr lang="en-SG" i="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60E4-ADCE-4CE2-BF79-6975D2B7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81" y="4745369"/>
            <a:ext cx="11246073" cy="1908698"/>
          </a:xfrm>
        </p:spPr>
        <p:txBody>
          <a:bodyPr>
            <a:normAutofit/>
          </a:bodyPr>
          <a:lstStyle/>
          <a:p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Diagram by </a:t>
            </a:r>
            <a:r>
              <a:rPr lang="en-GB" sz="1800" dirty="0">
                <a:solidFill>
                  <a:srgbClr val="1315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(Mathews , et al., 2020)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149366-F3E8-4C13-98F2-366820EA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6174"/>
            <a:ext cx="5838825" cy="335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F4967C-EFEC-48CD-8481-83D43745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387" y="1386174"/>
            <a:ext cx="5904613" cy="335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91A5A14-CD53-4D0D-B1A2-1F950594574B}"/>
              </a:ext>
            </a:extLst>
          </p:cNvPr>
          <p:cNvSpPr/>
          <p:nvPr/>
        </p:nvSpPr>
        <p:spPr>
          <a:xfrm>
            <a:off x="781235" y="2467992"/>
            <a:ext cx="408373" cy="3284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FACBAC-2E6F-4B1E-8F73-EFDE57CD090A}"/>
              </a:ext>
            </a:extLst>
          </p:cNvPr>
          <p:cNvSpPr/>
          <p:nvPr/>
        </p:nvSpPr>
        <p:spPr>
          <a:xfrm>
            <a:off x="7263414" y="2796464"/>
            <a:ext cx="408373" cy="3284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0C439-D8E7-4D4D-A007-50CFBB291385}"/>
              </a:ext>
            </a:extLst>
          </p:cNvPr>
          <p:cNvCxnSpPr>
            <a:cxnSpLocks/>
          </p:cNvCxnSpPr>
          <p:nvPr/>
        </p:nvCxnSpPr>
        <p:spPr>
          <a:xfrm>
            <a:off x="1189608" y="2632228"/>
            <a:ext cx="6073806" cy="328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9410-9F9B-4EA3-AC5C-DA23541D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Narrative and the Reason why not to neglect mother tongue</a:t>
            </a:r>
            <a:endParaRPr lang="en-SG" dirty="0"/>
          </a:p>
        </p:txBody>
      </p:sp>
      <p:pic>
        <p:nvPicPr>
          <p:cNvPr id="2050" name="Picture 2" descr="Schools to blame for unmotivated students">
            <a:extLst>
              <a:ext uri="{FF2B5EF4-FFF2-40B4-BE49-F238E27FC236}">
                <a16:creationId xmlns:a16="http://schemas.microsoft.com/office/drawing/2014/main" id="{CDBBF581-4C0E-4483-9E1E-7D3009DFD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7" y="2505074"/>
            <a:ext cx="3684333" cy="275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ve Educators Share Advice for New Teachers | NEA">
            <a:extLst>
              <a:ext uri="{FF2B5EF4-FFF2-40B4-BE49-F238E27FC236}">
                <a16:creationId xmlns:a16="http://schemas.microsoft.com/office/drawing/2014/main" id="{161F420B-0E51-4F5D-9705-DD191A396F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66" y="2505075"/>
            <a:ext cx="4146938" cy="2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C5F779-6BFB-44BA-8183-3CB08E908FEB}"/>
              </a:ext>
            </a:extLst>
          </p:cNvPr>
          <p:cNvSpPr/>
          <p:nvPr/>
        </p:nvSpPr>
        <p:spPr>
          <a:xfrm>
            <a:off x="3954162" y="5470695"/>
            <a:ext cx="4028302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为什</a:t>
            </a:r>
            <a:r>
              <a:rPr lang="zh-CN" altLang="en-US" sz="1800" b="1" i="0" u="none" strike="noStrike" dirty="0">
                <a:solidFill>
                  <a:schemeClr val="bg2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么你是</a:t>
            </a:r>
            <a:r>
              <a:rPr lang="zh-CN" altLang="en-US" sz="1800" b="1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华人</a:t>
            </a:r>
            <a:r>
              <a:rPr lang="en-US" altLang="zh-CN" sz="1800" b="1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1800" b="1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但不可以讲华语</a:t>
            </a:r>
            <a:endParaRPr lang="en-SG" sz="1800" dirty="0">
              <a:solidFill>
                <a:schemeClr val="bg2"/>
              </a:solidFill>
            </a:endParaRPr>
          </a:p>
          <a:p>
            <a:pPr algn="ctr"/>
            <a:endParaRPr lang="en-SG" dirty="0">
              <a:solidFill>
                <a:schemeClr val="bg2"/>
              </a:solidFill>
            </a:endParaRPr>
          </a:p>
        </p:txBody>
      </p:sp>
      <p:pic>
        <p:nvPicPr>
          <p:cNvPr id="8" name="Graphic 7" descr="Knife with solid fill">
            <a:extLst>
              <a:ext uri="{FF2B5EF4-FFF2-40B4-BE49-F238E27FC236}">
                <a16:creationId xmlns:a16="http://schemas.microsoft.com/office/drawing/2014/main" id="{3CA4A9CB-B8DF-42A8-B296-19DAA8192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6323" y="5580452"/>
            <a:ext cx="1277548" cy="12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9410-9F9B-4EA3-AC5C-DA23541D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Narrative and the Reason why not to neglect mother tongue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88FD-8673-4284-8AAA-7B264AFE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3074" name="Picture 2" descr="4,080 Passing Exam Stock Photos, Pictures &amp;amp; Royalty-Free Images - iStock">
            <a:extLst>
              <a:ext uri="{FF2B5EF4-FFF2-40B4-BE49-F238E27FC236}">
                <a16:creationId xmlns:a16="http://schemas.microsoft.com/office/drawing/2014/main" id="{5D9AB718-FCDF-41AB-A0AF-CB395A95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5" y="2267582"/>
            <a:ext cx="4157932" cy="41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ulders, Stones, and Pebbles - Productfolio">
            <a:extLst>
              <a:ext uri="{FF2B5EF4-FFF2-40B4-BE49-F238E27FC236}">
                <a16:creationId xmlns:a16="http://schemas.microsoft.com/office/drawing/2014/main" id="{5461C377-281D-411A-AF37-F1F4D24D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03" y="2267582"/>
            <a:ext cx="6474940" cy="41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9410-9F9B-4EA3-AC5C-DA23541D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Narrative and the Reason why not to neglect mother tongue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B0085-4CFB-43F3-9258-BF07CA51F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100" name="Picture 4" descr="How To Cultivate A Meaningful Human Connection With Anyon">
            <a:extLst>
              <a:ext uri="{FF2B5EF4-FFF2-40B4-BE49-F238E27FC236}">
                <a16:creationId xmlns:a16="http://schemas.microsoft.com/office/drawing/2014/main" id="{984703D5-97E3-4E6E-9D06-0A11B3F5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0" y="2715772"/>
            <a:ext cx="5292075" cy="29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Art of Conversation: The cooperative sharing of thoughts and  exploration of ideas | by MaRi Eagar | EcoNova | Medium">
            <a:extLst>
              <a:ext uri="{FF2B5EF4-FFF2-40B4-BE49-F238E27FC236}">
                <a16:creationId xmlns:a16="http://schemas.microsoft.com/office/drawing/2014/main" id="{4B167D64-9718-41C2-B6E7-A2DCA292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92" y="2284368"/>
            <a:ext cx="6270926" cy="359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27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98F2-F82A-40C6-BBB7-4D714B39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Narrative and the Reason to become bilingual</a:t>
            </a:r>
            <a:endParaRPr lang="en-SG" dirty="0"/>
          </a:p>
        </p:txBody>
      </p:sp>
      <p:pic>
        <p:nvPicPr>
          <p:cNvPr id="5122" name="Picture 2" descr="The Impact of Social Bonds. My father has a saying that he got from… | by  Allen Faulton | Medium">
            <a:extLst>
              <a:ext uri="{FF2B5EF4-FFF2-40B4-BE49-F238E27FC236}">
                <a16:creationId xmlns:a16="http://schemas.microsoft.com/office/drawing/2014/main" id="{113850E0-C05D-4884-BB74-6917890A4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4" y="2521885"/>
            <a:ext cx="5609212" cy="374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lag of China | Britannica">
            <a:extLst>
              <a:ext uri="{FF2B5EF4-FFF2-40B4-BE49-F238E27FC236}">
                <a16:creationId xmlns:a16="http://schemas.microsoft.com/office/drawing/2014/main" id="{380E222A-7C66-4ABF-A50B-8B152E8A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027" y="263507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lag of India - Wikipedia">
            <a:extLst>
              <a:ext uri="{FF2B5EF4-FFF2-40B4-BE49-F238E27FC236}">
                <a16:creationId xmlns:a16="http://schemas.microsoft.com/office/drawing/2014/main" id="{471F851E-1BEB-4752-A7B2-0FE31D38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52" y="263507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alaysia - Wikipedia">
            <a:extLst>
              <a:ext uri="{FF2B5EF4-FFF2-40B4-BE49-F238E27FC236}">
                <a16:creationId xmlns:a16="http://schemas.microsoft.com/office/drawing/2014/main" id="{1AB2E861-4250-4B00-AC37-126CB82A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027" y="4378153"/>
            <a:ext cx="2615256" cy="130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65A13-9E02-4863-A38C-003AA0AB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132" name="Picture 12" descr="Flag of Singapore - Wikipedia">
            <a:extLst>
              <a:ext uri="{FF2B5EF4-FFF2-40B4-BE49-F238E27FC236}">
                <a16:creationId xmlns:a16="http://schemas.microsoft.com/office/drawing/2014/main" id="{5B799D0B-0D00-47A9-93AB-0AF775A7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33" y="4348085"/>
            <a:ext cx="2619375" cy="133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6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40F91DA-328E-41CE-A1C1-3FF3E0C0B302}"/>
              </a:ext>
            </a:extLst>
          </p:cNvPr>
          <p:cNvSpPr txBox="1">
            <a:spLocks/>
          </p:cNvSpPr>
          <p:nvPr/>
        </p:nvSpPr>
        <p:spPr>
          <a:xfrm>
            <a:off x="721538" y="3066047"/>
            <a:ext cx="10748924" cy="19759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131520"/>
                </a:solidFill>
                <a:latin typeface="Amasis MT Pro Black" panose="020B0604020202020204" pitchFamily="18" charset="0"/>
              </a:rPr>
              <a:t>“The limits of my language mean the limits of my world”</a:t>
            </a:r>
          </a:p>
          <a:p>
            <a:r>
              <a:rPr lang="en-US" sz="1800" dirty="0">
                <a:solidFill>
                  <a:srgbClr val="131520"/>
                </a:solidFill>
                <a:latin typeface="Amasis MT Pro Black" panose="020B0604020202020204" pitchFamily="18" charset="0"/>
              </a:rPr>
              <a:t>By </a:t>
            </a:r>
            <a:r>
              <a:rPr lang="en-SG" sz="1800" dirty="0">
                <a:solidFill>
                  <a:srgbClr val="131520"/>
                </a:solidFill>
                <a:latin typeface="Amasis MT Pro Black" panose="020B0604020202020204" pitchFamily="18" charset="0"/>
              </a:rPr>
              <a:t> Ludwig Wittgenstein</a:t>
            </a:r>
            <a:endParaRPr lang="en-SG" sz="1800" dirty="0">
              <a:latin typeface="Amasis MT Pro Black" panose="020B060402020202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56C3C4-8DF7-477C-A593-C7D139AC42BE}"/>
              </a:ext>
            </a:extLst>
          </p:cNvPr>
          <p:cNvSpPr txBox="1">
            <a:spLocks/>
          </p:cNvSpPr>
          <p:nvPr/>
        </p:nvSpPr>
        <p:spPr>
          <a:xfrm>
            <a:off x="8760213" y="5964444"/>
            <a:ext cx="2710249" cy="8935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563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age contemporary floral pattern">
            <a:extLst>
              <a:ext uri="{FF2B5EF4-FFF2-40B4-BE49-F238E27FC236}">
                <a16:creationId xmlns:a16="http://schemas.microsoft.com/office/drawing/2014/main" id="{65B56E59-4D0D-488D-B8D0-A948B16A0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DCA82F9-389C-41B4-9A02-2E1F5F521A84}"/>
              </a:ext>
            </a:extLst>
          </p:cNvPr>
          <p:cNvSpPr txBox="1">
            <a:spLocks/>
          </p:cNvSpPr>
          <p:nvPr/>
        </p:nvSpPr>
        <p:spPr>
          <a:xfrm>
            <a:off x="-546973" y="1074827"/>
            <a:ext cx="3413976" cy="2168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 Q &amp; A</a:t>
            </a:r>
          </a:p>
        </p:txBody>
      </p:sp>
    </p:spTree>
    <p:extLst>
      <p:ext uri="{BB962C8B-B14F-4D97-AF65-F5344CB8AC3E}">
        <p14:creationId xmlns:p14="http://schemas.microsoft.com/office/powerpoint/2010/main" val="211470783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191A37"/>
      </a:dk2>
      <a:lt2>
        <a:srgbClr val="E8E6E2"/>
      </a:lt2>
      <a:accent1>
        <a:srgbClr val="4D70C3"/>
      </a:accent1>
      <a:accent2>
        <a:srgbClr val="493BB1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9D7E34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788</Words>
  <Application>Microsoft Office PowerPoint</Application>
  <PresentationFormat>Widescreen</PresentationFormat>
  <Paragraphs>56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Gothic</vt:lpstr>
      <vt:lpstr>Amasis MT Pro Black</vt:lpstr>
      <vt:lpstr>Arial</vt:lpstr>
      <vt:lpstr>Avenir Next LT Pro</vt:lpstr>
      <vt:lpstr>Avenir Next LT Pro Light</vt:lpstr>
      <vt:lpstr>Calibri</vt:lpstr>
      <vt:lpstr>Georgia Pro Semibold</vt:lpstr>
      <vt:lpstr>Times New Roman</vt:lpstr>
      <vt:lpstr>RocaVTI</vt:lpstr>
      <vt:lpstr>“ Don’t neglect your mother tongue. Become Bilingual. “ </vt:lpstr>
      <vt:lpstr>“Don’t neglect your mother tongue. Become Bilingual.” CA2 Pitch</vt:lpstr>
      <vt:lpstr>Introduction</vt:lpstr>
      <vt:lpstr>My Narrative and the Reason why not to neglect mother tongue</vt:lpstr>
      <vt:lpstr>My Narrative and the Reason why not to neglect mother tongue</vt:lpstr>
      <vt:lpstr>My Narrative and the Reason why not to neglect mother tongue</vt:lpstr>
      <vt:lpstr>My Narrative and the Reason to become bilingual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neglect your mother tongue. Become Bilingual.   </dc:title>
  <dc:creator>Leonard _Bored</dc:creator>
  <cp:lastModifiedBy>Leonard _Bored</cp:lastModifiedBy>
  <cp:revision>14</cp:revision>
  <dcterms:created xsi:type="dcterms:W3CDTF">2022-02-02T15:56:02Z</dcterms:created>
  <dcterms:modified xsi:type="dcterms:W3CDTF">2022-02-04T03:20:10Z</dcterms:modified>
</cp:coreProperties>
</file>