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</p:sldMasterIdLst>
  <p:notesMasterIdLst>
    <p:notesMasterId r:id="rId66"/>
  </p:notesMasterIdLst>
  <p:handoutMasterIdLst>
    <p:handoutMasterId r:id="rId67"/>
  </p:handoutMasterIdLst>
  <p:sldIdLst>
    <p:sldId id="319" r:id="rId5"/>
    <p:sldId id="320" r:id="rId6"/>
    <p:sldId id="377" r:id="rId7"/>
    <p:sldId id="378" r:id="rId8"/>
    <p:sldId id="432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433" r:id="rId19"/>
    <p:sldId id="388" r:id="rId20"/>
    <p:sldId id="389" r:id="rId21"/>
    <p:sldId id="390" r:id="rId22"/>
    <p:sldId id="391" r:id="rId23"/>
    <p:sldId id="392" r:id="rId24"/>
    <p:sldId id="434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1" r:id="rId43"/>
    <p:sldId id="410" r:id="rId44"/>
    <p:sldId id="412" r:id="rId45"/>
    <p:sldId id="413" r:id="rId46"/>
    <p:sldId id="414" r:id="rId47"/>
    <p:sldId id="415" r:id="rId48"/>
    <p:sldId id="416" r:id="rId49"/>
    <p:sldId id="425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6" r:id="rId59"/>
    <p:sldId id="427" r:id="rId60"/>
    <p:sldId id="428" r:id="rId61"/>
    <p:sldId id="430" r:id="rId62"/>
    <p:sldId id="431" r:id="rId63"/>
    <p:sldId id="367" r:id="rId64"/>
    <p:sldId id="376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75763" autoAdjust="0"/>
  </p:normalViewPr>
  <p:slideViewPr>
    <p:cSldViewPr>
      <p:cViewPr varScale="1">
        <p:scale>
          <a:sx n="65" d="100"/>
          <a:sy n="65" d="100"/>
        </p:scale>
        <p:origin x="205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11/1/2021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11/1/2021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/>
              <a:t>Network+ Guide to Networks</a:t>
            </a:r>
            <a:br>
              <a:rPr lang="en-US" b="1" dirty="0"/>
            </a:br>
            <a:r>
              <a:rPr lang="en-US" b="1" dirty="0"/>
              <a:t>7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/>
              <a:t>Chapter 4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/>
              <a:t>Network Media</a:t>
            </a:r>
          </a:p>
          <a:p>
            <a:pPr eaLnBrk="1" hangingPunct="1"/>
            <a:endParaRPr lang="en-US" b="1" dirty="0"/>
          </a:p>
          <a:p>
            <a:pPr eaLnBrk="1" hangingPunct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0759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Media Considerations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</a:rPr>
              <a:t>Ease of installation – factors to consider: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Media’s minimum bend radius, which limits the angle at which a cable can be bent to run around corners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Cost and time needed to terminate the medium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Physical environment – types of walls and ceilings, EMI or RFI</a:t>
            </a:r>
          </a:p>
          <a:p>
            <a:r>
              <a:rPr lang="en-US" sz="2400" dirty="0">
                <a:latin typeface="Arial" panose="020B0604020202020204" pitchFamily="34" charset="0"/>
              </a:rPr>
              <a:t>Testability – A network that “works” might be crippled by excessive errors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It is important to certify whether the cable meets requirements for its category</a:t>
            </a:r>
          </a:p>
          <a:p>
            <a:r>
              <a:rPr lang="en-US" sz="2400" dirty="0">
                <a:latin typeface="Arial" panose="020B0604020202020204" pitchFamily="34" charset="0"/>
              </a:rPr>
              <a:t>Total cost – includes cabling, connectors, termination panels, wall jacks, termination tools, testing equipment and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3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Coaxial Cable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Often called “coax” for short</a:t>
            </a:r>
          </a:p>
          <a:p>
            <a:r>
              <a:rPr lang="en-US" sz="1200" dirty="0">
                <a:latin typeface="Arial" panose="020B0604020202020204" pitchFamily="34" charset="0"/>
              </a:rPr>
              <a:t>Once was the predominant form of network cabling</a:t>
            </a:r>
          </a:p>
          <a:p>
            <a:r>
              <a:rPr lang="en-US" sz="1200" dirty="0">
                <a:latin typeface="Arial" panose="020B0604020202020204" pitchFamily="34" charset="0"/>
              </a:rPr>
              <a:t>Inexpensive and easy to install</a:t>
            </a:r>
          </a:p>
          <a:p>
            <a:r>
              <a:rPr lang="en-US" sz="1200" dirty="0">
                <a:latin typeface="Arial" panose="020B0604020202020204" pitchFamily="34" charset="0"/>
              </a:rPr>
              <a:t>Started to phase out in the early 1990’s</a:t>
            </a:r>
          </a:p>
          <a:p>
            <a:r>
              <a:rPr lang="en-US" sz="1200" dirty="0">
                <a:latin typeface="Arial" panose="020B0604020202020204" pitchFamily="34" charset="0"/>
              </a:rPr>
              <a:t>Still used primarily in connecting a cable modem to the wall outlet your cable TV/Internet provider installs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37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Twisted-Pair Cable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Comes in two types: unshielded and shielded</a:t>
            </a:r>
          </a:p>
          <a:p>
            <a:r>
              <a:rPr lang="en-US" dirty="0">
                <a:latin typeface="Arial" panose="020B0604020202020204" pitchFamily="34" charset="0"/>
              </a:rPr>
              <a:t>Consists of one or more pairs of insulated strands of copper wires twisted around one another and housed in an outer jacket</a:t>
            </a:r>
          </a:p>
          <a:p>
            <a:r>
              <a:rPr lang="en-US" dirty="0">
                <a:latin typeface="Arial" panose="020B0604020202020204" pitchFamily="34" charset="0"/>
              </a:rPr>
              <a:t>Twists are necessary to improve resistance to crosstalk from wires and EMI from outside sources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more twists per unit length, the better resistance to EMI and crosstalk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More expensive TP is twisted more than less expensive and provides a better pathway for higher bandwidth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26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Twisted-Pair 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4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Unshielded Twisted-Pair Cable</a:t>
            </a:r>
          </a:p>
          <a:p>
            <a:endParaRPr lang="en-US" dirty="0"/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sz="2400" dirty="0">
                <a:latin typeface="Arial" panose="020B0604020202020204" pitchFamily="34" charset="0"/>
              </a:rPr>
              <a:t>Most networks use Unshielded Twisted-Pair (UTP)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sz="2400" dirty="0">
                <a:latin typeface="Arial" panose="020B0604020202020204" pitchFamily="34" charset="0"/>
              </a:rPr>
              <a:t>Consists of four pairs of insulated wires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sz="2400" dirty="0">
                <a:latin typeface="Arial" panose="020B0604020202020204" pitchFamily="34" charset="0"/>
              </a:rPr>
              <a:t>Rated according to categories devised by the Telecommunications Industry Association (TIA) and Electronic Industries Alliance (EIA) and American National Standards Institutes (ANSI)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sz="2400" dirty="0">
                <a:latin typeface="Arial" panose="020B0604020202020204" pitchFamily="34" charset="0"/>
              </a:rPr>
              <a:t>Categories 1 – 6a are accepted in US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sz="2400" dirty="0">
                <a:latin typeface="Arial" panose="020B0604020202020204" pitchFamily="34" charset="0"/>
              </a:rPr>
              <a:t>Two additional categories aren’t yet TIA/EIA standards and might never be in US</a:t>
            </a:r>
          </a:p>
          <a:p>
            <a:pPr marL="811213" lvl="1">
              <a:buFont typeface="Wingdings" panose="05000000000000000000" pitchFamily="2" charset="2"/>
              <a:buChar char=""/>
            </a:pPr>
            <a:r>
              <a:rPr lang="en-US" sz="1800" dirty="0">
                <a:latin typeface="Arial" panose="020B0604020202020204" pitchFamily="34" charset="0"/>
              </a:rPr>
              <a:t>Europe has accepted Category 7 and 7a, which specify that each wire pair is shielded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29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Unshielded Twisted-Pair Cable</a:t>
            </a:r>
          </a:p>
          <a:p>
            <a:endParaRPr lang="en-US" dirty="0"/>
          </a:p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Categories 5e and 6 UTP Cabling Characteristics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categories are the most popular types of UTP cabling in today’s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69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Shielded Twisted-Pair Cable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Includes shielding to reduce crosstalk and interference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Has a wire braid inside the sheath material or a foil wrap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Best to use in electrically noisy environments or very high-bandwidth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16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Twisted-Pair Cable Plant Components</a:t>
            </a:r>
          </a:p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</a:rPr>
              <a:t>RJ-45 Connectors </a:t>
            </a:r>
            <a:r>
              <a:rPr lang="en-US" dirty="0">
                <a:latin typeface="Arial" panose="020B0604020202020204" pitchFamily="34" charset="0"/>
              </a:rPr>
              <a:t>– STP and UTP uses registered jack 45 (RJ-45)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Most commonly used in patch cables, which are used to connect computers to hubs, switches, and RJ-45 wall jacks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25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Twisted-Pair Cable Plant Components</a:t>
            </a:r>
          </a:p>
          <a:p>
            <a:endParaRPr lang="en-US" dirty="0"/>
          </a:p>
          <a:p>
            <a:r>
              <a:rPr lang="en-US" sz="2400" b="1" dirty="0">
                <a:latin typeface="Arial" panose="020B0604020202020204" pitchFamily="34" charset="0"/>
              </a:rPr>
              <a:t>Patch cable </a:t>
            </a:r>
            <a:r>
              <a:rPr lang="en-US" sz="2400" dirty="0">
                <a:latin typeface="Arial" panose="020B0604020202020204" pitchFamily="34" charset="0"/>
              </a:rPr>
              <a:t>– short cable for connecting a computer to an RJ-45 wall jack or connecting a patch-panel  port to a switch or hub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Can be made with inexpensive tools, two RJ-45 plugs and a length of TP cable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52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Twisted-Pair Cable Plant Components</a:t>
            </a:r>
          </a:p>
          <a:p>
            <a:endParaRPr lang="en-US" dirty="0"/>
          </a:p>
          <a:p>
            <a:pPr marL="411480" fontAlgn="auto">
              <a:spcAft>
                <a:spcPts val="0"/>
              </a:spcAft>
              <a:defRPr/>
            </a:pPr>
            <a:r>
              <a:rPr lang="en-US" sz="2400" b="1" dirty="0"/>
              <a:t>Patch Panels </a:t>
            </a:r>
            <a:r>
              <a:rPr lang="en-US" sz="2400" dirty="0"/>
              <a:t>– used to terminate long runs of cable from where the computers are to the wiring closet (where the switches and hubs are)</a:t>
            </a:r>
          </a:p>
          <a:p>
            <a:r>
              <a:rPr lang="en-US" b="1" dirty="0">
                <a:latin typeface="Arial" panose="020B0604020202020204" pitchFamily="34" charset="0"/>
              </a:rPr>
              <a:t>Distribution racks </a:t>
            </a:r>
            <a:r>
              <a:rPr lang="en-US" dirty="0">
                <a:latin typeface="Arial" panose="020B0604020202020204" pitchFamily="34" charset="0"/>
              </a:rPr>
              <a:t>– hold network equipment such as routers and switches, plus patch panels and rack-mounted servers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Also called 19” racks because the upright rails are 19” apart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3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Objectives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Define the primary cables used in wired networking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Describe the characteristics of the major types of fiber-optic media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Explain the technologies used for wireless networking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47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Twisted-Pair Cable Plant Components</a:t>
            </a:r>
          </a:p>
          <a:p>
            <a:endParaRPr lang="en-US" dirty="0"/>
          </a:p>
          <a:p>
            <a:pPr marL="411480" fontAlgn="auto">
              <a:spcAft>
                <a:spcPts val="0"/>
              </a:spcAft>
              <a:defRPr/>
            </a:pPr>
            <a:r>
              <a:rPr lang="en-US" sz="2400" b="1" dirty="0"/>
              <a:t>Patch Panels </a:t>
            </a:r>
            <a:r>
              <a:rPr lang="en-US" sz="2400" dirty="0"/>
              <a:t>– used to terminate long runs of cable from where the computers are to the wiring closet (where the switches and hubs are)</a:t>
            </a:r>
          </a:p>
          <a:p>
            <a:r>
              <a:rPr lang="en-US" b="1" dirty="0">
                <a:latin typeface="Arial" panose="020B0604020202020204" pitchFamily="34" charset="0"/>
              </a:rPr>
              <a:t>Distribution racks </a:t>
            </a:r>
            <a:r>
              <a:rPr lang="en-US" dirty="0">
                <a:latin typeface="Arial" panose="020B0604020202020204" pitchFamily="34" charset="0"/>
              </a:rPr>
              <a:t>– hold network equipment such as routers and switches, plus patch panels and rack-mounted servers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Also called 19” racks because the upright rails are 19” apart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14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</a:rPr>
              <a:t>Structured cabling </a:t>
            </a:r>
            <a:r>
              <a:rPr lang="en-US" dirty="0">
                <a:latin typeface="Arial" panose="020B0604020202020204" pitchFamily="34" charset="0"/>
              </a:rPr>
              <a:t>specifies how cabling should be organized, regardless of the media type or network architecture</a:t>
            </a:r>
          </a:p>
          <a:p>
            <a:r>
              <a:rPr lang="en-US" dirty="0">
                <a:latin typeface="Arial" panose="020B0604020202020204" pitchFamily="34" charset="0"/>
              </a:rPr>
              <a:t>Large networks typically use most or all of these: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Work area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Horizontal wiring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Telecommunication closets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Equipment rooms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Backbone or vertical wiring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Entrance facilities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25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</a:rPr>
              <a:t>Work Area </a:t>
            </a:r>
            <a:r>
              <a:rPr lang="en-US" dirty="0">
                <a:latin typeface="Arial" panose="020B0604020202020204" pitchFamily="34" charset="0"/>
              </a:rPr>
              <a:t>– where workstations and other user devices are located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Faceplates and wall jacks are installed in the work area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Patch cable connect computers and printers to wall jacks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99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  <a:p>
            <a:endParaRPr lang="en-US" dirty="0"/>
          </a:p>
          <a:p>
            <a:r>
              <a:rPr lang="en-US" sz="2400" b="1" dirty="0">
                <a:latin typeface="Arial" panose="020B0604020202020204" pitchFamily="34" charset="0"/>
              </a:rPr>
              <a:t>Horizontal wiring </a:t>
            </a:r>
            <a:r>
              <a:rPr lang="en-US" sz="2400" dirty="0">
                <a:latin typeface="Arial" panose="020B0604020202020204" pitchFamily="34" charset="0"/>
              </a:rPr>
              <a:t>– runs from the work area’s wall jack to the telecommunication closet 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Wiring from the wall jack to the patch panel should be no longer than 90 meters (plus 10 meters for patch cables)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Telecommunications Closet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TC provides connectivity to computer equipment in the nearby work area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Typical equipment includes patch panels to terminate horizontal wiring runs, hubs and switches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A TC that houses the cabling and devices for work area computers is referred to as an </a:t>
            </a:r>
            <a:r>
              <a:rPr lang="en-US" sz="2200" b="1" dirty="0">
                <a:latin typeface="Arial" panose="020B0604020202020204" pitchFamily="34" charset="0"/>
              </a:rPr>
              <a:t>intermediate distribution frame (IDF)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34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9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</a:rPr>
              <a:t>Equipment Room </a:t>
            </a:r>
            <a:r>
              <a:rPr lang="en-US" dirty="0">
                <a:latin typeface="Arial" panose="020B0604020202020204" pitchFamily="34" charset="0"/>
              </a:rPr>
              <a:t>– houses servers, routers, switches, and other major network equipment and serves as a connection point for backbone cabling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An equipment room that’s the connection point between IDFs is called a </a:t>
            </a:r>
            <a:r>
              <a:rPr lang="en-US" b="1" dirty="0">
                <a:latin typeface="Arial" panose="020B0604020202020204" pitchFamily="34" charset="0"/>
              </a:rPr>
              <a:t>main distribution frame (MDF)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An MDF can be the main cross-connect for the entire network or it might serve as the connecting point for backbone cabling between buildings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Each building often has its own MDF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65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Backbone Cabling – interconnects IDFs and MDFs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Runs between floors or wings of a building and between buildings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Frequently fiber-optic cable but can also be UTP if the distance between TCs is less than 90 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47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</a:rPr>
              <a:t>Entrance Facility </a:t>
            </a:r>
            <a:r>
              <a:rPr lang="en-US" dirty="0">
                <a:latin typeface="Arial" panose="020B0604020202020204" pitchFamily="34" charset="0"/>
              </a:rPr>
              <a:t>– the location of the cabling and equipment that connects a corporate network to a third-party telecommunications provider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Can also serve as an equipment room and the main cross-connect for all backbone cabling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Where a connection to a WAN is made</a:t>
            </a:r>
          </a:p>
          <a:p>
            <a:pPr lvl="1"/>
            <a:r>
              <a:rPr lang="en-US" b="1" dirty="0">
                <a:latin typeface="Arial" panose="020B0604020202020204" pitchFamily="34" charset="0"/>
              </a:rPr>
              <a:t>Demarcation point</a:t>
            </a:r>
            <a:r>
              <a:rPr lang="en-US" dirty="0">
                <a:latin typeface="Arial" panose="020B0604020202020204" pitchFamily="34" charset="0"/>
              </a:rPr>
              <a:t>: point where corporate LAN equipment ends and a third-party provider’s equipment and cabling begins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80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UTP Cabling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Cable termination – putting RJ-45 plugs on the ends of cable or punching down wires into terminal blocks on a jack or patch panel</a:t>
            </a:r>
          </a:p>
          <a:p>
            <a:r>
              <a:rPr lang="en-US" dirty="0">
                <a:latin typeface="Arial" panose="020B0604020202020204" pitchFamily="34" charset="0"/>
              </a:rPr>
              <a:t>Some tools </a:t>
            </a:r>
          </a:p>
          <a:p>
            <a:pPr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	needed:</a:t>
            </a:r>
          </a:p>
          <a:p>
            <a:pPr>
              <a:buFontTx/>
              <a:buNone/>
            </a:pPr>
            <a:r>
              <a:rPr lang="en-US" sz="1200" dirty="0">
                <a:latin typeface="Arial" panose="020B0604020202020204" pitchFamily="34" charset="0"/>
              </a:rPr>
              <a:t>	</a:t>
            </a:r>
            <a:r>
              <a:rPr lang="en-US" sz="1050" dirty="0">
                <a:latin typeface="Arial" panose="020B0604020202020204" pitchFamily="34" charset="0"/>
              </a:rPr>
              <a:t>Wire cutters</a:t>
            </a:r>
          </a:p>
          <a:p>
            <a:pPr>
              <a:buFontTx/>
              <a:buNone/>
            </a:pPr>
            <a:r>
              <a:rPr lang="en-US" sz="1050" dirty="0">
                <a:latin typeface="Arial" panose="020B0604020202020204" pitchFamily="34" charset="0"/>
              </a:rPr>
              <a:t>	Crimping Tool</a:t>
            </a:r>
          </a:p>
          <a:p>
            <a:pPr>
              <a:buFontTx/>
              <a:buNone/>
            </a:pPr>
            <a:r>
              <a:rPr lang="en-US" sz="1050" dirty="0">
                <a:latin typeface="Arial" panose="020B0604020202020204" pitchFamily="34" charset="0"/>
              </a:rPr>
              <a:t>	Cable Tester</a:t>
            </a:r>
          </a:p>
          <a:p>
            <a:pPr>
              <a:buFontTx/>
              <a:buNone/>
            </a:pPr>
            <a:r>
              <a:rPr lang="en-US" sz="1050" dirty="0">
                <a:latin typeface="Arial" panose="020B0604020202020204" pitchFamily="34" charset="0"/>
              </a:rPr>
              <a:t>	</a:t>
            </a:r>
            <a:r>
              <a:rPr lang="en-US" sz="1050" dirty="0" err="1">
                <a:latin typeface="Arial" panose="020B0604020202020204" pitchFamily="34" charset="0"/>
              </a:rPr>
              <a:t>Punchdown</a:t>
            </a:r>
            <a:r>
              <a:rPr lang="en-US" sz="1050" dirty="0">
                <a:latin typeface="Arial" panose="020B0604020202020204" pitchFamily="34" charset="0"/>
              </a:rPr>
              <a:t> Tool</a:t>
            </a:r>
          </a:p>
          <a:p>
            <a:pPr>
              <a:buFontTx/>
              <a:buNone/>
            </a:pPr>
            <a:r>
              <a:rPr lang="en-US" sz="1050" dirty="0">
                <a:latin typeface="Arial" panose="020B0604020202020204" pitchFamily="34" charset="0"/>
              </a:rPr>
              <a:t>	Cable Stripper</a:t>
            </a:r>
          </a:p>
          <a:p>
            <a:pPr>
              <a:buFontTx/>
              <a:buNone/>
            </a:pPr>
            <a:r>
              <a:rPr lang="en-US" sz="1050" dirty="0">
                <a:latin typeface="Arial" panose="020B0604020202020204" pitchFamily="34" charset="0"/>
              </a:rPr>
              <a:t>	RJ-45 plugs/jacks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13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UTP Cabling</a:t>
            </a:r>
          </a:p>
          <a:p>
            <a:endParaRPr lang="en-US" dirty="0"/>
          </a:p>
          <a:p>
            <a:r>
              <a:rPr lang="en-US" dirty="0"/>
              <a:t>When making a cable or terminating a cable at a jack or patch  panel</a:t>
            </a:r>
          </a:p>
          <a:p>
            <a:pPr lvl="1"/>
            <a:r>
              <a:rPr lang="en-US" dirty="0"/>
              <a:t>It is important to get the colored wires arranged in the correct order</a:t>
            </a:r>
          </a:p>
          <a:p>
            <a:pPr lvl="1"/>
            <a:r>
              <a:rPr lang="en-US" dirty="0"/>
              <a:t>There are two standards: 568A and 568B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6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Wired Networking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Wired networking uses tangible physical media called cables</a:t>
            </a:r>
          </a:p>
          <a:p>
            <a:r>
              <a:rPr lang="en-US" dirty="0">
                <a:latin typeface="Arial" panose="020B0604020202020204" pitchFamily="34" charset="0"/>
              </a:rPr>
              <a:t>Two broad categories of cables: copper wire and fiber optic</a:t>
            </a:r>
          </a:p>
          <a:p>
            <a:r>
              <a:rPr lang="en-US" dirty="0">
                <a:latin typeface="Arial" panose="020B0604020202020204" pitchFamily="34" charset="0"/>
              </a:rPr>
              <a:t>The main differences between the two types: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Composition of signals (electricity or light)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Speed at which signals can be sent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Distance the signals can effectively travel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087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Straight-Through Versus Crossover Cable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</a:rPr>
              <a:t>Standard patch cables are called </a:t>
            </a:r>
            <a:r>
              <a:rPr lang="en-US" sz="2400" b="1" dirty="0">
                <a:latin typeface="Arial" panose="020B0604020202020204" pitchFamily="34" charset="0"/>
              </a:rPr>
              <a:t>straight-through cables </a:t>
            </a:r>
            <a:r>
              <a:rPr lang="en-US" sz="2400" dirty="0">
                <a:latin typeface="Arial" panose="020B0604020202020204" pitchFamily="34" charset="0"/>
              </a:rPr>
              <a:t>(same wiring standard on both ends)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Crossover cables </a:t>
            </a:r>
            <a:r>
              <a:rPr lang="en-US" sz="2400" dirty="0">
                <a:latin typeface="Arial" panose="020B0604020202020204" pitchFamily="34" charset="0"/>
              </a:rPr>
              <a:t>– use 568A standard on one side of the cable and 568B standard on the other side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Crosses the transmit and receive wires so that transmit on one end connects to receive on the other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This type of cable is often needed when you connect two devices of the same type to one another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For a 1000BaseT crossover cable, you have to cross the blue and brown pins because they’re used in 1000BaseT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56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Straight-Through Versus Crossover 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82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Medium Dependent Interface</a:t>
            </a:r>
          </a:p>
          <a:p>
            <a:endParaRPr lang="en-US" dirty="0"/>
          </a:p>
          <a:p>
            <a:r>
              <a:rPr lang="en-US" sz="2200" dirty="0">
                <a:latin typeface="Arial" panose="020B0604020202020204" pitchFamily="34" charset="0"/>
              </a:rPr>
              <a:t>Network devices that connect by using RJ-45 plugs over twisted-pair cabling are classified as </a:t>
            </a:r>
            <a:r>
              <a:rPr lang="en-US" sz="2200" b="1" dirty="0">
                <a:latin typeface="Arial" panose="020B0604020202020204" pitchFamily="34" charset="0"/>
              </a:rPr>
              <a:t>medium dependent interface (MDI) devices</a:t>
            </a:r>
            <a:r>
              <a:rPr lang="en-US" sz="2200" dirty="0">
                <a:latin typeface="Arial" panose="020B0604020202020204" pitchFamily="34" charset="0"/>
              </a:rPr>
              <a:t> or </a:t>
            </a:r>
            <a:r>
              <a:rPr lang="en-US" sz="2200" b="1" dirty="0">
                <a:latin typeface="Arial" panose="020B0604020202020204" pitchFamily="34" charset="0"/>
              </a:rPr>
              <a:t>MDI crossed (MDI-X) devices</a:t>
            </a:r>
          </a:p>
          <a:p>
            <a:r>
              <a:rPr lang="en-US" sz="2200" dirty="0">
                <a:latin typeface="Arial" panose="020B0604020202020204" pitchFamily="34" charset="0"/>
              </a:rPr>
              <a:t>MDI devices transmit on pins 1 and 2 and receive on pins 3 and 6</a:t>
            </a: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PC NICs and routers are examples</a:t>
            </a:r>
          </a:p>
          <a:p>
            <a:r>
              <a:rPr lang="en-US" sz="2200" dirty="0">
                <a:latin typeface="Arial" panose="020B0604020202020204" pitchFamily="34" charset="0"/>
              </a:rPr>
              <a:t>MDI-X devices receive on pins 1 and 2 and transmit on pins 3 and 6</a:t>
            </a: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Hubs and switches are examples</a:t>
            </a:r>
          </a:p>
          <a:p>
            <a:r>
              <a:rPr lang="en-US" sz="2200" dirty="0">
                <a:latin typeface="Arial" panose="020B0604020202020204" pitchFamily="34" charset="0"/>
              </a:rPr>
              <a:t>When two switches (or any other like devices) need to be connected, you use a crossover cable so that transmit and receive wires get crossed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05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Two Transmit and Two Receive Wires?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</a:rPr>
              <a:t>One wire pair is used for transmit (labeled transmit+/transmit-) and one pair for receive (labeled receive+/receive-)</a:t>
            </a:r>
          </a:p>
          <a:p>
            <a:r>
              <a:rPr lang="en-US" sz="2400" dirty="0">
                <a:latin typeface="Arial" panose="020B0604020202020204" pitchFamily="34" charset="0"/>
              </a:rPr>
              <a:t>The plus and minus symbols indicate that the wires carry a positive and negative signal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This </a:t>
            </a:r>
            <a:r>
              <a:rPr lang="en-US" b="1" dirty="0">
                <a:latin typeface="Arial" panose="020B0604020202020204" pitchFamily="34" charset="0"/>
              </a:rPr>
              <a:t>differential signal </a:t>
            </a:r>
            <a:r>
              <a:rPr lang="en-US" dirty="0">
                <a:latin typeface="Arial" panose="020B0604020202020204" pitchFamily="34" charset="0"/>
              </a:rPr>
              <a:t>mitigates the effect of crosstalk and noise on the cable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58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Bits are transmitted as pulses of light instead of electricity</a:t>
            </a:r>
          </a:p>
          <a:p>
            <a:r>
              <a:rPr lang="en-US" dirty="0">
                <a:latin typeface="Arial" panose="020B0604020202020204" pitchFamily="34" charset="0"/>
              </a:rPr>
              <a:t>Immune to electrical interference </a:t>
            </a:r>
          </a:p>
          <a:p>
            <a:r>
              <a:rPr lang="en-US" dirty="0">
                <a:latin typeface="Arial" panose="020B0604020202020204" pitchFamily="34" charset="0"/>
              </a:rPr>
              <a:t>Highly secure – electronic eavesdropping is eliminated</a:t>
            </a:r>
          </a:p>
          <a:p>
            <a:r>
              <a:rPr lang="en-US" dirty="0">
                <a:latin typeface="Arial" panose="020B0604020202020204" pitchFamily="34" charset="0"/>
              </a:rPr>
              <a:t>Composition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 slender cylinder of glass fiber called the core is surrounded by a concentric layer of glass called the cladding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Fiber is then jacketed in a thin transparent plastic material called the buffer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30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72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  <a:p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Each fiber-optic strand carries data in only one direction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Network connections consist of two or more strands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Fiber-optic cable used as backbone cabling often comes in bundles of 12 or more fiber strands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Even only using 2 in the backbone, running more is a good idea so that you are ready for any future expansion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Some testing has shown that glass fibers can carry several terabits (1000 gigabits) per second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Fiber-optic cable may one day replace copper for all types of network connections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55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855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Fiber-Optic Connectors</a:t>
            </a:r>
          </a:p>
          <a:p>
            <a:endParaRPr lang="en-US" dirty="0"/>
          </a:p>
          <a:p>
            <a:r>
              <a:rPr lang="en-US" dirty="0"/>
              <a:t>Types of connectors:</a:t>
            </a:r>
          </a:p>
          <a:p>
            <a:pPr lvl="1"/>
            <a:r>
              <a:rPr lang="en-US" dirty="0"/>
              <a:t>Straight tip (ST)</a:t>
            </a:r>
          </a:p>
          <a:p>
            <a:pPr lvl="1"/>
            <a:r>
              <a:rPr lang="en-US" dirty="0"/>
              <a:t>Straight connection (SC)</a:t>
            </a:r>
          </a:p>
          <a:p>
            <a:pPr lvl="1"/>
            <a:r>
              <a:rPr lang="en-US" dirty="0"/>
              <a:t>Locking connection (LC)</a:t>
            </a:r>
          </a:p>
          <a:p>
            <a:pPr lvl="1"/>
            <a:r>
              <a:rPr lang="en-US" dirty="0"/>
              <a:t>Mechanical transfer registered jack (MT-RJ)</a:t>
            </a:r>
          </a:p>
          <a:p>
            <a:pPr lvl="1"/>
            <a:r>
              <a:rPr lang="en-US" dirty="0"/>
              <a:t>Fiber channel or ferrule connector (FC)</a:t>
            </a:r>
          </a:p>
          <a:p>
            <a:pPr lvl="1"/>
            <a:r>
              <a:rPr lang="en-US" dirty="0"/>
              <a:t>Medium interface connector (MIC)</a:t>
            </a:r>
          </a:p>
          <a:p>
            <a:pPr lvl="1"/>
            <a:r>
              <a:rPr lang="en-US" dirty="0"/>
              <a:t>Subminiature type A (SMA)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717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Fiber-Optic Connectors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5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Criteria for Choosing Network Media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Bandwidth Rating – number of bits per second that can be transmitted across a medium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 factor determining bandwidth is how bit signals are represented on the medium (called </a:t>
            </a:r>
            <a:r>
              <a:rPr lang="en-US" b="1" dirty="0">
                <a:latin typeface="Arial" panose="020B0604020202020204" pitchFamily="34" charset="0"/>
              </a:rPr>
              <a:t>encoding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When possible, choose a cabling category that’s compatible with the standard you want to implement now but will support growth and faster speeds</a:t>
            </a:r>
          </a:p>
          <a:p>
            <a:r>
              <a:rPr lang="en-US" dirty="0">
                <a:latin typeface="Arial" panose="020B0604020202020204" pitchFamily="34" charset="0"/>
              </a:rPr>
              <a:t>Maximum Segment Length – maximum length of cable between two network devices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Each cable type can transport data only so far before its signals begin to weaken beyond what can be read by a receiving device (called </a:t>
            </a:r>
            <a:r>
              <a:rPr lang="en-US" b="1" dirty="0">
                <a:latin typeface="Arial" panose="020B0604020202020204" pitchFamily="34" charset="0"/>
              </a:rPr>
              <a:t>attenuation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67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Fiber-Optic Installation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Somewhat more difficult and time consuming than copper media installation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However, advances in connector technology is closing the gap</a:t>
            </a:r>
          </a:p>
          <a:p>
            <a:r>
              <a:rPr lang="en-US" dirty="0">
                <a:latin typeface="Arial" panose="020B0604020202020204" pitchFamily="34" charset="0"/>
              </a:rPr>
              <a:t>Connectors and test equipment required for termination are still more expensive than copper</a:t>
            </a:r>
          </a:p>
          <a:p>
            <a:r>
              <a:rPr lang="en-US" dirty="0">
                <a:latin typeface="Arial" panose="020B0604020202020204" pitchFamily="34" charset="0"/>
              </a:rPr>
              <a:t>There are many methods for terminating fiber-optic cables because of the many connectors and cable types available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Installation details are beyond the scope of this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9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Fiber-Optic Cable Types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Single-mode fiber (SMF)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Includes a single, small-diameter fiber at the core (8 microns)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Generally works with laser-based emitters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Spans the longest distances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Used in higher-bandwidth applications</a:t>
            </a:r>
          </a:p>
          <a:p>
            <a:r>
              <a:rPr lang="en-US" dirty="0">
                <a:latin typeface="Arial" panose="020B0604020202020204" pitchFamily="34" charset="0"/>
              </a:rPr>
              <a:t>Multimode fiber (MMF) 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Larger diameter fiber at the core (50 and 62.5 microns)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Costs less than SMF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Works with lower-power light emitting diodes (LEDs)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Spans shorter distances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253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Cable-Testing Equipment</a:t>
            </a:r>
          </a:p>
          <a:p>
            <a:endParaRPr lang="en-US" dirty="0"/>
          </a:p>
          <a:p>
            <a:r>
              <a:rPr lang="en-US" dirty="0"/>
              <a:t>Common tools for testing and troubleshooting wired networks:</a:t>
            </a:r>
          </a:p>
          <a:p>
            <a:pPr lvl="1"/>
            <a:r>
              <a:rPr lang="en-US" dirty="0"/>
              <a:t>Cable certifier</a:t>
            </a:r>
          </a:p>
          <a:p>
            <a:pPr lvl="1"/>
            <a:r>
              <a:rPr lang="en-US" dirty="0"/>
              <a:t>Basic cable tester</a:t>
            </a:r>
          </a:p>
          <a:p>
            <a:pPr lvl="1"/>
            <a:r>
              <a:rPr lang="en-US" dirty="0"/>
              <a:t>Tone generator</a:t>
            </a:r>
          </a:p>
          <a:p>
            <a:pPr lvl="1"/>
            <a:r>
              <a:rPr lang="en-US" dirty="0"/>
              <a:t>Time domain </a:t>
            </a:r>
            <a:r>
              <a:rPr lang="en-US" dirty="0" err="1"/>
              <a:t>reflectometer</a:t>
            </a:r>
            <a:r>
              <a:rPr lang="en-US" dirty="0"/>
              <a:t> (TDR)</a:t>
            </a:r>
          </a:p>
          <a:p>
            <a:pPr lvl="1"/>
            <a:r>
              <a:rPr lang="en-US" dirty="0" err="1"/>
              <a:t>Multimeter</a:t>
            </a:r>
            <a:endParaRPr lang="en-US" dirty="0"/>
          </a:p>
          <a:p>
            <a:pPr lvl="1"/>
            <a:r>
              <a:rPr lang="en-US" dirty="0"/>
              <a:t>Optical power meter (OPM)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70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Networking</a:t>
            </a:r>
          </a:p>
          <a:p>
            <a:endParaRPr lang="en-US" dirty="0"/>
          </a:p>
          <a:p>
            <a:pPr marL="340614" fontAlgn="auto">
              <a:spcAft>
                <a:spcPts val="0"/>
              </a:spcAft>
              <a:defRPr/>
            </a:pPr>
            <a:r>
              <a:rPr lang="en-US" dirty="0"/>
              <a:t>Demand has increased considerably</a:t>
            </a:r>
          </a:p>
          <a:p>
            <a:pPr marL="740664" lvl="1" fontAlgn="auto">
              <a:spcAft>
                <a:spcPts val="0"/>
              </a:spcAft>
              <a:defRPr/>
            </a:pPr>
            <a:r>
              <a:rPr lang="en-US" dirty="0"/>
              <a:t>Many home users have turned to wireless networks</a:t>
            </a:r>
          </a:p>
          <a:p>
            <a:pPr marL="340614" fontAlgn="auto">
              <a:spcAft>
                <a:spcPts val="0"/>
              </a:spcAft>
              <a:defRPr/>
            </a:pPr>
            <a:r>
              <a:rPr lang="en-US" dirty="0"/>
              <a:t>Wireless networks are often used with wired networks to interconnect geographically dispersed LANs or groups of mobile users with wired servers and resources on a wired LAN (sometimes referred to as “hybrid networks”)</a:t>
            </a:r>
          </a:p>
          <a:p>
            <a:pPr marL="340614" fontAlgn="auto">
              <a:spcAft>
                <a:spcPts val="0"/>
              </a:spcAft>
              <a:defRPr/>
            </a:pPr>
            <a:r>
              <a:rPr lang="en-US" dirty="0"/>
              <a:t>Even in small networks with workstations connecting to a wireless AP or router, the AP or router usually connects to the Internet via a wired connection to a cable modem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21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Benefits</a:t>
            </a:r>
          </a:p>
          <a:p>
            <a:endParaRPr lang="en-US" dirty="0"/>
          </a:p>
          <a:p>
            <a:r>
              <a:rPr lang="en-US" sz="1200" dirty="0">
                <a:latin typeface="Arial" panose="020B0604020202020204" pitchFamily="34" charset="0"/>
              </a:rPr>
              <a:t>Creates temporary connections to wired networks</a:t>
            </a:r>
          </a:p>
          <a:p>
            <a:r>
              <a:rPr lang="en-US" sz="1200" dirty="0">
                <a:latin typeface="Arial" panose="020B0604020202020204" pitchFamily="34" charset="0"/>
              </a:rPr>
              <a:t>Establishes backup or contingency connectivity for existing wired networks</a:t>
            </a:r>
          </a:p>
          <a:p>
            <a:r>
              <a:rPr lang="en-US" sz="1200" dirty="0">
                <a:latin typeface="Arial" panose="020B0604020202020204" pitchFamily="34" charset="0"/>
              </a:rPr>
              <a:t>Extends a network’s span beyond the reach of wire-based or fiber-optic cabling, especially in older buildings where rewiring might be too expensive</a:t>
            </a:r>
          </a:p>
          <a:p>
            <a:r>
              <a:rPr lang="en-US" sz="1200" dirty="0">
                <a:latin typeface="Arial" panose="020B0604020202020204" pitchFamily="34" charset="0"/>
              </a:rPr>
              <a:t>Allows businesses to provide customers with wireless networking easily, offering a service that gets customers in and keeps them there</a:t>
            </a:r>
          </a:p>
          <a:p>
            <a:r>
              <a:rPr lang="en-US" sz="1200" dirty="0">
                <a:latin typeface="Arial" panose="020B0604020202020204" pitchFamily="34" charset="0"/>
              </a:rPr>
              <a:t>Enables users to roam around a corporate or college campus with their machines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20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Types of Wireless </a:t>
            </a:r>
            <a:r>
              <a:rPr lang="en-US" dirty="0" err="1"/>
              <a:t>Networks</a:t>
            </a:r>
            <a:r>
              <a:rPr lang="en-US" i="1" dirty="0" err="1"/>
              <a:t>Local</a:t>
            </a:r>
            <a:r>
              <a:rPr lang="en-US" i="1" dirty="0"/>
              <a:t> area networks (LANs) </a:t>
            </a:r>
            <a:r>
              <a:rPr lang="en-US" dirty="0"/>
              <a:t>– usually provides connectivity for mobile users or across areas that couldn’t otherwise be networked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/>
              <a:t>Extended LANs </a:t>
            </a:r>
            <a:r>
              <a:rPr lang="en-US" dirty="0"/>
              <a:t>– usually used to increase a LAN’s span beyond normal distance limitations 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/>
              <a:t>Internet service </a:t>
            </a:r>
            <a:r>
              <a:rPr lang="en-US" dirty="0"/>
              <a:t>– used to bring Internet access to homes and businesses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/>
              <a:t>Mobile computing </a:t>
            </a:r>
            <a:r>
              <a:rPr lang="en-US" dirty="0"/>
              <a:t>– users communicate by using a wireless networking medium that enable them to move while remaining connected to a network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165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LAN Components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Network interface attaches to an antenna and an emitter rather than to a cable</a:t>
            </a:r>
          </a:p>
          <a:p>
            <a:r>
              <a:rPr lang="en-US" dirty="0">
                <a:latin typeface="Arial" panose="020B0604020202020204" pitchFamily="34" charset="0"/>
              </a:rPr>
              <a:t>Transceiver/access point (AP) – a transmitter/receiver device that must be installed  to translate between wired and wireless networks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Includes an antenna and a transmitter to send and receive wireless traffic but also connects to the wired side of the network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Shuttles traffic back and forth between a network’s wired and wireless sides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147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LAN Transmission</a:t>
            </a:r>
          </a:p>
          <a:p>
            <a:endParaRPr lang="en-US" dirty="0"/>
          </a:p>
          <a:p>
            <a:pPr marL="411163"/>
            <a:r>
              <a:rPr lang="en-US" dirty="0">
                <a:latin typeface="Arial" panose="020B0604020202020204" pitchFamily="34" charset="0"/>
              </a:rPr>
              <a:t>Signals take the form of waves in the electromagnetic (EM) spectrum</a:t>
            </a:r>
          </a:p>
          <a:p>
            <a:pPr marL="411163"/>
            <a:r>
              <a:rPr lang="en-US" dirty="0">
                <a:latin typeface="Arial" panose="020B0604020202020204" pitchFamily="34" charset="0"/>
              </a:rPr>
              <a:t>The frequency of the wave forms used for communication is measured in cycles per second, usually expressed as </a:t>
            </a:r>
            <a:r>
              <a:rPr lang="en-US" b="1" dirty="0">
                <a:latin typeface="Arial" panose="020B0604020202020204" pitchFamily="34" charset="0"/>
              </a:rPr>
              <a:t>hertz (Hz)</a:t>
            </a:r>
          </a:p>
          <a:p>
            <a:pPr marL="411163"/>
            <a:r>
              <a:rPr lang="en-US" dirty="0">
                <a:latin typeface="Arial" panose="020B0604020202020204" pitchFamily="34" charset="0"/>
              </a:rPr>
              <a:t>Lower-frequency transmissions can carry less data more slowly over longer distances, and higher-frequency transmissions can carry more data faster over shorter distances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31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LAN Transmission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The following are the most common frequencies for wireless data communication: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Radio – 10 KHz to 300 MHz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Microwave – 300 MHz to 300 GHz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Infrared – 300 GHz to 400 THz (terahertz)</a:t>
            </a:r>
          </a:p>
          <a:p>
            <a:r>
              <a:rPr lang="en-US" dirty="0">
                <a:latin typeface="Arial" panose="020B0604020202020204" pitchFamily="34" charset="0"/>
              </a:rPr>
              <a:t>Wireless LANs make use of four primary technologies for transmitting and receiving data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Infrared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Laser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Narrowband (single-frequency) radio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Spread-spectrum radio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6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 tested –</a:t>
            </a:r>
            <a:r>
              <a:rPr lang="en-SG" baseline="0" dirty="0"/>
              <a:t> for general knowledge</a:t>
            </a:r>
          </a:p>
          <a:p>
            <a:r>
              <a:rPr lang="en-SG" baseline="0" dirty="0"/>
              <a:t>NRZ-L:  low voltage = 1, high voltage = 0</a:t>
            </a:r>
          </a:p>
          <a:p>
            <a:r>
              <a:rPr lang="en-SG" baseline="0" dirty="0"/>
              <a:t>NRZ-I:   transition = 1, no transition = 0</a:t>
            </a:r>
          </a:p>
          <a:p>
            <a:r>
              <a:rPr lang="en-SG" baseline="0" dirty="0"/>
              <a:t>Manchester: transition at mid bit second from low to high = 1, transition at mid bit second from high to low = 0</a:t>
            </a:r>
          </a:p>
          <a:p>
            <a:endParaRPr lang="en-SG" baseline="0" dirty="0"/>
          </a:p>
          <a:p>
            <a:r>
              <a:rPr lang="en-SG" baseline="0" dirty="0"/>
              <a:t>For NRZ-L and NRZ-I, transmitting continuously “0s” or “1s” may cause sender and receiver to loose synchronisation.  Must pause in between to allow sender and receiver to resynchronise.</a:t>
            </a:r>
          </a:p>
          <a:p>
            <a:r>
              <a:rPr lang="en-SG" baseline="0" dirty="0"/>
              <a:t>Whereas for Manchester encoding sender and receiver are always synchronise because there is always a transition at the mid bit second for every single bit.</a:t>
            </a:r>
          </a:p>
          <a:p>
            <a:endParaRPr lang="en-SG" baseline="0" dirty="0"/>
          </a:p>
          <a:p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169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Infrared LAN Technologies</a:t>
            </a:r>
          </a:p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</a:rPr>
              <a:t>Infrared (IR) </a:t>
            </a:r>
            <a:r>
              <a:rPr lang="en-US" dirty="0">
                <a:latin typeface="Arial" panose="020B0604020202020204" pitchFamily="34" charset="0"/>
              </a:rPr>
              <a:t>wireless networks use infrared light beams to send signals between pairs of devices</a:t>
            </a:r>
          </a:p>
          <a:p>
            <a:pPr lvl="1"/>
            <a:r>
              <a:rPr lang="en-US" sz="2300" dirty="0">
                <a:latin typeface="Arial" panose="020B0604020202020204" pitchFamily="34" charset="0"/>
              </a:rPr>
              <a:t>Works well for LAN applications due to high bandwidth</a:t>
            </a:r>
          </a:p>
          <a:p>
            <a:pPr lvl="1"/>
            <a:r>
              <a:rPr lang="en-US" sz="2300" dirty="0">
                <a:latin typeface="Arial" panose="020B0604020202020204" pitchFamily="34" charset="0"/>
              </a:rPr>
              <a:t>Four main kinds of infrared LANs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Line-of-sight networks – require an unobstructed view between transmitter and receiver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Reflective wireless networks – broadcast signals from optical transceivers near devices to a central hub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Scatter infrared networks – bounce transmissions off walls and ceilings to deliver signals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Broadband optical </a:t>
            </a:r>
            <a:r>
              <a:rPr lang="en-US" dirty="0" err="1">
                <a:latin typeface="Arial" panose="020B0604020202020204" pitchFamily="34" charset="0"/>
              </a:rPr>
              <a:t>telepoint</a:t>
            </a:r>
            <a:r>
              <a:rPr lang="en-US" dirty="0">
                <a:latin typeface="Arial" panose="020B0604020202020204" pitchFamily="34" charset="0"/>
              </a:rPr>
              <a:t> networks – provide broadband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806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Laser-Based LAN Technologies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Also require a clear line of sight between sender and receiver</a:t>
            </a:r>
          </a:p>
          <a:p>
            <a:r>
              <a:rPr lang="en-US" dirty="0">
                <a:latin typeface="Arial" panose="020B0604020202020204" pitchFamily="34" charset="0"/>
              </a:rPr>
              <a:t>Subject to many of the same limitations as infrared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Aren’t as susceptible to interference from visible light sources as infrared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94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Narrowband Radio LAN Technologies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Use low-powered, two-way radio communication </a:t>
            </a:r>
          </a:p>
          <a:p>
            <a:r>
              <a:rPr lang="en-US" dirty="0">
                <a:latin typeface="Arial" panose="020B0604020202020204" pitchFamily="34" charset="0"/>
              </a:rPr>
              <a:t>Receiver and transmitter must be tuned to the same frequency to handle incoming and outgoing data</a:t>
            </a:r>
          </a:p>
          <a:p>
            <a:r>
              <a:rPr lang="en-US" dirty="0">
                <a:latin typeface="Arial" panose="020B0604020202020204" pitchFamily="34" charset="0"/>
              </a:rPr>
              <a:t>Requires no line of sight between sender and receiver as long as both parties stay within the broadcast range of these devices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Typically 70 meters or 230 feet</a:t>
            </a:r>
          </a:p>
          <a:p>
            <a:r>
              <a:rPr lang="en-US" dirty="0">
                <a:latin typeface="Arial" panose="020B0604020202020204" pitchFamily="34" charset="0"/>
              </a:rPr>
              <a:t>Depending on the frequency, walls or other solid barriers can block signals</a:t>
            </a:r>
          </a:p>
          <a:p>
            <a:r>
              <a:rPr lang="en-US" dirty="0">
                <a:latin typeface="Arial" panose="020B0604020202020204" pitchFamily="34" charset="0"/>
              </a:rPr>
              <a:t>Interference from other radio sources is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495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Narrowband Radio LAN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814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Spread-Spectrum LAN Technologies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Uses multiple frequencies simultaneously, improving reliability and reducing susceptibility to interference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Also makes eavesdropping more difficult</a:t>
            </a:r>
          </a:p>
          <a:p>
            <a:r>
              <a:rPr lang="en-US" dirty="0">
                <a:latin typeface="Arial" panose="020B0604020202020204" pitchFamily="34" charset="0"/>
              </a:rPr>
              <a:t>Two main kinds of spread-spectrum communications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Frequency hopping – switches data between multiple frequencies at regular intervals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Direct-sequence modulation – breaks data into fixed-size segments called chips and transmits the data on several different frequencies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413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Spread-Spectrum LAN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868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 Media Selection Criteria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Three main media choices: UTP, fiber-optic, and wireless</a:t>
            </a:r>
          </a:p>
          <a:p>
            <a:r>
              <a:rPr lang="en-US" dirty="0">
                <a:latin typeface="Arial" panose="020B0604020202020204" pitchFamily="34" charset="0"/>
              </a:rPr>
              <a:t>When choosing between media types, consider: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Bandwidth – Higher bandwidth means more expensive cable and higher installation costs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If 40 </a:t>
            </a:r>
            <a:r>
              <a:rPr lang="en-US" sz="2000" dirty="0" err="1">
                <a:latin typeface="Arial" panose="020B0604020202020204" pitchFamily="34" charset="0"/>
              </a:rPr>
              <a:t>Gbps</a:t>
            </a:r>
            <a:r>
              <a:rPr lang="en-US" sz="2000" dirty="0">
                <a:latin typeface="Arial" panose="020B0604020202020204" pitchFamily="34" charset="0"/>
              </a:rPr>
              <a:t> or more, fiber-optic is the only choice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Budget – A typical UTP cable installation cost $100 - $200 per cable run and fiber-optic might cost twice that much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Wireless have no physical installation costs but you need to install access points and verify connectivity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130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 Media Selection Criteria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When choosing between media types, consider: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Environmental considerations – How electrically noisy is the environment? How important is data security? 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The more weight either factor has, the more likely fiber-optic or secured wireless is the right choice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Span – What kind of distance must the network span?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Longer spans might require fiber-optic or wireless be used between buildings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Strategic placement of small switches or hubs gives UTP surprising reach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Existing cable plant – For an upgrade, the existing cable plant must be considered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578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 Media Selection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81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Wired networking media come in two primary categories: copper and fiber-optic</a:t>
            </a:r>
          </a:p>
          <a:p>
            <a:r>
              <a:rPr lang="en-US" dirty="0">
                <a:latin typeface="Arial" panose="020B0604020202020204" pitchFamily="34" charset="0"/>
              </a:rPr>
              <a:t>Twisted pair cabling come in shielded or unshielded varieties</a:t>
            </a:r>
          </a:p>
          <a:p>
            <a:r>
              <a:rPr lang="en-US" dirty="0">
                <a:latin typeface="Arial" panose="020B0604020202020204" pitchFamily="34" charset="0"/>
              </a:rPr>
              <a:t>Twisted pair cabling components consist of connectors, patch cable, jacks, patch panels and distribution racks</a:t>
            </a:r>
          </a:p>
          <a:p>
            <a:r>
              <a:rPr lang="en-US" dirty="0">
                <a:latin typeface="Arial" panose="020B0604020202020204" pitchFamily="34" charset="0"/>
              </a:rPr>
              <a:t>A structured cabling plant consists of work areas, horizontal wiring, telecommunications closets, equipment rooms, backbone cabling, and entrance facilities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0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Criteria for Choosing Network Media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Maximum Segment Length – maximum length of cable between two network devices (called </a:t>
            </a:r>
            <a:r>
              <a:rPr lang="en-US" b="1" dirty="0">
                <a:latin typeface="Arial" panose="020B0604020202020204" pitchFamily="34" charset="0"/>
              </a:rPr>
              <a:t>cable segment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Any intermediate passive devices, such as wall jacks, are part of the total segment length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Each cable type can transport data only so far before its signals begin to weaken beyond what can be read by a receiving device (called attenuation)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352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Fiber-optic uses pulses of light to represent bits and is immune to EMI, RFI and electronic eavesdropping</a:t>
            </a:r>
          </a:p>
          <a:p>
            <a:r>
              <a:rPr lang="en-US" dirty="0">
                <a:latin typeface="Arial" panose="020B0604020202020204" pitchFamily="34" charset="0"/>
              </a:rPr>
              <a:t>Wireless networks can be subdivided into LANs, extended LANs, and mobile computing</a:t>
            </a:r>
          </a:p>
          <a:p>
            <a:r>
              <a:rPr lang="en-US" dirty="0">
                <a:latin typeface="Arial" panose="020B0604020202020204" pitchFamily="34" charset="0"/>
              </a:rPr>
              <a:t>Components of a wireless LAN are a NIC, an antenna, and a transceiver or access point</a:t>
            </a:r>
          </a:p>
          <a:p>
            <a:r>
              <a:rPr lang="en-US" dirty="0">
                <a:latin typeface="Arial" panose="020B0604020202020204" pitchFamily="34" charset="0"/>
              </a:rPr>
              <a:t>Technologies used to transmit and receive data including: infrared, laser, narrowband radio and spread-spectrum radio</a:t>
            </a:r>
          </a:p>
          <a:p>
            <a:r>
              <a:rPr lang="en-US">
                <a:latin typeface="Arial" panose="020B0604020202020204" pitchFamily="34" charset="0"/>
              </a:rPr>
              <a:t>Networks combining fiber-optic, UTP, and wireless have become the norm</a:t>
            </a:r>
          </a:p>
          <a:p>
            <a:pPr eaLnBrk="1" hangingPunct="1"/>
            <a:r>
              <a:rPr lang="en-US"/>
              <a:t>longer </a:t>
            </a:r>
            <a:r>
              <a:rPr lang="en-US" dirty="0"/>
              <a:t>distances in two or more geographical areas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Criteria for Choosing Network Media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</a:rPr>
              <a:t>Interference and Eavesdropping Susceptibility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Interference to electrical signals on copper media comes in the form of </a:t>
            </a:r>
            <a:r>
              <a:rPr lang="en-US" sz="2200" b="1" dirty="0">
                <a:latin typeface="Arial" panose="020B0604020202020204" pitchFamily="34" charset="0"/>
              </a:rPr>
              <a:t>electromagnetic interference (EMI) </a:t>
            </a:r>
            <a:r>
              <a:rPr lang="en-US" sz="2200" dirty="0">
                <a:latin typeface="Arial" panose="020B0604020202020204" pitchFamily="34" charset="0"/>
              </a:rPr>
              <a:t>and </a:t>
            </a:r>
            <a:r>
              <a:rPr lang="en-US" sz="2200" b="1" dirty="0">
                <a:latin typeface="Arial" panose="020B0604020202020204" pitchFamily="34" charset="0"/>
              </a:rPr>
              <a:t>radio frequency interference (RFI)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Motors, transformers, fluorescent lights and other sources of intense electrical activity can emit both EMI and RFI.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RFI can also affect wireless networks if the frequencies are in the same range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</a:rPr>
              <a:t>Crosstalk</a:t>
            </a:r>
            <a:r>
              <a:rPr lang="en-US" sz="2200" dirty="0">
                <a:latin typeface="Arial" panose="020B0604020202020204" pitchFamily="34" charset="0"/>
              </a:rPr>
              <a:t> - interference one wire generates on another wire when both wires are in a bundle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Copper wire is susceptible to electronic eavesdropping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Fiber-optic media carries light signals and is not susceptible to interference or eavesdropping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16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Criteria for Choosing Network Media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</a:rPr>
              <a:t>Cable Grade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Building and fire codes include specific cabling requirements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Cables ran between a false ceiling and the true ceiling (plenum) must be plenum-rated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UTP Cabling is marked as communication cable riser (CMR) or communication cable plenum (CMP)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CMR can only be used for building risers or in cable trays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CMP is suitable for use in plenum spaces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SG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 space lying 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above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 the ceiling in a building but below the next floor, especially 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oneallowing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 movement of air between parts of the building.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4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Criteria for Choosing Network Media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</a:rPr>
              <a:t>Connection Hardware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Every type of cable has connectors that influence the kinds of hardware the cable can connect to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You must make sure the media you select can be supported by the network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4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886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245225"/>
            <a:ext cx="685800" cy="476250"/>
          </a:xfrm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6388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2016</a:t>
            </a:r>
          </a:p>
        </p:txBody>
      </p:sp>
    </p:spTree>
    <p:extLst>
      <p:ext uri="{BB962C8B-B14F-4D97-AF65-F5344CB8AC3E}">
        <p14:creationId xmlns:p14="http://schemas.microsoft.com/office/powerpoint/2010/main" val="20945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4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5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5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/>
              <a:t>Guide to Networking Essentials</a:t>
            </a:r>
            <a:br>
              <a:rPr lang="en-US" b="1" dirty="0"/>
            </a:br>
            <a:r>
              <a:rPr lang="en-US" b="1" dirty="0"/>
              <a:t>7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/>
              <a:t>Topic 02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/>
              <a:t>Network Media</a:t>
            </a:r>
          </a:p>
        </p:txBody>
      </p:sp>
      <p:pic>
        <p:nvPicPr>
          <p:cNvPr id="5" name="Picture 2" descr="C:\Users\Julie\Documents\DropBox\InstructorResources\cengag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2286001" cy="70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Media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Ease of installation – factors to consider: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Media’s minimum bend radius, which limits the angle at which a cable can be bent to run around corners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Cost and time needed to terminate the medium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Physical environment – types of walls and ceilings, EMI or RFI</a:t>
            </a:r>
          </a:p>
          <a:p>
            <a:r>
              <a:rPr lang="en-US" sz="2400" dirty="0">
                <a:latin typeface="Arial" panose="020B0604020202020204" pitchFamily="34" charset="0"/>
              </a:rPr>
              <a:t>Testability – A network that “works” might be crippled by excessive errors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It is important to certify whether the cable meets requirements for its category</a:t>
            </a:r>
          </a:p>
          <a:p>
            <a:r>
              <a:rPr lang="en-US" sz="2400" dirty="0">
                <a:latin typeface="Arial" panose="020B0604020202020204" pitchFamily="34" charset="0"/>
              </a:rPr>
              <a:t>Total cost – includes cabling, connectors, termination panels, wall jacks, termination tools, testing equipment and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0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Coaxial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Often called “coax” for short</a:t>
            </a:r>
          </a:p>
          <a:p>
            <a:r>
              <a:rPr lang="en-US" sz="2800" dirty="0">
                <a:latin typeface="Arial" panose="020B0604020202020204" pitchFamily="34" charset="0"/>
              </a:rPr>
              <a:t>Once was the predominant form of network cabling</a:t>
            </a:r>
          </a:p>
          <a:p>
            <a:r>
              <a:rPr lang="en-US" sz="2800" dirty="0">
                <a:latin typeface="Arial" panose="020B0604020202020204" pitchFamily="34" charset="0"/>
              </a:rPr>
              <a:t>Inexpensive and easy to install</a:t>
            </a:r>
          </a:p>
          <a:p>
            <a:r>
              <a:rPr lang="en-US" sz="2800" dirty="0">
                <a:latin typeface="Arial" panose="020B0604020202020204" pitchFamily="34" charset="0"/>
              </a:rPr>
              <a:t>Started to phase out in the early 1990’s</a:t>
            </a:r>
          </a:p>
          <a:p>
            <a:r>
              <a:rPr lang="en-US" sz="2800" dirty="0">
                <a:latin typeface="Arial" panose="020B0604020202020204" pitchFamily="34" charset="0"/>
              </a:rPr>
              <a:t>Still used primarily in connecting a cable modem to the wall outlet your cable TV/Internet provider installs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9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Twisted-Pair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Comes in two types: unshielded and shielded</a:t>
            </a:r>
          </a:p>
          <a:p>
            <a:r>
              <a:rPr lang="en-US" dirty="0">
                <a:latin typeface="Arial" panose="020B0604020202020204" pitchFamily="34" charset="0"/>
              </a:rPr>
              <a:t>Consists of one or more pairs of insulated strands of copper wires twisted around one another and housed in an outer jacket</a:t>
            </a:r>
          </a:p>
          <a:p>
            <a:r>
              <a:rPr lang="en-US" dirty="0">
                <a:latin typeface="Arial" panose="020B0604020202020204" pitchFamily="34" charset="0"/>
              </a:rPr>
              <a:t>Twists are necessary to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improve resistance</a:t>
            </a:r>
            <a:r>
              <a:rPr lang="en-US" dirty="0">
                <a:latin typeface="Arial" panose="020B0604020202020204" pitchFamily="34" charset="0"/>
              </a:rPr>
              <a:t> to crosstalk from wires and EMI from outside sources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more twists per unit length, the better resistance to EMI and crosstalk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More expensive TP is twisted more than less expensive and provides a better pathway for higher bandwidth networks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Twisted-Pair Cable</a:t>
            </a:r>
          </a:p>
        </p:txBody>
      </p:sp>
      <p:pic>
        <p:nvPicPr>
          <p:cNvPr id="6" name="Content Placeholder 5" descr="Twisted-pair cable" title="Figure 4-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676400"/>
            <a:ext cx="5959414" cy="39870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Unshielded Twisted-Pair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163">
              <a:buFont typeface="Wingdings" panose="05000000000000000000" pitchFamily="2" charset="2"/>
              <a:buChar char=""/>
            </a:pPr>
            <a:r>
              <a:rPr lang="en-US" sz="2400" dirty="0">
                <a:latin typeface="Arial" panose="020B0604020202020204" pitchFamily="34" charset="0"/>
              </a:rPr>
              <a:t>Most networks use Unshielded Twisted-Pair (UTP)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sz="2400" dirty="0">
                <a:latin typeface="Arial" panose="020B0604020202020204" pitchFamily="34" charset="0"/>
              </a:rPr>
              <a:t>Consists of four pairs of insulated wires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sz="2400" dirty="0">
                <a:latin typeface="Arial" panose="020B0604020202020204" pitchFamily="34" charset="0"/>
              </a:rPr>
              <a:t>Rated according to categories devised by the Telecommunications Industry Association (TIA) and Electronic Industries Alliance (EIA) and American National Standards Institutes (ANSI)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sz="2400" dirty="0">
                <a:latin typeface="Arial" panose="020B0604020202020204" pitchFamily="34" charset="0"/>
              </a:rPr>
              <a:t>Categories 1 – 6a are accepted in US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sz="2400" dirty="0">
                <a:latin typeface="Arial" panose="020B0604020202020204" pitchFamily="34" charset="0"/>
              </a:rPr>
              <a:t>Two additional categories aren’t yet TIA/EIA standards and might never be in US</a:t>
            </a:r>
          </a:p>
          <a:p>
            <a:pPr marL="811213" lvl="1">
              <a:buFont typeface="Wingdings" panose="05000000000000000000" pitchFamily="2" charset="2"/>
              <a:buChar char=""/>
            </a:pPr>
            <a:r>
              <a:rPr lang="en-US" sz="1800" dirty="0">
                <a:latin typeface="Arial" panose="020B0604020202020204" pitchFamily="34" charset="0"/>
              </a:rPr>
              <a:t>Europe has accepted Category 7 and 7a, which specify that each wire pair is shielded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2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Categories of UTP Cables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816" y="1637400"/>
            <a:ext cx="7810367" cy="43880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3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Unshielded Twisted-Pair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Categories 5e and 6 UTP Cabling Characteristics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categories are the most popular types of UTP cabling in today’s networks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Category 5e and 6 UTP cabling characteristics" title="Table 4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13" y="1500757"/>
            <a:ext cx="7292987" cy="29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0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Shielded Twisted-Pair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Includes shielding to reduce crosstalk and interference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Has a wire braid inside the sheath material or a foil wrap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Best to use in electrically noisy environments or very high-bandwidth applications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5791200" cy="17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96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87" y="133194"/>
            <a:ext cx="8229600" cy="1143000"/>
          </a:xfrm>
        </p:spPr>
        <p:txBody>
          <a:bodyPr/>
          <a:lstStyle/>
          <a:p>
            <a:r>
              <a:rPr lang="en-US" dirty="0"/>
              <a:t>Twisted-Pair Cable Plant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926"/>
            <a:ext cx="5410200" cy="45259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RJ-45 Connectors </a:t>
            </a:r>
            <a:r>
              <a:rPr lang="en-US" dirty="0">
                <a:latin typeface="Arial" panose="020B0604020202020204" pitchFamily="34" charset="0"/>
              </a:rPr>
              <a:t>– STP and UTP uses registered jack 45 (RJ-45)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Most commonly used in patch cables, which are used to connect computers to hubs, switches, and RJ-45 wall jacks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RJ-45 jacks – what you plug an RJ-45 connector into when the computer is not near a switch or hub</a:t>
            </a:r>
          </a:p>
          <a:p>
            <a:pPr lvl="1"/>
            <a:r>
              <a:rPr lang="en-US" altLang="en-US" sz="2200" dirty="0">
                <a:latin typeface="Arial" panose="020B0604020202020204" pitchFamily="34" charset="0"/>
              </a:rPr>
              <a:t>Usually placed behind wall plates when cables are run inside walls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87" y="1611152"/>
            <a:ext cx="2987614" cy="1997017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31337"/>
            <a:ext cx="1967552" cy="196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95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Twisted-Pair Cable Plant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</a:rPr>
              <a:t>Patch cable </a:t>
            </a:r>
            <a:r>
              <a:rPr lang="en-US" sz="2400" dirty="0">
                <a:latin typeface="Arial" panose="020B0604020202020204" pitchFamily="34" charset="0"/>
              </a:rPr>
              <a:t>– short cable for connecting a computer to an RJ-45 wall jack or connecting a patch-panel  port to a switch or hub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Can be made with inexpensive tools, two RJ-45 plugs and a length of TP cable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308133"/>
            <a:ext cx="3810330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0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</a:rPr>
              <a:t>Define the primary cables used in wired networking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Describe the characteristics of the major types of fiber-optic media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Explain the technologies used for wireless networking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Twisted-Pair Cable Plant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080"/>
            <a:ext cx="8229600" cy="4525963"/>
          </a:xfrm>
        </p:spPr>
        <p:txBody>
          <a:bodyPr/>
          <a:lstStyle/>
          <a:p>
            <a:pPr marL="411480" fontAlgn="auto">
              <a:spcAft>
                <a:spcPts val="0"/>
              </a:spcAft>
              <a:defRPr/>
            </a:pPr>
            <a:r>
              <a:rPr lang="en-US" sz="2400" b="1" dirty="0"/>
              <a:t>Patch Panels </a:t>
            </a:r>
            <a:r>
              <a:rPr lang="en-US" sz="2400" dirty="0"/>
              <a:t>– used to terminate long runs of cable from where the computers are to the wiring closet (where the switches and hubs are)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128" y="2764107"/>
            <a:ext cx="5718544" cy="34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9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Twisted-Pair Cable Plant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6328" cy="45259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Distribution racks </a:t>
            </a:r>
            <a:r>
              <a:rPr lang="en-US" dirty="0">
                <a:latin typeface="Arial" panose="020B0604020202020204" pitchFamily="34" charset="0"/>
              </a:rPr>
              <a:t>– hold network equipment such as routers and switches, plus patch panels and rack-mounted servers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Also called 19” racks because the upright rails are 19” apart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28" y="2089734"/>
            <a:ext cx="4386807" cy="35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3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Structured cabling </a:t>
            </a:r>
            <a:r>
              <a:rPr lang="en-US" dirty="0">
                <a:latin typeface="Arial" panose="020B0604020202020204" pitchFamily="34" charset="0"/>
              </a:rPr>
              <a:t>specifies how cabling should be organized, regardless of the media type or network architecture</a:t>
            </a:r>
          </a:p>
          <a:p>
            <a:r>
              <a:rPr lang="en-US" dirty="0">
                <a:latin typeface="Arial" panose="020B0604020202020204" pitchFamily="34" charset="0"/>
              </a:rPr>
              <a:t>Large networks typically use most or all of these: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Work area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Horizontal wiring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Telecommunication closets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Equipment rooms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Backbone or vertical wiring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Entrance facilities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6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Work Area </a:t>
            </a:r>
            <a:r>
              <a:rPr lang="en-US" dirty="0">
                <a:latin typeface="Arial" panose="020B0604020202020204" pitchFamily="34" charset="0"/>
              </a:rPr>
              <a:t>– where workstations and other user devices are located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Faceplates and wall jacks are installed in the work area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Patch cable connect computers and printers to wall jacks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Work area components" title="Figure 4-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81400"/>
            <a:ext cx="4267200" cy="23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21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</a:rPr>
              <a:t>Horizontal wiring </a:t>
            </a:r>
            <a:r>
              <a:rPr lang="en-US" sz="2400" dirty="0">
                <a:latin typeface="Arial" panose="020B0604020202020204" pitchFamily="34" charset="0"/>
              </a:rPr>
              <a:t>– runs from the work area’s wall jack to the telecommunication closet 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Wiring from the wall jack to the patch panel should be no longer than 90 meters (plus 10 meters for patch cables)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Telecommunications Closet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TC provides connectivity to computer equipment in the nearby work area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Typical equipment includes patch panels to terminate horizontal wiring runs, hubs and switches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A TC that houses the cabling and devices for work area computers is referred to as an </a:t>
            </a:r>
            <a:r>
              <a:rPr lang="en-US" sz="2200" b="1" dirty="0">
                <a:latin typeface="Arial" panose="020B0604020202020204" pitchFamily="34" charset="0"/>
              </a:rPr>
              <a:t>intermediate distribution frame (IDF)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3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</p:txBody>
      </p:sp>
      <p:pic>
        <p:nvPicPr>
          <p:cNvPr id="6" name="Content Placeholder 5" descr="Work area, horizontal wiring, and IDF" title="Figure 4-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6387" y="1929606"/>
            <a:ext cx="5991225" cy="38671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4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Equipment Room </a:t>
            </a:r>
            <a:r>
              <a:rPr lang="en-US" dirty="0">
                <a:latin typeface="Arial" panose="020B0604020202020204" pitchFamily="34" charset="0"/>
              </a:rPr>
              <a:t>– houses servers, routers, switches, and other major network equipment and serves as a connection point for backbone cabling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An equipment room that’s the connection point between IDFs is called a </a:t>
            </a:r>
            <a:r>
              <a:rPr lang="en-US" b="1" dirty="0">
                <a:latin typeface="Arial" panose="020B0604020202020204" pitchFamily="34" charset="0"/>
              </a:rPr>
              <a:t>main distribution frame (MDF)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An MDF can be the main cross-connect for the entire network or it might serve as the connecting point for backbone cabling between buildings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Each building often has its own MDF</a:t>
            </a:r>
          </a:p>
        </p:txBody>
      </p:sp>
    </p:spTree>
    <p:extLst>
      <p:ext uri="{BB962C8B-B14F-4D97-AF65-F5344CB8AC3E}">
        <p14:creationId xmlns:p14="http://schemas.microsoft.com/office/powerpoint/2010/main" val="219244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Backbone Cabling – interconnects IDFs and MDFs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Runs between floors or wings of a building and between buildings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Frequently fiber-optic cable but can also be UTP if the distance between TCs is less than 90 meters</a:t>
            </a:r>
          </a:p>
        </p:txBody>
      </p:sp>
      <p:pic>
        <p:nvPicPr>
          <p:cNvPr id="6" name="Picture 5" descr="Backbone cabling connects IDFs and MDFs" title="Figure 4-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095160"/>
            <a:ext cx="441069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80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Cabling: Managing and Installing a UTP Cable Plant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Entrance Facility </a:t>
            </a:r>
            <a:r>
              <a:rPr lang="en-US" dirty="0">
                <a:latin typeface="Arial" panose="020B0604020202020204" pitchFamily="34" charset="0"/>
              </a:rPr>
              <a:t>– the location of the cabling and equipment that connects a corporate network to a third-party telecommunications provider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Can also serve as an equipment room and the main cross-connect for all backbone cabling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Where a connection to a WAN is made</a:t>
            </a:r>
          </a:p>
          <a:p>
            <a:pPr lvl="1"/>
            <a:r>
              <a:rPr lang="en-US" b="1" dirty="0">
                <a:latin typeface="Arial" panose="020B0604020202020204" pitchFamily="34" charset="0"/>
              </a:rPr>
              <a:t>Demarcation point</a:t>
            </a:r>
            <a:r>
              <a:rPr lang="en-US" dirty="0">
                <a:latin typeface="Arial" panose="020B0604020202020204" pitchFamily="34" charset="0"/>
              </a:rPr>
              <a:t>: point where corporate LAN equipment ends and a third-party provider’s equipment and cabling begins</a:t>
            </a:r>
          </a:p>
        </p:txBody>
      </p:sp>
    </p:spTree>
    <p:extLst>
      <p:ext uri="{BB962C8B-B14F-4D97-AF65-F5344CB8AC3E}">
        <p14:creationId xmlns:p14="http://schemas.microsoft.com/office/powerpoint/2010/main" val="913171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UTP Cabling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Cable termination – putting RJ-45 plugs on the ends of cable or punching down wires into terminal blocks on a jack or patch panel</a:t>
            </a:r>
          </a:p>
          <a:p>
            <a:r>
              <a:rPr lang="en-US" dirty="0">
                <a:latin typeface="Arial" panose="020B0604020202020204" pitchFamily="34" charset="0"/>
              </a:rPr>
              <a:t>Some tools </a:t>
            </a:r>
          </a:p>
          <a:p>
            <a:pPr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	needed:</a:t>
            </a:r>
          </a:p>
          <a:p>
            <a:pPr>
              <a:buFontTx/>
              <a:buNone/>
            </a:pPr>
            <a:r>
              <a:rPr lang="en-US" sz="2800" dirty="0">
                <a:latin typeface="Arial" panose="020B0604020202020204" pitchFamily="34" charset="0"/>
              </a:rPr>
              <a:t>	</a:t>
            </a:r>
            <a:r>
              <a:rPr lang="en-US" sz="2000" dirty="0">
                <a:latin typeface="Arial" panose="020B0604020202020204" pitchFamily="34" charset="0"/>
              </a:rPr>
              <a:t>Wire cutters</a:t>
            </a:r>
          </a:p>
          <a:p>
            <a:pPr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	Crimping Tool</a:t>
            </a:r>
          </a:p>
          <a:p>
            <a:pPr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	Cable Tester</a:t>
            </a:r>
          </a:p>
          <a:p>
            <a:pPr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</a:rPr>
              <a:t>Punchdown</a:t>
            </a:r>
            <a:r>
              <a:rPr lang="en-US" sz="2000" dirty="0">
                <a:latin typeface="Arial" panose="020B0604020202020204" pitchFamily="34" charset="0"/>
              </a:rPr>
              <a:t> Tool</a:t>
            </a:r>
          </a:p>
          <a:p>
            <a:pPr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	Cable Stripper</a:t>
            </a:r>
          </a:p>
          <a:p>
            <a:pPr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	RJ-45 plugs/jacks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906832"/>
            <a:ext cx="4343400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11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Wired networking uses tangible physical media called cables</a:t>
            </a:r>
          </a:p>
          <a:p>
            <a:r>
              <a:rPr lang="en-US" dirty="0">
                <a:latin typeface="Arial" panose="020B0604020202020204" pitchFamily="34" charset="0"/>
              </a:rPr>
              <a:t>Two broad categories of cables: copper wire and fiber optic</a:t>
            </a:r>
          </a:p>
          <a:p>
            <a:r>
              <a:rPr lang="en-US" dirty="0">
                <a:latin typeface="Arial" panose="020B0604020202020204" pitchFamily="34" charset="0"/>
              </a:rPr>
              <a:t>The main differences between the two types: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Composition of signals (electricity or light)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Speed at which signals can be sent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Distance the signals can effectively travel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9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UTP Cabling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/>
              <a:t>When making a cable or terminating a cable at a jack or patch  panel</a:t>
            </a:r>
          </a:p>
          <a:p>
            <a:pPr lvl="1"/>
            <a:r>
              <a:rPr lang="en-US" dirty="0"/>
              <a:t>It is important to get the colored wires arranged in the correct order</a:t>
            </a:r>
          </a:p>
          <a:p>
            <a:pPr lvl="1"/>
            <a:r>
              <a:rPr lang="en-US" dirty="0"/>
              <a:t>There are two standards: 568A and 568B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TIA/EIA 568A cable pinouts" title="Figure 4-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1867693"/>
            <a:ext cx="36099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78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Straight-Through Versus Crossover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Standard patch cables are called </a:t>
            </a:r>
            <a:r>
              <a:rPr lang="en-US" sz="2400" b="1" dirty="0">
                <a:latin typeface="Arial" panose="020B0604020202020204" pitchFamily="34" charset="0"/>
              </a:rPr>
              <a:t>straight-through cables </a:t>
            </a:r>
            <a:r>
              <a:rPr lang="en-US" sz="2400" dirty="0">
                <a:latin typeface="Arial" panose="020B0604020202020204" pitchFamily="34" charset="0"/>
              </a:rPr>
              <a:t>(same wiring standard on both ends)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Crossover cables </a:t>
            </a:r>
            <a:r>
              <a:rPr lang="en-US" sz="2400" dirty="0">
                <a:latin typeface="Arial" panose="020B0604020202020204" pitchFamily="34" charset="0"/>
              </a:rPr>
              <a:t>– use 568A standard on one side of the cable and 568B standard on the other side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Crosses the transmit and receive wires so that transmit on one end connects to receive on the other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This type of cable is often needed when you connect two devices of the same type to one another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For a 1000BaseT crossover cable, you have to cross the blue and brown pins because they’re used in 1000BaseT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8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Straight-Through Versus Crossover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 descr="Pinout for a 1000BaseT crossover cable" title="Table 4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176462"/>
            <a:ext cx="66103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3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Dependent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Arial" panose="020B0604020202020204" pitchFamily="34" charset="0"/>
              </a:rPr>
              <a:t>Network devices that connect by using RJ-45 plugs over twisted-pair cabling are classified as </a:t>
            </a:r>
            <a:r>
              <a:rPr lang="en-US" sz="2200" b="1" dirty="0">
                <a:latin typeface="Arial" panose="020B0604020202020204" pitchFamily="34" charset="0"/>
              </a:rPr>
              <a:t>medium dependent interface (MDI) devices</a:t>
            </a:r>
            <a:r>
              <a:rPr lang="en-US" sz="2200" dirty="0">
                <a:latin typeface="Arial" panose="020B0604020202020204" pitchFamily="34" charset="0"/>
              </a:rPr>
              <a:t> or </a:t>
            </a:r>
            <a:r>
              <a:rPr lang="en-US" sz="2200" b="1" dirty="0">
                <a:latin typeface="Arial" panose="020B0604020202020204" pitchFamily="34" charset="0"/>
              </a:rPr>
              <a:t>MDI crossed (MDI-X) devices</a:t>
            </a:r>
          </a:p>
          <a:p>
            <a:r>
              <a:rPr lang="en-US" sz="2200" dirty="0">
                <a:latin typeface="Arial" panose="020B0604020202020204" pitchFamily="34" charset="0"/>
              </a:rPr>
              <a:t>MDI devices transmit on pins 1 and 2 and receive on pins 3 and 6</a:t>
            </a: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PC NICs and routers are examples</a:t>
            </a:r>
          </a:p>
          <a:p>
            <a:r>
              <a:rPr lang="en-US" sz="2200" dirty="0">
                <a:latin typeface="Arial" panose="020B0604020202020204" pitchFamily="34" charset="0"/>
              </a:rPr>
              <a:t>MDI-X devices receive on pins 1 and 2 and transmit on pins 3 and 6</a:t>
            </a: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Hubs and switches are examples</a:t>
            </a:r>
          </a:p>
          <a:p>
            <a:r>
              <a:rPr lang="en-US" sz="2200" dirty="0">
                <a:latin typeface="Arial" panose="020B0604020202020204" pitchFamily="34" charset="0"/>
              </a:rPr>
              <a:t>When two switches (or any other like devices) need to be connected, you use a crossover cable so that transmit and receive wires get crossed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68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Two Transmit and Two Receive Wires?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One wire pair is used for transmit (labeled transmit+/transmit-) and one pair for receive (labeled receive+/receive-)</a:t>
            </a:r>
          </a:p>
          <a:p>
            <a:r>
              <a:rPr lang="en-US" sz="2400" dirty="0">
                <a:latin typeface="Arial" panose="020B0604020202020204" pitchFamily="34" charset="0"/>
              </a:rPr>
              <a:t>The plus and minus symbols indicate that the wires carry a positive and negative signal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This </a:t>
            </a:r>
            <a:r>
              <a:rPr lang="en-US" b="1" dirty="0">
                <a:latin typeface="Arial" panose="020B0604020202020204" pitchFamily="34" charset="0"/>
              </a:rPr>
              <a:t>differential signal </a:t>
            </a:r>
            <a:r>
              <a:rPr lang="en-US" dirty="0">
                <a:latin typeface="Arial" panose="020B0604020202020204" pitchFamily="34" charset="0"/>
              </a:rPr>
              <a:t>mitigates the effect of crosstalk and noise on the cable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40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Bits are transmitted as pulses of light instead of electricity</a:t>
            </a:r>
          </a:p>
          <a:p>
            <a:r>
              <a:rPr lang="en-US" dirty="0">
                <a:latin typeface="Arial" panose="020B0604020202020204" pitchFamily="34" charset="0"/>
              </a:rPr>
              <a:t>Immune to electrical interference </a:t>
            </a:r>
          </a:p>
          <a:p>
            <a:r>
              <a:rPr lang="en-US" dirty="0">
                <a:latin typeface="Arial" panose="020B0604020202020204" pitchFamily="34" charset="0"/>
              </a:rPr>
              <a:t>Highly secure – electronic eavesdropping is eliminated</a:t>
            </a:r>
          </a:p>
          <a:p>
            <a:r>
              <a:rPr lang="en-US" dirty="0">
                <a:latin typeface="Arial" panose="020B0604020202020204" pitchFamily="34" charset="0"/>
              </a:rPr>
              <a:t>Composition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 slender cylinder of glass fiber called the core is surrounded by a concentric layer of glass called the cladding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Fiber is then jacketed in a thin transparent plastic material called the buffer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91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</p:txBody>
      </p:sp>
      <p:pic>
        <p:nvPicPr>
          <p:cNvPr id="6" name="Content Placeholder 5" descr="Fiber-optic cable" title="Figure 4-1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7375" y="2820194"/>
            <a:ext cx="5429250" cy="20859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68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Each fiber-optic strand carries data in only one direction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Network connections consist of two or more strands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Fiber-optic cable used as backbone cabling often comes in bundles of 12 or more fiber strands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Even only using 2 in the backbone, running more is a good idea so that you are ready for any future expansion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Some testing has shown that glass fibers can carry several terabits (1000 gigabits) per second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Fiber-optic cable may one day replace copper for all types of network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34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Content Placeholder 5" descr="Fiber-optic cable characteristics" title="Table 4-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600200"/>
            <a:ext cx="8221672" cy="32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06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Connectors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connectors:</a:t>
            </a:r>
          </a:p>
          <a:p>
            <a:pPr lvl="1"/>
            <a:r>
              <a:rPr lang="en-US" dirty="0"/>
              <a:t>Straight tip (ST)</a:t>
            </a:r>
          </a:p>
          <a:p>
            <a:pPr lvl="1"/>
            <a:r>
              <a:rPr lang="en-US" dirty="0"/>
              <a:t>Straight connection (SC)</a:t>
            </a:r>
          </a:p>
          <a:p>
            <a:pPr lvl="1"/>
            <a:r>
              <a:rPr lang="en-US" dirty="0"/>
              <a:t>Locking connection (LC)</a:t>
            </a:r>
          </a:p>
          <a:p>
            <a:pPr lvl="1"/>
            <a:r>
              <a:rPr lang="en-US" dirty="0"/>
              <a:t>Mechanical transfer registered jack (MT-RJ)</a:t>
            </a:r>
          </a:p>
          <a:p>
            <a:pPr lvl="1"/>
            <a:r>
              <a:rPr lang="en-US" dirty="0"/>
              <a:t>Fiber channel or ferrule connector (FC)</a:t>
            </a:r>
          </a:p>
          <a:p>
            <a:pPr lvl="1"/>
            <a:r>
              <a:rPr lang="en-US" dirty="0"/>
              <a:t>Medium interface connector (MIC)</a:t>
            </a:r>
          </a:p>
          <a:p>
            <a:pPr lvl="1"/>
            <a:r>
              <a:rPr lang="en-US" dirty="0"/>
              <a:t>Subminiature type A (SMA)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2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Network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Bandwidth Rating </a:t>
            </a:r>
            <a:r>
              <a:rPr lang="en-US" dirty="0">
                <a:latin typeface="Arial" panose="020B0604020202020204" pitchFamily="34" charset="0"/>
              </a:rPr>
              <a:t>– number of bits per second that can be transmitted across a medium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 factor determining bandwidth is how bit signals are represented on the medium (called </a:t>
            </a:r>
            <a:r>
              <a:rPr lang="en-US" b="1" dirty="0">
                <a:latin typeface="Arial" panose="020B0604020202020204" pitchFamily="34" charset="0"/>
              </a:rPr>
              <a:t>encoding –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next slide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When possible, choose a cabling category that’s compatible with the standard you want to implement now but will support growth and faster speeds</a:t>
            </a:r>
          </a:p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Maximum Segment Length </a:t>
            </a:r>
            <a:r>
              <a:rPr lang="en-US" dirty="0">
                <a:latin typeface="Arial" panose="020B0604020202020204" pitchFamily="34" charset="0"/>
              </a:rPr>
              <a:t>– maximum length of cable between two network devices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Each cable type can transport data only so far before its signals begin to weaken beyond what can be read by a receiving device (called </a:t>
            </a:r>
            <a:r>
              <a:rPr lang="en-US" b="1" dirty="0">
                <a:latin typeface="Arial" panose="020B0604020202020204" pitchFamily="34" charset="0"/>
              </a:rPr>
              <a:t>attenuation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4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Connectors</a:t>
            </a:r>
          </a:p>
        </p:txBody>
      </p:sp>
      <p:pic>
        <p:nvPicPr>
          <p:cNvPr id="6" name="Content Placeholder 5" descr="Fiber-optic connectors" title="Figure 4-1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959" y="1981200"/>
            <a:ext cx="6286081" cy="340121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0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Somewhat more difficult and time consuming than copper media installation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However, advances in connector technology is closing the gap</a:t>
            </a:r>
          </a:p>
          <a:p>
            <a:r>
              <a:rPr lang="en-US" dirty="0">
                <a:latin typeface="Arial" panose="020B0604020202020204" pitchFamily="34" charset="0"/>
              </a:rPr>
              <a:t>Connectors and test equipment required for termination are still more expensive than copper</a:t>
            </a:r>
          </a:p>
          <a:p>
            <a:r>
              <a:rPr lang="en-US" dirty="0">
                <a:latin typeface="Arial" panose="020B0604020202020204" pitchFamily="34" charset="0"/>
              </a:rPr>
              <a:t>There are many methods for terminating fiber-optic cables because of the many connectors and cable types available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Installation details are beyond the scope of this book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93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409"/>
            <a:ext cx="82296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Single-mode fiber (SMF)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Includes a single, small-diameter fiber at the core (8 microns)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Generally works with laser-based emitters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Spans the longest distances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Used in higher-bandwidth applications</a:t>
            </a:r>
          </a:p>
          <a:p>
            <a:r>
              <a:rPr lang="en-US" dirty="0">
                <a:latin typeface="Arial" panose="020B0604020202020204" pitchFamily="34" charset="0"/>
              </a:rPr>
              <a:t>Multimode fiber (MMF) 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Larger diameter fiber at the core (50 and 62.5 microns)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Costs less than SMF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Works with lower-power light emitting diodes (LEDs)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Spans shorter distances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79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Cable-Testing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tools for testing and troubleshooting wired networks:</a:t>
            </a:r>
          </a:p>
          <a:p>
            <a:pPr lvl="1"/>
            <a:r>
              <a:rPr lang="en-US" dirty="0"/>
              <a:t>Cable certifier</a:t>
            </a:r>
          </a:p>
          <a:p>
            <a:pPr lvl="1"/>
            <a:r>
              <a:rPr lang="en-US" dirty="0"/>
              <a:t>Basic cable tester</a:t>
            </a:r>
          </a:p>
          <a:p>
            <a:pPr lvl="1"/>
            <a:r>
              <a:rPr lang="en-US" dirty="0"/>
              <a:t>Tone generator</a:t>
            </a:r>
          </a:p>
          <a:p>
            <a:pPr lvl="1"/>
            <a:r>
              <a:rPr lang="en-US" dirty="0"/>
              <a:t>Time domain </a:t>
            </a:r>
            <a:r>
              <a:rPr lang="en-US" dirty="0" err="1"/>
              <a:t>reflectometer</a:t>
            </a:r>
            <a:r>
              <a:rPr lang="en-US" dirty="0"/>
              <a:t> (TDR)</a:t>
            </a:r>
          </a:p>
          <a:p>
            <a:pPr lvl="1"/>
            <a:r>
              <a:rPr lang="en-US" dirty="0" err="1"/>
              <a:t>Multimeter</a:t>
            </a:r>
            <a:endParaRPr lang="en-US" dirty="0"/>
          </a:p>
          <a:p>
            <a:pPr lvl="1"/>
            <a:r>
              <a:rPr lang="en-US" dirty="0"/>
              <a:t>Optical power meter (OPM)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3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614" fontAlgn="auto">
              <a:spcAft>
                <a:spcPts val="0"/>
              </a:spcAft>
              <a:defRPr/>
            </a:pPr>
            <a:r>
              <a:rPr lang="en-US" dirty="0"/>
              <a:t>Demand has increased considerably</a:t>
            </a:r>
          </a:p>
          <a:p>
            <a:pPr marL="740664" lvl="1" fontAlgn="auto">
              <a:spcAft>
                <a:spcPts val="0"/>
              </a:spcAft>
              <a:defRPr/>
            </a:pPr>
            <a:r>
              <a:rPr lang="en-US" dirty="0"/>
              <a:t>Many home users have turned to wireless networks</a:t>
            </a:r>
          </a:p>
          <a:p>
            <a:pPr marL="340614" fontAlgn="auto">
              <a:spcAft>
                <a:spcPts val="0"/>
              </a:spcAft>
              <a:defRPr/>
            </a:pPr>
            <a:r>
              <a:rPr lang="en-US" dirty="0"/>
              <a:t>Wireless networks are often used with wired networks to interconnect geographically dispersed LANs or groups of mobile users with wired servers and resources on a wired LAN (sometimes referred to as “hybrid networks”)</a:t>
            </a:r>
          </a:p>
          <a:p>
            <a:pPr marL="340614" fontAlgn="auto">
              <a:spcAft>
                <a:spcPts val="0"/>
              </a:spcAft>
              <a:defRPr/>
            </a:pPr>
            <a:r>
              <a:rPr lang="en-US" dirty="0"/>
              <a:t>Even in small networks with workstations connecting to a wireless AP or router, the AP or router usually connects to the Internet via a wired connection to a cable modem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62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Creates temporary connections to wired networks</a:t>
            </a:r>
          </a:p>
          <a:p>
            <a:r>
              <a:rPr lang="en-US" sz="2400" dirty="0">
                <a:latin typeface="Arial" panose="020B0604020202020204" pitchFamily="34" charset="0"/>
              </a:rPr>
              <a:t>Establishes backup or contingency connectivity for existing wired networks</a:t>
            </a:r>
          </a:p>
          <a:p>
            <a:r>
              <a:rPr lang="en-US" sz="2400" dirty="0">
                <a:latin typeface="Arial" panose="020B0604020202020204" pitchFamily="34" charset="0"/>
              </a:rPr>
              <a:t>Extends a network’s span beyond the reach of wire-based or fiber-optic cabling, especially in older buildings where rewiring might be too expensive</a:t>
            </a:r>
          </a:p>
          <a:p>
            <a:r>
              <a:rPr lang="en-US" sz="2400" dirty="0">
                <a:latin typeface="Arial" panose="020B0604020202020204" pitchFamily="34" charset="0"/>
              </a:rPr>
              <a:t>Allows businesses to provide customers with wireless networking easily, offering a service that gets customers in and keeps them there</a:t>
            </a:r>
          </a:p>
          <a:p>
            <a:r>
              <a:rPr lang="en-US" sz="2400" dirty="0">
                <a:latin typeface="Arial" panose="020B0604020202020204" pitchFamily="34" charset="0"/>
              </a:rPr>
              <a:t>Enables users to roam around a corporate or college campus with their machines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04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Benefits</a:t>
            </a:r>
          </a:p>
        </p:txBody>
      </p:sp>
      <p:pic>
        <p:nvPicPr>
          <p:cNvPr id="6" name="Content Placeholder 5" descr="A typcial home wireless network" title="Figure 4-2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4091" y="1752600"/>
            <a:ext cx="5195818" cy="351551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70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Wireless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/>
              <a:t>Local area networks (LANs) </a:t>
            </a:r>
            <a:r>
              <a:rPr lang="en-US" dirty="0"/>
              <a:t>– usually provides connectivity for mobile users or across areas that couldn’t otherwise be networked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/>
              <a:t>Extended LANs </a:t>
            </a:r>
            <a:r>
              <a:rPr lang="en-US" dirty="0"/>
              <a:t>– usually used to increase a LAN’s span beyond normal distance limitations 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/>
              <a:t>Internet service </a:t>
            </a:r>
            <a:r>
              <a:rPr lang="en-US" dirty="0"/>
              <a:t>– used to bring Internet access to homes and businesses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/>
              <a:t>Mobile computing </a:t>
            </a:r>
            <a:r>
              <a:rPr lang="en-US" dirty="0"/>
              <a:t>– users communicate by using a wireless networking medium that enable them to move while remaining connected to a network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07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LAN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Network interface attaches to an antenna and an emitter rather than to a cable</a:t>
            </a:r>
          </a:p>
          <a:p>
            <a:r>
              <a:rPr lang="en-US" dirty="0">
                <a:latin typeface="Arial" panose="020B0604020202020204" pitchFamily="34" charset="0"/>
              </a:rPr>
              <a:t>Transceiver/access point (AP) – a transmitter/receiver device that must be installed  to translate between wired and wireless networks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Includes an antenna and a transmitter to send and receive wireless traffic but also connects to the wired side of the network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Shuttles traffic back and forth between a network’s wired and wireless sides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LAN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163"/>
            <a:r>
              <a:rPr lang="en-US" dirty="0">
                <a:latin typeface="Arial" panose="020B0604020202020204" pitchFamily="34" charset="0"/>
              </a:rPr>
              <a:t>Signals take the form of waves in the electromagnetic (EM) spectrum</a:t>
            </a:r>
          </a:p>
          <a:p>
            <a:pPr marL="411163"/>
            <a:r>
              <a:rPr lang="en-US" dirty="0">
                <a:latin typeface="Arial" panose="020B0604020202020204" pitchFamily="34" charset="0"/>
              </a:rPr>
              <a:t>The frequency of the wave forms used for communication is measured in cycles per second, usually expressed as </a:t>
            </a:r>
            <a:r>
              <a:rPr lang="en-US" b="1" dirty="0">
                <a:latin typeface="Arial" panose="020B0604020202020204" pitchFamily="34" charset="0"/>
              </a:rPr>
              <a:t>hertz (Hz)</a:t>
            </a:r>
          </a:p>
          <a:p>
            <a:pPr marL="411163"/>
            <a:r>
              <a:rPr lang="en-US" dirty="0">
                <a:latin typeface="Arial" panose="020B0604020202020204" pitchFamily="34" charset="0"/>
              </a:rPr>
              <a:t>Lower-frequency transmissions can carry less data more slowly over longer distances, and higher-frequency transmissions can carry more data faster over shorter distances</a:t>
            </a:r>
            <a:r>
              <a:rPr lang="en-US" altLang="en-US" sz="2800" dirty="0">
                <a:latin typeface="Arial" panose="020B0604020202020204" pitchFamily="34" charset="0"/>
              </a:rPr>
              <a:t> (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high frequency radio waves has higher signaling rate</a:t>
            </a:r>
            <a:r>
              <a:rPr lang="en-US" altLang="en-US" sz="2800" dirty="0">
                <a:latin typeface="Arial" panose="020B0604020202020204" pitchFamily="34" charset="0"/>
              </a:rPr>
              <a:t>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11163"/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6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Signal Encoding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987" y="1828800"/>
            <a:ext cx="708193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39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LAN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following are the most common frequencies for wireless data communication: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Radio – 10 KHz to 300 MHz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Microwave – 300 MHz to 300 GHz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Infrared – 300 GHz to 400 THz (terahertz)</a:t>
            </a:r>
          </a:p>
          <a:p>
            <a:r>
              <a:rPr lang="en-US" dirty="0">
                <a:latin typeface="Arial" panose="020B0604020202020204" pitchFamily="34" charset="0"/>
              </a:rPr>
              <a:t>Wireless LANs make use of four primary technologies for transmitting and receiving data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Infrared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Laser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Narrowband (single-frequency) radio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Spread-spectrum radio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76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Infrared LAN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Infrared (IR) </a:t>
            </a:r>
            <a:r>
              <a:rPr lang="en-US" dirty="0">
                <a:latin typeface="Arial" panose="020B0604020202020204" pitchFamily="34" charset="0"/>
              </a:rPr>
              <a:t>wireless networks use infrared light beams to send signals between pairs of devices</a:t>
            </a:r>
          </a:p>
          <a:p>
            <a:pPr lvl="1"/>
            <a:r>
              <a:rPr lang="en-US" sz="2300" dirty="0">
                <a:latin typeface="Arial" panose="020B0604020202020204" pitchFamily="34" charset="0"/>
              </a:rPr>
              <a:t>Works well for LAN applications due to high bandwidth</a:t>
            </a:r>
          </a:p>
          <a:p>
            <a:pPr lvl="1"/>
            <a:r>
              <a:rPr lang="en-US" sz="2300" dirty="0">
                <a:latin typeface="Arial" panose="020B0604020202020204" pitchFamily="34" charset="0"/>
              </a:rPr>
              <a:t>Four main kinds of infrared LANs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Line-of-sight networks – require an unobstructed view between transmitter and receiver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Reflective wireless networks – broadcast signals from optical transceivers near devices to a central hub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Scatter infrared networks – bounce transmissions off walls and ceilings to deliver signals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Broadband optical </a:t>
            </a:r>
            <a:r>
              <a:rPr lang="en-US" dirty="0" err="1">
                <a:latin typeface="Arial" panose="020B0604020202020204" pitchFamily="34" charset="0"/>
              </a:rPr>
              <a:t>telepoint</a:t>
            </a:r>
            <a:r>
              <a:rPr lang="en-US" dirty="0">
                <a:latin typeface="Arial" panose="020B0604020202020204" pitchFamily="34" charset="0"/>
              </a:rPr>
              <a:t> networks – provide broadband services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34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Laser-Based LAN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Also require a clear line of sight between sender and receiver</a:t>
            </a:r>
          </a:p>
          <a:p>
            <a:r>
              <a:rPr lang="en-US" dirty="0">
                <a:latin typeface="Arial" panose="020B0604020202020204" pitchFamily="34" charset="0"/>
              </a:rPr>
              <a:t>Subject to many of the same limitations as infrared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Aren’t as susceptible to interference from visible light sources as infrared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77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Radio LAN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Use low-powered, two-way radio communication </a:t>
            </a:r>
          </a:p>
          <a:p>
            <a:r>
              <a:rPr lang="en-US" dirty="0">
                <a:latin typeface="Arial" panose="020B0604020202020204" pitchFamily="34" charset="0"/>
              </a:rPr>
              <a:t>Receiver and transmitter must be tuned to the same frequency to handle incoming and outgoing data</a:t>
            </a:r>
          </a:p>
          <a:p>
            <a:r>
              <a:rPr lang="en-US" dirty="0">
                <a:latin typeface="Arial" panose="020B0604020202020204" pitchFamily="34" charset="0"/>
              </a:rPr>
              <a:t>Requires no line of sight between sender and receiver as long as both parties stay within the broadcast range of these devices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Typically 70 meters or 230 feet</a:t>
            </a:r>
          </a:p>
          <a:p>
            <a:r>
              <a:rPr lang="en-US" dirty="0">
                <a:latin typeface="Arial" panose="020B0604020202020204" pitchFamily="34" charset="0"/>
              </a:rPr>
              <a:t>Depending on the frequency, walls or other solid barriers can block signals</a:t>
            </a:r>
          </a:p>
          <a:p>
            <a:r>
              <a:rPr lang="en-US" dirty="0">
                <a:latin typeface="Arial" panose="020B0604020202020204" pitchFamily="34" charset="0"/>
              </a:rPr>
              <a:t>Interference from other radio sources is possible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27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Radio LAN Technologies</a:t>
            </a:r>
          </a:p>
        </p:txBody>
      </p:sp>
      <p:pic>
        <p:nvPicPr>
          <p:cNvPr id="6" name="Content Placeholder 5" descr="Narrowband wireless LAN characteristics" title="Table 4-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072" y="2559447"/>
            <a:ext cx="7512828" cy="25439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31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Spread-Spectrum LAN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Uses multiple frequencies simultaneously, improving reliability and reducing susceptibility to interference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Also makes eavesdropping more difficult</a:t>
            </a:r>
          </a:p>
          <a:p>
            <a:r>
              <a:rPr lang="en-US" dirty="0">
                <a:latin typeface="Arial" panose="020B0604020202020204" pitchFamily="34" charset="0"/>
              </a:rPr>
              <a:t>Two main kinds of spread-spectrum communications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Frequency hopping – switches data between multiple frequencies at regular intervals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Direct-sequence modulation – breaks data into fixed-size segments called chips and transmits the data on several different frequencies at the </a:t>
            </a:r>
            <a:r>
              <a:rPr lang="en-US">
                <a:latin typeface="Arial" panose="020B0604020202020204" pitchFamily="34" charset="0"/>
              </a:rPr>
              <a:t>same time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66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Spread-Spectrum LAN Technologies</a:t>
            </a:r>
          </a:p>
        </p:txBody>
      </p:sp>
      <p:pic>
        <p:nvPicPr>
          <p:cNvPr id="6" name="Content Placeholder 5" descr="High-powered single frequency LAN characteristics" title="Table 4-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646" y="1417638"/>
            <a:ext cx="7498254" cy="32305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98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Media Selection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Three main media choices: UTP, fiber-optic, and wireless</a:t>
            </a:r>
          </a:p>
          <a:p>
            <a:r>
              <a:rPr lang="en-US" dirty="0">
                <a:latin typeface="Arial" panose="020B0604020202020204" pitchFamily="34" charset="0"/>
              </a:rPr>
              <a:t>When choosing between media types, consider: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Bandwidth – Higher bandwidth means more expensive cable and higher installation costs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If 40 </a:t>
            </a:r>
            <a:r>
              <a:rPr lang="en-US" sz="2000" dirty="0" err="1">
                <a:latin typeface="Arial" panose="020B0604020202020204" pitchFamily="34" charset="0"/>
              </a:rPr>
              <a:t>Gbps</a:t>
            </a:r>
            <a:r>
              <a:rPr lang="en-US" sz="2000" dirty="0">
                <a:latin typeface="Arial" panose="020B0604020202020204" pitchFamily="34" charset="0"/>
              </a:rPr>
              <a:t> or more, fiber-optic is the only choice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Budget – A typical UTP cable installation cost $100 - $200 per cable run and fiber-optic might cost twice that much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Wireless have no physical installation costs but you need to install access points and verify connectivity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1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Media Selection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When choosing between media types, consider: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Environmental considerations – How electrically noisy is the environment? How important is data security? 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The more weight either factor has, the more likely fiber-optic or secured wireless is the right choice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Span – What kind of distance must the network span?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Longer spans might require fiber-optic or wireless be used between buildings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Strategic placement of small switches or hubs gives UTP surprising reach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Existing cable plant – For an upgrade, the existing cable plant must be considered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0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Media Selection Criteria</a:t>
            </a:r>
          </a:p>
        </p:txBody>
      </p:sp>
      <p:pic>
        <p:nvPicPr>
          <p:cNvPr id="6" name="Content Placeholder 5" descr="Comparison of LAN media characteristics" title="Table 4-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28800"/>
            <a:ext cx="7923043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6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Network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8"/>
            <a:ext cx="82296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Maximum Segment Length – maximum length of cable between two network devices (called </a:t>
            </a:r>
            <a:r>
              <a:rPr lang="en-US" b="1" dirty="0">
                <a:latin typeface="Arial" panose="020B0604020202020204" pitchFamily="34" charset="0"/>
              </a:rPr>
              <a:t>cable segment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Any intermediate passive devices, such as wall jacks, are part of the total segment length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(see slide 25)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Each cable type can transport data only so far before its signals begin to weaken beyond what can be read by a receiving device (called attenuation)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4702803"/>
            <a:ext cx="3737172" cy="15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312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60</a:t>
            </a:fld>
            <a:endParaRPr lang="en-US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5793"/>
            <a:ext cx="82296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Wired networking media come in two primary categories: copper and fiber-optic</a:t>
            </a:r>
          </a:p>
          <a:p>
            <a:r>
              <a:rPr lang="en-US" dirty="0">
                <a:latin typeface="Arial" panose="020B0604020202020204" pitchFamily="34" charset="0"/>
              </a:rPr>
              <a:t>Twisted pair cabling come in shielded or unshielded varieties</a:t>
            </a:r>
          </a:p>
          <a:p>
            <a:r>
              <a:rPr lang="en-US" dirty="0">
                <a:latin typeface="Arial" panose="020B0604020202020204" pitchFamily="34" charset="0"/>
              </a:rPr>
              <a:t>Twisted pair cabling components consist of connectors, patch cable, jacks, patch panels and distribution racks</a:t>
            </a:r>
          </a:p>
          <a:p>
            <a:r>
              <a:rPr lang="en-US" dirty="0">
                <a:latin typeface="Arial" panose="020B0604020202020204" pitchFamily="34" charset="0"/>
              </a:rPr>
              <a:t>A structured cabling plant consists of work areas, horizontal wiring, telecommunications closets, equipment rooms, backbone cabling, and entrance facilities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61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0295"/>
            <a:ext cx="82296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Fiber-optic uses pulses of light to represent bits and is immune to EMI, RFI and electronic eavesdropping</a:t>
            </a:r>
          </a:p>
          <a:p>
            <a:r>
              <a:rPr lang="en-US" dirty="0">
                <a:latin typeface="Arial" panose="020B0604020202020204" pitchFamily="34" charset="0"/>
              </a:rPr>
              <a:t>Wireless networks can be subdivided into LANs, extended LANs, and mobile computing</a:t>
            </a:r>
          </a:p>
          <a:p>
            <a:r>
              <a:rPr lang="en-US" dirty="0">
                <a:latin typeface="Arial" panose="020B0604020202020204" pitchFamily="34" charset="0"/>
              </a:rPr>
              <a:t>Components of a wireless LAN are a NIC, an antenna, and a transceiver or access point</a:t>
            </a:r>
          </a:p>
          <a:p>
            <a:r>
              <a:rPr lang="en-US" dirty="0">
                <a:latin typeface="Arial" panose="020B0604020202020204" pitchFamily="34" charset="0"/>
              </a:rPr>
              <a:t>Technologies used to transmit and receive data including: infrared, laser, narrowband radio and spread-spectrum radio</a:t>
            </a:r>
          </a:p>
          <a:p>
            <a:r>
              <a:rPr lang="en-US" dirty="0">
                <a:latin typeface="Arial" panose="020B0604020202020204" pitchFamily="34" charset="0"/>
              </a:rPr>
              <a:t>Networks combining fiber-optic, UTP, and wireless have become the norm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Network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525963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Interference and Eavesdropping Susceptibility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Interference to electrical signals on copper media comes in the form of </a:t>
            </a:r>
            <a:r>
              <a:rPr lang="en-US" sz="2200" b="1" dirty="0">
                <a:latin typeface="Arial" panose="020B0604020202020204" pitchFamily="34" charset="0"/>
              </a:rPr>
              <a:t>electromagnetic interference (EMI) </a:t>
            </a:r>
            <a:r>
              <a:rPr lang="en-US" sz="2200" dirty="0">
                <a:latin typeface="Arial" panose="020B0604020202020204" pitchFamily="34" charset="0"/>
              </a:rPr>
              <a:t>and </a:t>
            </a:r>
            <a:r>
              <a:rPr lang="en-US" sz="2200" b="1" dirty="0">
                <a:latin typeface="Arial" panose="020B0604020202020204" pitchFamily="34" charset="0"/>
              </a:rPr>
              <a:t>radio frequency interference (RFI)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Motors, transformers, fluorescent lights and other sources of intense electrical activity can emit both EMI and RFI.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RFI can also affect wireless networks if the frequencies are in the same range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</a:rPr>
              <a:t>Crosstalk</a:t>
            </a:r>
            <a:r>
              <a:rPr lang="en-US" sz="2200" dirty="0">
                <a:latin typeface="Arial" panose="020B0604020202020204" pitchFamily="34" charset="0"/>
              </a:rPr>
              <a:t> - interference one wire generates on another wire when both wires are in a bundle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Copper wire is </a:t>
            </a:r>
            <a:r>
              <a:rPr lang="en-US" sz="2200" dirty="0">
                <a:highlight>
                  <a:srgbClr val="FFFF00"/>
                </a:highlight>
                <a:latin typeface="Arial" panose="020B0604020202020204" pitchFamily="34" charset="0"/>
              </a:rPr>
              <a:t>susceptible</a:t>
            </a:r>
            <a:r>
              <a:rPr lang="en-US" sz="2200" dirty="0">
                <a:latin typeface="Arial" panose="020B0604020202020204" pitchFamily="34" charset="0"/>
              </a:rPr>
              <a:t> to electronic eavesdropping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Fiber-optic media carries light signals and is </a:t>
            </a:r>
            <a:r>
              <a:rPr lang="en-US" sz="2200" dirty="0">
                <a:highlight>
                  <a:srgbClr val="FFFF00"/>
                </a:highlight>
                <a:latin typeface="Arial" panose="020B0604020202020204" pitchFamily="34" charset="0"/>
              </a:rPr>
              <a:t>not susceptible</a:t>
            </a:r>
            <a:r>
              <a:rPr lang="en-US" sz="2200" dirty="0">
                <a:latin typeface="Arial" panose="020B0604020202020204" pitchFamily="34" charset="0"/>
              </a:rPr>
              <a:t> to interference or eavesdropping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7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Network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525963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Cable Grade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Building and fire codes include specific cabling requirements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Cables ran between a false ceiling and the true ceiling (plenum) must be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plenum-rated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UTP Cabling is marked as communication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cable riser </a:t>
            </a:r>
            <a:r>
              <a:rPr lang="en-US" dirty="0">
                <a:latin typeface="Arial" panose="020B0604020202020204" pitchFamily="34" charset="0"/>
              </a:rPr>
              <a:t>(CMR) or communication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cable plenum </a:t>
            </a:r>
            <a:r>
              <a:rPr lang="en-US" dirty="0">
                <a:latin typeface="Arial" panose="020B0604020202020204" pitchFamily="34" charset="0"/>
              </a:rPr>
              <a:t>(CMP)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CMR can only be used for building risers or in cable trays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CMP is suitable for use in plenum spaces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Network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525963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Connection Hardware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Every type of cable has connectors that influence the kinds of hardware the cable can connect to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You must make sure the media you select can be supported by the network device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16733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14434</TotalTime>
  <Words>7004</Words>
  <Application>Microsoft Office PowerPoint</Application>
  <PresentationFormat>On-screen Show (4:3)</PresentationFormat>
  <Paragraphs>843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Times New Roman</vt:lpstr>
      <vt:lpstr>Wingdings</vt:lpstr>
      <vt:lpstr>3_Default Design</vt:lpstr>
      <vt:lpstr>2_Default Design</vt:lpstr>
      <vt:lpstr>1_Default Design</vt:lpstr>
      <vt:lpstr>Default Design</vt:lpstr>
      <vt:lpstr>Guide to Networking Essentials 7th Edition</vt:lpstr>
      <vt:lpstr>Objectives</vt:lpstr>
      <vt:lpstr>Wired Networking</vt:lpstr>
      <vt:lpstr>Criteria for Choosing Network Media</vt:lpstr>
      <vt:lpstr>Digital Signal Encoding</vt:lpstr>
      <vt:lpstr>Criteria for Choosing Network Media</vt:lpstr>
      <vt:lpstr>Criteria for Choosing Network Media</vt:lpstr>
      <vt:lpstr>Criteria for Choosing Network Media</vt:lpstr>
      <vt:lpstr>Criteria for Choosing Network Media</vt:lpstr>
      <vt:lpstr>Other Media Considerations</vt:lpstr>
      <vt:lpstr>Coaxial Cable</vt:lpstr>
      <vt:lpstr>Twisted-Pair Cable</vt:lpstr>
      <vt:lpstr>Twisted-Pair Cable</vt:lpstr>
      <vt:lpstr>Unshielded Twisted-Pair Cable</vt:lpstr>
      <vt:lpstr>Categories of UTP Cables</vt:lpstr>
      <vt:lpstr>Unshielded Twisted-Pair Cable</vt:lpstr>
      <vt:lpstr>Shielded Twisted-Pair Cable</vt:lpstr>
      <vt:lpstr>Twisted-Pair Cable Plant Components</vt:lpstr>
      <vt:lpstr>Twisted-Pair Cable Plant Components</vt:lpstr>
      <vt:lpstr>Twisted-Pair Cable Plant Components</vt:lpstr>
      <vt:lpstr>Twisted-Pair Cable Plant Components</vt:lpstr>
      <vt:lpstr>Structured Cabling: Managing and Installing a UTP Cable Plant</vt:lpstr>
      <vt:lpstr>Structured Cabling: Managing and Installing a UTP Cable Plant</vt:lpstr>
      <vt:lpstr>Structured Cabling: Managing and Installing a UTP Cable Plant</vt:lpstr>
      <vt:lpstr>Structured Cabling: Managing and Installing a UTP Cable Plant</vt:lpstr>
      <vt:lpstr>Structured Cabling: Managing and Installing a UTP Cable Plant</vt:lpstr>
      <vt:lpstr>Structured Cabling: Managing and Installing a UTP Cable Plant</vt:lpstr>
      <vt:lpstr>Structured Cabling: Managing and Installing a UTP Cable Plant</vt:lpstr>
      <vt:lpstr>Installing UTP Cabling</vt:lpstr>
      <vt:lpstr>Installing UTP Cabling</vt:lpstr>
      <vt:lpstr>Straight-Through Versus Crossover Cable</vt:lpstr>
      <vt:lpstr>Straight-Through Versus Crossover Cable</vt:lpstr>
      <vt:lpstr>Medium Dependent Interface</vt:lpstr>
      <vt:lpstr>Why Two Transmit and Two Receive Wires?</vt:lpstr>
      <vt:lpstr>Fiber-Optic Cable</vt:lpstr>
      <vt:lpstr>Fiber-Optic Cable</vt:lpstr>
      <vt:lpstr>Fiber-Optic Cable</vt:lpstr>
      <vt:lpstr>Fiber-Optic Cable</vt:lpstr>
      <vt:lpstr>Fiber-Optic Connectors</vt:lpstr>
      <vt:lpstr>Fiber-Optic Connectors</vt:lpstr>
      <vt:lpstr>Fiber-Optic Installation</vt:lpstr>
      <vt:lpstr>Fiber-Optic Cable Types</vt:lpstr>
      <vt:lpstr>Cable-Testing Equipment</vt:lpstr>
      <vt:lpstr>Wireless Networking</vt:lpstr>
      <vt:lpstr>Wireless Benefits</vt:lpstr>
      <vt:lpstr>Wireless Benefits</vt:lpstr>
      <vt:lpstr>Types of Wireless Networks</vt:lpstr>
      <vt:lpstr>Wireless LAN Components</vt:lpstr>
      <vt:lpstr>Wireless LAN Transmission</vt:lpstr>
      <vt:lpstr>Wireless LAN Transmission</vt:lpstr>
      <vt:lpstr>Infrared LAN Technologies</vt:lpstr>
      <vt:lpstr>Laser-Based LAN Technologies</vt:lpstr>
      <vt:lpstr>Narrowband Radio LAN Technologies</vt:lpstr>
      <vt:lpstr>Narrowband Radio LAN Technologies</vt:lpstr>
      <vt:lpstr>Spread-Spectrum LAN Technologies</vt:lpstr>
      <vt:lpstr>Spread-Spectrum LAN Technologies</vt:lpstr>
      <vt:lpstr>LAN Media Selection Criteria</vt:lpstr>
      <vt:lpstr>LAN Media Selection Criteria</vt:lpstr>
      <vt:lpstr>LAN Media Selection Criteria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Julie</dc:creator>
  <cp:lastModifiedBy>Leonard _Bored</cp:lastModifiedBy>
  <cp:revision>736</cp:revision>
  <dcterms:created xsi:type="dcterms:W3CDTF">2007-07-09T21:56:01Z</dcterms:created>
  <dcterms:modified xsi:type="dcterms:W3CDTF">2021-11-01T08:53:07Z</dcterms:modified>
</cp:coreProperties>
</file>