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84" r:id="rId4"/>
    <p:sldId id="263" r:id="rId5"/>
    <p:sldId id="379" r:id="rId6"/>
    <p:sldId id="380" r:id="rId7"/>
    <p:sldId id="381" r:id="rId8"/>
    <p:sldId id="385" r:id="rId9"/>
    <p:sldId id="285" r:id="rId10"/>
    <p:sldId id="286" r:id="rId11"/>
    <p:sldId id="259" r:id="rId12"/>
    <p:sldId id="260" r:id="rId13"/>
    <p:sldId id="261" r:id="rId14"/>
    <p:sldId id="323" r:id="rId15"/>
    <p:sldId id="262" r:id="rId16"/>
    <p:sldId id="277" r:id="rId17"/>
    <p:sldId id="265" r:id="rId18"/>
    <p:sldId id="267" r:id="rId19"/>
    <p:sldId id="268" r:id="rId20"/>
    <p:sldId id="272" r:id="rId21"/>
    <p:sldId id="329" r:id="rId22"/>
    <p:sldId id="269" r:id="rId23"/>
    <p:sldId id="270" r:id="rId24"/>
    <p:sldId id="271" r:id="rId25"/>
    <p:sldId id="274" r:id="rId26"/>
    <p:sldId id="279" r:id="rId27"/>
    <p:sldId id="311" r:id="rId28"/>
    <p:sldId id="273" r:id="rId29"/>
    <p:sldId id="386" r:id="rId30"/>
    <p:sldId id="287" r:id="rId31"/>
    <p:sldId id="275" r:id="rId32"/>
    <p:sldId id="324" r:id="rId33"/>
    <p:sldId id="325" r:id="rId34"/>
    <p:sldId id="326" r:id="rId35"/>
    <p:sldId id="327" r:id="rId36"/>
    <p:sldId id="328" r:id="rId37"/>
    <p:sldId id="330" r:id="rId38"/>
    <p:sldId id="382" r:id="rId39"/>
    <p:sldId id="383" r:id="rId40"/>
    <p:sldId id="384" r:id="rId41"/>
    <p:sldId id="334" r:id="rId42"/>
    <p:sldId id="314" r:id="rId43"/>
    <p:sldId id="315" r:id="rId44"/>
    <p:sldId id="316" r:id="rId45"/>
    <p:sldId id="317" r:id="rId46"/>
    <p:sldId id="319" r:id="rId47"/>
    <p:sldId id="320" r:id="rId48"/>
    <p:sldId id="321" r:id="rId49"/>
    <p:sldId id="33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AB8B3-34EA-4598-9767-50606B169D17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84BA1-9496-4D60-9BE9-BF67DB998C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468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4/1/2022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29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TCP/IP’s Layered Architecture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Example of how the layers work together: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You start your Web browser and your home page is </a:t>
            </a:r>
            <a:r>
              <a:rPr lang="en-US" i="1" dirty="0">
                <a:latin typeface="Arial" panose="020B0604020202020204" pitchFamily="34" charset="0"/>
              </a:rPr>
              <a:t>http://www.cengage.com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web browser formats a request for your home page by using the Application layer protocol HTTP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request looks something like: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The unit of information the Application layer works with is simply called “data”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2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TCP/IP’s Layered Architecture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Example continued: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Application-layer protocol HTTP passes the request down to the Transport-layer protocol (TCP)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TCP adds a header to the request that looks like: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The unit of information the Transport layer works with is called a segment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TCP passes the segment to the Internetwork layer protocol (IP)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4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TCP/IP’s Layered Architecture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Example continued: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IP places its header on the segment: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The unit of information is now called a packet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packet is passed down to the Network access layer, where the NIC operates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 frame header and trailer are added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The frame is delivered to the network medium as bits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on its way to the  </a:t>
            </a:r>
            <a:r>
              <a:rPr lang="en-US" i="1" dirty="0">
                <a:latin typeface="Arial" panose="020B0604020202020204" pitchFamily="34" charset="0"/>
              </a:rPr>
              <a:t>www.cengage.com </a:t>
            </a:r>
            <a:r>
              <a:rPr lang="en-US" dirty="0">
                <a:latin typeface="Arial" panose="020B0604020202020204" pitchFamily="34" charset="0"/>
              </a:rPr>
              <a:t> server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web server processes it and returns a Web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99A66-8ECF-43F7-8F92-429B407F8AE6}" type="slidenum">
              <a:rPr lang="en-SG" smtClean="0"/>
              <a:pPr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2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99A66-8ECF-43F7-8F92-429B407F8AE6}" type="slidenum">
              <a:rPr lang="en-SG" smtClean="0"/>
              <a:pPr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87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C2DEFCA9-3EEE-4898-90E9-E75D1D6960DF}" type="datetime1">
              <a:rPr lang="en-SG" smtClean="0"/>
              <a:t>4/1/2022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/>
              <a:t>Network Fundamentals</a:t>
            </a: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ACFC-0D85-4616-B2EB-B4B30E636AAA}" type="datetime1">
              <a:rPr lang="en-SG" smtClean="0"/>
              <a:t>4/1/2022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35C4-1BF0-4286-8805-BEC6BD59BAFE}" type="datetime1">
              <a:rPr lang="en-SG" smtClean="0"/>
              <a:t>4/1/2022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9BD2-CE61-4B00-97CC-B18D1A70A01E}" type="datetime1">
              <a:rPr lang="en-SG" smtClean="0"/>
              <a:t>4/1/2022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E716-8480-4B02-A70D-9068207B5E2B}" type="datetime1">
              <a:rPr lang="en-SG" smtClean="0"/>
              <a:t>4/1/2022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D80-047F-4837-8FBF-FB1EAC351385}" type="datetime1">
              <a:rPr lang="en-SG" smtClean="0"/>
              <a:t>4/1/2022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697E-0D60-4898-9600-BFD1989D39A9}" type="datetime1">
              <a:rPr lang="en-SG" smtClean="0"/>
              <a:t>4/1/2022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1ED3-41F9-4B2B-A8D3-503EE47A487A}" type="datetime1">
              <a:rPr lang="en-SG" smtClean="0"/>
              <a:t>4/1/2022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B158-FBEE-4571-B12F-B98E7D5E56F0}" type="datetime1">
              <a:rPr lang="en-SG" smtClean="0"/>
              <a:t>4/1/2022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4013-C65B-4D08-BC5C-BCC6A63CC64B}" type="datetime1">
              <a:rPr lang="en-SG" smtClean="0"/>
              <a:t>4/1/2022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E5B1-CB94-47A8-A8B5-2622464F4B2D}" type="datetime1">
              <a:rPr lang="en-SG" smtClean="0"/>
              <a:t>4/1/2022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BB17BCB-8756-4BC1-884E-FCDFD46238EB}" type="datetime1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03a</a:t>
            </a:r>
            <a:br>
              <a:rPr lang="en-US" dirty="0"/>
            </a:br>
            <a:r>
              <a:rPr lang="en-US" dirty="0"/>
              <a:t>Network Protocols</a:t>
            </a:r>
            <a:br>
              <a:rPr lang="en-US" dirty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ST1010 Network Fundamentals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frame (Layer 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– transmits frames between adjacent nodes</a:t>
            </a:r>
          </a:p>
          <a:p>
            <a:r>
              <a:rPr lang="en-US" dirty="0"/>
              <a:t>For data travelling on Ethernet cables.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  <p:grpSp>
        <p:nvGrpSpPr>
          <p:cNvPr id="14" name="Group 13"/>
          <p:cNvGrpSpPr/>
          <p:nvPr/>
        </p:nvGrpSpPr>
        <p:grpSpPr>
          <a:xfrm>
            <a:off x="467544" y="3068960"/>
            <a:ext cx="8208912" cy="2601580"/>
            <a:chOff x="467544" y="2492896"/>
            <a:chExt cx="8208912" cy="2601580"/>
          </a:xfrm>
        </p:grpSpPr>
        <p:sp>
          <p:nvSpPr>
            <p:cNvPr id="6" name="Rectangle 5"/>
            <p:cNvSpPr/>
            <p:nvPr/>
          </p:nvSpPr>
          <p:spPr>
            <a:xfrm>
              <a:off x="467544" y="2492896"/>
              <a:ext cx="1152128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Preamble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(7 bytes)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19672" y="2492896"/>
              <a:ext cx="1080120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Start of frame delimiter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byte)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492896"/>
              <a:ext cx="1224136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Destination MAC address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(6 bytes)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3928" y="2492896"/>
              <a:ext cx="1224136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Source MAC address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(6 bytes)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48064" y="2492896"/>
              <a:ext cx="1080120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Length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(2 bytes)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8184" y="2492896"/>
              <a:ext cx="1224136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52320" y="2492896"/>
              <a:ext cx="1224136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Frame Check Sequence (4 bytes)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9832" y="4725144"/>
              <a:ext cx="235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802.3 Ethernet frame</a:t>
              </a:r>
              <a:endParaRPr lang="en-SG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v4 and v6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IPv4 uses 32-bit (four-byte or four octets) addresses, which limits the address space to about 4 billion addresses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192.168.1.100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IPv6 will use 128-bit addresses, which supports about 300 trillion </a:t>
            </a:r>
            <a:r>
              <a:rPr lang="en-US" sz="2400" dirty="0" err="1"/>
              <a:t>trillion</a:t>
            </a:r>
            <a:r>
              <a:rPr lang="en-US" sz="2400" dirty="0"/>
              <a:t> </a:t>
            </a:r>
            <a:r>
              <a:rPr lang="en-US" sz="2400" dirty="0" err="1"/>
              <a:t>trillion</a:t>
            </a:r>
            <a:r>
              <a:rPr lang="en-US" sz="2400" dirty="0"/>
              <a:t> addresses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2001:0db8:8fa3:dc94:1a2e:a370:7334:7337</a:t>
            </a:r>
          </a:p>
          <a:p>
            <a:r>
              <a:rPr lang="en-US" sz="2400" dirty="0"/>
              <a:t>One or more consecutive sections of all zeros in an IPv6 address can be replaced by a double colon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2001:0f58:0:0:0:0:1986:202</a:t>
            </a:r>
            <a:r>
              <a:rPr lang="en-US" dirty="0"/>
              <a:t> can become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2001:0f58::1986:202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classes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229200"/>
            <a:ext cx="8534400" cy="11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Packets that begin with 127 in the first octet are used for network testing</a:t>
            </a:r>
          </a:p>
          <a:p>
            <a:r>
              <a:rPr lang="en-US" dirty="0"/>
              <a:t>Broadcast address generally end with a 255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566150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IP address components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Network address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Host address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Subnet mask</a:t>
            </a:r>
          </a:p>
          <a:p>
            <a:r>
              <a:rPr lang="en-US" dirty="0"/>
              <a:t>The Subnet mask determines which part of the address is for the network, and which part is for the host.</a:t>
            </a:r>
          </a:p>
          <a:p>
            <a:r>
              <a:rPr lang="en-US" dirty="0"/>
              <a:t>Subnet masks can be used to divide the network into </a:t>
            </a:r>
            <a:r>
              <a:rPr lang="en-US" dirty="0" err="1"/>
              <a:t>subnetworks</a:t>
            </a:r>
            <a:r>
              <a:rPr lang="en-US" dirty="0"/>
              <a:t>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068960"/>
            <a:ext cx="8587680" cy="3331840"/>
          </a:xfrm>
        </p:spPr>
        <p:txBody>
          <a:bodyPr/>
          <a:lstStyle/>
          <a:p>
            <a:r>
              <a:rPr lang="en-US" dirty="0"/>
              <a:t>A subnet mask of 255.255.255.0 means the first three octets of the IP address is the network address “192.168.10”.</a:t>
            </a:r>
          </a:p>
          <a:p>
            <a:r>
              <a:rPr lang="en-US" dirty="0"/>
              <a:t>The last octet is the host address “1”.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96752"/>
            <a:ext cx="5098738" cy="158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subnet masks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Classless </a:t>
            </a:r>
            <a:r>
              <a:rPr lang="en-US" dirty="0" err="1"/>
              <a:t>Interdomain</a:t>
            </a:r>
            <a:r>
              <a:rPr lang="en-US" dirty="0"/>
              <a:t> Routing (CIDR) notation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192.168.1.0/24</a:t>
            </a:r>
          </a:p>
          <a:p>
            <a:pPr lvl="1"/>
            <a:r>
              <a:rPr lang="en-US" dirty="0"/>
              <a:t>Means the network 192.168.1.0 with a subnet mask of 255.255.255.0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. 162.100.0.0/16</a:t>
            </a:r>
          </a:p>
          <a:p>
            <a:pPr lvl="1"/>
            <a:r>
              <a:rPr lang="en-US" dirty="0"/>
              <a:t>The network 162.100.0.0 with a subnet mask of 255.255.0.0</a:t>
            </a:r>
          </a:p>
          <a:p>
            <a:pPr lvl="1"/>
            <a:endParaRPr lang="en-US" dirty="0"/>
          </a:p>
          <a:p>
            <a:r>
              <a:rPr lang="en-US" dirty="0"/>
              <a:t>Explanation of Subnet masks</a:t>
            </a:r>
          </a:p>
          <a:p>
            <a:pPr marL="0" indent="0">
              <a:buNone/>
            </a:pPr>
            <a:r>
              <a:rPr lang="en-SG" dirty="0"/>
              <a:t>	http://www.iplocation.net/tools/netmask.php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Loopback address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hostname “</a:t>
            </a:r>
            <a:r>
              <a:rPr lang="en-US" sz="2400" dirty="0" err="1"/>
              <a:t>localhost</a:t>
            </a:r>
            <a:r>
              <a:rPr lang="en-US" sz="2400" dirty="0"/>
              <a:t>” or IP “127.0.0.1” refers to the local machine</a:t>
            </a:r>
          </a:p>
          <a:p>
            <a:r>
              <a:rPr lang="en-US" sz="2400" dirty="0"/>
              <a:t>Packet addressed to the loopback never leaves the system</a:t>
            </a:r>
          </a:p>
          <a:p>
            <a:r>
              <a:rPr lang="en-US" sz="2400" dirty="0"/>
              <a:t>Used for testing</a:t>
            </a:r>
            <a:endParaRPr lang="en-SG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b="41384"/>
          <a:stretch>
            <a:fillRect/>
          </a:stretch>
        </p:blipFill>
        <p:spPr bwMode="auto">
          <a:xfrm>
            <a:off x="467544" y="4005064"/>
            <a:ext cx="6768752" cy="193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67744" y="4221088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580112" y="2732727"/>
            <a:ext cx="32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. After installing a web server, test that it is running by connecting to the loopback address</a:t>
            </a:r>
            <a:endParaRPr lang="en-SG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91880" y="3212976"/>
            <a:ext cx="1944216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276056"/>
          </a:xfrm>
        </p:spPr>
        <p:txBody>
          <a:bodyPr/>
          <a:lstStyle/>
          <a:p>
            <a:r>
              <a:rPr lang="en-US" dirty="0"/>
              <a:t>Network Layer – controls transmission of packets along routers on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(Layer 3)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  <p:pic>
        <p:nvPicPr>
          <p:cNvPr id="2050" name="Picture 2" descr="http://www.cisco.com/en/US/i/Other/Cisco_Press/ITG/10-19-01/TR8907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535" y="2045001"/>
            <a:ext cx="5184576" cy="4664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and UDP (Layer 4)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– provides transfer of data between end nodes</a:t>
            </a:r>
          </a:p>
          <a:p>
            <a:r>
              <a:rPr lang="en-US" dirty="0"/>
              <a:t>TCP </a:t>
            </a:r>
            <a:r>
              <a:rPr lang="en-US"/>
              <a:t>– Transmission Control </a:t>
            </a:r>
            <a:r>
              <a:rPr lang="en-US" dirty="0"/>
              <a:t>Protocol</a:t>
            </a:r>
          </a:p>
          <a:p>
            <a:pPr lvl="1"/>
            <a:r>
              <a:rPr lang="en-US" dirty="0"/>
              <a:t>Connection-oriented</a:t>
            </a:r>
          </a:p>
          <a:p>
            <a:pPr lvl="1"/>
            <a:r>
              <a:rPr lang="en-US" dirty="0"/>
              <a:t>Monitoring receipt of frames, re-send if necessary</a:t>
            </a:r>
          </a:p>
          <a:p>
            <a:pPr lvl="1"/>
            <a:r>
              <a:rPr lang="en-US" dirty="0"/>
              <a:t>Controls data flow</a:t>
            </a:r>
          </a:p>
          <a:p>
            <a:r>
              <a:rPr lang="en-US" dirty="0"/>
              <a:t>UDP – User Datagram Protocol</a:t>
            </a:r>
          </a:p>
          <a:p>
            <a:pPr lvl="1"/>
            <a:r>
              <a:rPr lang="en-US" dirty="0"/>
              <a:t>Connectionless</a:t>
            </a:r>
          </a:p>
          <a:p>
            <a:pPr lvl="1"/>
            <a:r>
              <a:rPr lang="en-US" dirty="0"/>
              <a:t>Does not guarantee packets will be received</a:t>
            </a:r>
          </a:p>
          <a:p>
            <a:pPr lvl="1"/>
            <a:r>
              <a:rPr lang="en-US" dirty="0"/>
              <a:t>No flow control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Packet (Layer 4)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015403" cy="441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what are network protocols</a:t>
            </a:r>
          </a:p>
          <a:p>
            <a:r>
              <a:rPr lang="en-US" dirty="0"/>
              <a:t>Explain IPv4 and IPv6 addressing</a:t>
            </a:r>
          </a:p>
          <a:p>
            <a:r>
              <a:rPr lang="en-US" dirty="0"/>
              <a:t>Describe Packets</a:t>
            </a:r>
          </a:p>
          <a:p>
            <a:r>
              <a:rPr lang="en-US" dirty="0"/>
              <a:t>Describe ICMP Protocol</a:t>
            </a:r>
          </a:p>
          <a:p>
            <a:r>
              <a:rPr lang="en-US" dirty="0"/>
              <a:t>Describe TCP Protocol and 3-way handshake</a:t>
            </a:r>
          </a:p>
          <a:p>
            <a:r>
              <a:rPr lang="en-US" dirty="0"/>
              <a:t>Describe Hypertext Transfer Protocol (HTTP)</a:t>
            </a:r>
          </a:p>
          <a:p>
            <a:r>
              <a:rPr lang="en-US" dirty="0"/>
              <a:t>Ports</a:t>
            </a:r>
          </a:p>
          <a:p>
            <a:r>
              <a:rPr lang="en-US" dirty="0"/>
              <a:t>Describe File Transfer Protocol (FTP)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Flags</a:t>
            </a:r>
          </a:p>
          <a:p>
            <a:pPr lvl="1"/>
            <a:r>
              <a:rPr lang="en-US" dirty="0"/>
              <a:t>URG (urgent)</a:t>
            </a:r>
          </a:p>
          <a:p>
            <a:pPr lvl="1"/>
            <a:r>
              <a:rPr lang="en-US" dirty="0"/>
              <a:t>ACK (acknowledge)</a:t>
            </a:r>
          </a:p>
          <a:p>
            <a:pPr lvl="1"/>
            <a:r>
              <a:rPr lang="en-US" dirty="0"/>
              <a:t>PSH (push function)</a:t>
            </a:r>
          </a:p>
          <a:p>
            <a:pPr lvl="1"/>
            <a:r>
              <a:rPr lang="en-US" dirty="0"/>
              <a:t>RST (reset the connection)</a:t>
            </a:r>
          </a:p>
          <a:p>
            <a:pPr lvl="1"/>
            <a:r>
              <a:rPr lang="en-US" dirty="0"/>
              <a:t>SYN (synchronize sequence numbers)</a:t>
            </a:r>
          </a:p>
          <a:p>
            <a:pPr lvl="1"/>
            <a:r>
              <a:rPr lang="en-US" dirty="0"/>
              <a:t>FIN (finished)</a:t>
            </a:r>
          </a:p>
          <a:p>
            <a:endParaRPr lang="en-US" dirty="0"/>
          </a:p>
          <a:p>
            <a:r>
              <a:rPr lang="en-US" dirty="0"/>
              <a:t>Request for Comments (RFC)</a:t>
            </a:r>
          </a:p>
          <a:p>
            <a:pPr lvl="1"/>
            <a:r>
              <a:rPr lang="en-US" dirty="0"/>
              <a:t>Document to describe standards for network protocols</a:t>
            </a:r>
          </a:p>
          <a:p>
            <a:r>
              <a:rPr lang="en-US" dirty="0"/>
              <a:t>TCP - RFC 793</a:t>
            </a:r>
          </a:p>
          <a:p>
            <a:pPr lvl="1"/>
            <a:r>
              <a:rPr lang="en-SG" dirty="0"/>
              <a:t>www.ietf.org/rfc/rfc793.txt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UDP Headers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User Datagram Protocol (UDP): provides a transport service for IP</a:t>
            </a:r>
          </a:p>
          <a:p>
            <a:pPr lvl="1"/>
            <a:r>
              <a:rPr lang="en-US" altLang="en-US" dirty="0"/>
              <a:t>Considered </a:t>
            </a:r>
            <a:r>
              <a:rPr lang="en-US" altLang="en-US" dirty="0">
                <a:highlight>
                  <a:srgbClr val="FFFF00"/>
                </a:highlight>
              </a:rPr>
              <a:t>unreliable</a:t>
            </a:r>
            <a:r>
              <a:rPr lang="en-US" altLang="en-US" dirty="0"/>
              <a:t> because it is connectionless</a:t>
            </a:r>
          </a:p>
          <a:p>
            <a:pPr lvl="2"/>
            <a:r>
              <a:rPr lang="en-US" altLang="en-US" sz="2200" dirty="0"/>
              <a:t>UDP packet does not contain the sequence or acknowledgement numbers that enable TCP to guarantee delivery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Much faster than TCP </a:t>
            </a:r>
            <a:r>
              <a:rPr lang="en-US" altLang="en-US" dirty="0"/>
              <a:t>(less overhead)</a:t>
            </a:r>
          </a:p>
          <a:p>
            <a:pPr lvl="1"/>
            <a:r>
              <a:rPr lang="en-US" altLang="en-US" dirty="0"/>
              <a:t>Used for broadcasting messages or for protocols that do not require the same level of service as TCP</a:t>
            </a:r>
          </a:p>
          <a:p>
            <a:pPr lvl="1"/>
            <a:r>
              <a:rPr lang="en-US" altLang="en-US" dirty="0"/>
              <a:t>Attackers can also scan for open UDP services</a:t>
            </a:r>
          </a:p>
          <a:p>
            <a:r>
              <a:rPr lang="en-US" altLang="en-US" sz="2600" dirty="0"/>
              <a:t>Common applications that use UDP : DNS. DHCP, SNMP</a:t>
            </a:r>
            <a:endParaRPr lang="en-US" altLang="en-US" dirty="0"/>
          </a:p>
          <a:p>
            <a:endParaRPr lang="en-GB" altLang="en-US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67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Packet (Layer 4)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22</a:t>
            </a:fld>
            <a:endParaRPr lang="en-SG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 cstate="print"/>
          <a:srcRect b="16681"/>
          <a:stretch>
            <a:fillRect/>
          </a:stretch>
        </p:blipFill>
        <p:spPr bwMode="auto">
          <a:xfrm>
            <a:off x="683568" y="1549419"/>
            <a:ext cx="7848872" cy="331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Control Message Protocol</a:t>
            </a:r>
          </a:p>
          <a:p>
            <a:r>
              <a:rPr lang="en-US" dirty="0"/>
              <a:t>Assists TCP/IP networks with </a:t>
            </a:r>
            <a:r>
              <a:rPr lang="en-US" dirty="0">
                <a:highlight>
                  <a:srgbClr val="FFFF00"/>
                </a:highlight>
              </a:rPr>
              <a:t>troubleshooting</a:t>
            </a:r>
            <a:r>
              <a:rPr lang="en-US" dirty="0"/>
              <a:t> communication problems</a:t>
            </a:r>
          </a:p>
          <a:p>
            <a:r>
              <a:rPr lang="en-US" dirty="0"/>
              <a:t>Can tell if another host is alive through a ping signal</a:t>
            </a:r>
          </a:p>
          <a:p>
            <a:r>
              <a:rPr lang="en-US" dirty="0"/>
              <a:t>Firewalls and packet filters may be used to block ICMP packets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23</a:t>
            </a:fld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115616" y="4869160"/>
            <a:ext cx="1872208" cy="136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 A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4088" y="4869160"/>
            <a:ext cx="1872208" cy="136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 B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87824" y="5013176"/>
            <a:ext cx="23762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87824" y="5949280"/>
            <a:ext cx="23762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9872" y="501317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 request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3419872" y="594928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 response</a:t>
            </a:r>
            <a:endParaRPr lang="en-S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Payload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645024"/>
            <a:ext cx="8534400" cy="2755776"/>
          </a:xfrm>
        </p:spPr>
        <p:txBody>
          <a:bodyPr/>
          <a:lstStyle/>
          <a:p>
            <a:r>
              <a:rPr lang="en-US" dirty="0"/>
              <a:t>Some common ICMP type codes :</a:t>
            </a:r>
          </a:p>
          <a:p>
            <a:pPr lvl="1"/>
            <a:r>
              <a:rPr lang="en-US" dirty="0"/>
              <a:t>0	Echo Reply</a:t>
            </a:r>
          </a:p>
          <a:p>
            <a:pPr lvl="1"/>
            <a:r>
              <a:rPr lang="en-US" dirty="0"/>
              <a:t>3	Destination unreachable</a:t>
            </a:r>
          </a:p>
          <a:p>
            <a:pPr lvl="1"/>
            <a:r>
              <a:rPr lang="en-US" dirty="0"/>
              <a:t>7	Destination host unknown</a:t>
            </a:r>
          </a:p>
          <a:p>
            <a:pPr lvl="1"/>
            <a:r>
              <a:rPr lang="en-US" dirty="0"/>
              <a:t>8	Echo Request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24</a:t>
            </a:fld>
            <a:endParaRPr lang="en-SG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4602163" cy="186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249288"/>
            <a:ext cx="8534400" cy="2755776"/>
          </a:xfrm>
        </p:spPr>
        <p:txBody>
          <a:bodyPr/>
          <a:lstStyle/>
          <a:p>
            <a:r>
              <a:rPr lang="en-GB" dirty="0"/>
              <a:t>Signature – set of characteristics (pattern) used to define a type of network activity</a:t>
            </a:r>
          </a:p>
          <a:p>
            <a:endParaRPr lang="en-SG" dirty="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altLang="en-US">
                <a:latin typeface="Arial" pitchFamily="34" charset="0"/>
              </a:rPr>
              <a:t>Network Fundamentals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534C24-09B7-40D4-8DFB-97A5CAF91915}" type="slidenum">
              <a:rPr lang="en-GB" altLang="en-US" smtClean="0">
                <a:latin typeface="Arial" pitchFamily="34" charset="0"/>
              </a:rPr>
              <a:pPr/>
              <a:t>25</a:t>
            </a:fld>
            <a:endParaRPr lang="en-GB" altLang="en-US">
              <a:latin typeface="Arial" pitchFamily="34" charset="0"/>
            </a:endParaRPr>
          </a:p>
        </p:txBody>
      </p:sp>
      <p:pic>
        <p:nvPicPr>
          <p:cNvPr id="21508" name="Picture 5" descr="snort_ech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35151"/>
            <a:ext cx="83058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Ping Signatures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4175125" y="2261319"/>
            <a:ext cx="461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Echo request Sequence Number</a:t>
            </a: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4191000" y="5636096"/>
            <a:ext cx="425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Echo reply Sequence Number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3347864" y="3332584"/>
            <a:ext cx="1066800" cy="304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3347864" y="4780384"/>
            <a:ext cx="1066800" cy="304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Time-To-Live (TTL)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Time-To-Live (TTL) is a field in the IP packet</a:t>
            </a:r>
          </a:p>
          <a:p>
            <a:r>
              <a:rPr lang="en-US" dirty="0"/>
              <a:t>When a packet is created, the TTL is set to an initial value</a:t>
            </a:r>
          </a:p>
          <a:p>
            <a:r>
              <a:rPr lang="en-US" dirty="0"/>
              <a:t>As the packet travels on the Internet, each time it passes through a router, the TTL field is decremented</a:t>
            </a:r>
          </a:p>
          <a:p>
            <a:r>
              <a:rPr lang="en-US" dirty="0"/>
              <a:t>When the TTL reaches zero and the packet has not reached its destination yet, the router discards it and sends an ICMP packet back to the sender.</a:t>
            </a:r>
          </a:p>
          <a:p>
            <a:r>
              <a:rPr lang="en-US" dirty="0"/>
              <a:t>This prevents packets from staying in the </a:t>
            </a:r>
            <a:r>
              <a:rPr lang="en-US"/>
              <a:t>Internet forever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26</a:t>
            </a:fld>
            <a:endParaRPr lang="en-S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TTLs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operating systems generally set different default TTL values for packets that they send</a:t>
            </a:r>
          </a:p>
          <a:p>
            <a:r>
              <a:rPr lang="en-US" dirty="0"/>
              <a:t>By looking at the initial TTL values of packets, we can sometimes guess the operating system of the source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27</a:t>
            </a:fld>
            <a:endParaRPr lang="en-S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altLang="en-US">
                <a:latin typeface="Arial" pitchFamily="34" charset="0"/>
              </a:rPr>
              <a:t>Network Fundamentals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FD6494-EAD0-4D43-B702-C3D4D51D5453}" type="slidenum">
              <a:rPr lang="en-GB" altLang="en-US" smtClean="0">
                <a:latin typeface="Arial" pitchFamily="34" charset="0"/>
              </a:rPr>
              <a:pPr/>
              <a:t>28</a:t>
            </a:fld>
            <a:endParaRPr lang="en-GB" altLang="en-US">
              <a:latin typeface="Arial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Three-way handshake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TCP uses a 3-way handshake to establish a connection between 2 computers</a:t>
            </a:r>
          </a:p>
          <a:p>
            <a:pPr eaLnBrk="1" hangingPunct="1"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066800" y="3657600"/>
            <a:ext cx="1676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Computer A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791200" y="3657600"/>
            <a:ext cx="1676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Computer B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2971800" y="2895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3048000" y="2971800"/>
            <a:ext cx="231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Packet with SYN flag</a:t>
            </a: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2971800" y="4038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2971800" y="5105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3048000" y="4052888"/>
            <a:ext cx="233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Packet with SYN and</a:t>
            </a:r>
          </a:p>
          <a:p>
            <a:r>
              <a:rPr lang="en-GB"/>
              <a:t>ACK flags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3048000" y="5119688"/>
            <a:ext cx="231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Packet with ACK flag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altLang="en-US">
                <a:latin typeface="Arial" pitchFamily="34" charset="0"/>
              </a:rPr>
              <a:t>Network Fundamentals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FD6494-EAD0-4D43-B702-C3D4D51D5453}" type="slidenum">
              <a:rPr lang="en-GB" altLang="en-US" smtClean="0">
                <a:latin typeface="Arial" pitchFamily="34" charset="0"/>
              </a:rPr>
              <a:pPr/>
              <a:t>29</a:t>
            </a:fld>
            <a:endParaRPr lang="en-GB" altLang="en-US">
              <a:latin typeface="Arial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dirty="0"/>
              <a:t>Three-way handshake used by TCP in establishing a communication session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sz="2400" dirty="0"/>
              <a:t>A TCP session begins when a client sends a TCP synchronization (</a:t>
            </a:r>
            <a:r>
              <a:rPr lang="en-GB" sz="2400" dirty="0">
                <a:solidFill>
                  <a:srgbClr val="FF0000"/>
                </a:solidFill>
              </a:rPr>
              <a:t>SYN</a:t>
            </a:r>
            <a:r>
              <a:rPr lang="en-GB" sz="2400" dirty="0"/>
              <a:t>) segment to the destination device, usually a server. A destination port number is specified, and a source port number is assigned dynamically.</a:t>
            </a:r>
          </a:p>
          <a:p>
            <a:pPr eaLnBrk="1" hangingPunct="1"/>
            <a:r>
              <a:rPr lang="en-GB" sz="2400" dirty="0"/>
              <a:t>When the server receives the SYN segment, it usually responds by sending one of two segments: an acknowledgment synchronization (</a:t>
            </a:r>
            <a:r>
              <a:rPr lang="en-GB" sz="2400" dirty="0">
                <a:solidFill>
                  <a:srgbClr val="FF0000"/>
                </a:solidFill>
              </a:rPr>
              <a:t>ACK-SYN</a:t>
            </a:r>
            <a:r>
              <a:rPr lang="en-GB" sz="2400" dirty="0"/>
              <a:t>) segment or a reset connection (RST) segment.</a:t>
            </a:r>
          </a:p>
          <a:p>
            <a:pPr eaLnBrk="1" hangingPunct="1"/>
            <a:r>
              <a:rPr lang="en-GB" sz="2400" dirty="0"/>
              <a:t>If an RST segment is returned, the server refused the request to open a session, possibly because the destination port is unknown. If an ACK-SYN segment is returned, the client completes the 3-way handshake by sending </a:t>
            </a:r>
            <a:r>
              <a:rPr lang="en-GB" sz="2400" dirty="0">
                <a:solidFill>
                  <a:srgbClr val="FF0000"/>
                </a:solidFill>
              </a:rPr>
              <a:t>ACK</a:t>
            </a:r>
            <a:r>
              <a:rPr lang="en-GB" sz="2400" dirty="0"/>
              <a:t> segment back to the server. The client is then ready to begin sending or requesting data</a:t>
            </a:r>
          </a:p>
          <a:p>
            <a:pPr eaLnBrk="1" hangingPunct="1"/>
            <a:endParaRPr lang="en-GB" sz="2400" dirty="0"/>
          </a:p>
          <a:p>
            <a:pPr eaLnBrk="1" hangingPunct="1">
              <a:buFont typeface="Wingdings" pitchFamily="2" charset="2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3893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network protocols?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r>
              <a:rPr lang="en-US" dirty="0"/>
              <a:t>Communication between people need to follow some protocol. (otherwise everyone will be talking in different languages at the same time and no one is listening!)</a:t>
            </a:r>
          </a:p>
          <a:p>
            <a:r>
              <a:rPr lang="en-US" dirty="0"/>
              <a:t>Communication between devices also follow protocols, known as network protocols</a:t>
            </a:r>
          </a:p>
          <a:p>
            <a:r>
              <a:rPr lang="en-US" dirty="0"/>
              <a:t>Network protocols set out rules on how devices communicate with one another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used to access data on the World Wide Web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30</a:t>
            </a:fld>
            <a:endParaRPr lang="en-SG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87624" y="2924944"/>
            <a:ext cx="1676400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Computer A</a:t>
            </a:r>
          </a:p>
          <a:p>
            <a:pPr algn="ctr"/>
            <a:r>
              <a:rPr lang="en-GB" dirty="0"/>
              <a:t>(Client)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8104" y="2780928"/>
            <a:ext cx="1676400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Computer B</a:t>
            </a:r>
          </a:p>
          <a:p>
            <a:pPr algn="ctr"/>
            <a:r>
              <a:rPr lang="en-GB" dirty="0"/>
              <a:t>(Web Server)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971800" y="3199492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0" y="3275692"/>
            <a:ext cx="2454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Get web page request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71800" y="4038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48000" y="4052888"/>
            <a:ext cx="2168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Web page contents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Signatures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31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t="8264" r="46285" b="7181"/>
          <a:stretch>
            <a:fillRect/>
          </a:stretch>
        </p:blipFill>
        <p:spPr bwMode="auto">
          <a:xfrm>
            <a:off x="228599" y="1124744"/>
            <a:ext cx="5999585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07696" y="980728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 (208.177.178.140) initiates connection to Server (208.37.136.150) on port 80, sends a SYN packet</a:t>
            </a:r>
            <a:endParaRPr lang="en-SG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07696" y="227687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responds with a SYN/ACK packet</a:t>
            </a:r>
            <a:endParaRPr lang="en-SG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8144" y="162880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8144" y="256490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4208" y="3140968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 sends an ACK packet to complete 3-way handshake</a:t>
            </a:r>
            <a:endParaRPr lang="en-SG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04656" y="342900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9704" y="458112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 requests for web page from Server</a:t>
            </a:r>
            <a:endParaRPr lang="en-SG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940152" y="486916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8224" y="566124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sends web page</a:t>
            </a:r>
            <a:endParaRPr lang="en-SG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48672" y="594928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1257"/>
            <a:ext cx="8534400" cy="791479"/>
          </a:xfrm>
        </p:spPr>
        <p:txBody>
          <a:bodyPr/>
          <a:lstStyle/>
          <a:p>
            <a:r>
              <a:rPr lang="en-US" dirty="0"/>
              <a:t>HTTP Signatures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32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09594" y="3331795"/>
            <a:ext cx="88058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2050" indent="-1162050"/>
            <a:r>
              <a:rPr lang="en-US" sz="1600" dirty="0"/>
              <a:t>Packet 230 : Client (164.78.104.75) initiates connection to Server (104.16.17.213) on port 80, sends a SYN packet</a:t>
            </a:r>
          </a:p>
          <a:p>
            <a:pPr marL="1162050" indent="-1162050"/>
            <a:r>
              <a:rPr lang="en-US" sz="1600" dirty="0"/>
              <a:t>Packet 232 : Server responds with a SYN/ACK packet</a:t>
            </a:r>
          </a:p>
          <a:p>
            <a:pPr marL="1162050" indent="-1162050"/>
            <a:r>
              <a:rPr lang="en-US" sz="1600" dirty="0"/>
              <a:t>Packet 234 : Client sends </a:t>
            </a:r>
            <a:r>
              <a:rPr lang="en-US" sz="1600"/>
              <a:t>an ACK </a:t>
            </a:r>
            <a:r>
              <a:rPr lang="en-US" sz="1600" dirty="0"/>
              <a:t>packet to complete 3-way handshake</a:t>
            </a:r>
          </a:p>
          <a:p>
            <a:pPr marL="1162050" indent="-1162050"/>
            <a:r>
              <a:rPr lang="en-US" sz="1600" dirty="0"/>
              <a:t>Packet 236 : Client requests for web page from Server (using the HTTP GET method)</a:t>
            </a:r>
          </a:p>
          <a:p>
            <a:pPr marL="1162050" indent="-1162050"/>
            <a:r>
              <a:rPr lang="en-US" sz="1600" dirty="0"/>
              <a:t>Packet 240 : Server acknowledges client’s request</a:t>
            </a:r>
          </a:p>
          <a:p>
            <a:pPr marL="1162050" indent="-1162050"/>
            <a:r>
              <a:rPr lang="en-US" sz="1600" dirty="0"/>
              <a:t>Packet 242 : Server sends web page response (in this case, a redirect to another page</a:t>
            </a:r>
          </a:p>
          <a:p>
            <a:pPr marL="1162050" indent="-1162050"/>
            <a:r>
              <a:rPr lang="en-US" sz="1600" dirty="0"/>
              <a:t>Packet 243 : Client acknowledges server’s response</a:t>
            </a:r>
          </a:p>
          <a:p>
            <a:pPr marL="1162050" indent="-1162050"/>
            <a:r>
              <a:rPr lang="en-US" sz="1600" dirty="0"/>
              <a:t>Packet 244 : Client requests for redirected page (using HTTP GET method)</a:t>
            </a:r>
          </a:p>
          <a:p>
            <a:pPr marL="1162050" indent="-1162050"/>
            <a:endParaRPr lang="en-US" sz="1600" dirty="0"/>
          </a:p>
          <a:p>
            <a:r>
              <a:rPr lang="en-US" sz="1600" dirty="0"/>
              <a:t>Subsequent packets : Server transmits the web page, breaking up the content in multiple packets, while Client regularly acknowledges receipt of packets so far</a:t>
            </a:r>
            <a:endParaRPr lang="en-SG" sz="1600" dirty="0"/>
          </a:p>
          <a:p>
            <a:pPr marL="1162050" indent="-1162050"/>
            <a:endParaRPr lang="en-SG" sz="1600" dirty="0"/>
          </a:p>
          <a:p>
            <a:pPr marL="1162050" indent="-1162050"/>
            <a:endParaRPr lang="en-SG" sz="1600" dirty="0"/>
          </a:p>
          <a:p>
            <a:pPr marL="1162050" indent="-1162050"/>
            <a:endParaRPr lang="en-SG" sz="1600" dirty="0"/>
          </a:p>
          <a:p>
            <a:pPr marL="1162050" indent="-1162050"/>
            <a:endParaRPr lang="en-SG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880153"/>
            <a:ext cx="8963025" cy="23431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5338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need HTTPS?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normal HTTP, client web requests and server responses (webpages) are sent over the Internet in </a:t>
            </a:r>
            <a:r>
              <a:rPr lang="en-SG" dirty="0" err="1">
                <a:highlight>
                  <a:srgbClr val="FFFF00"/>
                </a:highlight>
              </a:rPr>
              <a:t>cleartext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33</a:t>
            </a:fld>
            <a:endParaRPr lang="en-SG"/>
          </a:p>
        </p:txBody>
      </p:sp>
      <p:grpSp>
        <p:nvGrpSpPr>
          <p:cNvPr id="25" name="Group 24"/>
          <p:cNvGrpSpPr/>
          <p:nvPr/>
        </p:nvGrpSpPr>
        <p:grpSpPr>
          <a:xfrm>
            <a:off x="1907704" y="3851756"/>
            <a:ext cx="4800773" cy="2303858"/>
            <a:chOff x="1907704" y="3851756"/>
            <a:chExt cx="4800773" cy="23038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1" r="37749"/>
            <a:stretch/>
          </p:blipFill>
          <p:spPr>
            <a:xfrm>
              <a:off x="5345602" y="4806444"/>
              <a:ext cx="1362875" cy="134917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907704" y="4946613"/>
              <a:ext cx="34563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200" dirty="0"/>
                <a:t>A hacker may be able to intercept the traffic and see what the user is doing</a:t>
              </a:r>
            </a:p>
          </p:txBody>
        </p:sp>
        <p:sp>
          <p:nvSpPr>
            <p:cNvPr id="21" name="Up-Down Arrow 20"/>
            <p:cNvSpPr/>
            <p:nvPr/>
          </p:nvSpPr>
          <p:spPr>
            <a:xfrm>
              <a:off x="5796136" y="3851756"/>
              <a:ext cx="504056" cy="945396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1560" y="2852936"/>
            <a:ext cx="7560840" cy="1790503"/>
            <a:chOff x="611560" y="2852936"/>
            <a:chExt cx="7560840" cy="1790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2852936"/>
              <a:ext cx="1886716" cy="152400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2852936"/>
              <a:ext cx="1401688" cy="1401688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2498276" y="3284984"/>
              <a:ext cx="3873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09234" y="2852936"/>
              <a:ext cx="2270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GET www.sp.edu.sg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531740" y="3717032"/>
              <a:ext cx="3840460" cy="60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57531" y="3861048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SP home page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7693" y="427410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User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73619" y="4273553"/>
              <a:ext cx="1398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Web Server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204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need HTTPS?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52253"/>
            <a:ext cx="7934325" cy="4029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118" y="1713001"/>
            <a:ext cx="57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HTTP GET packet (request for webpage from server)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43608" y="2132856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9912" y="5373216"/>
            <a:ext cx="368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Host visited : www.ebay.com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2699792" y="5557882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0790" y="1093967"/>
            <a:ext cx="705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Anyone intercepting HTTP can see this data traffic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6083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transport HTTP data securely over the Internet</a:t>
            </a:r>
          </a:p>
          <a:p>
            <a:r>
              <a:rPr lang="en-SG" dirty="0"/>
              <a:t>HTTP over SSL (Secure Socket Layer), or HTTP over TLS (Transport Layer Security)</a:t>
            </a:r>
          </a:p>
          <a:p>
            <a:r>
              <a:rPr lang="en-SG" dirty="0"/>
              <a:t>A session key is set up to encrypt traffic between user and web server</a:t>
            </a:r>
          </a:p>
          <a:p>
            <a:r>
              <a:rPr lang="en-SG" dirty="0"/>
              <a:t>Anyone who intercepts the data will not be able to decrypt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35</a:t>
            </a:fld>
            <a:endParaRPr lang="en-SG"/>
          </a:p>
        </p:txBody>
      </p:sp>
      <p:grpSp>
        <p:nvGrpSpPr>
          <p:cNvPr id="16" name="Group 15"/>
          <p:cNvGrpSpPr/>
          <p:nvPr/>
        </p:nvGrpSpPr>
        <p:grpSpPr>
          <a:xfrm>
            <a:off x="791580" y="4541428"/>
            <a:ext cx="7560840" cy="1911908"/>
            <a:chOff x="791580" y="4541428"/>
            <a:chExt cx="7560840" cy="1911908"/>
          </a:xfrm>
        </p:grpSpPr>
        <p:grpSp>
          <p:nvGrpSpPr>
            <p:cNvPr id="5" name="Group 4"/>
            <p:cNvGrpSpPr/>
            <p:nvPr/>
          </p:nvGrpSpPr>
          <p:grpSpPr>
            <a:xfrm>
              <a:off x="791580" y="4662833"/>
              <a:ext cx="7560840" cy="1790503"/>
              <a:chOff x="611560" y="2852936"/>
              <a:chExt cx="7560840" cy="179050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60" y="2852936"/>
                <a:ext cx="1886716" cy="1524003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2240" y="2852936"/>
                <a:ext cx="1401688" cy="1401688"/>
              </a:xfrm>
              <a:prstGeom prst="rect">
                <a:avLst/>
              </a:prstGeom>
            </p:spPr>
          </p:pic>
          <p:cxnSp>
            <p:nvCxnSpPr>
              <p:cNvPr id="8" name="Straight Arrow Connector 7"/>
              <p:cNvCxnSpPr/>
              <p:nvPr/>
            </p:nvCxnSpPr>
            <p:spPr>
              <a:xfrm>
                <a:off x="2498276" y="3284984"/>
                <a:ext cx="38739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309234" y="2852936"/>
                <a:ext cx="2659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JAfk9HJSLLRFLLDFOE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2531740" y="3717032"/>
                <a:ext cx="3840460" cy="601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657531" y="3861048"/>
                <a:ext cx="2159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PPO9873eklr8jJSS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7693" y="4274107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User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773619" y="4273553"/>
                <a:ext cx="1398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Web Server</a:t>
                </a: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26259">
              <a:off x="1764567" y="4665695"/>
              <a:ext cx="744566" cy="56679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72664" y1="28182" x2="72664" y2="281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26259">
              <a:off x="6581355" y="4541428"/>
              <a:ext cx="744566" cy="566798"/>
            </a:xfrm>
            <a:prstGeom prst="rect">
              <a:avLst/>
            </a:prstGeom>
          </p:spPr>
        </p:pic>
      </p:grp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0520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" y="2084040"/>
            <a:ext cx="9153525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1406351"/>
            <a:ext cx="769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Anyone intercepting HTTPS will see encrypted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9190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TCP SEQ and ACK numbers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The TCP protocol uses the SEQ and ACK fields to check that all packets have been sent and received correctly</a:t>
            </a:r>
          </a:p>
          <a:p>
            <a:r>
              <a:rPr lang="en-GB" altLang="en-US" dirty="0"/>
              <a:t>A SEQ number is randomly allocated to the SYN packet</a:t>
            </a:r>
          </a:p>
          <a:p>
            <a:r>
              <a:rPr lang="en-GB" altLang="en-US" dirty="0"/>
              <a:t>SEQ is the sequence number given to the first data byte in a TCP packet </a:t>
            </a:r>
          </a:p>
          <a:p>
            <a:r>
              <a:rPr lang="en-GB" altLang="en-US" dirty="0"/>
              <a:t>ACK contains the sequence number of the next packet expected to be received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57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SEQ and ACK : Simple example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38</a:t>
            </a:fld>
            <a:endParaRPr lang="en-SG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629400" y="1988840"/>
            <a:ext cx="2057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ACK is set to 101, which means Computer B expects the next packet from Computer A to have SEQ number of 101</a:t>
            </a:r>
            <a:endParaRPr lang="en-SG" altLang="en-US" sz="1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85800" y="1402432"/>
            <a:ext cx="5791200" cy="4114800"/>
            <a:chOff x="685800" y="1402432"/>
            <a:chExt cx="5791200" cy="41148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85800" y="1935832"/>
              <a:ext cx="16764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002060"/>
                  </a:solidFill>
                </a:rPr>
                <a:t>SEQ : 100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C00000"/>
                  </a:solidFill>
                </a:rPr>
                <a:t>ACK : 0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800600" y="2697832"/>
              <a:ext cx="16764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C00000"/>
                  </a:solidFill>
                </a:rPr>
                <a:t>SEQ : 300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002060"/>
                  </a:solidFill>
                </a:rPr>
                <a:t>ACK : 101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85800" y="1402432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COMPUTER A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800600" y="1402432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COMPUTER B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85800" y="3688432"/>
              <a:ext cx="16764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002060"/>
                  </a:solidFill>
                </a:rPr>
                <a:t>SEQ : 101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C00000"/>
                  </a:solidFill>
                </a:rPr>
                <a:t>ACK : 301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800600" y="4679032"/>
              <a:ext cx="16764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C00000"/>
                  </a:solidFill>
                </a:rPr>
                <a:t>SEQ : 301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002060"/>
                  </a:solidFill>
                </a:rPr>
                <a:t>ACK : 102</a:t>
              </a:r>
            </a:p>
          </p:txBody>
        </p:sp>
        <p:cxnSp>
          <p:nvCxnSpPr>
            <p:cNvPr id="13" name="Straight Arrow Connector 12"/>
            <p:cNvCxnSpPr>
              <a:stCxn id="7" idx="3"/>
            </p:cNvCxnSpPr>
            <p:nvPr/>
          </p:nvCxnSpPr>
          <p:spPr>
            <a:xfrm>
              <a:off x="2362200" y="2354932"/>
              <a:ext cx="2438400" cy="38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362200" y="4145632"/>
              <a:ext cx="2438400" cy="7937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1"/>
            </p:cNvCxnSpPr>
            <p:nvPr/>
          </p:nvCxnSpPr>
          <p:spPr>
            <a:xfrm rot="10800000" flipV="1">
              <a:off x="2362200" y="3116932"/>
              <a:ext cx="2438400" cy="38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 flipV="1">
              <a:off x="2362200" y="5060032"/>
              <a:ext cx="2438400" cy="38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9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dirty="0"/>
              <a:t>SEQ and ACK :</a:t>
            </a:r>
            <a:br>
              <a:rPr lang="en-GB" altLang="en-US" sz="3200" dirty="0"/>
            </a:br>
            <a:r>
              <a:rPr lang="en-GB" altLang="en-US" sz="3200" dirty="0"/>
              <a:t>Simplified Web site request</a:t>
            </a:r>
            <a:endParaRPr lang="en-S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39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457200" y="1275928"/>
            <a:ext cx="6172200" cy="5105400"/>
            <a:chOff x="457200" y="1066800"/>
            <a:chExt cx="6172200" cy="51054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09600" y="1524000"/>
              <a:ext cx="17526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SYN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002060"/>
                  </a:solidFill>
                </a:rPr>
                <a:t>SEQ : 100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C00000"/>
                  </a:solidFill>
                </a:rPr>
                <a:t>ACK : 0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495800" y="2209800"/>
              <a:ext cx="16764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SYN/ACK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C00000"/>
                  </a:solidFill>
                </a:rPr>
                <a:t>SEQ : 300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002060"/>
                  </a:solidFill>
                </a:rPr>
                <a:t>ACK : 101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85800" y="10668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CLIENT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495800" y="10668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WEB SERVER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85800" y="2971800"/>
              <a:ext cx="16764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/>
                <a:t>ACK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002060"/>
                  </a:solidFill>
                </a:rPr>
                <a:t>SEQ : 101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C00000"/>
                  </a:solidFill>
                </a:rPr>
                <a:t>ACK : 301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495800" y="4800600"/>
              <a:ext cx="2133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C00000"/>
                  </a:solidFill>
                </a:rPr>
                <a:t>SEQ : 301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002060"/>
                  </a:solidFill>
                </a:rPr>
                <a:t>ACK : 141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WEB PAGE DATA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(200 bytes of data)</a:t>
              </a:r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V="1">
              <a:off x="2362200" y="1981200"/>
              <a:ext cx="2209800" cy="38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62200" y="3429000"/>
              <a:ext cx="2209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rot="10800000" flipV="1">
              <a:off x="2362200" y="2705100"/>
              <a:ext cx="2133600" cy="38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57200" y="4191000"/>
              <a:ext cx="2133600" cy="175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002060"/>
                  </a:solidFill>
                </a:rPr>
                <a:t>SEQ : 101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solidFill>
                    <a:srgbClr val="C00000"/>
                  </a:solidFill>
                </a:rPr>
                <a:t>ACK : 301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/>
                <a:t>“REQUEST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/>
                <a:t>FOR WEB PAGE”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/>
                <a:t>(40 bytes of data)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590800" y="4419600"/>
              <a:ext cx="1981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2362200" y="6096000"/>
              <a:ext cx="2133600" cy="38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60032" y="3789040"/>
            <a:ext cx="40176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ACK is increased to 141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(Server has received 40 bytes of data from Client and Server expects next packet from Client to have SEQ 141)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6210672" y="4932040"/>
            <a:ext cx="9906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6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59688" cy="922114"/>
          </a:xfrm>
        </p:spPr>
        <p:txBody>
          <a:bodyPr/>
          <a:lstStyle/>
          <a:p>
            <a:r>
              <a:rPr lang="en-US" dirty="0"/>
              <a:t>The OSI Model and the TCP Stack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b="6320"/>
          <a:stretch>
            <a:fillRect/>
          </a:stretch>
        </p:blipFill>
        <p:spPr bwMode="auto">
          <a:xfrm>
            <a:off x="1403649" y="1174806"/>
            <a:ext cx="6368752" cy="520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dirty="0"/>
              <a:t>SEQ and ACK :</a:t>
            </a:r>
            <a:br>
              <a:rPr lang="en-GB" altLang="en-US" sz="3200" dirty="0"/>
            </a:br>
            <a:r>
              <a:rPr lang="en-GB" altLang="en-US" sz="3200" dirty="0"/>
              <a:t>Simplified Web site request</a:t>
            </a:r>
            <a:endParaRPr lang="en-S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40</a:t>
            </a:fld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457200" y="1440904"/>
            <a:ext cx="7010400" cy="4724400"/>
            <a:chOff x="457200" y="990600"/>
            <a:chExt cx="7010400" cy="47244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762000" y="99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CLIENT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410200" y="99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WEB SERVER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0" y="1600200"/>
              <a:ext cx="2133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C00000"/>
                  </a:solidFill>
                </a:rPr>
                <a:t>SEQ : 301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002060"/>
                  </a:solidFill>
                </a:rPr>
                <a:t>ACK : 141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WEB PAGE DATA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(200 bytes of data)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rot="10800000">
              <a:off x="2819400" y="2286000"/>
              <a:ext cx="2514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3962400"/>
              <a:ext cx="2133600" cy="175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002060"/>
                  </a:solidFill>
                </a:rPr>
                <a:t>SEQ : 141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C00000"/>
                  </a:solidFill>
                </a:rPr>
                <a:t>ACK : 701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RECEIVED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WEB PAGE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334000" y="3124200"/>
              <a:ext cx="2133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C00000"/>
                  </a:solidFill>
                </a:rPr>
                <a:t>SEQ : 501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>
                  <a:solidFill>
                    <a:srgbClr val="002060"/>
                  </a:solidFill>
                </a:rPr>
                <a:t>ACK : 141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WEB PAGE DATA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(200 bytes of data)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rot="10800000">
              <a:off x="2743200" y="3810000"/>
              <a:ext cx="2590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590800" y="4876800"/>
              <a:ext cx="2667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590800" y="5454143"/>
            <a:ext cx="419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ACK is increased to 701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(Client has received 400 bytes of data from Server and Client expects next packet from Server to have SEQ 701)</a:t>
            </a:r>
          </a:p>
        </p:txBody>
      </p:sp>
    </p:spTree>
    <p:extLst>
      <p:ext uri="{BB962C8B-B14F-4D97-AF65-F5344CB8AC3E}">
        <p14:creationId xmlns:p14="http://schemas.microsoft.com/office/powerpoint/2010/main" val="2452257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TCP SEQ and ACK numbers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Don’t worry if you find it difficult to understand how the SEQ and ACK increase with the packets being sent and received. You just need to understand the below two points:</a:t>
            </a:r>
          </a:p>
          <a:p>
            <a:r>
              <a:rPr lang="en-SG" dirty="0"/>
              <a:t>With the SEQ and ACK numbers, TCP can re-order packets that arrive out of sequence</a:t>
            </a:r>
          </a:p>
          <a:p>
            <a:r>
              <a:rPr lang="en-SG" dirty="0"/>
              <a:t>With the SEQ and ACK numbers, TCP can tell if a packet is missing in transit and can re-send the packet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2815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and UDP Ports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channel to applications that are sending and receiving network data</a:t>
            </a:r>
          </a:p>
          <a:p>
            <a:r>
              <a:rPr lang="en-US" dirty="0"/>
              <a:t>Also called sockets</a:t>
            </a:r>
            <a:endParaRPr lang="en-SG" dirty="0"/>
          </a:p>
          <a:p>
            <a:r>
              <a:rPr lang="en-SG" dirty="0"/>
              <a:t>Port numbers start at 0 and go up to 65535</a:t>
            </a:r>
          </a:p>
          <a:p>
            <a:r>
              <a:rPr lang="en-US" dirty="0"/>
              <a:t>Well known port numbers</a:t>
            </a:r>
          </a:p>
          <a:p>
            <a:pPr marL="273050" indent="-3175">
              <a:buNone/>
            </a:pPr>
            <a:r>
              <a:rPr lang="en-US" sz="2400" dirty="0"/>
              <a:t>21, 20 	File Transfer Protocol (FTP)</a:t>
            </a:r>
          </a:p>
          <a:p>
            <a:pPr marL="273050" indent="-3175">
              <a:buNone/>
            </a:pPr>
            <a:r>
              <a:rPr lang="en-US" sz="2400" dirty="0"/>
              <a:t>25		Simple Mail Transfer Protocol (SMTP)</a:t>
            </a:r>
          </a:p>
          <a:p>
            <a:pPr marL="273050" indent="-3175">
              <a:buNone/>
            </a:pPr>
            <a:r>
              <a:rPr lang="en-US" sz="2400" dirty="0"/>
              <a:t>80		Hypertext Transfer Protocol (HTTP)</a:t>
            </a:r>
          </a:p>
          <a:p>
            <a:pPr marL="273050" indent="-3175">
              <a:buNone/>
            </a:pPr>
            <a:r>
              <a:rPr lang="en-US" sz="2400" dirty="0"/>
              <a:t>443		Hypertext Transfer Protocol Secure (HTTPS)</a:t>
            </a:r>
          </a:p>
          <a:p>
            <a:r>
              <a:rPr lang="en-SG" dirty="0"/>
              <a:t>Search the Internet for “Well known port numbers”</a:t>
            </a:r>
          </a:p>
          <a:p>
            <a:pPr marL="273050" indent="-3175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42</a:t>
            </a:fld>
            <a:endParaRPr lang="en-SG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Netstat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276056"/>
          </a:xfrm>
        </p:spPr>
        <p:txBody>
          <a:bodyPr>
            <a:normAutofit fontScale="25000" lnSpcReduction="20000"/>
          </a:bodyPr>
          <a:lstStyle/>
          <a:p>
            <a:r>
              <a:rPr lang="en-US" sz="8600" dirty="0" err="1"/>
              <a:t>Netstat</a:t>
            </a:r>
            <a:r>
              <a:rPr lang="en-US" sz="8600" dirty="0"/>
              <a:t> can be used to display opened ports and current network connections</a:t>
            </a:r>
          </a:p>
          <a:p>
            <a:r>
              <a:rPr lang="en-US" sz="8600" dirty="0"/>
              <a:t>Sample output :</a:t>
            </a: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Active Connections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6400" b="1" dirty="0">
                <a:latin typeface="Courier New" pitchFamily="49" charset="0"/>
                <a:cs typeface="Courier New" pitchFamily="49" charset="0"/>
              </a:rPr>
              <a:t> Proto  Local Address          Foreign Address        State</a:t>
            </a:r>
            <a:endParaRPr lang="en-SG" sz="6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TCP    0.0.0.0:135            0.0.0.0:0              LISTENING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TCP    0.0.0.0:443            0.0.0.0:0              LISTENING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TCP    0.0.0.0:445            0.0.0.0:0              LISTENING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TCP    0.0.0.0:1025           0.0.0.0:0              LISTENING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TCP    10.10.0.99:139         0.0.0.0:0              LISTENING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TCP    10.10.0.99:1250        10.10.0.254:8888       CLOSE_WAIT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TCP    10.10.0.99:1253        10.10.0.254:8888       ESTABLISHED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TCP    127.0.0.1:1027         0.0.0.0:0              LISTENING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TCP    127.0.0.1:1255         127.0.0.1:14147        ESTABLISHED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UDP    0.0.0.0:445            *:*                    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UDP    0.0.0.0:500            *:*                    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UDP    0.0.0.0:3456           *:*                    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UDP    127.0.0.1:123          *:*                    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UDP    127.0.0.1:1026         *:*                    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UDP    127.0.0.1:1177         *:*                    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6400" dirty="0">
                <a:latin typeface="Courier New" pitchFamily="49" charset="0"/>
                <a:cs typeface="Courier New" pitchFamily="49" charset="0"/>
              </a:rPr>
              <a:t>  UDP    127.0.0.1:1900         *:*                                        </a:t>
            </a:r>
            <a:endParaRPr lang="en-SG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43</a:t>
            </a:fld>
            <a:endParaRPr lang="en-SG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in </a:t>
            </a:r>
            <a:r>
              <a:rPr lang="en-US" dirty="0" err="1"/>
              <a:t>Netstat</a:t>
            </a:r>
            <a:r>
              <a:rPr lang="en-US" dirty="0"/>
              <a:t> output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Local Address</a:t>
            </a:r>
            <a:endParaRPr lang="en-SG" dirty="0"/>
          </a:p>
          <a:p>
            <a:pPr marL="1798638" indent="-1528763">
              <a:buNone/>
            </a:pPr>
            <a:r>
              <a:rPr lang="en-GB" dirty="0"/>
              <a:t>0.0.0.0	A process is listening on the specified port on all available IP addresses on the machine. </a:t>
            </a:r>
            <a:endParaRPr lang="en-SG" dirty="0"/>
          </a:p>
          <a:p>
            <a:pPr marL="1798638" indent="-1528763">
              <a:buNone/>
            </a:pPr>
            <a:r>
              <a:rPr lang="en-GB" dirty="0"/>
              <a:t>127.0.0.1	A process is listening on the specified port only on the loopback address (127.0.0.1). This means the process is listening only for clients on the same machine.</a:t>
            </a:r>
            <a:endParaRPr lang="en-SG" dirty="0"/>
          </a:p>
          <a:p>
            <a:pPr marL="1798638" indent="-1528763">
              <a:buNone/>
            </a:pPr>
            <a:r>
              <a:rPr lang="en-GB" dirty="0" err="1"/>
              <a:t>n.n.n.n</a:t>
            </a:r>
            <a:r>
              <a:rPr lang="en-GB" dirty="0"/>
              <a:t>	A process is listening on the specified port only on the specified IP address.</a:t>
            </a:r>
            <a:endParaRPr lang="en-SG" dirty="0"/>
          </a:p>
          <a:p>
            <a:pPr>
              <a:buNone/>
            </a:pPr>
            <a:endParaRPr lang="en-SG" dirty="0"/>
          </a:p>
          <a:p>
            <a:r>
              <a:rPr lang="en-GB" b="1" dirty="0"/>
              <a:t>Foreign Addresses</a:t>
            </a:r>
            <a:endParaRPr lang="en-SG" dirty="0"/>
          </a:p>
          <a:p>
            <a:pPr>
              <a:buNone/>
            </a:pPr>
            <a:r>
              <a:rPr lang="en-GB" dirty="0"/>
              <a:t>	The IP address of the machine connected to the port</a:t>
            </a:r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44</a:t>
            </a:fld>
            <a:endParaRPr lang="en-SG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in </a:t>
            </a:r>
            <a:r>
              <a:rPr lang="en-US" dirty="0" err="1"/>
              <a:t>Netstat</a:t>
            </a:r>
            <a:r>
              <a:rPr lang="en-US" dirty="0"/>
              <a:t> output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Some Common States</a:t>
            </a:r>
            <a:endParaRPr lang="en-SG" dirty="0"/>
          </a:p>
          <a:p>
            <a:pPr marL="3043238" indent="-2773363">
              <a:buNone/>
            </a:pPr>
            <a:r>
              <a:rPr lang="en-GB" dirty="0"/>
              <a:t>LISTENING	The port is ready and listening for new connections</a:t>
            </a:r>
            <a:endParaRPr lang="en-SG" dirty="0"/>
          </a:p>
          <a:p>
            <a:pPr marL="3043238" indent="-2773363">
              <a:buNone/>
            </a:pPr>
            <a:r>
              <a:rPr lang="en-GB" dirty="0"/>
              <a:t>SYN_SEND	A SYN packet has been sent</a:t>
            </a:r>
            <a:endParaRPr lang="en-SG" dirty="0"/>
          </a:p>
          <a:p>
            <a:pPr marL="3043238" indent="-2773363">
              <a:buNone/>
            </a:pPr>
            <a:r>
              <a:rPr lang="en-GB" dirty="0"/>
              <a:t>SYN_RECEIVED	A SYN packet has been received</a:t>
            </a:r>
            <a:endParaRPr lang="en-SG" dirty="0"/>
          </a:p>
          <a:p>
            <a:pPr marL="3043238" indent="-2773363">
              <a:buNone/>
            </a:pPr>
            <a:r>
              <a:rPr lang="en-GB" dirty="0"/>
              <a:t>ESTABLISHED	A connection has been established with the port</a:t>
            </a:r>
            <a:endParaRPr lang="en-SG" dirty="0"/>
          </a:p>
          <a:p>
            <a:pPr marL="3043238" indent="-2773363">
              <a:buNone/>
            </a:pPr>
            <a:r>
              <a:rPr lang="en-GB" dirty="0"/>
              <a:t>CLOSE_WAIT	A FIN packet has been received</a:t>
            </a:r>
            <a:endParaRPr lang="en-SG" dirty="0"/>
          </a:p>
          <a:p>
            <a:pPr marL="3043238" indent="-2773363">
              <a:buNone/>
            </a:pPr>
            <a:r>
              <a:rPr lang="en-GB" dirty="0"/>
              <a:t>LAST_ACK	A FIN packet has been sent</a:t>
            </a:r>
            <a:endParaRPr lang="en-SG" dirty="0"/>
          </a:p>
          <a:p>
            <a:pPr marL="3043238" indent="-2773363">
              <a:buNone/>
            </a:pPr>
            <a:r>
              <a:rPr lang="en-GB" dirty="0"/>
              <a:t>TIME_WAIT	After sending FIN packet, wait a while to ensure no more data is being sent on the connection</a:t>
            </a:r>
            <a:endParaRPr lang="en-SG" dirty="0"/>
          </a:p>
          <a:p>
            <a:pPr marL="3043238" indent="-2773363">
              <a:buNone/>
            </a:pPr>
            <a:r>
              <a:rPr lang="en-GB" dirty="0"/>
              <a:t>CLOSED	Connection is closed</a:t>
            </a:r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45</a:t>
            </a:fld>
            <a:endParaRPr lang="en-SG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 Protocol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for copying files between systems</a:t>
            </a:r>
          </a:p>
          <a:p>
            <a:r>
              <a:rPr lang="en-US" dirty="0"/>
              <a:t>Two connections are used</a:t>
            </a:r>
          </a:p>
          <a:p>
            <a:pPr lvl="1"/>
            <a:r>
              <a:rPr lang="en-US" dirty="0"/>
              <a:t>Control connection for user authentication and other control info (usually Port 21 on the FTP Server)</a:t>
            </a:r>
          </a:p>
          <a:p>
            <a:pPr lvl="1"/>
            <a:r>
              <a:rPr lang="en-US" dirty="0"/>
              <a:t>Data connection for transfer of the file data (may be Port 20 or another port number on the FTP Server)</a:t>
            </a:r>
          </a:p>
          <a:p>
            <a:r>
              <a:rPr lang="en-US" dirty="0"/>
              <a:t>Old protocol, designed when security was not an issue</a:t>
            </a:r>
          </a:p>
          <a:p>
            <a:r>
              <a:rPr lang="en-US" dirty="0"/>
              <a:t>No encryption (all data, including passwords sent across network in plaintext)</a:t>
            </a:r>
          </a:p>
          <a:p>
            <a:r>
              <a:rPr lang="en-US" dirty="0"/>
              <a:t>Can use alternatives like SFTP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46</a:t>
            </a:fld>
            <a:endParaRPr lang="en-SG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Signatures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47</a:t>
            </a:fld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54263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228184" y="2276872"/>
            <a:ext cx="93610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5508104" y="1268760"/>
            <a:ext cx="3000965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3-way handshake to set up control connection</a:t>
            </a:r>
            <a:endParaRPr lang="en-S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32241" y="191683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9" y="5301208"/>
            <a:ext cx="295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authentication</a:t>
            </a:r>
          </a:p>
          <a:p>
            <a:r>
              <a:rPr lang="en-US" dirty="0"/>
              <a:t>(username and password are sent in </a:t>
            </a:r>
            <a:r>
              <a:rPr lang="en-US" dirty="0" err="1"/>
              <a:t>cleartext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88024" y="3789040"/>
            <a:ext cx="216024" cy="1512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Signatures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48</a:t>
            </a:fld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602457"/>
            <a:ext cx="88773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47864" y="5517232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of file</a:t>
            </a:r>
          </a:p>
          <a:p>
            <a:r>
              <a:rPr lang="en-US" dirty="0"/>
              <a:t>(contents of file sent in </a:t>
            </a:r>
            <a:r>
              <a:rPr lang="en-US" dirty="0" err="1"/>
              <a:t>cleartext</a:t>
            </a:r>
            <a:r>
              <a:rPr lang="en-US" dirty="0"/>
              <a:t>)</a:t>
            </a:r>
            <a:endParaRPr lang="en-SG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11960" y="2708920"/>
            <a:ext cx="432048" cy="2808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28184" y="1772816"/>
            <a:ext cx="93610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868144" y="836712"/>
            <a:ext cx="3000965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3-way handshake to set up data connection</a:t>
            </a:r>
            <a:endParaRPr lang="en-SG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88224" y="141277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2040" y="5301208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076056" y="5589240"/>
            <a:ext cx="504056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protocols set out rules on how devices communicate with one another</a:t>
            </a:r>
          </a:p>
          <a:p>
            <a:r>
              <a:rPr lang="en-SG" sz="2400" dirty="0"/>
              <a:t>IPv4 uses 32-bit (four-byte or four octets) addresses, which limits the address space to about 4 billion addresses</a:t>
            </a:r>
          </a:p>
          <a:p>
            <a:r>
              <a:rPr lang="en-US" sz="2400" dirty="0"/>
              <a:t>IPv6 will use 128-bit addresses, which supports about 300 trillion </a:t>
            </a:r>
            <a:r>
              <a:rPr lang="en-US" sz="2400" dirty="0" err="1"/>
              <a:t>trillion</a:t>
            </a:r>
            <a:r>
              <a:rPr lang="en-US" sz="2400" dirty="0"/>
              <a:t> </a:t>
            </a:r>
            <a:r>
              <a:rPr lang="en-US" sz="2400" dirty="0" err="1"/>
              <a:t>trillion</a:t>
            </a:r>
            <a:r>
              <a:rPr lang="en-US" sz="2400" dirty="0"/>
              <a:t> addresses</a:t>
            </a:r>
          </a:p>
          <a:p>
            <a:r>
              <a:rPr lang="en-US" dirty="0"/>
              <a:t>ICMP assists TCP/IP networks with troubleshooting communication problems</a:t>
            </a:r>
          </a:p>
          <a:p>
            <a:r>
              <a:rPr lang="en-GB" dirty="0"/>
              <a:t>TCP uses a 3-way handshake to establish a connection between 2 computers</a:t>
            </a:r>
          </a:p>
          <a:p>
            <a:r>
              <a:rPr lang="en-US" dirty="0"/>
              <a:t>HTTP used to access data on the World Wide Web</a:t>
            </a:r>
          </a:p>
          <a:p>
            <a:r>
              <a:rPr lang="en-US" dirty="0"/>
              <a:t>FTP for copying files between systems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03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TCP/IP’s Layered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Example of how the layers work together: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You start your Web browser and your home page is </a:t>
            </a:r>
            <a:r>
              <a:rPr lang="en-US" i="1" dirty="0">
                <a:latin typeface="Arial" panose="020B0604020202020204" pitchFamily="34" charset="0"/>
              </a:rPr>
              <a:t>http://www.cengage.com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web browser formats a request for your home page by using the Application layer protocol HTTP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request looks something like: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The unit of information the Application layer works with is simply called “data”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005064"/>
            <a:ext cx="4104456" cy="6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9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TCP/IP’s Layered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Example continued: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Application-layer protocol HTTP passes the request down to the Transport-layer protocol (TCP)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TCP adds a header to the request that looks like: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The unit of information the Transport layer works with is called a segment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TCP passes the segment to the Internetwork layer protocol (IP)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044781"/>
            <a:ext cx="6268836" cy="7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3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TCP/IP’s Layered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</a:rPr>
              <a:t>Example continued: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IP places its header on the segment: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The unit of information is now called a packet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packet is passed down to the Network access layer, where the NIC operates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 frame header and trailer are added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The frame is delivered to the network medium as bits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on its way to the  </a:t>
            </a:r>
            <a:r>
              <a:rPr lang="en-US" i="1" dirty="0">
                <a:latin typeface="Arial" panose="020B0604020202020204" pitchFamily="34" charset="0"/>
              </a:rPr>
              <a:t>www.cengage.com </a:t>
            </a:r>
            <a:r>
              <a:rPr lang="en-US" dirty="0">
                <a:latin typeface="Arial" panose="020B0604020202020204" pitchFamily="34" charset="0"/>
              </a:rPr>
              <a:t> server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web server processes it and returns a Web page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332038"/>
            <a:ext cx="4525108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175919"/>
            <a:ext cx="604451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0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329690-9485-47B6-A854-58D2AAEFB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04" y="980728"/>
            <a:ext cx="8800864" cy="46805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B202D-C89F-422E-8FB3-D2600871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F5591-E440-4DF6-9CE8-A9F8246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22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Access Control address</a:t>
            </a:r>
          </a:p>
          <a:p>
            <a:r>
              <a:rPr lang="en-US" dirty="0"/>
              <a:t>Unique hardware (physical) address assigned to network interface cards</a:t>
            </a:r>
          </a:p>
          <a:p>
            <a:r>
              <a:rPr lang="en-US" dirty="0"/>
              <a:t>Assigned by the vendor of the network card</a:t>
            </a:r>
          </a:p>
          <a:p>
            <a:r>
              <a:rPr lang="en-US" dirty="0"/>
              <a:t>Represented as 6 groups of 2 hexadecimal digits</a:t>
            </a:r>
          </a:p>
          <a:p>
            <a:pPr marL="273050" indent="-3175" algn="ctr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01:D6:A7:F0:38:95</a:t>
            </a:r>
            <a:endParaRPr lang="en-SG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Network 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3639</TotalTime>
  <Words>2995</Words>
  <Application>Microsoft Office PowerPoint</Application>
  <PresentationFormat>On-screen Show (4:3)</PresentationFormat>
  <Paragraphs>499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Arial Black</vt:lpstr>
      <vt:lpstr>Calibri</vt:lpstr>
      <vt:lpstr>Courier New</vt:lpstr>
      <vt:lpstr>Wingdings</vt:lpstr>
      <vt:lpstr>Wingdings 2</vt:lpstr>
      <vt:lpstr>Prefab</vt:lpstr>
      <vt:lpstr>Topic 03a Network Protocols </vt:lpstr>
      <vt:lpstr>Objectives</vt:lpstr>
      <vt:lpstr>What are network protocols?</vt:lpstr>
      <vt:lpstr>The OSI Model and the TCP Stack</vt:lpstr>
      <vt:lpstr>TCP/IP’s Layered Architecture</vt:lpstr>
      <vt:lpstr>TCP/IP’s Layered Architecture</vt:lpstr>
      <vt:lpstr>TCP/IP’s Layered Architecture</vt:lpstr>
      <vt:lpstr>PowerPoint Presentation</vt:lpstr>
      <vt:lpstr>MAC address</vt:lpstr>
      <vt:lpstr>Ethernet frame (Layer 2)</vt:lpstr>
      <vt:lpstr>IP addressing v4 and v6</vt:lpstr>
      <vt:lpstr>IP classes</vt:lpstr>
      <vt:lpstr>Subnet mask</vt:lpstr>
      <vt:lpstr>Subnet Mask</vt:lpstr>
      <vt:lpstr>Specifying the subnet masks</vt:lpstr>
      <vt:lpstr>Loopback address</vt:lpstr>
      <vt:lpstr>IP Packet (Layer 3)</vt:lpstr>
      <vt:lpstr>TCP and UDP (Layer 4)</vt:lpstr>
      <vt:lpstr>TCP Packet (Layer 4)</vt:lpstr>
      <vt:lpstr>TCP Flags</vt:lpstr>
      <vt:lpstr>UDP Headers</vt:lpstr>
      <vt:lpstr>UDP Packet (Layer 4)</vt:lpstr>
      <vt:lpstr>ICMP</vt:lpstr>
      <vt:lpstr>ICMP Payload</vt:lpstr>
      <vt:lpstr>Ping Signatures</vt:lpstr>
      <vt:lpstr>Time-To-Live (TTL)</vt:lpstr>
      <vt:lpstr>Default TTLs</vt:lpstr>
      <vt:lpstr>Three-way handshake</vt:lpstr>
      <vt:lpstr>Three-way handshake used by TCP in establishing a communication session</vt:lpstr>
      <vt:lpstr>Hypertext Transfer Protocol (HTTP)</vt:lpstr>
      <vt:lpstr>HTTP Signatures</vt:lpstr>
      <vt:lpstr>HTTP Signatures</vt:lpstr>
      <vt:lpstr>Why need HTTPS?</vt:lpstr>
      <vt:lpstr>Why need HTTPS?</vt:lpstr>
      <vt:lpstr>HTTPS</vt:lpstr>
      <vt:lpstr>HTTPS</vt:lpstr>
      <vt:lpstr>TCP SEQ and ACK numbers</vt:lpstr>
      <vt:lpstr>SEQ and ACK : Simple example</vt:lpstr>
      <vt:lpstr>SEQ and ACK : Simplified Web site request</vt:lpstr>
      <vt:lpstr>SEQ and ACK : Simplified Web site request</vt:lpstr>
      <vt:lpstr>TCP SEQ and ACK numbers</vt:lpstr>
      <vt:lpstr>TCP and UDP Ports</vt:lpstr>
      <vt:lpstr>Netstat</vt:lpstr>
      <vt:lpstr>Columns in Netstat output</vt:lpstr>
      <vt:lpstr>Columns in Netstat output</vt:lpstr>
      <vt:lpstr>File Transfer Protocol</vt:lpstr>
      <vt:lpstr>FTP Signatures</vt:lpstr>
      <vt:lpstr>FTP Signatures</vt:lpstr>
      <vt:lpstr>Summary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Leonard _Bored</cp:lastModifiedBy>
  <cp:revision>58</cp:revision>
  <cp:lastPrinted>2019-09-18T06:46:59Z</cp:lastPrinted>
  <dcterms:created xsi:type="dcterms:W3CDTF">2012-02-22T05:39:57Z</dcterms:created>
  <dcterms:modified xsi:type="dcterms:W3CDTF">2022-01-04T02:23:31Z</dcterms:modified>
</cp:coreProperties>
</file>