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28"/>
  </p:notesMasterIdLst>
  <p:handoutMasterIdLst>
    <p:handoutMasterId r:id="rId29"/>
  </p:handoutMasterIdLst>
  <p:sldIdLst>
    <p:sldId id="339" r:id="rId2"/>
    <p:sldId id="258" r:id="rId3"/>
    <p:sldId id="290" r:id="rId4"/>
    <p:sldId id="291" r:id="rId5"/>
    <p:sldId id="341" r:id="rId6"/>
    <p:sldId id="319" r:id="rId7"/>
    <p:sldId id="320" r:id="rId8"/>
    <p:sldId id="321" r:id="rId9"/>
    <p:sldId id="343" r:id="rId10"/>
    <p:sldId id="323" r:id="rId11"/>
    <p:sldId id="338" r:id="rId12"/>
    <p:sldId id="324" r:id="rId13"/>
    <p:sldId id="342" r:id="rId14"/>
    <p:sldId id="325" r:id="rId15"/>
    <p:sldId id="326" r:id="rId16"/>
    <p:sldId id="328" r:id="rId17"/>
    <p:sldId id="329" r:id="rId18"/>
    <p:sldId id="330" r:id="rId19"/>
    <p:sldId id="331" r:id="rId20"/>
    <p:sldId id="337" r:id="rId21"/>
    <p:sldId id="332" r:id="rId22"/>
    <p:sldId id="333" r:id="rId23"/>
    <p:sldId id="334" r:id="rId24"/>
    <p:sldId id="335" r:id="rId25"/>
    <p:sldId id="336" r:id="rId26"/>
    <p:sldId id="340" r:id="rId27"/>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D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634"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42598D44-56FF-41F4-9C77-5D63E8D0AE71}" type="datetimeFigureOut">
              <a:rPr lang="en-SG" smtClean="0"/>
              <a:t>10/1/2022</a:t>
            </a:fld>
            <a:endParaRPr lang="en-SG"/>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5D729C8D-F975-4856-A440-D117259DC3F4}" type="slidenum">
              <a:rPr lang="en-SG" smtClean="0"/>
              <a:t>‹#›</a:t>
            </a:fld>
            <a:endParaRPr lang="en-SG"/>
          </a:p>
        </p:txBody>
      </p:sp>
    </p:spTree>
    <p:extLst>
      <p:ext uri="{BB962C8B-B14F-4D97-AF65-F5344CB8AC3E}">
        <p14:creationId xmlns:p14="http://schemas.microsoft.com/office/powerpoint/2010/main" val="583897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A2FBA7D-48B1-422E-81F4-1DF1DB2B14AA}" type="datetimeFigureOut">
              <a:rPr lang="en-SG" smtClean="0"/>
              <a:pPr/>
              <a:t>10/1/2022</a:t>
            </a:fld>
            <a:endParaRPr lang="en-SG"/>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D899A66-8ECF-43F7-8F92-429B407F8AE6}" type="slidenum">
              <a:rPr lang="en-SG" smtClean="0"/>
              <a:pPr/>
              <a:t>‹#›</a:t>
            </a:fld>
            <a:endParaRPr lang="en-SG"/>
          </a:p>
        </p:txBody>
      </p:sp>
    </p:spTree>
    <p:extLst>
      <p:ext uri="{BB962C8B-B14F-4D97-AF65-F5344CB8AC3E}">
        <p14:creationId xmlns:p14="http://schemas.microsoft.com/office/powerpoint/2010/main" val="36900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Same Side Corner Rectangle 6"/>
          <p:cNvSpPr/>
          <p:nvPr userDrawn="1"/>
        </p:nvSpPr>
        <p:spPr>
          <a:xfrm flipV="1">
            <a:off x="228600" y="4724400"/>
            <a:ext cx="8686800" cy="1828800"/>
          </a:xfrm>
          <a:prstGeom prst="round2SameRect">
            <a:avLst>
              <a:gd name="adj1" fmla="val 10784"/>
              <a:gd name="adj2" fmla="val 0"/>
            </a:avLst>
          </a:prstGeom>
          <a:no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Same Side Corner Rectangle 7"/>
          <p:cNvSpPr/>
          <p:nvPr/>
        </p:nvSpPr>
        <p:spPr>
          <a:xfrm>
            <a:off x="228600" y="228600"/>
            <a:ext cx="8686800" cy="6152728"/>
          </a:xfrm>
          <a:prstGeom prst="round2SameRect">
            <a:avLst>
              <a:gd name="adj1" fmla="val 2821"/>
              <a:gd name="adj2" fmla="val 0"/>
            </a:avLst>
          </a:prstGeom>
          <a:noFill/>
          <a:ln w="127000" cap="rnd" cmpd="sng" algn="ctr">
            <a:solidFill>
              <a:srgbClr val="53D2FF"/>
            </a:solid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ctrTitle"/>
          </p:nvPr>
        </p:nvSpPr>
        <p:spPr>
          <a:xfrm>
            <a:off x="609600" y="533400"/>
            <a:ext cx="7924800" cy="4191744"/>
          </a:xfrm>
        </p:spPr>
        <p:txBody>
          <a:bodyPr>
            <a:normAutofit/>
          </a:bodyPr>
          <a:lstStyle>
            <a:lvl1pPr algn="ctr">
              <a:defRPr sz="4800">
                <a:effectLst/>
              </a:defRPr>
            </a:lvl1pPr>
          </a:lstStyle>
          <a:p>
            <a:r>
              <a:rPr lang="en-US" dirty="0"/>
              <a:t>Click to edit Master title style</a:t>
            </a:r>
          </a:p>
        </p:txBody>
      </p:sp>
      <p:sp>
        <p:nvSpPr>
          <p:cNvPr id="3" name="Rectangle 2"/>
          <p:cNvSpPr>
            <a:spLocks noGrp="1"/>
          </p:cNvSpPr>
          <p:nvPr>
            <p:ph type="subTitle" idx="1"/>
          </p:nvPr>
        </p:nvSpPr>
        <p:spPr>
          <a:xfrm>
            <a:off x="304800" y="4800600"/>
            <a:ext cx="8534400" cy="1600200"/>
          </a:xfrm>
        </p:spPr>
        <p:txBody>
          <a:bodyPr anchor="ct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3"/>
          <p:cNvSpPr>
            <a:spLocks noGrp="1"/>
          </p:cNvSpPr>
          <p:nvPr>
            <p:ph type="dt" sz="half" idx="10"/>
          </p:nvPr>
        </p:nvSpPr>
        <p:spPr>
          <a:xfrm>
            <a:off x="228600" y="6553200"/>
            <a:ext cx="2133600" cy="287782"/>
          </a:xfrm>
        </p:spPr>
        <p:txBody>
          <a:bodyPr/>
          <a:lstStyle/>
          <a:p>
            <a:fld id="{8EB42DA5-99B3-43FD-969F-8E6A2712C9B0}" type="datetime1">
              <a:rPr lang="en-SG" smtClean="0"/>
              <a:t>10/1/2022</a:t>
            </a:fld>
            <a:endParaRPr lang="en-SG"/>
          </a:p>
        </p:txBody>
      </p:sp>
      <p:sp>
        <p:nvSpPr>
          <p:cNvPr id="5" name="Rectangle 4"/>
          <p:cNvSpPr>
            <a:spLocks noGrp="1"/>
          </p:cNvSpPr>
          <p:nvPr>
            <p:ph type="ftr" sz="quarter" idx="11"/>
          </p:nvPr>
        </p:nvSpPr>
        <p:spPr>
          <a:xfrm>
            <a:off x="2895600" y="6553200"/>
            <a:ext cx="3429000" cy="287782"/>
          </a:xfrm>
        </p:spPr>
        <p:txBody>
          <a:bodyPr/>
          <a:lstStyle/>
          <a:p>
            <a:r>
              <a:rPr lang="en-SG"/>
              <a:t>Network Fundamentals</a:t>
            </a:r>
          </a:p>
        </p:txBody>
      </p:sp>
      <p:sp>
        <p:nvSpPr>
          <p:cNvPr id="6" name="Rectangle 5"/>
          <p:cNvSpPr>
            <a:spLocks noGrp="1"/>
          </p:cNvSpPr>
          <p:nvPr>
            <p:ph type="sldNum" sz="quarter" idx="12"/>
          </p:nvPr>
        </p:nvSpPr>
        <p:spPr>
          <a:xfrm>
            <a:off x="6858000" y="6553200"/>
            <a:ext cx="2057400" cy="287782"/>
          </a:xfrm>
        </p:spPr>
        <p:txBody>
          <a:bodyPr/>
          <a:lstStyle/>
          <a:p>
            <a:fld id="{841AA668-B864-4FD1-AF09-4B71522EA5AB}" type="slidenum">
              <a:rPr lang="en-SG" smtClean="0"/>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p>
        </p:txBody>
      </p:sp>
      <p:sp>
        <p:nvSpPr>
          <p:cNvPr id="3" name="Rectangle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dt" sz="half" idx="10"/>
          </p:nvPr>
        </p:nvSpPr>
        <p:spPr/>
        <p:txBody>
          <a:bodyPr/>
          <a:lstStyle/>
          <a:p>
            <a:fld id="{31338B71-5B2A-4AB5-A9B7-CBC1FC02A4E7}" type="datetime1">
              <a:rPr lang="en-SG" smtClean="0"/>
              <a:t>10/1/2022</a:t>
            </a:fld>
            <a:endParaRPr lang="en-SG"/>
          </a:p>
        </p:txBody>
      </p:sp>
      <p:sp>
        <p:nvSpPr>
          <p:cNvPr id="5" name="Rectangle 4"/>
          <p:cNvSpPr>
            <a:spLocks noGrp="1"/>
          </p:cNvSpPr>
          <p:nvPr>
            <p:ph type="ftr" sz="quarter" idx="11"/>
          </p:nvPr>
        </p:nvSpPr>
        <p:spPr/>
        <p:txBody>
          <a:bodyPr/>
          <a:lstStyle/>
          <a:p>
            <a:r>
              <a:rPr lang="en-SG"/>
              <a:t>Network Fundamentals</a:t>
            </a:r>
          </a:p>
        </p:txBody>
      </p:sp>
      <p:sp>
        <p:nvSpPr>
          <p:cNvPr id="6" name="Rectangle 5"/>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 name="Rectangle 2"/>
          <p:cNvSpPr>
            <a:spLocks noGrp="1"/>
          </p:cNvSpPr>
          <p:nvPr>
            <p:ph type="body" orient="vert" idx="1"/>
          </p:nvPr>
        </p:nvSpPr>
        <p:spPr>
          <a:xfrm>
            <a:off x="457200" y="274638"/>
            <a:ext cx="6400800" cy="6049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p:cNvSpPr>
          <p:nvPr>
            <p:ph type="dt" sz="half" idx="10"/>
          </p:nvPr>
        </p:nvSpPr>
        <p:spPr/>
        <p:txBody>
          <a:bodyPr/>
          <a:lstStyle/>
          <a:p>
            <a:fld id="{062D0062-EC25-48E2-B83A-8492B1EF7DBA}" type="datetime1">
              <a:rPr lang="en-SG" smtClean="0"/>
              <a:t>10/1/2022</a:t>
            </a:fld>
            <a:endParaRPr lang="en-SG"/>
          </a:p>
        </p:txBody>
      </p:sp>
      <p:sp>
        <p:nvSpPr>
          <p:cNvPr id="5" name="Rectangle 4"/>
          <p:cNvSpPr>
            <a:spLocks noGrp="1"/>
          </p:cNvSpPr>
          <p:nvPr>
            <p:ph type="ftr" sz="quarter" idx="11"/>
          </p:nvPr>
        </p:nvSpPr>
        <p:spPr/>
        <p:txBody>
          <a:bodyPr/>
          <a:lstStyle/>
          <a:p>
            <a:r>
              <a:rPr lang="en-SG"/>
              <a:t>Network Fundamentals</a:t>
            </a:r>
          </a:p>
        </p:txBody>
      </p:sp>
      <p:sp>
        <p:nvSpPr>
          <p:cNvPr id="6" name="Rectangle 5"/>
          <p:cNvSpPr>
            <a:spLocks noGrp="1"/>
          </p:cNvSpPr>
          <p:nvPr>
            <p:ph type="sldNum" sz="quarter" idx="12"/>
          </p:nvPr>
        </p:nvSpPr>
        <p:spPr/>
        <p:txBody>
          <a:bodyPr/>
          <a:lstStyle/>
          <a:p>
            <a:fld id="{841AA668-B864-4FD1-AF09-4B71522EA5AB}" type="slidenum">
              <a:rPr lang="en-SG" smtClean="0"/>
              <a:pPr/>
              <a:t>‹#›</a:t>
            </a:fld>
            <a:endParaRPr lang="en-SG"/>
          </a:p>
        </p:txBody>
      </p:sp>
      <p:sp>
        <p:nvSpPr>
          <p:cNvPr id="7" name="Round Same Side Corner Rectangle 6"/>
          <p:cNvSpPr/>
          <p:nvPr/>
        </p:nvSpPr>
        <p:spPr>
          <a:xfrm rot="5400000">
            <a:off x="4862513" y="2300287"/>
            <a:ext cx="6096000" cy="1952625"/>
          </a:xfrm>
          <a:prstGeom prst="round2SameRect">
            <a:avLst>
              <a:gd name="adj1" fmla="val 4902"/>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orient="vert"/>
          </p:nvPr>
        </p:nvSpPr>
        <p:spPr>
          <a:xfrm>
            <a:off x="7029450" y="274638"/>
            <a:ext cx="1752600" cy="5973762"/>
          </a:xfrm>
        </p:spPr>
        <p:txBody>
          <a:bodyPr vert="eaVert"/>
          <a:lstStyle>
            <a:lvl1pPr>
              <a:defRPr>
                <a:solidFill>
                  <a:srgbClr val="FFFFFF"/>
                </a:solidFill>
              </a:defRPr>
            </a:lvl1pPr>
          </a:lstStyle>
          <a:p>
            <a:r>
              <a:rPr lang="en-US"/>
              <a:t>Click to edit Master title style</a:t>
            </a:r>
            <a:endParaRPr lang="en-US" dirty="0"/>
          </a:p>
        </p:txBody>
      </p:sp>
      <p:cxnSp>
        <p:nvCxnSpPr>
          <p:cNvPr id="8" name="Straight Connector 7"/>
          <p:cNvCxnSpPr/>
          <p:nvPr/>
        </p:nvCxnSpPr>
        <p:spPr>
          <a:xfrm>
            <a:off x="228600" y="6528816"/>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1"/>
          <p:cNvSpPr>
            <a:spLocks noGrp="1"/>
          </p:cNvSpPr>
          <p:nvPr>
            <p:ph type="title"/>
          </p:nvPr>
        </p:nvSpPr>
        <p:spPr>
          <a:xfrm>
            <a:off x="304800" y="274638"/>
            <a:ext cx="8534400" cy="922114"/>
          </a:xfrm>
        </p:spPr>
        <p:txBody>
          <a:bodyPr/>
          <a:lstStyle/>
          <a:p>
            <a:r>
              <a:rPr lang="en-US" dirty="0"/>
              <a:t>Click to edit Master title style</a:t>
            </a:r>
          </a:p>
        </p:txBody>
      </p:sp>
      <p:sp>
        <p:nvSpPr>
          <p:cNvPr id="3" name="Rectangle 2"/>
          <p:cNvSpPr>
            <a:spLocks noGrp="1"/>
          </p:cNvSpPr>
          <p:nvPr>
            <p:ph idx="1"/>
          </p:nvPr>
        </p:nvSpPr>
        <p:spPr>
          <a:xfrm>
            <a:off x="304800" y="1268760"/>
            <a:ext cx="8534400" cy="5132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p:cNvSpPr>
          <p:nvPr>
            <p:ph type="dt" sz="half" idx="10"/>
          </p:nvPr>
        </p:nvSpPr>
        <p:spPr/>
        <p:txBody>
          <a:bodyPr/>
          <a:lstStyle/>
          <a:p>
            <a:fld id="{987FE264-2F07-40E7-BE6A-042A698B9F4D}" type="datetime1">
              <a:rPr lang="en-SG" smtClean="0"/>
              <a:t>10/1/2022</a:t>
            </a:fld>
            <a:endParaRPr lang="en-SG"/>
          </a:p>
        </p:txBody>
      </p:sp>
      <p:sp>
        <p:nvSpPr>
          <p:cNvPr id="5" name="Rectangle 4"/>
          <p:cNvSpPr>
            <a:spLocks noGrp="1"/>
          </p:cNvSpPr>
          <p:nvPr>
            <p:ph type="ftr" sz="quarter" idx="11"/>
          </p:nvPr>
        </p:nvSpPr>
        <p:spPr/>
        <p:txBody>
          <a:bodyPr/>
          <a:lstStyle/>
          <a:p>
            <a:r>
              <a:rPr lang="en-SG"/>
              <a:t>Network Fundamentals</a:t>
            </a:r>
            <a:endParaRPr lang="en-SG" dirty="0"/>
          </a:p>
        </p:txBody>
      </p:sp>
      <p:sp>
        <p:nvSpPr>
          <p:cNvPr id="6" name="Rectangle 5"/>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ound Same Side Corner Rectangle 7"/>
          <p:cNvSpPr/>
          <p:nvPr/>
        </p:nvSpPr>
        <p:spPr>
          <a:xfrm>
            <a:off x="228600" y="228600"/>
            <a:ext cx="8686800" cy="4953000"/>
          </a:xfrm>
          <a:prstGeom prst="round2SameRect">
            <a:avLst>
              <a:gd name="adj1" fmla="val 2821"/>
              <a:gd name="adj2" fmla="val 0"/>
            </a:avLst>
          </a:prstGeom>
          <a:solidFill>
            <a:schemeClr val="tx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Same Side Corner Rectangle 6"/>
          <p:cNvSpPr/>
          <p:nvPr/>
        </p:nvSpPr>
        <p:spPr>
          <a:xfrm flipV="1">
            <a:off x="228600" y="5257800"/>
            <a:ext cx="8686800" cy="1295400"/>
          </a:xfrm>
          <a:prstGeom prst="round2SameRect">
            <a:avLst>
              <a:gd name="adj1" fmla="val 10784"/>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685800" y="838200"/>
            <a:ext cx="7772400" cy="4191000"/>
          </a:xfrm>
        </p:spPr>
        <p:txBody>
          <a:bodyPr anchor="ctr"/>
          <a:lstStyle>
            <a:lvl1pPr algn="ctr">
              <a:defRPr sz="4800" b="0" cap="none" baseline="0">
                <a:solidFill>
                  <a:schemeClr val="bg2"/>
                </a:solidFill>
                <a:effectLst/>
              </a:defRPr>
            </a:lvl1pPr>
          </a:lstStyle>
          <a:p>
            <a:r>
              <a:rPr lang="en-US"/>
              <a:t>Click to edit Master title style</a:t>
            </a:r>
            <a:endParaRPr lang="en-US" dirty="0"/>
          </a:p>
        </p:txBody>
      </p:sp>
      <p:sp>
        <p:nvSpPr>
          <p:cNvPr id="3" name="Rectangle 2"/>
          <p:cNvSpPr>
            <a:spLocks noGrp="1"/>
          </p:cNvSpPr>
          <p:nvPr>
            <p:ph type="body" idx="1"/>
          </p:nvPr>
        </p:nvSpPr>
        <p:spPr>
          <a:xfrm>
            <a:off x="722313" y="5410200"/>
            <a:ext cx="7772400" cy="1042987"/>
          </a:xfrm>
        </p:spPr>
        <p:txBody>
          <a:bodyPr anchor="ctr">
            <a:normAutofit/>
          </a:bodyPr>
          <a:lstStyle>
            <a:lvl1pPr marL="0" indent="0" algn="ctr">
              <a:buNone/>
              <a:defRPr sz="28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Rectangle 3"/>
          <p:cNvSpPr>
            <a:spLocks noGrp="1"/>
          </p:cNvSpPr>
          <p:nvPr>
            <p:ph type="dt" sz="half" idx="10"/>
          </p:nvPr>
        </p:nvSpPr>
        <p:spPr/>
        <p:txBody>
          <a:bodyPr/>
          <a:lstStyle/>
          <a:p>
            <a:fld id="{FB9E979E-4E0C-4F41-91BC-344EE71CA8B4}" type="datetime1">
              <a:rPr lang="en-SG" smtClean="0"/>
              <a:t>10/1/2022</a:t>
            </a:fld>
            <a:endParaRPr lang="en-SG"/>
          </a:p>
        </p:txBody>
      </p:sp>
      <p:sp>
        <p:nvSpPr>
          <p:cNvPr id="5" name="Rectangle 4"/>
          <p:cNvSpPr>
            <a:spLocks noGrp="1"/>
          </p:cNvSpPr>
          <p:nvPr>
            <p:ph type="ftr" sz="quarter" idx="11"/>
          </p:nvPr>
        </p:nvSpPr>
        <p:spPr/>
        <p:txBody>
          <a:bodyPr/>
          <a:lstStyle/>
          <a:p>
            <a:r>
              <a:rPr lang="en-SG"/>
              <a:t>Network Fundamentals</a:t>
            </a:r>
          </a:p>
        </p:txBody>
      </p:sp>
      <p:sp>
        <p:nvSpPr>
          <p:cNvPr id="6" name="Rectangle 5"/>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p>
        </p:txBody>
      </p:sp>
      <p:sp>
        <p:nvSpPr>
          <p:cNvPr id="3" name="Rectangle 2"/>
          <p:cNvSpPr>
            <a:spLocks noGrp="1"/>
          </p:cNvSpPr>
          <p:nvPr>
            <p:ph sz="half" idx="1"/>
          </p:nvPr>
        </p:nvSpPr>
        <p:spPr>
          <a:xfrm>
            <a:off x="301752" y="1600200"/>
            <a:ext cx="4160520" cy="47548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p:cNvSpPr>
          <p:nvPr>
            <p:ph sz="half" idx="2"/>
          </p:nvPr>
        </p:nvSpPr>
        <p:spPr>
          <a:xfrm>
            <a:off x="4648200" y="1600200"/>
            <a:ext cx="4160520" cy="47548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p:cNvSpPr>
          <p:nvPr>
            <p:ph type="dt" sz="half" idx="10"/>
          </p:nvPr>
        </p:nvSpPr>
        <p:spPr/>
        <p:txBody>
          <a:bodyPr/>
          <a:lstStyle/>
          <a:p>
            <a:fld id="{0EF576D4-C727-4571-B21B-7DF577FA9632}" type="datetime1">
              <a:rPr lang="en-SG" smtClean="0"/>
              <a:t>10/1/2022</a:t>
            </a:fld>
            <a:endParaRPr lang="en-SG"/>
          </a:p>
        </p:txBody>
      </p:sp>
      <p:sp>
        <p:nvSpPr>
          <p:cNvPr id="6" name="Rectangle 5"/>
          <p:cNvSpPr>
            <a:spLocks noGrp="1"/>
          </p:cNvSpPr>
          <p:nvPr>
            <p:ph type="ftr" sz="quarter" idx="11"/>
          </p:nvPr>
        </p:nvSpPr>
        <p:spPr/>
        <p:txBody>
          <a:bodyPr/>
          <a:lstStyle/>
          <a:p>
            <a:r>
              <a:rPr lang="en-SG"/>
              <a:t>Network Fundamentals</a:t>
            </a:r>
          </a:p>
        </p:txBody>
      </p:sp>
      <p:sp>
        <p:nvSpPr>
          <p:cNvPr id="7" name="Rectangle 6"/>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a:lvl1pPr>
          </a:lstStyle>
          <a:p>
            <a:r>
              <a:rPr lang="en-US"/>
              <a:t>Click to edit Master title style</a:t>
            </a:r>
          </a:p>
        </p:txBody>
      </p:sp>
      <p:sp>
        <p:nvSpPr>
          <p:cNvPr id="3" name="Rectangle 2"/>
          <p:cNvSpPr>
            <a:spLocks noGrp="1"/>
          </p:cNvSpPr>
          <p:nvPr>
            <p:ph type="body" idx="1"/>
          </p:nvPr>
        </p:nvSpPr>
        <p:spPr>
          <a:xfrm>
            <a:off x="301752" y="1535112"/>
            <a:ext cx="4160520" cy="827087"/>
          </a:xfrm>
        </p:spPr>
        <p:txBody>
          <a:bodyPr anchor="ctr">
            <a:normAutofit/>
            <a:scene3d>
              <a:camera prst="orthographicFront"/>
              <a:lightRig rig="flat" dir="tl">
                <a:rot lat="0" lon="0" rev="6600000"/>
              </a:lightRig>
            </a:scene3d>
            <a:sp3d>
              <a:contourClr>
                <a:schemeClr val="accent2">
                  <a:shade val="75000"/>
                </a:schemeClr>
              </a:contourClr>
            </a:sp3d>
          </a:bodyPr>
          <a:lstStyle>
            <a:lvl1pPr marL="0" indent="0" algn="ctr">
              <a:buNone/>
              <a:defRPr lang="en-US" sz="2400" b="0" dirty="0" smtClean="0">
                <a:ln w="11430"/>
                <a:solidFill>
                  <a:schemeClr val="tx2"/>
                </a:solidFill>
                <a:effectLst/>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Rectangle 3"/>
          <p:cNvSpPr>
            <a:spLocks noGrp="1"/>
          </p:cNvSpPr>
          <p:nvPr>
            <p:ph sz="half" idx="2"/>
          </p:nvPr>
        </p:nvSpPr>
        <p:spPr>
          <a:xfrm>
            <a:off x="301752" y="2373312"/>
            <a:ext cx="41605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p:cNvSpPr>
          <p:nvPr>
            <p:ph type="body" sz="quarter" idx="3"/>
          </p:nvPr>
        </p:nvSpPr>
        <p:spPr>
          <a:xfrm>
            <a:off x="4645024" y="1535112"/>
            <a:ext cx="4160520" cy="827087"/>
          </a:xfrm>
        </p:spPr>
        <p:txBody>
          <a:bodyPr anchor="ctr">
            <a:normAutofit/>
            <a:scene3d>
              <a:camera prst="orthographicFront"/>
              <a:lightRig rig="flat" dir="tl">
                <a:rot lat="0" lon="0" rev="6600000"/>
              </a:lightRig>
            </a:scene3d>
            <a:sp3d>
              <a:contourClr>
                <a:schemeClr val="accent2">
                  <a:shade val="75000"/>
                </a:schemeClr>
              </a:contourClr>
            </a:sp3d>
          </a:bodyPr>
          <a:lstStyle>
            <a:lvl1pPr marL="0" indent="0" algn="ctr">
              <a:buNone/>
              <a:defRPr lang="en-US" sz="2400" b="0" dirty="0" smtClean="0">
                <a:ln w="11430"/>
                <a:solidFill>
                  <a:schemeClr val="tx2"/>
                </a:solidFill>
                <a:effectLst/>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Rectangle 5"/>
          <p:cNvSpPr>
            <a:spLocks noGrp="1"/>
          </p:cNvSpPr>
          <p:nvPr>
            <p:ph sz="quarter" idx="4"/>
          </p:nvPr>
        </p:nvSpPr>
        <p:spPr>
          <a:xfrm>
            <a:off x="4645024" y="2373312"/>
            <a:ext cx="41605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p:cNvSpPr>
          <p:nvPr>
            <p:ph type="dt" sz="half" idx="10"/>
          </p:nvPr>
        </p:nvSpPr>
        <p:spPr/>
        <p:txBody>
          <a:bodyPr/>
          <a:lstStyle/>
          <a:p>
            <a:fld id="{29201FCA-F365-4FFC-B612-057E4391732D}" type="datetime1">
              <a:rPr lang="en-SG" smtClean="0"/>
              <a:t>10/1/2022</a:t>
            </a:fld>
            <a:endParaRPr lang="en-SG"/>
          </a:p>
        </p:txBody>
      </p:sp>
      <p:sp>
        <p:nvSpPr>
          <p:cNvPr id="8" name="Rectangle 7"/>
          <p:cNvSpPr>
            <a:spLocks noGrp="1"/>
          </p:cNvSpPr>
          <p:nvPr>
            <p:ph type="ftr" sz="quarter" idx="11"/>
          </p:nvPr>
        </p:nvSpPr>
        <p:spPr/>
        <p:txBody>
          <a:bodyPr/>
          <a:lstStyle/>
          <a:p>
            <a:r>
              <a:rPr lang="en-SG"/>
              <a:t>Network Fundamentals</a:t>
            </a:r>
          </a:p>
        </p:txBody>
      </p:sp>
      <p:sp>
        <p:nvSpPr>
          <p:cNvPr id="9" name="Rectangle 8"/>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p>
        </p:txBody>
      </p:sp>
      <p:sp>
        <p:nvSpPr>
          <p:cNvPr id="3" name="Rectangle 2"/>
          <p:cNvSpPr>
            <a:spLocks noGrp="1"/>
          </p:cNvSpPr>
          <p:nvPr>
            <p:ph type="dt" sz="half" idx="10"/>
          </p:nvPr>
        </p:nvSpPr>
        <p:spPr/>
        <p:txBody>
          <a:bodyPr/>
          <a:lstStyle/>
          <a:p>
            <a:fld id="{B0DBA470-2CF9-4ABA-ACB5-0B3604144F10}" type="datetime1">
              <a:rPr lang="en-SG" smtClean="0"/>
              <a:t>10/1/2022</a:t>
            </a:fld>
            <a:endParaRPr lang="en-SG"/>
          </a:p>
        </p:txBody>
      </p:sp>
      <p:sp>
        <p:nvSpPr>
          <p:cNvPr id="4" name="Rectangle 3"/>
          <p:cNvSpPr>
            <a:spLocks noGrp="1"/>
          </p:cNvSpPr>
          <p:nvPr>
            <p:ph type="ftr" sz="quarter" idx="11"/>
          </p:nvPr>
        </p:nvSpPr>
        <p:spPr/>
        <p:txBody>
          <a:bodyPr/>
          <a:lstStyle/>
          <a:p>
            <a:r>
              <a:rPr lang="en-SG"/>
              <a:t>Network Fundamentals</a:t>
            </a:r>
          </a:p>
        </p:txBody>
      </p:sp>
      <p:sp>
        <p:nvSpPr>
          <p:cNvPr id="5" name="Rectangle 4"/>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Grp="1"/>
          </p:cNvSpPr>
          <p:nvPr>
            <p:ph type="dt" sz="half" idx="10"/>
          </p:nvPr>
        </p:nvSpPr>
        <p:spPr/>
        <p:txBody>
          <a:bodyPr/>
          <a:lstStyle/>
          <a:p>
            <a:fld id="{DEF8CE2B-59C5-4499-8423-2FE2F312D675}" type="datetime1">
              <a:rPr lang="en-SG" smtClean="0"/>
              <a:t>10/1/2022</a:t>
            </a:fld>
            <a:endParaRPr lang="en-SG"/>
          </a:p>
        </p:txBody>
      </p:sp>
      <p:sp>
        <p:nvSpPr>
          <p:cNvPr id="3" name="Rectangle 2"/>
          <p:cNvSpPr>
            <a:spLocks noGrp="1"/>
          </p:cNvSpPr>
          <p:nvPr>
            <p:ph type="ftr" sz="quarter" idx="11"/>
          </p:nvPr>
        </p:nvSpPr>
        <p:spPr/>
        <p:txBody>
          <a:bodyPr/>
          <a:lstStyle/>
          <a:p>
            <a:r>
              <a:rPr lang="en-SG"/>
              <a:t>Network Fundamentals</a:t>
            </a:r>
          </a:p>
        </p:txBody>
      </p:sp>
      <p:sp>
        <p:nvSpPr>
          <p:cNvPr id="4" name="Rectangle 3"/>
          <p:cNvSpPr>
            <a:spLocks noGrp="1"/>
          </p:cNvSpPr>
          <p:nvPr>
            <p:ph type="sldNum" sz="quarter" idx="12"/>
          </p:nvPr>
        </p:nvSpPr>
        <p:spPr/>
        <p:txBody>
          <a:bodyPr/>
          <a:lstStyle/>
          <a:p>
            <a:fld id="{841AA668-B864-4FD1-AF09-4B71522EA5AB}" type="slidenum">
              <a:rPr lang="en-SG" smtClean="0"/>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ound Same Side Corner Rectangle 7"/>
          <p:cNvSpPr/>
          <p:nvPr/>
        </p:nvSpPr>
        <p:spPr>
          <a:xfrm>
            <a:off x="228600" y="152400"/>
            <a:ext cx="8686800" cy="1295400"/>
          </a:xfrm>
          <a:prstGeom prst="round2SameRect">
            <a:avLst>
              <a:gd name="adj1" fmla="val 4902"/>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304800" y="228600"/>
            <a:ext cx="4495800" cy="1143000"/>
          </a:xfrm>
        </p:spPr>
        <p:txBody>
          <a:bodyPr anchor="ctr"/>
          <a:lstStyle>
            <a:lvl1pPr algn="l">
              <a:defRPr sz="2800" b="0"/>
            </a:lvl1pPr>
          </a:lstStyle>
          <a:p>
            <a:r>
              <a:rPr lang="en-US"/>
              <a:t>Click to edit Master title style</a:t>
            </a:r>
            <a:endParaRPr lang="en-US" dirty="0"/>
          </a:p>
        </p:txBody>
      </p:sp>
      <p:sp>
        <p:nvSpPr>
          <p:cNvPr id="3" name="Rectangle 2"/>
          <p:cNvSpPr>
            <a:spLocks noGrp="1"/>
          </p:cNvSpPr>
          <p:nvPr>
            <p:ph idx="1"/>
          </p:nvPr>
        </p:nvSpPr>
        <p:spPr>
          <a:xfrm>
            <a:off x="228600" y="1600200"/>
            <a:ext cx="8686800" cy="4724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p:cNvSpPr>
          <p:nvPr>
            <p:ph type="dt" sz="half" idx="10"/>
          </p:nvPr>
        </p:nvSpPr>
        <p:spPr/>
        <p:txBody>
          <a:bodyPr/>
          <a:lstStyle/>
          <a:p>
            <a:fld id="{459A1916-0C48-4BD7-9115-BFB163DB519B}" type="datetime1">
              <a:rPr lang="en-SG" smtClean="0"/>
              <a:t>10/1/2022</a:t>
            </a:fld>
            <a:endParaRPr lang="en-SG"/>
          </a:p>
        </p:txBody>
      </p:sp>
      <p:sp>
        <p:nvSpPr>
          <p:cNvPr id="6" name="Rectangle 5"/>
          <p:cNvSpPr>
            <a:spLocks noGrp="1"/>
          </p:cNvSpPr>
          <p:nvPr>
            <p:ph type="ftr" sz="quarter" idx="11"/>
          </p:nvPr>
        </p:nvSpPr>
        <p:spPr/>
        <p:txBody>
          <a:bodyPr/>
          <a:lstStyle/>
          <a:p>
            <a:r>
              <a:rPr lang="en-SG"/>
              <a:t>Network Fundamentals</a:t>
            </a:r>
          </a:p>
        </p:txBody>
      </p:sp>
      <p:sp>
        <p:nvSpPr>
          <p:cNvPr id="7" name="Rectangle 6"/>
          <p:cNvSpPr>
            <a:spLocks noGrp="1"/>
          </p:cNvSpPr>
          <p:nvPr>
            <p:ph type="sldNum" sz="quarter" idx="12"/>
          </p:nvPr>
        </p:nvSpPr>
        <p:spPr/>
        <p:txBody>
          <a:bodyPr/>
          <a:lstStyle/>
          <a:p>
            <a:fld id="{841AA668-B864-4FD1-AF09-4B71522EA5AB}" type="slidenum">
              <a:rPr lang="en-SG" smtClean="0"/>
              <a:pPr/>
              <a:t>‹#›</a:t>
            </a:fld>
            <a:endParaRPr lang="en-SG"/>
          </a:p>
        </p:txBody>
      </p:sp>
      <p:cxnSp>
        <p:nvCxnSpPr>
          <p:cNvPr id="9" name="Straight Connector 8"/>
          <p:cNvCxnSpPr/>
          <p:nvPr/>
        </p:nvCxnSpPr>
        <p:spPr>
          <a:xfrm>
            <a:off x="228600" y="6528816"/>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 useBgFill="1">
        <p:nvSpPr>
          <p:cNvPr id="10" name="Rectangle 9"/>
          <p:cNvSpPr/>
          <p:nvPr/>
        </p:nvSpPr>
        <p:spPr>
          <a:xfrm>
            <a:off x="4876800" y="152400"/>
            <a:ext cx="3581400" cy="12954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67288" y="152400"/>
            <a:ext cx="3400425" cy="129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a:spLocks noGrp="1"/>
          </p:cNvSpPr>
          <p:nvPr>
            <p:ph type="body" sz="half" idx="2"/>
          </p:nvPr>
        </p:nvSpPr>
        <p:spPr>
          <a:xfrm>
            <a:off x="5105400" y="228600"/>
            <a:ext cx="3200400" cy="1143000"/>
          </a:xfrm>
        </p:spPr>
        <p:txBody>
          <a:bodyPr anchor="ctr">
            <a:normAutofit/>
          </a:bodyPr>
          <a:lstStyle>
            <a:lvl1pPr marL="0" indent="0" algn="l">
              <a:buNone/>
              <a:defRPr sz="16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ound Same Side Corner Rectangle 7"/>
          <p:cNvSpPr/>
          <p:nvPr/>
        </p:nvSpPr>
        <p:spPr>
          <a:xfrm>
            <a:off x="228600" y="152400"/>
            <a:ext cx="8686800" cy="1295400"/>
          </a:xfrm>
          <a:prstGeom prst="round2SameRect">
            <a:avLst>
              <a:gd name="adj1" fmla="val 4902"/>
              <a:gd name="adj2" fmla="val 0"/>
            </a:avLst>
          </a:prstGeom>
          <a:solidFill>
            <a:schemeClr val="accent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a:spLocks noGrp="1"/>
          </p:cNvSpPr>
          <p:nvPr>
            <p:ph type="pic" idx="1"/>
          </p:nvPr>
        </p:nvSpPr>
        <p:spPr>
          <a:xfrm>
            <a:off x="228600" y="1524000"/>
            <a:ext cx="8686800" cy="49103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Rectangle 4"/>
          <p:cNvSpPr>
            <a:spLocks noGrp="1"/>
          </p:cNvSpPr>
          <p:nvPr>
            <p:ph type="dt" sz="half" idx="10"/>
          </p:nvPr>
        </p:nvSpPr>
        <p:spPr/>
        <p:txBody>
          <a:bodyPr/>
          <a:lstStyle/>
          <a:p>
            <a:fld id="{6FDBB2F4-CB90-4036-AB25-60A6EA964CAA}" type="datetime1">
              <a:rPr lang="en-SG" smtClean="0"/>
              <a:t>10/1/2022</a:t>
            </a:fld>
            <a:endParaRPr lang="en-SG"/>
          </a:p>
        </p:txBody>
      </p:sp>
      <p:sp>
        <p:nvSpPr>
          <p:cNvPr id="6" name="Rectangle 5"/>
          <p:cNvSpPr>
            <a:spLocks noGrp="1"/>
          </p:cNvSpPr>
          <p:nvPr>
            <p:ph type="ftr" sz="quarter" idx="11"/>
          </p:nvPr>
        </p:nvSpPr>
        <p:spPr/>
        <p:txBody>
          <a:bodyPr/>
          <a:lstStyle/>
          <a:p>
            <a:r>
              <a:rPr lang="en-SG"/>
              <a:t>Network Fundamentals</a:t>
            </a:r>
          </a:p>
        </p:txBody>
      </p:sp>
      <p:sp>
        <p:nvSpPr>
          <p:cNvPr id="7" name="Rectangle 6"/>
          <p:cNvSpPr>
            <a:spLocks noGrp="1"/>
          </p:cNvSpPr>
          <p:nvPr>
            <p:ph type="sldNum" sz="quarter" idx="12"/>
          </p:nvPr>
        </p:nvSpPr>
        <p:spPr/>
        <p:txBody>
          <a:bodyPr/>
          <a:lstStyle/>
          <a:p>
            <a:fld id="{841AA668-B864-4FD1-AF09-4B71522EA5AB}" type="slidenum">
              <a:rPr lang="en-SG" smtClean="0"/>
              <a:pPr/>
              <a:t>‹#›</a:t>
            </a:fld>
            <a:endParaRPr lang="en-SG"/>
          </a:p>
        </p:txBody>
      </p:sp>
      <p:sp useBgFill="1">
        <p:nvSpPr>
          <p:cNvPr id="9" name="Rectangle 8"/>
          <p:cNvSpPr/>
          <p:nvPr/>
        </p:nvSpPr>
        <p:spPr>
          <a:xfrm>
            <a:off x="4876800" y="152400"/>
            <a:ext cx="3581400" cy="12954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67288" y="152400"/>
            <a:ext cx="3400425" cy="129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304800" y="228600"/>
            <a:ext cx="4495800" cy="1143000"/>
          </a:xfrm>
        </p:spPr>
        <p:txBody>
          <a:bodyPr anchor="ctr"/>
          <a:lstStyle>
            <a:lvl1pPr algn="l">
              <a:defRPr sz="2800" b="0"/>
            </a:lvl1pPr>
          </a:lstStyle>
          <a:p>
            <a:r>
              <a:rPr lang="en-US"/>
              <a:t>Click to edit Master title style</a:t>
            </a:r>
            <a:endParaRPr lang="en-US" dirty="0"/>
          </a:p>
        </p:txBody>
      </p:sp>
      <p:sp>
        <p:nvSpPr>
          <p:cNvPr id="4" name="Rectangle 3"/>
          <p:cNvSpPr>
            <a:spLocks noGrp="1"/>
          </p:cNvSpPr>
          <p:nvPr>
            <p:ph type="body" sz="half" idx="2"/>
          </p:nvPr>
        </p:nvSpPr>
        <p:spPr>
          <a:xfrm>
            <a:off x="5105400" y="228600"/>
            <a:ext cx="3200400" cy="1143000"/>
          </a:xfrm>
        </p:spPr>
        <p:txBody>
          <a:bodyPr anchor="ctr">
            <a:normAutofit/>
          </a:bodyPr>
          <a:lstStyle>
            <a:lvl1pPr marL="0" indent="0">
              <a:buNone/>
              <a:defRPr sz="16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1" name="Straight Connector 10"/>
          <p:cNvCxnSpPr/>
          <p:nvPr/>
        </p:nvCxnSpPr>
        <p:spPr>
          <a:xfrm>
            <a:off x="228600" y="6528816"/>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ound Same Side Corner Rectangle 6"/>
          <p:cNvSpPr/>
          <p:nvPr/>
        </p:nvSpPr>
        <p:spPr>
          <a:xfrm>
            <a:off x="228600" y="152400"/>
            <a:ext cx="8686800" cy="144000"/>
          </a:xfrm>
          <a:prstGeom prst="round2SameRect">
            <a:avLst>
              <a:gd name="adj1" fmla="val 4902"/>
              <a:gd name="adj2" fmla="val 0"/>
            </a:avLst>
          </a:prstGeom>
          <a:solidFill>
            <a:srgbClr val="53D2FF"/>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 y="274638"/>
            <a:ext cx="85344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04800" y="1600200"/>
            <a:ext cx="85344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8600" y="6520942"/>
            <a:ext cx="2133600" cy="320040"/>
          </a:xfrm>
          <a:prstGeom prst="rect">
            <a:avLst/>
          </a:prstGeom>
        </p:spPr>
        <p:txBody>
          <a:bodyPr vert="horz" lIns="91440" tIns="45720" rIns="91440" bIns="45720" rtlCol="0" anchor="ctr"/>
          <a:lstStyle>
            <a:lvl1pPr algn="l">
              <a:defRPr sz="1200">
                <a:solidFill>
                  <a:schemeClr val="tx2"/>
                </a:solidFill>
              </a:defRPr>
            </a:lvl1pPr>
          </a:lstStyle>
          <a:p>
            <a:fld id="{8921DE7E-961B-4435-8CCD-8BAF45A783CE}" type="datetime1">
              <a:rPr lang="en-SG" smtClean="0"/>
              <a:t>10/1/2022</a:t>
            </a:fld>
            <a:endParaRPr lang="en-SG"/>
          </a:p>
        </p:txBody>
      </p:sp>
      <p:sp>
        <p:nvSpPr>
          <p:cNvPr id="5" name="Footer Placeholder 4"/>
          <p:cNvSpPr>
            <a:spLocks noGrp="1"/>
          </p:cNvSpPr>
          <p:nvPr>
            <p:ph type="ftr" sz="quarter" idx="3"/>
          </p:nvPr>
        </p:nvSpPr>
        <p:spPr>
          <a:xfrm>
            <a:off x="2895600" y="6520942"/>
            <a:ext cx="3429000" cy="320040"/>
          </a:xfrm>
          <a:prstGeom prst="rect">
            <a:avLst/>
          </a:prstGeom>
        </p:spPr>
        <p:txBody>
          <a:bodyPr vert="horz" lIns="91440" tIns="45720" rIns="91440" bIns="45720" rtlCol="0" anchor="ctr"/>
          <a:lstStyle>
            <a:lvl1pPr algn="ctr">
              <a:defRPr sz="1200">
                <a:solidFill>
                  <a:schemeClr val="tx2"/>
                </a:solidFill>
              </a:defRPr>
            </a:lvl1pPr>
          </a:lstStyle>
          <a:p>
            <a:r>
              <a:rPr lang="en-SG"/>
              <a:t>Network Fundamentals</a:t>
            </a:r>
            <a:endParaRPr lang="en-SG" dirty="0"/>
          </a:p>
        </p:txBody>
      </p:sp>
      <p:sp>
        <p:nvSpPr>
          <p:cNvPr id="6" name="Slide Number Placeholder 5"/>
          <p:cNvSpPr>
            <a:spLocks noGrp="1"/>
          </p:cNvSpPr>
          <p:nvPr>
            <p:ph type="sldNum" sz="quarter" idx="4"/>
          </p:nvPr>
        </p:nvSpPr>
        <p:spPr>
          <a:xfrm>
            <a:off x="6781800" y="6520942"/>
            <a:ext cx="2133600" cy="320040"/>
          </a:xfrm>
          <a:prstGeom prst="rect">
            <a:avLst/>
          </a:prstGeom>
        </p:spPr>
        <p:txBody>
          <a:bodyPr vert="horz" lIns="91440" tIns="45720" rIns="91440" bIns="45720" rtlCol="0" anchor="ctr"/>
          <a:lstStyle>
            <a:lvl1pPr algn="r">
              <a:defRPr sz="1200">
                <a:solidFill>
                  <a:schemeClr val="tx2"/>
                </a:solidFill>
              </a:defRPr>
            </a:lvl1pPr>
          </a:lstStyle>
          <a:p>
            <a:fld id="{841AA668-B864-4FD1-AF09-4B71522EA5AB}" type="slidenum">
              <a:rPr lang="en-SG" smtClean="0"/>
              <a:pPr/>
              <a:t>‹#›</a:t>
            </a:fld>
            <a:endParaRPr lang="en-SG" dirty="0"/>
          </a:p>
        </p:txBody>
      </p:sp>
      <p:cxnSp>
        <p:nvCxnSpPr>
          <p:cNvPr id="8" name="Straight Connector 7"/>
          <p:cNvCxnSpPr/>
          <p:nvPr/>
        </p:nvCxnSpPr>
        <p:spPr>
          <a:xfrm>
            <a:off x="228600" y="6524625"/>
            <a:ext cx="8686800" cy="1588"/>
          </a:xfrm>
          <a:prstGeom prst="line">
            <a:avLst/>
          </a:prstGeom>
          <a:ln w="12700" cap="rnd" cmpd="sng" algn="ctr">
            <a:solidFill>
              <a:schemeClr val="tx2"/>
            </a:solidFill>
            <a:prstDash val="solid"/>
          </a:ln>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hf hdr="0" dt="0"/>
  <p:txStyles>
    <p:titleStyle>
      <a:lvl1pPr algn="ctr" defTabSz="914400" rtl="0" eaLnBrk="1" latinLnBrk="0" hangingPunct="1">
        <a:spcBef>
          <a:spcPct val="0"/>
        </a:spcBef>
        <a:buNone/>
        <a:defRPr sz="3600" kern="1200">
          <a:solidFill>
            <a:schemeClr val="tx1"/>
          </a:solidFill>
          <a:effectLst/>
          <a:latin typeface="+mj-lt"/>
          <a:ea typeface="+mj-ea"/>
          <a:cs typeface="+mj-cs"/>
        </a:defRPr>
      </a:lvl1pPr>
    </p:titleStyle>
    <p:bodyStyle>
      <a:lvl1pPr marL="274320" indent="-274320" algn="l" defTabSz="914400" rtl="0" eaLnBrk="1" latinLnBrk="0" hangingPunct="1">
        <a:spcBef>
          <a:spcPct val="20000"/>
        </a:spcBef>
        <a:buClr>
          <a:schemeClr val="accent2"/>
        </a:buClr>
        <a:buSzPct val="85000"/>
        <a:buFont typeface="Wingdings 2" pitchFamily="18" charset="2"/>
        <a:buChar char=""/>
        <a:defRPr sz="2800" kern="1200">
          <a:solidFill>
            <a:schemeClr val="tx1"/>
          </a:solidFill>
          <a:latin typeface="+mn-lt"/>
          <a:ea typeface="+mn-ea"/>
          <a:cs typeface="+mn-cs"/>
        </a:defRPr>
      </a:lvl1pPr>
      <a:lvl2pPr marL="548640" indent="-228600" algn="l" defTabSz="914400" rtl="0" eaLnBrk="1" latinLnBrk="0" hangingPunct="1">
        <a:spcBef>
          <a:spcPct val="20000"/>
        </a:spcBef>
        <a:buClr>
          <a:schemeClr val="accent2"/>
        </a:buClr>
        <a:buSzPct val="85000"/>
        <a:buFont typeface="Wingdings 2" pitchFamily="18" charset="2"/>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2"/>
        </a:buClr>
        <a:buSzPct val="100000"/>
        <a:buFont typeface="Arial" pitchFamily="34" charset="0"/>
        <a:buChar char="•"/>
        <a:defRPr sz="1800" kern="1200">
          <a:solidFill>
            <a:schemeClr val="tx2"/>
          </a:solidFill>
          <a:latin typeface="+mn-lt"/>
          <a:ea typeface="+mn-ea"/>
          <a:cs typeface="+mn-cs"/>
        </a:defRPr>
      </a:lvl4pPr>
      <a:lvl5pPr marL="128016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5pPr>
      <a:lvl6pPr marL="1463040" indent="-182880" algn="l" defTabSz="914400" rtl="0" eaLnBrk="1" latinLnBrk="0" hangingPunct="1">
        <a:spcBef>
          <a:spcPct val="20000"/>
        </a:spcBef>
        <a:buClr>
          <a:schemeClr val="accent2"/>
        </a:buClr>
        <a:buFont typeface="Arial" pitchFamily="34" charset="0"/>
        <a:buChar char="•"/>
        <a:defRPr sz="1600" kern="1200">
          <a:solidFill>
            <a:schemeClr val="tx2"/>
          </a:solidFill>
          <a:latin typeface="+mn-lt"/>
          <a:ea typeface="+mn-ea"/>
          <a:cs typeface="+mn-cs"/>
        </a:defRPr>
      </a:lvl6pPr>
      <a:lvl7pPr marL="1737360" indent="-182880" algn="l" defTabSz="914400" rtl="0" eaLnBrk="1" latinLnBrk="0" hangingPunct="1">
        <a:spcBef>
          <a:spcPct val="20000"/>
        </a:spcBef>
        <a:buClr>
          <a:schemeClr val="accent2"/>
        </a:buClr>
        <a:buFont typeface="Arial" pitchFamily="34" charset="0"/>
        <a:buChar char="•"/>
        <a:defRPr sz="1600" kern="1200">
          <a:solidFill>
            <a:schemeClr val="tx1"/>
          </a:solidFill>
          <a:latin typeface="+mn-lt"/>
          <a:ea typeface="+mn-ea"/>
          <a:cs typeface="+mn-cs"/>
        </a:defRPr>
      </a:lvl7pPr>
      <a:lvl8pPr marL="1920240" indent="-182880" algn="l" defTabSz="914400" rtl="0" eaLnBrk="1" latinLnBrk="0" hangingPunct="1">
        <a:spcBef>
          <a:spcPct val="20000"/>
        </a:spcBef>
        <a:buClr>
          <a:schemeClr val="accent2"/>
        </a:buClr>
        <a:buFont typeface="Arial" pitchFamily="34" charset="0"/>
        <a:buChar char="•"/>
        <a:defRPr sz="1600" kern="1200" baseline="0">
          <a:solidFill>
            <a:schemeClr val="tx2"/>
          </a:solidFill>
          <a:latin typeface="+mn-lt"/>
          <a:ea typeface="+mn-ea"/>
          <a:cs typeface="+mn-cs"/>
        </a:defRPr>
      </a:lvl8pPr>
      <a:lvl9pPr marL="2194560" indent="-182880" algn="l" defTabSz="914400" rtl="0" eaLnBrk="1" latinLnBrk="0" hangingPunct="1">
        <a:spcBef>
          <a:spcPts val="310"/>
        </a:spcBef>
        <a:buClr>
          <a:schemeClr val="accent2"/>
        </a:buClr>
        <a:buFont typeface="Arial"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QPi5Nvxaos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mpQZVYPuDGU&amp;t=28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zlv9dI-9g1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8wUq5LxYWe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SBaARws0hy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03b</a:t>
            </a:r>
            <a:br>
              <a:rPr lang="en-US" dirty="0"/>
            </a:br>
            <a:r>
              <a:rPr lang="en-US" dirty="0"/>
              <a:t>Network Protocols</a:t>
            </a:r>
            <a:br>
              <a:rPr lang="en-US" dirty="0"/>
            </a:br>
            <a:endParaRPr lang="en-SG" dirty="0"/>
          </a:p>
        </p:txBody>
      </p:sp>
      <p:sp>
        <p:nvSpPr>
          <p:cNvPr id="3" name="Subtitle 2"/>
          <p:cNvSpPr>
            <a:spLocks noGrp="1"/>
          </p:cNvSpPr>
          <p:nvPr>
            <p:ph type="subTitle" idx="1"/>
          </p:nvPr>
        </p:nvSpPr>
        <p:spPr/>
        <p:txBody>
          <a:bodyPr/>
          <a:lstStyle/>
          <a:p>
            <a:r>
              <a:rPr lang="en-US" dirty="0"/>
              <a:t>ST1010 Network Fundamentals</a:t>
            </a:r>
            <a:endParaRPr lang="en-SG" dirty="0"/>
          </a:p>
        </p:txBody>
      </p:sp>
      <p:sp>
        <p:nvSpPr>
          <p:cNvPr id="4" name="Slide Number Placeholder 3"/>
          <p:cNvSpPr>
            <a:spLocks noGrp="1"/>
          </p:cNvSpPr>
          <p:nvPr>
            <p:ph type="sldNum" sz="quarter" idx="12"/>
          </p:nvPr>
        </p:nvSpPr>
        <p:spPr/>
        <p:txBody>
          <a:bodyPr/>
          <a:lstStyle/>
          <a:p>
            <a:fld id="{841AA668-B864-4FD1-AF09-4B71522EA5AB}" type="slidenum">
              <a:rPr lang="en-SG" smtClean="0"/>
              <a:pPr/>
              <a:t>1</a:t>
            </a:fld>
            <a:endParaRPr lang="en-SG"/>
          </a:p>
        </p:txBody>
      </p:sp>
      <p:sp>
        <p:nvSpPr>
          <p:cNvPr id="5" name="Footer Placeholder 4"/>
          <p:cNvSpPr>
            <a:spLocks noGrp="1"/>
          </p:cNvSpPr>
          <p:nvPr>
            <p:ph type="ftr" sz="quarter" idx="11"/>
          </p:nvPr>
        </p:nvSpPr>
        <p:spPr/>
        <p:txBody>
          <a:bodyPr/>
          <a:lstStyle/>
          <a:p>
            <a:endParaRPr lang="en-SG" dirty="0"/>
          </a:p>
        </p:txBody>
      </p:sp>
    </p:spTree>
    <p:extLst>
      <p:ext uri="{BB962C8B-B14F-4D97-AF65-F5344CB8AC3E}">
        <p14:creationId xmlns:p14="http://schemas.microsoft.com/office/powerpoint/2010/main" val="2839287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22114"/>
          </a:xfrm>
        </p:spPr>
        <p:txBody>
          <a:bodyPr/>
          <a:lstStyle/>
          <a:p>
            <a:r>
              <a:rPr lang="en-US" dirty="0"/>
              <a:t>Address Resolution Protocol (ARP)</a:t>
            </a:r>
            <a:endParaRPr lang="en-SG" dirty="0"/>
          </a:p>
        </p:txBody>
      </p:sp>
      <p:sp>
        <p:nvSpPr>
          <p:cNvPr id="3" name="Content Placeholder 2"/>
          <p:cNvSpPr>
            <a:spLocks noGrp="1"/>
          </p:cNvSpPr>
          <p:nvPr>
            <p:ph idx="1"/>
          </p:nvPr>
        </p:nvSpPr>
        <p:spPr/>
        <p:txBody>
          <a:bodyPr/>
          <a:lstStyle/>
          <a:p>
            <a:r>
              <a:rPr lang="en-US" dirty="0"/>
              <a:t>When a device has a packet to send, it will look at the destination IP</a:t>
            </a:r>
          </a:p>
          <a:p>
            <a:pPr lvl="1"/>
            <a:r>
              <a:rPr lang="en-US" dirty="0"/>
              <a:t>It determines if the destination IP is on the same local network (look at the Network part of the IP address)</a:t>
            </a:r>
          </a:p>
          <a:p>
            <a:pPr lvl="1"/>
            <a:r>
              <a:rPr lang="en-US" dirty="0"/>
              <a:t>If the destination IP is not local, the device will send the packet to the gateway</a:t>
            </a:r>
          </a:p>
          <a:p>
            <a:pPr lvl="1"/>
            <a:r>
              <a:rPr lang="en-US" dirty="0"/>
              <a:t>If the destination IP is on the local network, the device will send the packet to the destination</a:t>
            </a:r>
          </a:p>
          <a:p>
            <a:pPr lvl="1"/>
            <a:endParaRPr lang="en-US" dirty="0"/>
          </a:p>
          <a:p>
            <a:pPr lvl="1"/>
            <a:endParaRPr lang="en-SG"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10</a:t>
            </a:fld>
            <a:endParaRPr lang="en-SG"/>
          </a:p>
        </p:txBody>
      </p:sp>
      <p:pic>
        <p:nvPicPr>
          <p:cNvPr id="2050" name="Picture 2"/>
          <p:cNvPicPr>
            <a:picLocks noChangeAspect="1" noChangeArrowheads="1"/>
          </p:cNvPicPr>
          <p:nvPr/>
        </p:nvPicPr>
        <p:blipFill>
          <a:blip r:embed="rId2" cstate="print"/>
          <a:srcRect/>
          <a:stretch>
            <a:fillRect/>
          </a:stretch>
        </p:blipFill>
        <p:spPr bwMode="auto">
          <a:xfrm>
            <a:off x="6012160" y="4437112"/>
            <a:ext cx="2329228" cy="191683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22114"/>
          </a:xfrm>
        </p:spPr>
        <p:txBody>
          <a:bodyPr/>
          <a:lstStyle/>
          <a:p>
            <a:r>
              <a:rPr lang="en-US" dirty="0"/>
              <a:t>Address Resolution Protocol (ARP)</a:t>
            </a:r>
            <a:endParaRPr lang="en-SG" dirty="0"/>
          </a:p>
        </p:txBody>
      </p:sp>
      <p:sp>
        <p:nvSpPr>
          <p:cNvPr id="3" name="Content Placeholder 2"/>
          <p:cNvSpPr>
            <a:spLocks noGrp="1"/>
          </p:cNvSpPr>
          <p:nvPr>
            <p:ph idx="1"/>
          </p:nvPr>
        </p:nvSpPr>
        <p:spPr/>
        <p:txBody>
          <a:bodyPr/>
          <a:lstStyle/>
          <a:p>
            <a:r>
              <a:rPr lang="en-US" dirty="0"/>
              <a:t>To send the packet to its destination on the local network, the sender will require the destination MAC address</a:t>
            </a:r>
          </a:p>
          <a:p>
            <a:endParaRPr lang="en-US" dirty="0"/>
          </a:p>
          <a:p>
            <a:endParaRPr lang="en-US" dirty="0"/>
          </a:p>
          <a:p>
            <a:endParaRPr lang="en-US" dirty="0"/>
          </a:p>
          <a:p>
            <a:endParaRPr lang="en-US" dirty="0"/>
          </a:p>
          <a:p>
            <a:endParaRPr lang="en-US" dirty="0"/>
          </a:p>
          <a:p>
            <a:endParaRPr lang="en-US" dirty="0"/>
          </a:p>
          <a:p>
            <a:r>
              <a:rPr lang="en-SG" dirty="0">
                <a:hlinkClick r:id="rId2"/>
              </a:rPr>
              <a:t>ARP Explained</a:t>
            </a:r>
            <a:endParaRPr lang="en-US" dirty="0"/>
          </a:p>
          <a:p>
            <a:pPr lvl="1"/>
            <a:endParaRPr lang="en-US" dirty="0"/>
          </a:p>
          <a:p>
            <a:pPr lvl="1"/>
            <a:endParaRPr lang="en-SG"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11</a:t>
            </a:fld>
            <a:endParaRPr lang="en-SG"/>
          </a:p>
        </p:txBody>
      </p:sp>
      <p:pic>
        <p:nvPicPr>
          <p:cNvPr id="2050" name="Picture 2"/>
          <p:cNvPicPr>
            <a:picLocks noChangeAspect="1" noChangeArrowheads="1"/>
          </p:cNvPicPr>
          <p:nvPr/>
        </p:nvPicPr>
        <p:blipFill>
          <a:blip r:embed="rId3" cstate="print"/>
          <a:srcRect/>
          <a:stretch>
            <a:fillRect/>
          </a:stretch>
        </p:blipFill>
        <p:spPr bwMode="auto">
          <a:xfrm>
            <a:off x="3131840" y="2996952"/>
            <a:ext cx="3096344" cy="254812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22114"/>
          </a:xfrm>
        </p:spPr>
        <p:txBody>
          <a:bodyPr/>
          <a:lstStyle/>
          <a:p>
            <a:r>
              <a:rPr lang="en-US" dirty="0"/>
              <a:t>Address Resolution Protocol (ARP)</a:t>
            </a:r>
            <a:endParaRPr lang="en-SG" dirty="0"/>
          </a:p>
        </p:txBody>
      </p:sp>
      <p:sp>
        <p:nvSpPr>
          <p:cNvPr id="3" name="Content Placeholder 2"/>
          <p:cNvSpPr>
            <a:spLocks noGrp="1"/>
          </p:cNvSpPr>
          <p:nvPr>
            <p:ph idx="1"/>
          </p:nvPr>
        </p:nvSpPr>
        <p:spPr/>
        <p:txBody>
          <a:bodyPr/>
          <a:lstStyle/>
          <a:p>
            <a:r>
              <a:rPr lang="en-US" dirty="0"/>
              <a:t>To find the MAC address of an IP address</a:t>
            </a:r>
          </a:p>
          <a:p>
            <a:pPr lvl="1"/>
            <a:r>
              <a:rPr lang="en-US" dirty="0"/>
              <a:t>The sender will look at its ARP table</a:t>
            </a:r>
          </a:p>
          <a:p>
            <a:pPr lvl="1"/>
            <a:r>
              <a:rPr lang="en-US" dirty="0"/>
              <a:t>If the IP address is not listed in the ARP table, the sender will send an ARP broadcast to all devices in the local network to ask who has that IP address</a:t>
            </a:r>
          </a:p>
          <a:p>
            <a:pPr lvl="1"/>
            <a:r>
              <a:rPr lang="en-US" dirty="0"/>
              <a:t>The device with the IP address will send an ARP reply to the sender with its MAC address</a:t>
            </a:r>
          </a:p>
          <a:p>
            <a:pPr lvl="1"/>
            <a:r>
              <a:rPr lang="en-US" dirty="0"/>
              <a:t>The sender will send the packet to this MAC address</a:t>
            </a:r>
          </a:p>
          <a:p>
            <a:pPr lvl="1"/>
            <a:r>
              <a:rPr lang="en-US" dirty="0"/>
              <a:t>The sender will update its ARP table with this MAC address in case it needs to send more packets to it again</a:t>
            </a:r>
          </a:p>
          <a:p>
            <a:pPr lvl="1"/>
            <a:endParaRPr lang="en-SG"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12</a:t>
            </a:fld>
            <a:endParaRPr lang="en-SG"/>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22114"/>
          </a:xfrm>
        </p:spPr>
        <p:txBody>
          <a:bodyPr/>
          <a:lstStyle/>
          <a:p>
            <a:r>
              <a:rPr lang="en-US" dirty="0"/>
              <a:t>Address Resolution Protocol (ARP)</a:t>
            </a:r>
            <a:endParaRPr lang="en-SG" dirty="0"/>
          </a:p>
        </p:txBody>
      </p:sp>
      <p:sp>
        <p:nvSpPr>
          <p:cNvPr id="3" name="Content Placeholder 2"/>
          <p:cNvSpPr>
            <a:spLocks noGrp="1"/>
          </p:cNvSpPr>
          <p:nvPr>
            <p:ph idx="1"/>
          </p:nvPr>
        </p:nvSpPr>
        <p:spPr/>
        <p:txBody>
          <a:bodyPr/>
          <a:lstStyle/>
          <a:p>
            <a:r>
              <a:rPr lang="en-US" dirty="0"/>
              <a:t>To find the MAC address of a computer on a </a:t>
            </a:r>
            <a:r>
              <a:rPr lang="en-US" u="sng" dirty="0"/>
              <a:t>different</a:t>
            </a:r>
            <a:r>
              <a:rPr lang="en-US" dirty="0"/>
              <a:t> network:</a:t>
            </a:r>
          </a:p>
          <a:p>
            <a:pPr lvl="1"/>
            <a:r>
              <a:rPr lang="en-SG" dirty="0"/>
              <a:t>If the destination computer is on another network, the source computer uses ARP to retrieve the MAC address of the router configured as the default gateway.</a:t>
            </a:r>
          </a:p>
          <a:p>
            <a:pPr lvl="1"/>
            <a:r>
              <a:rPr lang="en-SG" dirty="0"/>
              <a:t>The packet is delivered to the router, and the router determines where the packet should go next to get its destination.</a:t>
            </a:r>
          </a:p>
          <a:p>
            <a:pPr lvl="1"/>
            <a:r>
              <a:rPr lang="en-SG" dirty="0"/>
              <a:t>When the packet gets to the destination network, the router on the destination network uses ARP to get the destination computer’s MAC address.</a:t>
            </a:r>
          </a:p>
          <a:p>
            <a:pPr lvl="1"/>
            <a:r>
              <a:rPr lang="en-SG" dirty="0"/>
              <a:t>The packet is then delivered to the destination computer.</a:t>
            </a:r>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13</a:t>
            </a:fld>
            <a:endParaRPr lang="en-SG"/>
          </a:p>
        </p:txBody>
      </p:sp>
    </p:spTree>
    <p:extLst>
      <p:ext uri="{BB962C8B-B14F-4D97-AF65-F5344CB8AC3E}">
        <p14:creationId xmlns:p14="http://schemas.microsoft.com/office/powerpoint/2010/main" val="449742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 poisoning / spoofing</a:t>
            </a:r>
            <a:endParaRPr lang="en-SG" dirty="0"/>
          </a:p>
        </p:txBody>
      </p:sp>
      <p:sp>
        <p:nvSpPr>
          <p:cNvPr id="3" name="Content Placeholder 2"/>
          <p:cNvSpPr>
            <a:spLocks noGrp="1"/>
          </p:cNvSpPr>
          <p:nvPr>
            <p:ph idx="1"/>
          </p:nvPr>
        </p:nvSpPr>
        <p:spPr>
          <a:xfrm>
            <a:off x="304800" y="1052736"/>
            <a:ext cx="8534400" cy="5348064"/>
          </a:xfrm>
        </p:spPr>
        <p:txBody>
          <a:bodyPr>
            <a:normAutofit fontScale="92500" lnSpcReduction="20000"/>
          </a:bodyPr>
          <a:lstStyle/>
          <a:p>
            <a:r>
              <a:rPr lang="en-US" dirty="0"/>
              <a:t>If the attacker can “poison” the ARP table, he can cause devices to send packets to him instead</a:t>
            </a:r>
          </a:p>
          <a:p>
            <a:r>
              <a:rPr lang="en-US" dirty="0"/>
              <a:t>Normal Scenario :</a:t>
            </a:r>
          </a:p>
          <a:p>
            <a:endParaRPr lang="en-US" dirty="0"/>
          </a:p>
          <a:p>
            <a:endParaRPr lang="en-US" dirty="0"/>
          </a:p>
          <a:p>
            <a:endParaRPr lang="en-US" dirty="0"/>
          </a:p>
          <a:p>
            <a:endParaRPr lang="en-US" dirty="0"/>
          </a:p>
          <a:p>
            <a:pPr lvl="1"/>
            <a:endParaRPr lang="en-US" dirty="0"/>
          </a:p>
          <a:p>
            <a:pPr lvl="1"/>
            <a:endParaRPr lang="en-US" dirty="0"/>
          </a:p>
          <a:p>
            <a:pPr lvl="1"/>
            <a:r>
              <a:rPr lang="en-US" sz="2600" dirty="0"/>
              <a:t>Computer A will record in its ARP table</a:t>
            </a:r>
          </a:p>
          <a:p>
            <a:pPr lvl="1">
              <a:buNone/>
            </a:pPr>
            <a:r>
              <a:rPr lang="en-US" sz="2200" dirty="0">
                <a:latin typeface="Courier New" pitchFamily="49" charset="0"/>
                <a:cs typeface="Courier New" pitchFamily="49" charset="0"/>
              </a:rPr>
              <a:t>	IP			MAC</a:t>
            </a:r>
            <a:r>
              <a:rPr lang="en-US" dirty="0"/>
              <a:t>	</a:t>
            </a:r>
          </a:p>
          <a:p>
            <a:pPr lvl="1">
              <a:buNone/>
            </a:pPr>
            <a:r>
              <a:rPr lang="en-US" sz="2000" dirty="0">
                <a:latin typeface="Courier New" pitchFamily="49" charset="0"/>
                <a:cs typeface="Courier New" pitchFamily="49" charset="0"/>
              </a:rPr>
              <a:t>	192.168.1.30	11-22-11-22-11-22</a:t>
            </a:r>
          </a:p>
          <a:p>
            <a:pPr lvl="1"/>
            <a:r>
              <a:rPr lang="en-US" sz="2600" dirty="0"/>
              <a:t>Packets addressed to IP 192.168.1.30 will be sent to MAC address11-22-11-22-11-22</a:t>
            </a:r>
            <a:endParaRPr lang="en-SG" sz="2600"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14</a:t>
            </a:fld>
            <a:endParaRPr lang="en-SG"/>
          </a:p>
        </p:txBody>
      </p:sp>
      <p:sp>
        <p:nvSpPr>
          <p:cNvPr id="7" name="Rectangle 4"/>
          <p:cNvSpPr>
            <a:spLocks noChangeArrowheads="1"/>
          </p:cNvSpPr>
          <p:nvPr/>
        </p:nvSpPr>
        <p:spPr bwMode="auto">
          <a:xfrm>
            <a:off x="755576" y="2420888"/>
            <a:ext cx="1676400" cy="1440160"/>
          </a:xfrm>
          <a:prstGeom prst="rect">
            <a:avLst/>
          </a:prstGeom>
          <a:noFill/>
          <a:ln w="9525">
            <a:solidFill>
              <a:schemeClr val="tx1"/>
            </a:solidFill>
            <a:miter lim="800000"/>
            <a:headEnd/>
            <a:tailEnd/>
          </a:ln>
        </p:spPr>
        <p:txBody>
          <a:bodyPr wrap="none" anchor="ctr"/>
          <a:lstStyle/>
          <a:p>
            <a:pPr algn="ctr"/>
            <a:r>
              <a:rPr lang="en-GB" b="1" dirty="0"/>
              <a:t>Computer A</a:t>
            </a:r>
          </a:p>
        </p:txBody>
      </p:sp>
      <p:sp>
        <p:nvSpPr>
          <p:cNvPr id="8" name="Rectangle 4"/>
          <p:cNvSpPr>
            <a:spLocks noChangeArrowheads="1"/>
          </p:cNvSpPr>
          <p:nvPr/>
        </p:nvSpPr>
        <p:spPr bwMode="auto">
          <a:xfrm>
            <a:off x="5508104" y="2420888"/>
            <a:ext cx="2736304" cy="1440160"/>
          </a:xfrm>
          <a:prstGeom prst="rect">
            <a:avLst/>
          </a:prstGeom>
          <a:noFill/>
          <a:ln w="9525">
            <a:solidFill>
              <a:schemeClr val="tx1"/>
            </a:solidFill>
            <a:miter lim="800000"/>
            <a:headEnd/>
            <a:tailEnd/>
          </a:ln>
        </p:spPr>
        <p:txBody>
          <a:bodyPr wrap="none" anchor="ctr"/>
          <a:lstStyle/>
          <a:p>
            <a:pPr algn="ctr"/>
            <a:r>
              <a:rPr lang="en-GB" b="1" dirty="0"/>
              <a:t>Computer B</a:t>
            </a:r>
          </a:p>
          <a:p>
            <a:pPr algn="ctr"/>
            <a:r>
              <a:rPr lang="en-GB" dirty="0"/>
              <a:t>IP : 192.168.1.30</a:t>
            </a:r>
          </a:p>
          <a:p>
            <a:pPr algn="ctr"/>
            <a:r>
              <a:rPr lang="en-GB" dirty="0"/>
              <a:t>MAC : 11-22-11-22-11-22</a:t>
            </a:r>
          </a:p>
          <a:p>
            <a:pPr algn="ctr"/>
            <a:endParaRPr lang="en-GB" dirty="0"/>
          </a:p>
        </p:txBody>
      </p:sp>
      <p:cxnSp>
        <p:nvCxnSpPr>
          <p:cNvPr id="10" name="Straight Arrow Connector 9"/>
          <p:cNvCxnSpPr/>
          <p:nvPr/>
        </p:nvCxnSpPr>
        <p:spPr>
          <a:xfrm>
            <a:off x="2411760" y="3068960"/>
            <a:ext cx="30963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27784" y="2420888"/>
            <a:ext cx="2808312" cy="646331"/>
          </a:xfrm>
          <a:prstGeom prst="rect">
            <a:avLst/>
          </a:prstGeom>
          <a:noFill/>
        </p:spPr>
        <p:txBody>
          <a:bodyPr wrap="square" rtlCol="0">
            <a:spAutoFit/>
          </a:bodyPr>
          <a:lstStyle/>
          <a:p>
            <a:r>
              <a:rPr lang="en-US" dirty="0"/>
              <a:t>ARP broadcast : Who has IP 192.168.1.30?</a:t>
            </a:r>
            <a:endParaRPr lang="en-SG" dirty="0"/>
          </a:p>
        </p:txBody>
      </p:sp>
      <p:cxnSp>
        <p:nvCxnSpPr>
          <p:cNvPr id="12" name="Straight Arrow Connector 11"/>
          <p:cNvCxnSpPr/>
          <p:nvPr/>
        </p:nvCxnSpPr>
        <p:spPr>
          <a:xfrm>
            <a:off x="2411760" y="3501008"/>
            <a:ext cx="3096344"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83768" y="3573016"/>
            <a:ext cx="3168352" cy="646331"/>
          </a:xfrm>
          <a:prstGeom prst="rect">
            <a:avLst/>
          </a:prstGeom>
          <a:noFill/>
        </p:spPr>
        <p:txBody>
          <a:bodyPr wrap="square" rtlCol="0">
            <a:spAutoFit/>
          </a:bodyPr>
          <a:lstStyle/>
          <a:p>
            <a:r>
              <a:rPr lang="en-US" dirty="0"/>
              <a:t>ARP reply: IP 192.168.1.30 is at MAC 11-22-11-22-11-22</a:t>
            </a:r>
            <a:endParaRPr lang="en-SG"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 poisoning / spoofing</a:t>
            </a:r>
            <a:endParaRPr lang="en-SG" dirty="0"/>
          </a:p>
        </p:txBody>
      </p:sp>
      <p:sp>
        <p:nvSpPr>
          <p:cNvPr id="3" name="Content Placeholder 2"/>
          <p:cNvSpPr>
            <a:spLocks noGrp="1"/>
          </p:cNvSpPr>
          <p:nvPr>
            <p:ph idx="1"/>
          </p:nvPr>
        </p:nvSpPr>
        <p:spPr>
          <a:xfrm>
            <a:off x="304800" y="1052736"/>
            <a:ext cx="8534400" cy="5348064"/>
          </a:xfrm>
        </p:spPr>
        <p:txBody>
          <a:bodyPr>
            <a:normAutofit fontScale="92500" lnSpcReduction="20000"/>
          </a:bodyPr>
          <a:lstStyle/>
          <a:p>
            <a:r>
              <a:rPr lang="en-US" dirty="0"/>
              <a:t>Attack Scenario :</a:t>
            </a:r>
          </a:p>
          <a:p>
            <a:r>
              <a:rPr lang="en-US" dirty="0"/>
              <a:t>The attacker quickly replies to Computer A with his MAC address before Computer B can reply</a:t>
            </a:r>
          </a:p>
          <a:p>
            <a:endParaRPr lang="en-US" dirty="0"/>
          </a:p>
          <a:p>
            <a:endParaRPr lang="en-US" dirty="0"/>
          </a:p>
          <a:p>
            <a:endParaRPr lang="en-US" dirty="0"/>
          </a:p>
          <a:p>
            <a:endParaRPr lang="en-US" dirty="0"/>
          </a:p>
          <a:p>
            <a:pPr lvl="1"/>
            <a:endParaRPr lang="en-US" dirty="0"/>
          </a:p>
          <a:p>
            <a:pPr lvl="1"/>
            <a:endParaRPr lang="en-US" dirty="0"/>
          </a:p>
          <a:p>
            <a:pPr lvl="1"/>
            <a:r>
              <a:rPr lang="en-US" sz="2600" dirty="0"/>
              <a:t>Computer A will record the wrong MAC address in its ARP table</a:t>
            </a:r>
          </a:p>
          <a:p>
            <a:pPr lvl="1">
              <a:buNone/>
            </a:pPr>
            <a:r>
              <a:rPr lang="en-US" sz="2200" dirty="0">
                <a:latin typeface="Courier New" pitchFamily="49" charset="0"/>
                <a:cs typeface="Courier New" pitchFamily="49" charset="0"/>
              </a:rPr>
              <a:t>	IP			MAC</a:t>
            </a:r>
            <a:r>
              <a:rPr lang="en-US" dirty="0"/>
              <a:t>	</a:t>
            </a:r>
          </a:p>
          <a:p>
            <a:pPr lvl="1">
              <a:buNone/>
            </a:pPr>
            <a:r>
              <a:rPr lang="en-US" sz="2000" dirty="0">
                <a:latin typeface="Courier New" pitchFamily="49" charset="0"/>
                <a:cs typeface="Courier New" pitchFamily="49" charset="0"/>
              </a:rPr>
              <a:t>	192.168.1.30	66-77-66-77-66-77</a:t>
            </a:r>
          </a:p>
          <a:p>
            <a:pPr lvl="1"/>
            <a:r>
              <a:rPr lang="en-US" sz="2600" dirty="0"/>
              <a:t>Packets addressed to IP 192.168.1.30 will be sent to the attacker instead</a:t>
            </a:r>
            <a:endParaRPr lang="en-SG" sz="2600"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15</a:t>
            </a:fld>
            <a:endParaRPr lang="en-SG"/>
          </a:p>
        </p:txBody>
      </p:sp>
      <p:sp>
        <p:nvSpPr>
          <p:cNvPr id="7" name="Rectangle 4"/>
          <p:cNvSpPr>
            <a:spLocks noChangeArrowheads="1"/>
          </p:cNvSpPr>
          <p:nvPr/>
        </p:nvSpPr>
        <p:spPr bwMode="auto">
          <a:xfrm>
            <a:off x="755576" y="2420888"/>
            <a:ext cx="1676400" cy="1440160"/>
          </a:xfrm>
          <a:prstGeom prst="rect">
            <a:avLst/>
          </a:prstGeom>
          <a:noFill/>
          <a:ln w="9525">
            <a:solidFill>
              <a:schemeClr val="tx1"/>
            </a:solidFill>
            <a:miter lim="800000"/>
            <a:headEnd/>
            <a:tailEnd/>
          </a:ln>
        </p:spPr>
        <p:txBody>
          <a:bodyPr wrap="none" anchor="ctr"/>
          <a:lstStyle/>
          <a:p>
            <a:pPr algn="ctr"/>
            <a:r>
              <a:rPr lang="en-GB" b="1" dirty="0"/>
              <a:t>Computer A</a:t>
            </a:r>
          </a:p>
        </p:txBody>
      </p:sp>
      <p:sp>
        <p:nvSpPr>
          <p:cNvPr id="8" name="Rectangle 4"/>
          <p:cNvSpPr>
            <a:spLocks noChangeArrowheads="1"/>
          </p:cNvSpPr>
          <p:nvPr/>
        </p:nvSpPr>
        <p:spPr bwMode="auto">
          <a:xfrm>
            <a:off x="5508104" y="2420888"/>
            <a:ext cx="2736304" cy="1440160"/>
          </a:xfrm>
          <a:prstGeom prst="rect">
            <a:avLst/>
          </a:prstGeom>
          <a:noFill/>
          <a:ln w="9525">
            <a:solidFill>
              <a:schemeClr val="tx1"/>
            </a:solidFill>
            <a:miter lim="800000"/>
            <a:headEnd/>
            <a:tailEnd/>
          </a:ln>
        </p:spPr>
        <p:txBody>
          <a:bodyPr wrap="none" anchor="ctr"/>
          <a:lstStyle/>
          <a:p>
            <a:pPr algn="ctr"/>
            <a:r>
              <a:rPr lang="en-GB" b="1" dirty="0"/>
              <a:t>Attacker</a:t>
            </a:r>
          </a:p>
          <a:p>
            <a:pPr algn="ctr"/>
            <a:r>
              <a:rPr lang="en-GB" dirty="0"/>
              <a:t>MAC : 66-77-66-77-66-77</a:t>
            </a:r>
          </a:p>
          <a:p>
            <a:pPr algn="ctr"/>
            <a:endParaRPr lang="en-GB" dirty="0"/>
          </a:p>
        </p:txBody>
      </p:sp>
      <p:cxnSp>
        <p:nvCxnSpPr>
          <p:cNvPr id="10" name="Straight Arrow Connector 9"/>
          <p:cNvCxnSpPr/>
          <p:nvPr/>
        </p:nvCxnSpPr>
        <p:spPr>
          <a:xfrm>
            <a:off x="2411760" y="3068960"/>
            <a:ext cx="30963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27784" y="2420888"/>
            <a:ext cx="2808312" cy="646331"/>
          </a:xfrm>
          <a:prstGeom prst="rect">
            <a:avLst/>
          </a:prstGeom>
          <a:noFill/>
        </p:spPr>
        <p:txBody>
          <a:bodyPr wrap="square" rtlCol="0">
            <a:spAutoFit/>
          </a:bodyPr>
          <a:lstStyle/>
          <a:p>
            <a:r>
              <a:rPr lang="en-US" dirty="0"/>
              <a:t>ARP broadcast : Who has IP 192.168.1.30?</a:t>
            </a:r>
            <a:endParaRPr lang="en-SG" dirty="0"/>
          </a:p>
        </p:txBody>
      </p:sp>
      <p:cxnSp>
        <p:nvCxnSpPr>
          <p:cNvPr id="12" name="Straight Arrow Connector 11"/>
          <p:cNvCxnSpPr/>
          <p:nvPr/>
        </p:nvCxnSpPr>
        <p:spPr>
          <a:xfrm>
            <a:off x="2411760" y="3501008"/>
            <a:ext cx="3096344"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83768" y="3573016"/>
            <a:ext cx="3168352" cy="646331"/>
          </a:xfrm>
          <a:prstGeom prst="rect">
            <a:avLst/>
          </a:prstGeom>
          <a:noFill/>
        </p:spPr>
        <p:txBody>
          <a:bodyPr wrap="square" rtlCol="0">
            <a:spAutoFit/>
          </a:bodyPr>
          <a:lstStyle/>
          <a:p>
            <a:r>
              <a:rPr lang="en-US" dirty="0"/>
              <a:t>ARP reply: IP 192.168.1.30 is at MAC 66-77-66-77-66-77</a:t>
            </a:r>
            <a:endParaRPr lang="en-S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System (DNS)</a:t>
            </a:r>
            <a:endParaRPr lang="en-SG" dirty="0"/>
          </a:p>
        </p:txBody>
      </p:sp>
      <p:sp>
        <p:nvSpPr>
          <p:cNvPr id="3" name="Content Placeholder 2"/>
          <p:cNvSpPr>
            <a:spLocks noGrp="1"/>
          </p:cNvSpPr>
          <p:nvPr>
            <p:ph idx="1"/>
          </p:nvPr>
        </p:nvSpPr>
        <p:spPr/>
        <p:txBody>
          <a:bodyPr/>
          <a:lstStyle/>
          <a:p>
            <a:r>
              <a:rPr lang="en-US" dirty="0"/>
              <a:t>DNS servers translate fully qualified domain names (www.yahoo.com) to IP addresses (72.30.38.140)</a:t>
            </a:r>
          </a:p>
          <a:p>
            <a:r>
              <a:rPr lang="en-GB" dirty="0"/>
              <a:t>The DNS is a distributed database system running on the Internet</a:t>
            </a:r>
          </a:p>
          <a:p>
            <a:r>
              <a:rPr lang="en-GB" dirty="0"/>
              <a:t>Each domain would have one or more DNS Servers that is in charge of it.</a:t>
            </a:r>
          </a:p>
          <a:p>
            <a:endParaRPr lang="en-SG"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16</a:t>
            </a:fld>
            <a:endParaRPr lang="en-SG"/>
          </a:p>
        </p:txBody>
      </p:sp>
      <p:pic>
        <p:nvPicPr>
          <p:cNvPr id="4098" name="Picture 2" descr="C:\Users\s33961\AppData\Local\Microsoft\Windows\Temporary Internet Files\Content.IE5\6VF5OHTR\MC900434845[1].png"/>
          <p:cNvPicPr>
            <a:picLocks noChangeAspect="1" noChangeArrowheads="1"/>
          </p:cNvPicPr>
          <p:nvPr/>
        </p:nvPicPr>
        <p:blipFill>
          <a:blip r:embed="rId2" cstate="print"/>
          <a:srcRect/>
          <a:stretch>
            <a:fillRect/>
          </a:stretch>
        </p:blipFill>
        <p:spPr bwMode="auto">
          <a:xfrm>
            <a:off x="1547664" y="4581128"/>
            <a:ext cx="1426468" cy="1426468"/>
          </a:xfrm>
          <a:prstGeom prst="rect">
            <a:avLst/>
          </a:prstGeom>
          <a:noFill/>
        </p:spPr>
      </p:pic>
      <p:sp>
        <p:nvSpPr>
          <p:cNvPr id="7" name="TextBox 6"/>
          <p:cNvSpPr txBox="1"/>
          <p:nvPr/>
        </p:nvSpPr>
        <p:spPr>
          <a:xfrm>
            <a:off x="971600" y="5949280"/>
            <a:ext cx="2941831" cy="369332"/>
          </a:xfrm>
          <a:prstGeom prst="rect">
            <a:avLst/>
          </a:prstGeom>
          <a:noFill/>
        </p:spPr>
        <p:txBody>
          <a:bodyPr wrap="none" rtlCol="0">
            <a:spAutoFit/>
          </a:bodyPr>
          <a:lstStyle/>
          <a:p>
            <a:r>
              <a:rPr lang="en-US" dirty="0"/>
              <a:t>DNS Server for yahoo.com</a:t>
            </a:r>
            <a:endParaRPr lang="en-SG" dirty="0"/>
          </a:p>
        </p:txBody>
      </p:sp>
      <p:pic>
        <p:nvPicPr>
          <p:cNvPr id="8" name="Picture 2" descr="C:\Users\s33961\AppData\Local\Microsoft\Windows\Temporary Internet Files\Content.IE5\6VF5OHTR\MC900434845[1].png"/>
          <p:cNvPicPr>
            <a:picLocks noChangeAspect="1" noChangeArrowheads="1"/>
          </p:cNvPicPr>
          <p:nvPr/>
        </p:nvPicPr>
        <p:blipFill>
          <a:blip r:embed="rId2" cstate="print"/>
          <a:srcRect/>
          <a:stretch>
            <a:fillRect/>
          </a:stretch>
        </p:blipFill>
        <p:spPr bwMode="auto">
          <a:xfrm>
            <a:off x="5364088" y="4509120"/>
            <a:ext cx="1426468" cy="1426468"/>
          </a:xfrm>
          <a:prstGeom prst="rect">
            <a:avLst/>
          </a:prstGeom>
          <a:noFill/>
        </p:spPr>
      </p:pic>
      <p:sp>
        <p:nvSpPr>
          <p:cNvPr id="9" name="TextBox 8"/>
          <p:cNvSpPr txBox="1"/>
          <p:nvPr/>
        </p:nvSpPr>
        <p:spPr>
          <a:xfrm>
            <a:off x="4788024" y="5877272"/>
            <a:ext cx="2813591" cy="369332"/>
          </a:xfrm>
          <a:prstGeom prst="rect">
            <a:avLst/>
          </a:prstGeom>
          <a:noFill/>
        </p:spPr>
        <p:txBody>
          <a:bodyPr wrap="none" rtlCol="0">
            <a:spAutoFit/>
          </a:bodyPr>
          <a:lstStyle/>
          <a:p>
            <a:r>
              <a:rPr lang="en-US" dirty="0"/>
              <a:t>DNS Server for sp.edu.sg</a:t>
            </a:r>
            <a:endParaRPr lang="en-S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System (DNS)</a:t>
            </a:r>
            <a:endParaRPr lang="en-SG" dirty="0"/>
          </a:p>
        </p:txBody>
      </p:sp>
      <p:sp>
        <p:nvSpPr>
          <p:cNvPr id="3" name="Content Placeholder 2"/>
          <p:cNvSpPr>
            <a:spLocks noGrp="1"/>
          </p:cNvSpPr>
          <p:nvPr>
            <p:ph idx="1"/>
          </p:nvPr>
        </p:nvSpPr>
        <p:spPr/>
        <p:txBody>
          <a:bodyPr>
            <a:normAutofit/>
          </a:bodyPr>
          <a:lstStyle/>
          <a:p>
            <a:r>
              <a:rPr lang="en-GB" dirty="0"/>
              <a:t>The DNS Server (or </a:t>
            </a:r>
            <a:r>
              <a:rPr lang="en-GB" dirty="0" err="1"/>
              <a:t>nameserver</a:t>
            </a:r>
            <a:r>
              <a:rPr lang="en-GB" dirty="0"/>
              <a:t>) contains a database that holds a section of domain names mapped to IP addresses.</a:t>
            </a:r>
          </a:p>
          <a:p>
            <a:pPr marL="742950" lvl="1" indent="-285750"/>
            <a:r>
              <a:rPr lang="en-GB" dirty="0" err="1"/>
              <a:t>Eg</a:t>
            </a:r>
            <a:r>
              <a:rPr lang="en-GB" dirty="0"/>
              <a:t>. A DNS Server can be responsible for the domain names under </a:t>
            </a:r>
            <a:r>
              <a:rPr lang="en-GB" i="1" dirty="0"/>
              <a:t>abc.com</a:t>
            </a:r>
            <a:endParaRPr lang="en-GB" dirty="0"/>
          </a:p>
          <a:p>
            <a:pPr marL="742950" lvl="1" indent="-285750"/>
            <a:r>
              <a:rPr lang="en-SG" dirty="0"/>
              <a:t>The DNS server may have the following database.</a:t>
            </a:r>
            <a:endParaRPr lang="en-GB" dirty="0"/>
          </a:p>
          <a:p>
            <a:pPr marL="742950" lvl="1" indent="-285750">
              <a:buFont typeface="Wingdings" pitchFamily="2" charset="2"/>
              <a:buNone/>
            </a:pPr>
            <a:r>
              <a:rPr lang="en-SG" dirty="0"/>
              <a:t> 	station1.abc.com	192.168.0.1</a:t>
            </a:r>
            <a:endParaRPr lang="en-GB" dirty="0"/>
          </a:p>
          <a:p>
            <a:pPr marL="742950" lvl="1" indent="-285750">
              <a:buFont typeface="Wingdings" pitchFamily="2" charset="2"/>
              <a:buNone/>
            </a:pPr>
            <a:r>
              <a:rPr lang="en-SG" dirty="0"/>
              <a:t>	station2.abc.com	192.168.0.2</a:t>
            </a:r>
            <a:endParaRPr lang="en-GB" dirty="0"/>
          </a:p>
          <a:p>
            <a:pPr marL="742950" lvl="1" indent="-285750">
              <a:buFont typeface="Wingdings" pitchFamily="2" charset="2"/>
              <a:buNone/>
            </a:pPr>
            <a:r>
              <a:rPr lang="en-SG" dirty="0"/>
              <a:t>	station3.abc.com	192.168.0.3</a:t>
            </a:r>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17</a:t>
            </a:fld>
            <a:endParaRPr lang="en-SG"/>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System (DNS)</a:t>
            </a:r>
            <a:endParaRPr lang="en-SG" dirty="0"/>
          </a:p>
        </p:txBody>
      </p:sp>
      <p:sp>
        <p:nvSpPr>
          <p:cNvPr id="3" name="Content Placeholder 2"/>
          <p:cNvSpPr>
            <a:spLocks noGrp="1"/>
          </p:cNvSpPr>
          <p:nvPr>
            <p:ph idx="1"/>
          </p:nvPr>
        </p:nvSpPr>
        <p:spPr/>
        <p:txBody>
          <a:bodyPr/>
          <a:lstStyle/>
          <a:p>
            <a:r>
              <a:rPr lang="en-US" dirty="0">
                <a:hlinkClick r:id="rId2"/>
              </a:rPr>
              <a:t>How it works:</a:t>
            </a:r>
            <a:endParaRPr lang="en-GB" dirty="0"/>
          </a:p>
          <a:p>
            <a:pPr lvl="1"/>
            <a:r>
              <a:rPr lang="en-GB" dirty="0"/>
              <a:t>A user browses to www.yahoo.com (the client)</a:t>
            </a:r>
          </a:p>
          <a:p>
            <a:pPr lvl="1"/>
            <a:r>
              <a:rPr lang="en-GB" dirty="0"/>
              <a:t>The client sends a DNS query to its local DNS Server</a:t>
            </a:r>
          </a:p>
          <a:p>
            <a:pPr lvl="1"/>
            <a:r>
              <a:rPr lang="en-GB" dirty="0"/>
              <a:t>This DNS Server may contact other DNS Servers around the world to get the IP address of the domain name</a:t>
            </a:r>
          </a:p>
          <a:p>
            <a:pPr lvl="1"/>
            <a:r>
              <a:rPr lang="en-US" dirty="0"/>
              <a:t>Once it has the IP address, the DNS Server will return the result to the client</a:t>
            </a:r>
          </a:p>
          <a:p>
            <a:pPr lvl="1"/>
            <a:r>
              <a:rPr lang="en-US" dirty="0"/>
              <a:t>The DNS Server may keep the IP address in its cache (the DNS cache), in case other users also want to browse to www.yahoo.com</a:t>
            </a:r>
            <a:endParaRPr lang="en-SG" dirty="0"/>
          </a:p>
          <a:p>
            <a:pPr lvl="1"/>
            <a:endParaRPr lang="en-US" dirty="0"/>
          </a:p>
          <a:p>
            <a:endParaRPr lang="en-SG"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18</a:t>
            </a:fld>
            <a:endParaRPr lang="en-SG"/>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poisoning / spoofing</a:t>
            </a:r>
            <a:endParaRPr lang="en-SG" dirty="0"/>
          </a:p>
        </p:txBody>
      </p:sp>
      <p:sp>
        <p:nvSpPr>
          <p:cNvPr id="3" name="Content Placeholder 2"/>
          <p:cNvSpPr>
            <a:spLocks noGrp="1"/>
          </p:cNvSpPr>
          <p:nvPr>
            <p:ph idx="1"/>
          </p:nvPr>
        </p:nvSpPr>
        <p:spPr>
          <a:xfrm>
            <a:off x="304800" y="1052736"/>
            <a:ext cx="8534400" cy="5132040"/>
          </a:xfrm>
        </p:spPr>
        <p:txBody>
          <a:bodyPr>
            <a:normAutofit fontScale="92500"/>
          </a:bodyPr>
          <a:lstStyle/>
          <a:p>
            <a:r>
              <a:rPr lang="en-US" dirty="0"/>
              <a:t>If the attacker can edit the DNS database or DNS cache, he can direct users to his own website instead</a:t>
            </a:r>
          </a:p>
          <a:p>
            <a:r>
              <a:rPr lang="en-US" dirty="0"/>
              <a:t>Example :</a:t>
            </a:r>
          </a:p>
          <a:p>
            <a:endParaRPr lang="en-US" dirty="0"/>
          </a:p>
          <a:p>
            <a:endParaRPr lang="en-US" dirty="0"/>
          </a:p>
          <a:p>
            <a:endParaRPr lang="en-US" dirty="0"/>
          </a:p>
          <a:p>
            <a:endParaRPr lang="en-US" dirty="0"/>
          </a:p>
          <a:p>
            <a:pPr lvl="1"/>
            <a:r>
              <a:rPr lang="en-US" dirty="0"/>
              <a:t>Users who try to browse to www.yahoo.com will go to the website at 192.168.0.13 instead</a:t>
            </a:r>
          </a:p>
          <a:p>
            <a:r>
              <a:rPr lang="en-US" dirty="0"/>
              <a:t>Proper configuration of the DNS can reduce risks of such attacks</a:t>
            </a:r>
          </a:p>
          <a:p>
            <a:endParaRPr lang="en-SG"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19</a:t>
            </a:fld>
            <a:endParaRPr lang="en-SG"/>
          </a:p>
        </p:txBody>
      </p:sp>
      <p:pic>
        <p:nvPicPr>
          <p:cNvPr id="6" name="Picture 2" descr="C:\Users\s33961\AppData\Local\Microsoft\Windows\Temporary Internet Files\Content.IE5\6VF5OHTR\MC900434845[1].png"/>
          <p:cNvPicPr>
            <a:picLocks noChangeAspect="1" noChangeArrowheads="1"/>
          </p:cNvPicPr>
          <p:nvPr/>
        </p:nvPicPr>
        <p:blipFill>
          <a:blip r:embed="rId2" cstate="print"/>
          <a:srcRect/>
          <a:stretch>
            <a:fillRect/>
          </a:stretch>
        </p:blipFill>
        <p:spPr bwMode="auto">
          <a:xfrm>
            <a:off x="1187625" y="2276872"/>
            <a:ext cx="1426468" cy="1426468"/>
          </a:xfrm>
          <a:prstGeom prst="rect">
            <a:avLst/>
          </a:prstGeom>
          <a:noFill/>
        </p:spPr>
      </p:pic>
      <p:sp>
        <p:nvSpPr>
          <p:cNvPr id="7" name="TextBox 6"/>
          <p:cNvSpPr txBox="1"/>
          <p:nvPr/>
        </p:nvSpPr>
        <p:spPr>
          <a:xfrm>
            <a:off x="611561" y="3645024"/>
            <a:ext cx="2595582" cy="369332"/>
          </a:xfrm>
          <a:prstGeom prst="rect">
            <a:avLst/>
          </a:prstGeom>
          <a:noFill/>
        </p:spPr>
        <p:txBody>
          <a:bodyPr wrap="none" rtlCol="0">
            <a:spAutoFit/>
          </a:bodyPr>
          <a:lstStyle/>
          <a:p>
            <a:r>
              <a:rPr lang="en-US" dirty="0"/>
              <a:t>“Poisoned” DNS Server</a:t>
            </a:r>
            <a:endParaRPr lang="en-SG" dirty="0"/>
          </a:p>
        </p:txBody>
      </p:sp>
      <p:sp>
        <p:nvSpPr>
          <p:cNvPr id="8" name="TextBox 7"/>
          <p:cNvSpPr txBox="1"/>
          <p:nvPr/>
        </p:nvSpPr>
        <p:spPr>
          <a:xfrm>
            <a:off x="2915817" y="2492896"/>
            <a:ext cx="5256583" cy="1200329"/>
          </a:xfrm>
          <a:prstGeom prst="rect">
            <a:avLst/>
          </a:prstGeom>
          <a:noFill/>
        </p:spPr>
        <p:txBody>
          <a:bodyPr wrap="square" rtlCol="0">
            <a:spAutoFit/>
          </a:bodyPr>
          <a:lstStyle/>
          <a:p>
            <a:r>
              <a:rPr lang="en-US" dirty="0"/>
              <a:t>DNS cache maps www.yahoo.com to the attacker’s IP (192.168.0.13) instead :</a:t>
            </a:r>
          </a:p>
          <a:p>
            <a:r>
              <a:rPr lang="en-US" dirty="0">
                <a:latin typeface="Courier New" pitchFamily="49" charset="0"/>
                <a:cs typeface="Courier New" pitchFamily="49" charset="0"/>
              </a:rPr>
              <a:t>Domain			IP</a:t>
            </a:r>
          </a:p>
          <a:p>
            <a:r>
              <a:rPr lang="en-US" dirty="0">
                <a:latin typeface="Courier New" pitchFamily="49" charset="0"/>
                <a:cs typeface="Courier New" pitchFamily="49" charset="0"/>
              </a:rPr>
              <a:t>www.yahoo.com		192.168.0.13</a:t>
            </a:r>
            <a:endParaRPr lang="en-SG" dirty="0">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SG" dirty="0"/>
          </a:p>
        </p:txBody>
      </p:sp>
      <p:sp>
        <p:nvSpPr>
          <p:cNvPr id="3" name="Content Placeholder 2"/>
          <p:cNvSpPr>
            <a:spLocks noGrp="1"/>
          </p:cNvSpPr>
          <p:nvPr>
            <p:ph idx="1"/>
          </p:nvPr>
        </p:nvSpPr>
        <p:spPr/>
        <p:txBody>
          <a:bodyPr/>
          <a:lstStyle/>
          <a:p>
            <a:r>
              <a:rPr lang="en-US" dirty="0"/>
              <a:t>Describe Telnet</a:t>
            </a:r>
          </a:p>
          <a:p>
            <a:r>
              <a:rPr lang="en-US" dirty="0"/>
              <a:t>Describe Secure Shell (SSH)</a:t>
            </a:r>
          </a:p>
          <a:p>
            <a:r>
              <a:rPr lang="en-US" dirty="0"/>
              <a:t>Describe Simple Mail Transfer Protocol (SMTP)</a:t>
            </a:r>
          </a:p>
          <a:p>
            <a:r>
              <a:rPr lang="en-US" dirty="0"/>
              <a:t>Describe Post Office Protocol (POP3)</a:t>
            </a:r>
          </a:p>
          <a:p>
            <a:r>
              <a:rPr lang="en-US" dirty="0"/>
              <a:t>Describe Address Resolution Protocol (ARP)</a:t>
            </a:r>
          </a:p>
          <a:p>
            <a:r>
              <a:rPr lang="en-US" dirty="0"/>
              <a:t>Describe Domain Name System (DNS)</a:t>
            </a:r>
          </a:p>
          <a:p>
            <a:r>
              <a:rPr lang="en-US" dirty="0"/>
              <a:t>Describe Simple Network Management Protocol (SNMP)</a:t>
            </a:r>
          </a:p>
          <a:p>
            <a:r>
              <a:rPr lang="en-US" dirty="0"/>
              <a:t>Describe Basic Ping sweeps and Port scans</a:t>
            </a:r>
          </a:p>
          <a:p>
            <a:r>
              <a:rPr lang="en-US" dirty="0"/>
              <a:t>Describe Banner grabbing</a:t>
            </a:r>
          </a:p>
          <a:p>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2</a:t>
            </a:fld>
            <a:endParaRPr lang="en-SG"/>
          </a:p>
        </p:txBody>
      </p:sp>
      <p:sp>
        <p:nvSpPr>
          <p:cNvPr id="6" name="Footer Placeholder 5"/>
          <p:cNvSpPr>
            <a:spLocks noGrp="1"/>
          </p:cNvSpPr>
          <p:nvPr>
            <p:ph type="ftr" sz="quarter" idx="11"/>
          </p:nvPr>
        </p:nvSpPr>
        <p:spPr/>
        <p:txBody>
          <a:bodyPr/>
          <a:lstStyle/>
          <a:p>
            <a:r>
              <a:rPr lang="en-SG" dirty="0"/>
              <a:t>Network Fundamentals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Network Management Protocol (SNMP)</a:t>
            </a:r>
            <a:endParaRPr lang="en-SG" dirty="0"/>
          </a:p>
        </p:txBody>
      </p:sp>
      <p:sp>
        <p:nvSpPr>
          <p:cNvPr id="3" name="Content Placeholder 2"/>
          <p:cNvSpPr>
            <a:spLocks noGrp="1"/>
          </p:cNvSpPr>
          <p:nvPr>
            <p:ph idx="1"/>
          </p:nvPr>
        </p:nvSpPr>
        <p:spPr/>
        <p:txBody>
          <a:bodyPr/>
          <a:lstStyle/>
          <a:p>
            <a:r>
              <a:rPr lang="en-US" dirty="0"/>
              <a:t>For remote monitoring and management of network nodes</a:t>
            </a:r>
          </a:p>
          <a:p>
            <a:r>
              <a:rPr lang="en-US" dirty="0"/>
              <a:t>SNMP manager monitors a set of SNMP agents installed on network nodes</a:t>
            </a:r>
          </a:p>
          <a:p>
            <a:pPr lvl="1"/>
            <a:r>
              <a:rPr lang="en-US" dirty="0"/>
              <a:t>Checks performance of monitored nodes</a:t>
            </a:r>
          </a:p>
          <a:p>
            <a:pPr lvl="1"/>
            <a:r>
              <a:rPr lang="en-US" dirty="0"/>
              <a:t>Makes changes in configuration of monitored nodes</a:t>
            </a:r>
          </a:p>
          <a:p>
            <a:r>
              <a:rPr lang="en-US" dirty="0"/>
              <a:t>SNMP agent can send warning to SNMP manager of unusual situations</a:t>
            </a:r>
          </a:p>
          <a:p>
            <a:pPr marL="0" indent="0">
              <a:buNone/>
            </a:pPr>
            <a:endParaRPr lang="en-US"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20</a:t>
            </a:fld>
            <a:endParaRPr lang="en-SG"/>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Ping sweeps</a:t>
            </a:r>
            <a:endParaRPr lang="en-SG" dirty="0"/>
          </a:p>
        </p:txBody>
      </p:sp>
      <p:sp>
        <p:nvSpPr>
          <p:cNvPr id="3" name="Content Placeholder 2"/>
          <p:cNvSpPr>
            <a:spLocks noGrp="1"/>
          </p:cNvSpPr>
          <p:nvPr>
            <p:ph idx="1"/>
          </p:nvPr>
        </p:nvSpPr>
        <p:spPr/>
        <p:txBody>
          <a:bodyPr/>
          <a:lstStyle/>
          <a:p>
            <a:r>
              <a:rPr lang="en-US" dirty="0"/>
              <a:t>A ping sweep sends ping packets to a range of IP addresses to see which system will reply</a:t>
            </a:r>
          </a:p>
          <a:p>
            <a:pPr lvl="1"/>
            <a:r>
              <a:rPr lang="en-US" dirty="0"/>
              <a:t>ping 192.168.1.1</a:t>
            </a:r>
          </a:p>
          <a:p>
            <a:pPr lvl="1"/>
            <a:r>
              <a:rPr lang="en-US" dirty="0"/>
              <a:t>ping 192.168.1.2</a:t>
            </a:r>
          </a:p>
          <a:p>
            <a:pPr lvl="1"/>
            <a:r>
              <a:rPr lang="en-US" dirty="0"/>
              <a:t>ping 192.168.1.3</a:t>
            </a:r>
          </a:p>
          <a:p>
            <a:r>
              <a:rPr lang="en-US" dirty="0"/>
              <a:t>Can be used to see which system is alive</a:t>
            </a:r>
          </a:p>
          <a:p>
            <a:r>
              <a:rPr lang="en-US" dirty="0"/>
              <a:t>Also known as ICMP sweep</a:t>
            </a:r>
          </a:p>
          <a:p>
            <a:pPr marL="0" indent="0">
              <a:buNone/>
            </a:pPr>
            <a:endParaRPr lang="en-SG"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21</a:t>
            </a:fld>
            <a:endParaRPr lang="en-SG"/>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port scan</a:t>
            </a:r>
            <a:endParaRPr lang="en-SG" dirty="0"/>
          </a:p>
        </p:txBody>
      </p:sp>
      <p:sp>
        <p:nvSpPr>
          <p:cNvPr id="3" name="Content Placeholder 2"/>
          <p:cNvSpPr>
            <a:spLocks noGrp="1"/>
          </p:cNvSpPr>
          <p:nvPr>
            <p:ph idx="1"/>
          </p:nvPr>
        </p:nvSpPr>
        <p:spPr/>
        <p:txBody>
          <a:bodyPr/>
          <a:lstStyle/>
          <a:p>
            <a:r>
              <a:rPr lang="en-US" dirty="0"/>
              <a:t>When you send a SYN packet to a web server running on Port 80, it will send back a SYN/ACK packet as part of the 3-way handshake</a:t>
            </a:r>
          </a:p>
          <a:p>
            <a:endParaRPr lang="en-SG"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22</a:t>
            </a:fld>
            <a:endParaRPr lang="en-SG"/>
          </a:p>
        </p:txBody>
      </p:sp>
      <p:sp>
        <p:nvSpPr>
          <p:cNvPr id="6" name="Rectangle 5"/>
          <p:cNvSpPr/>
          <p:nvPr/>
        </p:nvSpPr>
        <p:spPr>
          <a:xfrm>
            <a:off x="971600" y="3429000"/>
            <a:ext cx="1512168" cy="16561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Scanner</a:t>
            </a:r>
            <a:endParaRPr lang="en-SG" dirty="0">
              <a:solidFill>
                <a:schemeClr val="tx1"/>
              </a:solidFill>
            </a:endParaRPr>
          </a:p>
        </p:txBody>
      </p:sp>
      <p:sp>
        <p:nvSpPr>
          <p:cNvPr id="7" name="Rectangle 6"/>
          <p:cNvSpPr/>
          <p:nvPr/>
        </p:nvSpPr>
        <p:spPr>
          <a:xfrm>
            <a:off x="5508104" y="2996952"/>
            <a:ext cx="1728192" cy="2592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Web Server running on Port 80</a:t>
            </a:r>
            <a:endParaRPr lang="en-SG" dirty="0">
              <a:solidFill>
                <a:schemeClr val="tx1"/>
              </a:solidFill>
            </a:endParaRPr>
          </a:p>
        </p:txBody>
      </p:sp>
      <p:cxnSp>
        <p:nvCxnSpPr>
          <p:cNvPr id="9" name="Straight Arrow Connector 8"/>
          <p:cNvCxnSpPr/>
          <p:nvPr/>
        </p:nvCxnSpPr>
        <p:spPr>
          <a:xfrm>
            <a:off x="2483768" y="3645024"/>
            <a:ext cx="3024336"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40625" y="3212976"/>
            <a:ext cx="2967479" cy="369332"/>
          </a:xfrm>
          <a:prstGeom prst="rect">
            <a:avLst/>
          </a:prstGeom>
          <a:noFill/>
        </p:spPr>
        <p:txBody>
          <a:bodyPr wrap="none" rtlCol="0">
            <a:spAutoFit/>
          </a:bodyPr>
          <a:lstStyle/>
          <a:p>
            <a:r>
              <a:rPr lang="en-US" dirty="0"/>
              <a:t>SYN packet sent to Port 80</a:t>
            </a:r>
            <a:endParaRPr lang="en-SG" dirty="0"/>
          </a:p>
        </p:txBody>
      </p:sp>
      <p:cxnSp>
        <p:nvCxnSpPr>
          <p:cNvPr id="15" name="Straight Arrow Connector 14"/>
          <p:cNvCxnSpPr/>
          <p:nvPr/>
        </p:nvCxnSpPr>
        <p:spPr>
          <a:xfrm flipH="1">
            <a:off x="2483768" y="4149080"/>
            <a:ext cx="3024336"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99201" y="4437112"/>
            <a:ext cx="2864887" cy="369332"/>
          </a:xfrm>
          <a:prstGeom prst="rect">
            <a:avLst/>
          </a:prstGeom>
          <a:noFill/>
        </p:spPr>
        <p:txBody>
          <a:bodyPr wrap="none" rtlCol="0">
            <a:spAutoFit/>
          </a:bodyPr>
          <a:lstStyle/>
          <a:p>
            <a:r>
              <a:rPr lang="en-US" dirty="0"/>
              <a:t>SYN/ACK packet returned</a:t>
            </a:r>
            <a:endParaRPr lang="en-SG"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port scan</a:t>
            </a:r>
            <a:endParaRPr lang="en-SG" dirty="0"/>
          </a:p>
        </p:txBody>
      </p:sp>
      <p:sp>
        <p:nvSpPr>
          <p:cNvPr id="3" name="Content Placeholder 2"/>
          <p:cNvSpPr>
            <a:spLocks noGrp="1"/>
          </p:cNvSpPr>
          <p:nvPr>
            <p:ph idx="1"/>
          </p:nvPr>
        </p:nvSpPr>
        <p:spPr/>
        <p:txBody>
          <a:bodyPr/>
          <a:lstStyle/>
          <a:p>
            <a:r>
              <a:rPr lang="en-US" dirty="0"/>
              <a:t>If Port 80 is not opened, no packet will be sent back</a:t>
            </a:r>
          </a:p>
          <a:p>
            <a:endParaRPr lang="en-SG"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23</a:t>
            </a:fld>
            <a:endParaRPr lang="en-SG"/>
          </a:p>
        </p:txBody>
      </p:sp>
      <p:sp>
        <p:nvSpPr>
          <p:cNvPr id="6" name="Rectangle 5"/>
          <p:cNvSpPr/>
          <p:nvPr/>
        </p:nvSpPr>
        <p:spPr>
          <a:xfrm>
            <a:off x="971600" y="3429000"/>
            <a:ext cx="1512168" cy="16561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Scanner</a:t>
            </a:r>
            <a:endParaRPr lang="en-SG" dirty="0">
              <a:solidFill>
                <a:schemeClr val="tx1"/>
              </a:solidFill>
            </a:endParaRPr>
          </a:p>
        </p:txBody>
      </p:sp>
      <p:sp>
        <p:nvSpPr>
          <p:cNvPr id="7" name="Rectangle 6"/>
          <p:cNvSpPr/>
          <p:nvPr/>
        </p:nvSpPr>
        <p:spPr>
          <a:xfrm>
            <a:off x="5508104" y="2996952"/>
            <a:ext cx="1728192" cy="2592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Port 80 is closed</a:t>
            </a:r>
            <a:endParaRPr lang="en-SG" dirty="0">
              <a:solidFill>
                <a:schemeClr val="tx1"/>
              </a:solidFill>
            </a:endParaRPr>
          </a:p>
        </p:txBody>
      </p:sp>
      <p:cxnSp>
        <p:nvCxnSpPr>
          <p:cNvPr id="9" name="Straight Arrow Connector 8"/>
          <p:cNvCxnSpPr/>
          <p:nvPr/>
        </p:nvCxnSpPr>
        <p:spPr>
          <a:xfrm>
            <a:off x="2483768" y="3645024"/>
            <a:ext cx="3024336"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40625" y="3212976"/>
            <a:ext cx="2967479" cy="369332"/>
          </a:xfrm>
          <a:prstGeom prst="rect">
            <a:avLst/>
          </a:prstGeom>
          <a:noFill/>
        </p:spPr>
        <p:txBody>
          <a:bodyPr wrap="none" rtlCol="0">
            <a:spAutoFit/>
          </a:bodyPr>
          <a:lstStyle/>
          <a:p>
            <a:r>
              <a:rPr lang="en-US" dirty="0"/>
              <a:t>SYN packet sent to Port 80</a:t>
            </a:r>
            <a:endParaRPr lang="en-SG" dirty="0"/>
          </a:p>
        </p:txBody>
      </p:sp>
      <p:sp>
        <p:nvSpPr>
          <p:cNvPr id="22" name="TextBox 21"/>
          <p:cNvSpPr txBox="1"/>
          <p:nvPr/>
        </p:nvSpPr>
        <p:spPr>
          <a:xfrm>
            <a:off x="2915816" y="4509120"/>
            <a:ext cx="2210862" cy="369332"/>
          </a:xfrm>
          <a:prstGeom prst="rect">
            <a:avLst/>
          </a:prstGeom>
          <a:noFill/>
        </p:spPr>
        <p:txBody>
          <a:bodyPr wrap="none" rtlCol="0">
            <a:spAutoFit/>
          </a:bodyPr>
          <a:lstStyle/>
          <a:p>
            <a:r>
              <a:rPr lang="en-US" dirty="0"/>
              <a:t>No packet returned</a:t>
            </a:r>
            <a:endParaRPr lang="en-SG"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port scan</a:t>
            </a:r>
            <a:endParaRPr lang="en-SG" dirty="0"/>
          </a:p>
        </p:txBody>
      </p:sp>
      <p:sp>
        <p:nvSpPr>
          <p:cNvPr id="3" name="Content Placeholder 2"/>
          <p:cNvSpPr>
            <a:spLocks noGrp="1"/>
          </p:cNvSpPr>
          <p:nvPr>
            <p:ph idx="1"/>
          </p:nvPr>
        </p:nvSpPr>
        <p:spPr/>
        <p:txBody>
          <a:bodyPr/>
          <a:lstStyle/>
          <a:p>
            <a:r>
              <a:rPr lang="en-US" dirty="0"/>
              <a:t>Firewalls can be configured to block such port scans</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SG"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24</a:t>
            </a:fld>
            <a:endParaRPr lang="en-SG"/>
          </a:p>
        </p:txBody>
      </p:sp>
      <p:sp>
        <p:nvSpPr>
          <p:cNvPr id="6" name="Rectangle 5"/>
          <p:cNvSpPr/>
          <p:nvPr/>
        </p:nvSpPr>
        <p:spPr>
          <a:xfrm>
            <a:off x="971600" y="3429000"/>
            <a:ext cx="1512168" cy="16561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Scanner</a:t>
            </a:r>
            <a:endParaRPr lang="en-SG" dirty="0">
              <a:solidFill>
                <a:schemeClr val="tx1"/>
              </a:solidFill>
            </a:endParaRPr>
          </a:p>
        </p:txBody>
      </p:sp>
      <p:sp>
        <p:nvSpPr>
          <p:cNvPr id="7" name="Rectangle 6"/>
          <p:cNvSpPr/>
          <p:nvPr/>
        </p:nvSpPr>
        <p:spPr>
          <a:xfrm>
            <a:off x="5940152" y="2996952"/>
            <a:ext cx="1728192" cy="2592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Web Server running on Port 80</a:t>
            </a:r>
            <a:endParaRPr lang="en-SG" dirty="0">
              <a:solidFill>
                <a:schemeClr val="tx1"/>
              </a:solidFill>
            </a:endParaRPr>
          </a:p>
        </p:txBody>
      </p:sp>
      <p:cxnSp>
        <p:nvCxnSpPr>
          <p:cNvPr id="9" name="Straight Arrow Connector 8"/>
          <p:cNvCxnSpPr/>
          <p:nvPr/>
        </p:nvCxnSpPr>
        <p:spPr>
          <a:xfrm>
            <a:off x="2483768" y="3645024"/>
            <a:ext cx="3024336"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40625" y="3212976"/>
            <a:ext cx="2967479" cy="369332"/>
          </a:xfrm>
          <a:prstGeom prst="rect">
            <a:avLst/>
          </a:prstGeom>
          <a:noFill/>
        </p:spPr>
        <p:txBody>
          <a:bodyPr wrap="none" rtlCol="0">
            <a:spAutoFit/>
          </a:bodyPr>
          <a:lstStyle/>
          <a:p>
            <a:r>
              <a:rPr lang="en-US" dirty="0"/>
              <a:t>SYN packet sent to Port 80</a:t>
            </a:r>
            <a:endParaRPr lang="en-SG" dirty="0"/>
          </a:p>
        </p:txBody>
      </p:sp>
      <p:sp>
        <p:nvSpPr>
          <p:cNvPr id="22" name="TextBox 21"/>
          <p:cNvSpPr txBox="1"/>
          <p:nvPr/>
        </p:nvSpPr>
        <p:spPr>
          <a:xfrm>
            <a:off x="2915816" y="4509120"/>
            <a:ext cx="2210862" cy="369332"/>
          </a:xfrm>
          <a:prstGeom prst="rect">
            <a:avLst/>
          </a:prstGeom>
          <a:noFill/>
        </p:spPr>
        <p:txBody>
          <a:bodyPr wrap="none" rtlCol="0">
            <a:spAutoFit/>
          </a:bodyPr>
          <a:lstStyle/>
          <a:p>
            <a:r>
              <a:rPr lang="en-US" dirty="0"/>
              <a:t>No packet returned</a:t>
            </a:r>
            <a:endParaRPr lang="en-SG" dirty="0"/>
          </a:p>
        </p:txBody>
      </p:sp>
      <p:pic>
        <p:nvPicPr>
          <p:cNvPr id="1029" name="Picture 5"/>
          <p:cNvPicPr>
            <a:picLocks noChangeAspect="1" noChangeArrowheads="1"/>
          </p:cNvPicPr>
          <p:nvPr/>
        </p:nvPicPr>
        <p:blipFill>
          <a:blip r:embed="rId2" cstate="print"/>
          <a:srcRect/>
          <a:stretch>
            <a:fillRect/>
          </a:stretch>
        </p:blipFill>
        <p:spPr bwMode="auto">
          <a:xfrm>
            <a:off x="5508104" y="3645024"/>
            <a:ext cx="633444" cy="1008509"/>
          </a:xfrm>
          <a:prstGeom prst="rect">
            <a:avLst/>
          </a:prstGeom>
          <a:noFill/>
          <a:ln w="9525">
            <a:noFill/>
            <a:miter lim="800000"/>
            <a:headEnd/>
            <a:tailEnd/>
          </a:ln>
        </p:spPr>
      </p:pic>
      <p:sp>
        <p:nvSpPr>
          <p:cNvPr id="16" name="TextBox 15"/>
          <p:cNvSpPr txBox="1"/>
          <p:nvPr/>
        </p:nvSpPr>
        <p:spPr>
          <a:xfrm>
            <a:off x="5364088" y="4653136"/>
            <a:ext cx="979755" cy="369332"/>
          </a:xfrm>
          <a:prstGeom prst="rect">
            <a:avLst/>
          </a:prstGeom>
          <a:noFill/>
        </p:spPr>
        <p:txBody>
          <a:bodyPr wrap="none" rtlCol="0">
            <a:spAutoFit/>
          </a:bodyPr>
          <a:lstStyle/>
          <a:p>
            <a:r>
              <a:rPr lang="en-US" dirty="0"/>
              <a:t>Firewall</a:t>
            </a:r>
            <a:endParaRPr lang="en-SG"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Banner Grabbing</a:t>
            </a:r>
            <a:endParaRPr lang="en-SG" dirty="0"/>
          </a:p>
        </p:txBody>
      </p:sp>
      <p:sp>
        <p:nvSpPr>
          <p:cNvPr id="3" name="Content Placeholder 2"/>
          <p:cNvSpPr>
            <a:spLocks noGrp="1"/>
          </p:cNvSpPr>
          <p:nvPr>
            <p:ph idx="1"/>
          </p:nvPr>
        </p:nvSpPr>
        <p:spPr/>
        <p:txBody>
          <a:bodyPr/>
          <a:lstStyle/>
          <a:p>
            <a:r>
              <a:rPr lang="en-US" dirty="0"/>
              <a:t>Many services return information like version number when a client connects to it (a “banner”)</a:t>
            </a:r>
          </a:p>
          <a:p>
            <a:r>
              <a:rPr lang="en-US" dirty="0"/>
              <a:t>Banner grabbing is a method hackers can use to find more information about a running service</a:t>
            </a:r>
          </a:p>
          <a:p>
            <a:r>
              <a:rPr lang="en-US" dirty="0"/>
              <a:t>Usually telnet or </a:t>
            </a:r>
            <a:r>
              <a:rPr lang="en-US" dirty="0" err="1"/>
              <a:t>netcat</a:t>
            </a:r>
            <a:r>
              <a:rPr lang="en-US" dirty="0"/>
              <a:t> (</a:t>
            </a:r>
            <a:r>
              <a:rPr lang="en-US" dirty="0" err="1"/>
              <a:t>nc</a:t>
            </a:r>
            <a:r>
              <a:rPr lang="en-US" dirty="0"/>
              <a:t>) is used to do banner grabbing</a:t>
            </a:r>
          </a:p>
          <a:p>
            <a:pPr marL="0" indent="0">
              <a:buNone/>
            </a:pPr>
            <a:endParaRPr lang="en-US"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25</a:t>
            </a:fld>
            <a:endParaRPr lang="en-SG"/>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SG" dirty="0"/>
          </a:p>
        </p:txBody>
      </p:sp>
      <p:sp>
        <p:nvSpPr>
          <p:cNvPr id="3" name="Content Placeholder 2"/>
          <p:cNvSpPr>
            <a:spLocks noGrp="1"/>
          </p:cNvSpPr>
          <p:nvPr>
            <p:ph idx="1"/>
          </p:nvPr>
        </p:nvSpPr>
        <p:spPr/>
        <p:txBody>
          <a:bodyPr>
            <a:normAutofit fontScale="92500" lnSpcReduction="20000"/>
          </a:bodyPr>
          <a:lstStyle/>
          <a:p>
            <a:r>
              <a:rPr lang="en-US" dirty="0"/>
              <a:t>Telnet allows a user to login remotely to another system</a:t>
            </a:r>
          </a:p>
          <a:p>
            <a:r>
              <a:rPr lang="en-US" dirty="0"/>
              <a:t>SMTP is used to transmit emails from one Mail Server to another</a:t>
            </a:r>
          </a:p>
          <a:p>
            <a:r>
              <a:rPr lang="en-US" dirty="0"/>
              <a:t>POP3 can be used to retrieve these emails</a:t>
            </a:r>
          </a:p>
          <a:p>
            <a:r>
              <a:rPr lang="en-US" dirty="0"/>
              <a:t>DNS servers translate fully qualified domain names to IP addresses</a:t>
            </a:r>
          </a:p>
          <a:p>
            <a:r>
              <a:rPr lang="en-US" dirty="0"/>
              <a:t>SNMP used for remote monitoring and management of network nodes</a:t>
            </a:r>
          </a:p>
          <a:p>
            <a:r>
              <a:rPr lang="en-US" dirty="0"/>
              <a:t>A ping sweep sends ping packets to a range of IP addresses to see which system will reply</a:t>
            </a:r>
          </a:p>
          <a:p>
            <a:r>
              <a:rPr lang="en-US" dirty="0"/>
              <a:t>Banner grabbing is a method hackers can use to find more information about a running service</a:t>
            </a:r>
          </a:p>
          <a:p>
            <a:endParaRPr lang="en-US" dirty="0"/>
          </a:p>
          <a:p>
            <a:pPr marL="0" indent="0">
              <a:buNone/>
            </a:pP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26</a:t>
            </a:fld>
            <a:endParaRPr lang="en-SG"/>
          </a:p>
        </p:txBody>
      </p:sp>
    </p:spTree>
    <p:extLst>
      <p:ext uri="{BB962C8B-B14F-4D97-AF65-F5344CB8AC3E}">
        <p14:creationId xmlns:p14="http://schemas.microsoft.com/office/powerpoint/2010/main" val="396704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Telnet</a:t>
            </a:r>
            <a:endParaRPr lang="en-SG" dirty="0"/>
          </a:p>
        </p:txBody>
      </p:sp>
      <p:sp>
        <p:nvSpPr>
          <p:cNvPr id="3" name="Content Placeholder 2"/>
          <p:cNvSpPr>
            <a:spLocks noGrp="1"/>
          </p:cNvSpPr>
          <p:nvPr>
            <p:ph idx="1"/>
          </p:nvPr>
        </p:nvSpPr>
        <p:spPr/>
        <p:txBody>
          <a:bodyPr/>
          <a:lstStyle/>
          <a:p>
            <a:r>
              <a:rPr lang="en-US" dirty="0"/>
              <a:t>Telnet allows a user to login remotely to another system.</a:t>
            </a:r>
          </a:p>
          <a:p>
            <a:r>
              <a:rPr lang="en-US" dirty="0"/>
              <a:t>The Telnet Server normally runs on Port 23.</a:t>
            </a:r>
          </a:p>
          <a:p>
            <a:r>
              <a:rPr lang="en-US" dirty="0"/>
              <a:t>Another old protocol, data not encrypted.</a:t>
            </a:r>
          </a:p>
          <a:p>
            <a:r>
              <a:rPr lang="en-US" dirty="0"/>
              <a:t>Should use more secure alternatives like Secure Shell (SSH)</a:t>
            </a:r>
          </a:p>
          <a:p>
            <a:endParaRPr lang="en-US" dirty="0"/>
          </a:p>
          <a:p>
            <a:endParaRPr lang="en-SG"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3</a:t>
            </a:fld>
            <a:endParaRPr lang="en-SG"/>
          </a:p>
        </p:txBody>
      </p:sp>
      <p:sp>
        <p:nvSpPr>
          <p:cNvPr id="6" name="Rectangle 4"/>
          <p:cNvSpPr>
            <a:spLocks noChangeArrowheads="1"/>
          </p:cNvSpPr>
          <p:nvPr/>
        </p:nvSpPr>
        <p:spPr bwMode="auto">
          <a:xfrm>
            <a:off x="1187624" y="4437112"/>
            <a:ext cx="1676400" cy="1440160"/>
          </a:xfrm>
          <a:prstGeom prst="rect">
            <a:avLst/>
          </a:prstGeom>
          <a:noFill/>
          <a:ln w="9525">
            <a:solidFill>
              <a:schemeClr val="tx1"/>
            </a:solidFill>
            <a:miter lim="800000"/>
            <a:headEnd/>
            <a:tailEnd/>
          </a:ln>
        </p:spPr>
        <p:txBody>
          <a:bodyPr wrap="none" anchor="ctr"/>
          <a:lstStyle/>
          <a:p>
            <a:pPr algn="ctr"/>
            <a:r>
              <a:rPr lang="en-GB" dirty="0"/>
              <a:t>Computer A</a:t>
            </a:r>
          </a:p>
          <a:p>
            <a:pPr algn="ctr"/>
            <a:r>
              <a:rPr lang="en-GB" dirty="0"/>
              <a:t>(Client)</a:t>
            </a:r>
          </a:p>
        </p:txBody>
      </p:sp>
      <p:sp>
        <p:nvSpPr>
          <p:cNvPr id="7" name="Rectangle 6"/>
          <p:cNvSpPr>
            <a:spLocks noChangeArrowheads="1"/>
          </p:cNvSpPr>
          <p:nvPr/>
        </p:nvSpPr>
        <p:spPr bwMode="auto">
          <a:xfrm>
            <a:off x="5508104" y="4509120"/>
            <a:ext cx="1676400" cy="1440160"/>
          </a:xfrm>
          <a:prstGeom prst="rect">
            <a:avLst/>
          </a:prstGeom>
          <a:noFill/>
          <a:ln w="9525">
            <a:solidFill>
              <a:schemeClr val="tx1"/>
            </a:solidFill>
            <a:miter lim="800000"/>
            <a:headEnd/>
            <a:tailEnd/>
          </a:ln>
        </p:spPr>
        <p:txBody>
          <a:bodyPr wrap="none" anchor="ctr"/>
          <a:lstStyle/>
          <a:p>
            <a:pPr algn="ctr"/>
            <a:r>
              <a:rPr lang="en-GB" dirty="0"/>
              <a:t>Computer B</a:t>
            </a:r>
          </a:p>
          <a:p>
            <a:pPr algn="ctr"/>
            <a:r>
              <a:rPr lang="en-GB" dirty="0"/>
              <a:t>(Telnet Server)</a:t>
            </a:r>
          </a:p>
        </p:txBody>
      </p:sp>
      <p:sp>
        <p:nvSpPr>
          <p:cNvPr id="8" name="Line 7"/>
          <p:cNvSpPr>
            <a:spLocks noChangeShapeType="1"/>
          </p:cNvSpPr>
          <p:nvPr/>
        </p:nvSpPr>
        <p:spPr bwMode="auto">
          <a:xfrm>
            <a:off x="2971800" y="4711660"/>
            <a:ext cx="2438400" cy="0"/>
          </a:xfrm>
          <a:prstGeom prst="line">
            <a:avLst/>
          </a:prstGeom>
          <a:noFill/>
          <a:ln w="9525">
            <a:solidFill>
              <a:schemeClr val="tx1"/>
            </a:solidFill>
            <a:round/>
            <a:headEnd/>
            <a:tailEnd type="triangle" w="med" len="med"/>
          </a:ln>
        </p:spPr>
        <p:txBody>
          <a:bodyPr/>
          <a:lstStyle/>
          <a:p>
            <a:endParaRPr lang="en-SG"/>
          </a:p>
        </p:txBody>
      </p:sp>
      <p:sp>
        <p:nvSpPr>
          <p:cNvPr id="9" name="Text Box 8"/>
          <p:cNvSpPr txBox="1">
            <a:spLocks noChangeArrowheads="1"/>
          </p:cNvSpPr>
          <p:nvPr/>
        </p:nvSpPr>
        <p:spPr bwMode="auto">
          <a:xfrm>
            <a:off x="3048001" y="4787860"/>
            <a:ext cx="2316088" cy="646331"/>
          </a:xfrm>
          <a:prstGeom prst="rect">
            <a:avLst/>
          </a:prstGeom>
          <a:noFill/>
          <a:ln w="9525">
            <a:noFill/>
            <a:miter lim="800000"/>
            <a:headEnd/>
            <a:tailEnd/>
          </a:ln>
        </p:spPr>
        <p:txBody>
          <a:bodyPr wrap="square">
            <a:spAutoFit/>
          </a:bodyPr>
          <a:lstStyle/>
          <a:p>
            <a:pPr algn="ctr"/>
            <a:r>
              <a:rPr lang="en-GB" dirty="0"/>
              <a:t>Remote login to Computer 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Shell (SSH)</a:t>
            </a:r>
            <a:endParaRPr lang="en-SG" dirty="0"/>
          </a:p>
        </p:txBody>
      </p:sp>
      <p:sp>
        <p:nvSpPr>
          <p:cNvPr id="3" name="Content Placeholder 2"/>
          <p:cNvSpPr>
            <a:spLocks noGrp="1"/>
          </p:cNvSpPr>
          <p:nvPr>
            <p:ph idx="1"/>
          </p:nvPr>
        </p:nvSpPr>
        <p:spPr/>
        <p:txBody>
          <a:bodyPr/>
          <a:lstStyle/>
          <a:p>
            <a:r>
              <a:rPr lang="en-US" dirty="0"/>
              <a:t>A popular application used for remote login.</a:t>
            </a:r>
          </a:p>
          <a:p>
            <a:r>
              <a:rPr lang="en-US" dirty="0"/>
              <a:t>The SSH service normally runs on Port 22.</a:t>
            </a:r>
          </a:p>
          <a:p>
            <a:r>
              <a:rPr lang="en-US" dirty="0"/>
              <a:t>Data is sent encrypted across the network.</a:t>
            </a:r>
          </a:p>
          <a:p>
            <a:r>
              <a:rPr lang="en-US" dirty="0">
                <a:hlinkClick r:id="rId2"/>
              </a:rPr>
              <a:t>How SSH works</a:t>
            </a:r>
            <a:endParaRPr lang="en-US"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4</a:t>
            </a:fld>
            <a:endParaRPr lang="en-S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Protocols</a:t>
            </a:r>
            <a:endParaRPr lang="en-SG" dirty="0"/>
          </a:p>
        </p:txBody>
      </p:sp>
      <p:sp>
        <p:nvSpPr>
          <p:cNvPr id="3" name="Content Placeholder 2"/>
          <p:cNvSpPr>
            <a:spLocks noGrp="1"/>
          </p:cNvSpPr>
          <p:nvPr>
            <p:ph idx="1"/>
          </p:nvPr>
        </p:nvSpPr>
        <p:spPr/>
        <p:txBody>
          <a:bodyPr/>
          <a:lstStyle/>
          <a:p>
            <a:r>
              <a:rPr lang="en-US" dirty="0"/>
              <a:t>SMTP</a:t>
            </a:r>
          </a:p>
          <a:p>
            <a:r>
              <a:rPr lang="en-US" dirty="0"/>
              <a:t>POP3</a:t>
            </a:r>
          </a:p>
          <a:p>
            <a:r>
              <a:rPr lang="en-US" dirty="0"/>
              <a:t>IMAP</a:t>
            </a:r>
          </a:p>
          <a:p>
            <a:r>
              <a:rPr lang="en-SG" dirty="0">
                <a:hlinkClick r:id="rId2"/>
              </a:rPr>
              <a:t>What is SMTP, POP3 and IMAP?</a:t>
            </a:r>
            <a:endParaRPr lang="en-US"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5</a:t>
            </a:fld>
            <a:endParaRPr lang="en-SG"/>
          </a:p>
        </p:txBody>
      </p:sp>
    </p:spTree>
    <p:extLst>
      <p:ext uri="{BB962C8B-B14F-4D97-AF65-F5344CB8AC3E}">
        <p14:creationId xmlns:p14="http://schemas.microsoft.com/office/powerpoint/2010/main" val="207101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Mail Transport Protocol (SMTP)</a:t>
            </a:r>
            <a:endParaRPr lang="en-SG" dirty="0"/>
          </a:p>
        </p:txBody>
      </p:sp>
      <p:sp>
        <p:nvSpPr>
          <p:cNvPr id="3" name="Content Placeholder 2"/>
          <p:cNvSpPr>
            <a:spLocks noGrp="1"/>
          </p:cNvSpPr>
          <p:nvPr>
            <p:ph idx="1"/>
          </p:nvPr>
        </p:nvSpPr>
        <p:spPr/>
        <p:txBody>
          <a:bodyPr/>
          <a:lstStyle/>
          <a:p>
            <a:r>
              <a:rPr lang="en-US" dirty="0"/>
              <a:t>The Simple Mail Transfer Protocol (SMTP) is used to transmit emails from one Mail Server to another.</a:t>
            </a:r>
          </a:p>
          <a:p>
            <a:r>
              <a:rPr lang="en-US" dirty="0">
                <a:solidFill>
                  <a:srgbClr val="FF0000"/>
                </a:solidFill>
              </a:rPr>
              <a:t>Or from your mail client to your mail server.</a:t>
            </a:r>
          </a:p>
          <a:p>
            <a:pPr lvl="1"/>
            <a:r>
              <a:rPr lang="en-US" dirty="0"/>
              <a:t>For example, a student from ABC School sends an email to his friend in XYZ School.</a:t>
            </a:r>
          </a:p>
          <a:p>
            <a:pPr lvl="1"/>
            <a:r>
              <a:rPr lang="en-US" dirty="0"/>
              <a:t>The Mail Server in ABC School will use SMTP to send the email to the Mail Server in XYZ School</a:t>
            </a:r>
            <a:endParaRPr lang="en-SG"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6</a:t>
            </a:fld>
            <a:endParaRPr lang="en-SG"/>
          </a:p>
        </p:txBody>
      </p:sp>
      <p:sp>
        <p:nvSpPr>
          <p:cNvPr id="6" name="Rectangle 4"/>
          <p:cNvSpPr>
            <a:spLocks noChangeArrowheads="1"/>
          </p:cNvSpPr>
          <p:nvPr/>
        </p:nvSpPr>
        <p:spPr bwMode="auto">
          <a:xfrm>
            <a:off x="1187624" y="4437112"/>
            <a:ext cx="1676400" cy="1440160"/>
          </a:xfrm>
          <a:prstGeom prst="rect">
            <a:avLst/>
          </a:prstGeom>
          <a:noFill/>
          <a:ln w="9525">
            <a:solidFill>
              <a:schemeClr val="tx1"/>
            </a:solidFill>
            <a:miter lim="800000"/>
            <a:headEnd/>
            <a:tailEnd/>
          </a:ln>
        </p:spPr>
        <p:txBody>
          <a:bodyPr wrap="none" anchor="ctr"/>
          <a:lstStyle/>
          <a:p>
            <a:pPr algn="ctr"/>
            <a:r>
              <a:rPr lang="en-GB" dirty="0"/>
              <a:t>ABC School</a:t>
            </a:r>
          </a:p>
          <a:p>
            <a:pPr algn="ctr"/>
            <a:r>
              <a:rPr lang="en-GB" dirty="0"/>
              <a:t>Mail Server</a:t>
            </a:r>
          </a:p>
        </p:txBody>
      </p:sp>
      <p:sp>
        <p:nvSpPr>
          <p:cNvPr id="7" name="Rectangle 6"/>
          <p:cNvSpPr>
            <a:spLocks noChangeArrowheads="1"/>
          </p:cNvSpPr>
          <p:nvPr/>
        </p:nvSpPr>
        <p:spPr bwMode="auto">
          <a:xfrm>
            <a:off x="5508104" y="4509120"/>
            <a:ext cx="1676400" cy="1440160"/>
          </a:xfrm>
          <a:prstGeom prst="rect">
            <a:avLst/>
          </a:prstGeom>
          <a:noFill/>
          <a:ln w="9525">
            <a:solidFill>
              <a:schemeClr val="tx1"/>
            </a:solidFill>
            <a:miter lim="800000"/>
            <a:headEnd/>
            <a:tailEnd/>
          </a:ln>
        </p:spPr>
        <p:txBody>
          <a:bodyPr wrap="none" anchor="ctr"/>
          <a:lstStyle/>
          <a:p>
            <a:pPr algn="ctr"/>
            <a:r>
              <a:rPr lang="en-GB" dirty="0"/>
              <a:t>XYZ School</a:t>
            </a:r>
          </a:p>
          <a:p>
            <a:pPr algn="ctr"/>
            <a:r>
              <a:rPr lang="en-GB" dirty="0"/>
              <a:t>Mail Server</a:t>
            </a:r>
          </a:p>
        </p:txBody>
      </p:sp>
      <p:sp>
        <p:nvSpPr>
          <p:cNvPr id="8" name="Line 7"/>
          <p:cNvSpPr>
            <a:spLocks noChangeShapeType="1"/>
          </p:cNvSpPr>
          <p:nvPr/>
        </p:nvSpPr>
        <p:spPr bwMode="auto">
          <a:xfrm>
            <a:off x="2971800" y="4711660"/>
            <a:ext cx="2438400" cy="0"/>
          </a:xfrm>
          <a:prstGeom prst="line">
            <a:avLst/>
          </a:prstGeom>
          <a:noFill/>
          <a:ln w="9525">
            <a:solidFill>
              <a:schemeClr val="tx1"/>
            </a:solidFill>
            <a:round/>
            <a:headEnd type="triangle"/>
            <a:tailEnd type="triangle" w="med" len="med"/>
          </a:ln>
        </p:spPr>
        <p:txBody>
          <a:bodyPr/>
          <a:lstStyle/>
          <a:p>
            <a:endParaRPr lang="en-SG"/>
          </a:p>
        </p:txBody>
      </p:sp>
      <p:sp>
        <p:nvSpPr>
          <p:cNvPr id="9" name="Text Box 8"/>
          <p:cNvSpPr txBox="1">
            <a:spLocks noChangeArrowheads="1"/>
          </p:cNvSpPr>
          <p:nvPr/>
        </p:nvSpPr>
        <p:spPr bwMode="auto">
          <a:xfrm>
            <a:off x="3048001" y="4787860"/>
            <a:ext cx="2316088" cy="369332"/>
          </a:xfrm>
          <a:prstGeom prst="rect">
            <a:avLst/>
          </a:prstGeom>
          <a:noFill/>
          <a:ln w="9525">
            <a:noFill/>
            <a:miter lim="800000"/>
            <a:headEnd/>
            <a:tailEnd/>
          </a:ln>
        </p:spPr>
        <p:txBody>
          <a:bodyPr wrap="square">
            <a:spAutoFit/>
          </a:bodyPr>
          <a:lstStyle/>
          <a:p>
            <a:pPr algn="ctr"/>
            <a:r>
              <a:rPr lang="en-GB" dirty="0"/>
              <a:t>SMTP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Office Protocol (POP3)</a:t>
            </a:r>
            <a:endParaRPr lang="en-SG" dirty="0"/>
          </a:p>
        </p:txBody>
      </p:sp>
      <p:sp>
        <p:nvSpPr>
          <p:cNvPr id="3" name="Content Placeholder 2"/>
          <p:cNvSpPr>
            <a:spLocks noGrp="1"/>
          </p:cNvSpPr>
          <p:nvPr>
            <p:ph idx="1"/>
          </p:nvPr>
        </p:nvSpPr>
        <p:spPr/>
        <p:txBody>
          <a:bodyPr/>
          <a:lstStyle/>
          <a:p>
            <a:r>
              <a:rPr lang="en-US" dirty="0"/>
              <a:t>Usually emails are stored on the Mail Server. </a:t>
            </a:r>
          </a:p>
          <a:p>
            <a:r>
              <a:rPr lang="en-US" dirty="0"/>
              <a:t>Users use their own client computers to retrieve their emails from the Mail Server </a:t>
            </a:r>
          </a:p>
          <a:p>
            <a:r>
              <a:rPr lang="en-US" dirty="0"/>
              <a:t>Post Office Protocol version 3 (POP3) can be used to retrieve these emails</a:t>
            </a:r>
          </a:p>
          <a:p>
            <a:r>
              <a:rPr lang="en-US" dirty="0"/>
              <a:t>POP3S – secured version</a:t>
            </a:r>
            <a:endParaRPr lang="en-SG"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7</a:t>
            </a:fld>
            <a:endParaRPr lang="en-SG"/>
          </a:p>
        </p:txBody>
      </p:sp>
      <p:sp>
        <p:nvSpPr>
          <p:cNvPr id="6" name="Rectangle 5"/>
          <p:cNvSpPr>
            <a:spLocks noChangeArrowheads="1"/>
          </p:cNvSpPr>
          <p:nvPr/>
        </p:nvSpPr>
        <p:spPr bwMode="auto">
          <a:xfrm>
            <a:off x="5508104" y="4509120"/>
            <a:ext cx="1676400" cy="1440160"/>
          </a:xfrm>
          <a:prstGeom prst="rect">
            <a:avLst/>
          </a:prstGeom>
          <a:noFill/>
          <a:ln w="9525">
            <a:solidFill>
              <a:schemeClr val="tx1"/>
            </a:solidFill>
            <a:miter lim="800000"/>
            <a:headEnd/>
            <a:tailEnd/>
          </a:ln>
        </p:spPr>
        <p:txBody>
          <a:bodyPr wrap="none" anchor="ctr"/>
          <a:lstStyle/>
          <a:p>
            <a:pPr algn="ctr"/>
            <a:r>
              <a:rPr lang="en-GB" dirty="0"/>
              <a:t>XYZ School</a:t>
            </a:r>
          </a:p>
          <a:p>
            <a:pPr algn="ctr"/>
            <a:r>
              <a:rPr lang="en-GB" dirty="0"/>
              <a:t>Mail Server</a:t>
            </a:r>
          </a:p>
        </p:txBody>
      </p:sp>
      <p:sp>
        <p:nvSpPr>
          <p:cNvPr id="7" name="Line 7"/>
          <p:cNvSpPr>
            <a:spLocks noChangeShapeType="1"/>
          </p:cNvSpPr>
          <p:nvPr/>
        </p:nvSpPr>
        <p:spPr bwMode="auto">
          <a:xfrm>
            <a:off x="2971800" y="4711660"/>
            <a:ext cx="2438400" cy="0"/>
          </a:xfrm>
          <a:prstGeom prst="line">
            <a:avLst/>
          </a:prstGeom>
          <a:noFill/>
          <a:ln w="9525">
            <a:solidFill>
              <a:schemeClr val="tx1"/>
            </a:solidFill>
            <a:round/>
            <a:headEnd type="triangle"/>
            <a:tailEnd type="triangle" w="med" len="med"/>
          </a:ln>
        </p:spPr>
        <p:txBody>
          <a:bodyPr/>
          <a:lstStyle/>
          <a:p>
            <a:endParaRPr lang="en-SG"/>
          </a:p>
        </p:txBody>
      </p:sp>
      <p:sp>
        <p:nvSpPr>
          <p:cNvPr id="8" name="Text Box 8"/>
          <p:cNvSpPr txBox="1">
            <a:spLocks noChangeArrowheads="1"/>
          </p:cNvSpPr>
          <p:nvPr/>
        </p:nvSpPr>
        <p:spPr bwMode="auto">
          <a:xfrm>
            <a:off x="3048001" y="4787860"/>
            <a:ext cx="2316088" cy="369332"/>
          </a:xfrm>
          <a:prstGeom prst="rect">
            <a:avLst/>
          </a:prstGeom>
          <a:noFill/>
          <a:ln w="9525">
            <a:noFill/>
            <a:miter lim="800000"/>
            <a:headEnd/>
            <a:tailEnd/>
          </a:ln>
        </p:spPr>
        <p:txBody>
          <a:bodyPr wrap="square">
            <a:spAutoFit/>
          </a:bodyPr>
          <a:lstStyle/>
          <a:p>
            <a:pPr algn="ctr"/>
            <a:r>
              <a:rPr lang="en-GB" dirty="0"/>
              <a:t>POP3 or POP3S</a:t>
            </a:r>
          </a:p>
        </p:txBody>
      </p:sp>
      <p:pic>
        <p:nvPicPr>
          <p:cNvPr id="4098" name="Picture 2" descr="C:\Users\s33961\AppData\Local\Microsoft\Windows\Temporary Internet Files\Content.IE5\KE6VIWKO\MC900441452[1].png"/>
          <p:cNvPicPr>
            <a:picLocks noChangeAspect="1" noChangeArrowheads="1"/>
          </p:cNvPicPr>
          <p:nvPr/>
        </p:nvPicPr>
        <p:blipFill>
          <a:blip r:embed="rId2" cstate="print"/>
          <a:srcRect/>
          <a:stretch>
            <a:fillRect/>
          </a:stretch>
        </p:blipFill>
        <p:spPr bwMode="auto">
          <a:xfrm>
            <a:off x="1187624" y="4221088"/>
            <a:ext cx="1371429" cy="1371429"/>
          </a:xfrm>
          <a:prstGeom prst="rect">
            <a:avLst/>
          </a:prstGeom>
          <a:noFill/>
        </p:spPr>
      </p:pic>
      <p:sp>
        <p:nvSpPr>
          <p:cNvPr id="10" name="Text Box 8"/>
          <p:cNvSpPr txBox="1">
            <a:spLocks noChangeArrowheads="1"/>
          </p:cNvSpPr>
          <p:nvPr/>
        </p:nvSpPr>
        <p:spPr bwMode="auto">
          <a:xfrm>
            <a:off x="827584" y="5157192"/>
            <a:ext cx="2316088" cy="646331"/>
          </a:xfrm>
          <a:prstGeom prst="rect">
            <a:avLst/>
          </a:prstGeom>
          <a:noFill/>
          <a:ln w="9525">
            <a:noFill/>
            <a:miter lim="800000"/>
            <a:headEnd/>
            <a:tailEnd/>
          </a:ln>
        </p:spPr>
        <p:txBody>
          <a:bodyPr wrap="square">
            <a:spAutoFit/>
          </a:bodyPr>
          <a:lstStyle/>
          <a:p>
            <a:pPr algn="ctr"/>
            <a:r>
              <a:rPr lang="en-GB" dirty="0"/>
              <a:t>User reading his  retrieved emails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Message Access Protocol (IMAP4)</a:t>
            </a:r>
            <a:endParaRPr lang="en-SG" dirty="0"/>
          </a:p>
        </p:txBody>
      </p:sp>
      <p:sp>
        <p:nvSpPr>
          <p:cNvPr id="3" name="Content Placeholder 2"/>
          <p:cNvSpPr>
            <a:spLocks noGrp="1"/>
          </p:cNvSpPr>
          <p:nvPr>
            <p:ph idx="1"/>
          </p:nvPr>
        </p:nvSpPr>
        <p:spPr>
          <a:xfrm>
            <a:off x="304800" y="1412776"/>
            <a:ext cx="8534400" cy="4988024"/>
          </a:xfrm>
        </p:spPr>
        <p:txBody>
          <a:bodyPr>
            <a:normAutofit fontScale="92500" lnSpcReduction="20000"/>
          </a:bodyPr>
          <a:lstStyle/>
          <a:p>
            <a:r>
              <a:rPr lang="en-US" dirty="0"/>
              <a:t>An alternative to POP3 is IMAP4</a:t>
            </a:r>
          </a:p>
          <a:p>
            <a:r>
              <a:rPr lang="en-US" dirty="0"/>
              <a:t>IMAPS – secured version</a:t>
            </a:r>
          </a:p>
          <a:p>
            <a:r>
              <a:rPr lang="en-SG" dirty="0">
                <a:hlinkClick r:id="rId2"/>
              </a:rPr>
              <a:t>POP3 vs IMAP - What's the difference?</a:t>
            </a:r>
            <a:endParaRPr lang="en-SG" dirty="0"/>
          </a:p>
          <a:p>
            <a:pPr marL="0" indent="0">
              <a:buNone/>
            </a:pPr>
            <a:endParaRPr lang="en-SG" dirty="0"/>
          </a:p>
          <a:p>
            <a:pPr marL="0" indent="0">
              <a:buNone/>
            </a:pPr>
            <a:r>
              <a:rPr lang="en-SG" dirty="0"/>
              <a:t>POP3 - simplest of the 2 protocols</a:t>
            </a:r>
          </a:p>
          <a:p>
            <a:r>
              <a:rPr lang="en-SG" dirty="0">
                <a:highlight>
                  <a:srgbClr val="FFFF00"/>
                </a:highlight>
              </a:rPr>
              <a:t>Downloads</a:t>
            </a:r>
            <a:r>
              <a:rPr lang="en-SG" dirty="0"/>
              <a:t> email to device from a mail server</a:t>
            </a:r>
          </a:p>
          <a:p>
            <a:r>
              <a:rPr lang="en-SG" dirty="0"/>
              <a:t>Only downloads what's in your inbox folder</a:t>
            </a:r>
          </a:p>
          <a:p>
            <a:r>
              <a:rPr lang="en-SG" dirty="0"/>
              <a:t>After download, email will not be available in the mail server (deleted)</a:t>
            </a:r>
          </a:p>
          <a:p>
            <a:r>
              <a:rPr lang="en-SG" dirty="0"/>
              <a:t>There is a setting to leave a copy of messages on the server as well</a:t>
            </a:r>
          </a:p>
          <a:p>
            <a:r>
              <a:rPr lang="en-SG" dirty="0"/>
              <a:t>Does not synchronize folders</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8</a:t>
            </a:fld>
            <a:endParaRPr lang="en-S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Message Access Protocol (IMAP4)</a:t>
            </a:r>
            <a:endParaRPr lang="en-SG" dirty="0"/>
          </a:p>
        </p:txBody>
      </p:sp>
      <p:sp>
        <p:nvSpPr>
          <p:cNvPr id="3" name="Content Placeholder 2"/>
          <p:cNvSpPr>
            <a:spLocks noGrp="1"/>
          </p:cNvSpPr>
          <p:nvPr>
            <p:ph idx="1"/>
          </p:nvPr>
        </p:nvSpPr>
        <p:spPr>
          <a:xfrm>
            <a:off x="304800" y="1412776"/>
            <a:ext cx="8534400" cy="4988024"/>
          </a:xfrm>
        </p:spPr>
        <p:txBody>
          <a:bodyPr/>
          <a:lstStyle/>
          <a:p>
            <a:r>
              <a:rPr lang="en-SG" dirty="0"/>
              <a:t>IMAP </a:t>
            </a:r>
            <a:r>
              <a:rPr lang="en-SG" dirty="0">
                <a:highlight>
                  <a:srgbClr val="FFFF00"/>
                </a:highlight>
              </a:rPr>
              <a:t>caches</a:t>
            </a:r>
            <a:r>
              <a:rPr lang="en-SG" dirty="0"/>
              <a:t> local copies of the email onto all your devices</a:t>
            </a:r>
          </a:p>
          <a:p>
            <a:r>
              <a:rPr lang="en-SG" dirty="0"/>
              <a:t>Synchronize all folders for all devices</a:t>
            </a:r>
          </a:p>
          <a:p>
            <a:r>
              <a:rPr lang="en-SG" dirty="0"/>
              <a:t>All Email is stored on the mail server</a:t>
            </a:r>
          </a:p>
          <a:p>
            <a:r>
              <a:rPr lang="en-SG" dirty="0"/>
              <a:t>Email is not viewable without an internet connection (</a:t>
            </a:r>
            <a:r>
              <a:rPr lang="en-SG"/>
              <a:t>IMAP only </a:t>
            </a:r>
            <a:r>
              <a:rPr lang="en-SG" dirty="0"/>
              <a:t>caches local copies on your device instead of downloading them)</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SG"/>
              <a:t>Network Fundamentals</a:t>
            </a:r>
            <a:endParaRPr lang="en-SG" dirty="0"/>
          </a:p>
        </p:txBody>
      </p:sp>
      <p:sp>
        <p:nvSpPr>
          <p:cNvPr id="5" name="Slide Number Placeholder 4"/>
          <p:cNvSpPr>
            <a:spLocks noGrp="1"/>
          </p:cNvSpPr>
          <p:nvPr>
            <p:ph type="sldNum" sz="quarter" idx="12"/>
          </p:nvPr>
        </p:nvSpPr>
        <p:spPr/>
        <p:txBody>
          <a:bodyPr/>
          <a:lstStyle/>
          <a:p>
            <a:fld id="{841AA668-B864-4FD1-AF09-4B71522EA5AB}" type="slidenum">
              <a:rPr lang="en-SG" smtClean="0"/>
              <a:pPr/>
              <a:t>9</a:t>
            </a:fld>
            <a:endParaRPr lang="en-SG"/>
          </a:p>
        </p:txBody>
      </p:sp>
    </p:spTree>
    <p:extLst>
      <p:ext uri="{BB962C8B-B14F-4D97-AF65-F5344CB8AC3E}">
        <p14:creationId xmlns:p14="http://schemas.microsoft.com/office/powerpoint/2010/main" val="2684535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fab">
  <a:themeElements>
    <a:clrScheme name="Prefab">
      <a:dk1>
        <a:sysClr val="windowText" lastClr="000000"/>
      </a:dk1>
      <a:lt1>
        <a:sysClr val="window" lastClr="FFFFFF"/>
      </a:lt1>
      <a:dk2>
        <a:srgbClr val="5D5C64"/>
      </a:dk2>
      <a:lt2>
        <a:srgbClr val="E4D9BE"/>
      </a:lt2>
      <a:accent1>
        <a:srgbClr val="E0B62E"/>
      </a:accent1>
      <a:accent2>
        <a:srgbClr val="E6632E"/>
      </a:accent2>
      <a:accent3>
        <a:srgbClr val="73C1C7"/>
      </a:accent3>
      <a:accent4>
        <a:srgbClr val="75964C"/>
      </a:accent4>
      <a:accent5>
        <a:srgbClr val="C78C45"/>
      </a:accent5>
      <a:accent6>
        <a:srgbClr val="BCA076"/>
      </a:accent6>
      <a:hlink>
        <a:srgbClr val="CF3B0D"/>
      </a:hlink>
      <a:folHlink>
        <a:srgbClr val="7E756C"/>
      </a:folHlink>
    </a:clrScheme>
    <a:fontScheme name="Prefab">
      <a:majorFont>
        <a:latin typeface="Arial Black"/>
        <a:ea typeface=""/>
        <a:cs typeface=""/>
        <a:font script="Jpan" typeface="ＭＳ Ｐゴシック"/>
        <a:font script="Hang" typeface="HY견고딕"/>
        <a:font script="Hans" typeface="宋体"/>
        <a:font script="Hant" typeface="新細明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refab">
      <a:fillStyleLst>
        <a:solidFill>
          <a:schemeClr val="phClr"/>
        </a:solidFill>
        <a:gradFill rotWithShape="1">
          <a:gsLst>
            <a:gs pos="0">
              <a:schemeClr val="phClr">
                <a:tint val="30000"/>
                <a:satMod val="200000"/>
              </a:schemeClr>
            </a:gs>
            <a:gs pos="30000">
              <a:schemeClr val="phClr">
                <a:tint val="60000"/>
                <a:satMod val="250000"/>
              </a:schemeClr>
            </a:gs>
            <a:gs pos="50000">
              <a:schemeClr val="phClr">
                <a:tint val="57000"/>
                <a:satMod val="250000"/>
              </a:schemeClr>
            </a:gs>
            <a:gs pos="100000">
              <a:schemeClr val="phClr">
                <a:tint val="17000"/>
                <a:satMod val="350000"/>
              </a:schemeClr>
            </a:gs>
          </a:gsLst>
          <a:lin ang="4000000" scaled="1"/>
        </a:gradFill>
        <a:gradFill rotWithShape="1">
          <a:gsLst>
            <a:gs pos="0">
              <a:schemeClr val="phClr">
                <a:tint val="75000"/>
                <a:satMod val="110000"/>
              </a:schemeClr>
            </a:gs>
            <a:gs pos="30000">
              <a:schemeClr val="phClr">
                <a:shade val="75000"/>
                <a:satMod val="130000"/>
              </a:schemeClr>
            </a:gs>
            <a:gs pos="50000">
              <a:schemeClr val="phClr">
                <a:shade val="70000"/>
                <a:satMod val="135000"/>
              </a:schemeClr>
            </a:gs>
            <a:gs pos="100000">
              <a:schemeClr val="phClr">
                <a:tint val="75000"/>
                <a:satMod val="110000"/>
              </a:schemeClr>
            </a:gs>
          </a:gsLst>
          <a:lin ang="4000000" scaled="1"/>
        </a:gradFill>
      </a:fillStyleLst>
      <a:lnStyleLst>
        <a:ln w="9525" cap="flat" cmpd="sng" algn="ctr">
          <a:solidFill>
            <a:schemeClr val="phClr">
              <a:shade val="95000"/>
              <a:satMod val="105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90000" algn="ctr" rotWithShape="0">
              <a:srgbClr val="000000">
                <a:alpha val="60000"/>
              </a:srgbClr>
            </a:outerShdw>
          </a:effectLst>
        </a:effectStyle>
        <a:effectStyle>
          <a:effectLst>
            <a:outerShdw blurRad="110000" algn="ctr" rotWithShape="0">
              <a:srgbClr val="000000">
                <a:alpha val="65000"/>
              </a:srgbClr>
            </a:outerShdw>
          </a:effectLst>
        </a:effectStyle>
        <a:effectStyle>
          <a:effectLst>
            <a:outerShdw blurRad="120000" algn="ctr" rotWithShape="0">
              <a:srgbClr val="000000">
                <a:alpha val="70000"/>
              </a:srgbClr>
            </a:outerShdw>
          </a:effectLst>
          <a:scene3d>
            <a:camera prst="orthographicFront"/>
            <a:lightRig rig="glow" dir="t">
              <a:rot lat="0" lon="0" rev="1800000"/>
            </a:lightRig>
          </a:scene3d>
          <a:sp3d contourW="12700" prstMaterial="dkEdge">
            <a:bevelT w="50800" h="44450" prst="angle"/>
            <a:contourClr>
              <a:schemeClr val="phClr">
                <a:shade val="40000"/>
              </a:schemeClr>
            </a:contourClr>
          </a:sp3d>
        </a:effectStyle>
      </a:effectStyleLst>
      <a:bgFillStyleLst>
        <a:solidFill>
          <a:schemeClr val="phClr"/>
        </a:solidFill>
        <a:gradFill rotWithShape="1">
          <a:gsLst>
            <a:gs pos="0">
              <a:schemeClr val="phClr">
                <a:tint val="75000"/>
                <a:satMod val="110000"/>
              </a:schemeClr>
            </a:gs>
            <a:gs pos="30000">
              <a:schemeClr val="phClr">
                <a:shade val="75000"/>
                <a:satMod val="130000"/>
              </a:schemeClr>
            </a:gs>
            <a:gs pos="50000">
              <a:schemeClr val="phClr">
                <a:shade val="70000"/>
                <a:satMod val="135000"/>
              </a:schemeClr>
            </a:gs>
            <a:gs pos="100000">
              <a:schemeClr val="phClr">
                <a:tint val="75000"/>
                <a:satMod val="110000"/>
              </a:schemeClr>
            </a:gs>
          </a:gsLst>
          <a:lin ang="4000000" scaled="1"/>
        </a:gradFill>
        <a:blipFill>
          <a:blip xmlns:r="http://schemas.openxmlformats.org/officeDocument/2006/relationships" r:embed="rId1">
            <a:duotone>
              <a:schemeClr val="phClr">
                <a:shade val="75000"/>
                <a:satMod val="120000"/>
              </a:schemeClr>
              <a:schemeClr val="phClr">
                <a:tint val="94000"/>
                <a:satMod val="2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Prefab</Template>
  <TotalTime>3094</TotalTime>
  <Words>1680</Words>
  <Application>Microsoft Office PowerPoint</Application>
  <PresentationFormat>On-screen Show (4:3)</PresentationFormat>
  <Paragraphs>267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Calibri</vt:lpstr>
      <vt:lpstr>Courier New</vt:lpstr>
      <vt:lpstr>Wingdings</vt:lpstr>
      <vt:lpstr>Wingdings 2</vt:lpstr>
      <vt:lpstr>Prefab</vt:lpstr>
      <vt:lpstr>Topic 03b Network Protocols </vt:lpstr>
      <vt:lpstr>Objectives</vt:lpstr>
      <vt:lpstr>Telnet</vt:lpstr>
      <vt:lpstr>Secure Shell (SSH)</vt:lpstr>
      <vt:lpstr>Email Protocols</vt:lpstr>
      <vt:lpstr>Simple Mail Transport Protocol (SMTP)</vt:lpstr>
      <vt:lpstr>Post Office Protocol (POP3)</vt:lpstr>
      <vt:lpstr>Internet Message Access Protocol (IMAP4)</vt:lpstr>
      <vt:lpstr>Internet Message Access Protocol (IMAP4)</vt:lpstr>
      <vt:lpstr>Address Resolution Protocol (ARP)</vt:lpstr>
      <vt:lpstr>Address Resolution Protocol (ARP)</vt:lpstr>
      <vt:lpstr>Address Resolution Protocol (ARP)</vt:lpstr>
      <vt:lpstr>Address Resolution Protocol (ARP)</vt:lpstr>
      <vt:lpstr>ARP poisoning / spoofing</vt:lpstr>
      <vt:lpstr>ARP poisoning / spoofing</vt:lpstr>
      <vt:lpstr>Domain Name System (DNS)</vt:lpstr>
      <vt:lpstr>Domain Name System (DNS)</vt:lpstr>
      <vt:lpstr>Domain Name System (DNS)</vt:lpstr>
      <vt:lpstr>DNS poisoning / spoofing</vt:lpstr>
      <vt:lpstr>Simple Network Management Protocol (SNMP)</vt:lpstr>
      <vt:lpstr>Ping sweeps</vt:lpstr>
      <vt:lpstr>Basic port scan</vt:lpstr>
      <vt:lpstr>Basic port scan</vt:lpstr>
      <vt:lpstr>Basic port scan</vt:lpstr>
      <vt:lpstr>Banner Grabbing</vt:lpstr>
      <vt:lpstr>Summary</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XYZ</dc:title>
  <dc:creator>staff</dc:creator>
  <cp:lastModifiedBy>Leonard _Bored</cp:lastModifiedBy>
  <cp:revision>52</cp:revision>
  <cp:lastPrinted>2019-09-18T06:47:19Z</cp:lastPrinted>
  <dcterms:created xsi:type="dcterms:W3CDTF">2012-02-22T05:39:57Z</dcterms:created>
  <dcterms:modified xsi:type="dcterms:W3CDTF">2022-01-10T07:57:20Z</dcterms:modified>
</cp:coreProperties>
</file>