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50" r:id="rId2"/>
    <p:sldMasterId id="2147483649" r:id="rId3"/>
    <p:sldMasterId id="2147484064" r:id="rId4"/>
  </p:sldMasterIdLst>
  <p:notesMasterIdLst>
    <p:notesMasterId r:id="rId63"/>
  </p:notesMasterIdLst>
  <p:handoutMasterIdLst>
    <p:handoutMasterId r:id="rId64"/>
  </p:handoutMasterIdLst>
  <p:sldIdLst>
    <p:sldId id="319" r:id="rId5"/>
    <p:sldId id="320" r:id="rId6"/>
    <p:sldId id="437" r:id="rId7"/>
    <p:sldId id="438" r:id="rId8"/>
    <p:sldId id="439" r:id="rId9"/>
    <p:sldId id="440"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53" r:id="rId23"/>
    <p:sldId id="454" r:id="rId24"/>
    <p:sldId id="455" r:id="rId25"/>
    <p:sldId id="456" r:id="rId26"/>
    <p:sldId id="457" r:id="rId27"/>
    <p:sldId id="458" r:id="rId28"/>
    <p:sldId id="459" r:id="rId29"/>
    <p:sldId id="460" r:id="rId30"/>
    <p:sldId id="461" r:id="rId31"/>
    <p:sldId id="462" r:id="rId32"/>
    <p:sldId id="489" r:id="rId33"/>
    <p:sldId id="463" r:id="rId34"/>
    <p:sldId id="464" r:id="rId35"/>
    <p:sldId id="465" r:id="rId36"/>
    <p:sldId id="466" r:id="rId37"/>
    <p:sldId id="467" r:id="rId38"/>
    <p:sldId id="468" r:id="rId39"/>
    <p:sldId id="469" r:id="rId40"/>
    <p:sldId id="470" r:id="rId41"/>
    <p:sldId id="471" r:id="rId42"/>
    <p:sldId id="472" r:id="rId43"/>
    <p:sldId id="473" r:id="rId44"/>
    <p:sldId id="474" r:id="rId45"/>
    <p:sldId id="475" r:id="rId46"/>
    <p:sldId id="476" r:id="rId47"/>
    <p:sldId id="477" r:id="rId48"/>
    <p:sldId id="478" r:id="rId49"/>
    <p:sldId id="479" r:id="rId50"/>
    <p:sldId id="481" r:id="rId51"/>
    <p:sldId id="485" r:id="rId52"/>
    <p:sldId id="486" r:id="rId53"/>
    <p:sldId id="487" r:id="rId54"/>
    <p:sldId id="488" r:id="rId55"/>
    <p:sldId id="490" r:id="rId56"/>
    <p:sldId id="491" r:id="rId57"/>
    <p:sldId id="492" r:id="rId58"/>
    <p:sldId id="493" r:id="rId59"/>
    <p:sldId id="434" r:id="rId60"/>
    <p:sldId id="435" r:id="rId61"/>
    <p:sldId id="436" r:id="rId62"/>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1447" autoAdjust="0"/>
  </p:normalViewPr>
  <p:slideViewPr>
    <p:cSldViewPr>
      <p:cViewPr varScale="1">
        <p:scale>
          <a:sx n="78" d="100"/>
          <a:sy n="78" d="100"/>
        </p:scale>
        <p:origin x="1699"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6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smtClean="0"/>
            </a:lvl1pPr>
          </a:lstStyle>
          <a:p>
            <a:pPr>
              <a:defRPr/>
            </a:pPr>
            <a:endParaRPr lang="en-US" dirty="0"/>
          </a:p>
        </p:txBody>
      </p:sp>
      <p:sp>
        <p:nvSpPr>
          <p:cNvPr id="186371"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E7D977D3-E97D-4816-A86A-DF8AA62C39F4}" type="datetimeFigureOut">
              <a:rPr lang="en-US"/>
              <a:pPr>
                <a:defRPr/>
              </a:pPr>
              <a:t>1/27/2022</a:t>
            </a:fld>
            <a:endParaRPr lang="en-US" dirty="0"/>
          </a:p>
        </p:txBody>
      </p:sp>
      <p:sp>
        <p:nvSpPr>
          <p:cNvPr id="186372"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smtClean="0"/>
            </a:lvl1pPr>
          </a:lstStyle>
          <a:p>
            <a:pPr>
              <a:defRPr/>
            </a:pPr>
            <a:endParaRPr lang="en-US" dirty="0"/>
          </a:p>
        </p:txBody>
      </p:sp>
      <p:sp>
        <p:nvSpPr>
          <p:cNvPr id="186373"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96B76CA3-7C65-453B-A061-18D75EFFB058}" type="slidenum">
              <a:rPr lang="en-US"/>
              <a:pPr>
                <a:defRPr/>
              </a:pPr>
              <a:t>‹#›</a:t>
            </a:fld>
            <a:endParaRPr lang="en-US" dirty="0"/>
          </a:p>
        </p:txBody>
      </p:sp>
    </p:spTree>
    <p:extLst>
      <p:ext uri="{BB962C8B-B14F-4D97-AF65-F5344CB8AC3E}">
        <p14:creationId xmlns:p14="http://schemas.microsoft.com/office/powerpoint/2010/main" val="1264208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a:lvl1pPr>
          </a:lstStyle>
          <a:p>
            <a:pPr>
              <a:defRPr/>
            </a:pPr>
            <a:endParaRPr lang="en-US" dirty="0"/>
          </a:p>
        </p:txBody>
      </p:sp>
      <p:sp>
        <p:nvSpPr>
          <p:cNvPr id="77827"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34F33BE2-F50A-4647-B1FE-1406E3C50250}" type="datetimeFigureOut">
              <a:rPr lang="en-US"/>
              <a:pPr>
                <a:defRPr/>
              </a:pPr>
              <a:t>1/27/2022</a:t>
            </a:fld>
            <a:endParaRPr lang="en-US" dirty="0"/>
          </a:p>
        </p:txBody>
      </p:sp>
      <p:sp>
        <p:nvSpPr>
          <p:cNvPr id="6554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a:lvl1pPr>
          </a:lstStyle>
          <a:p>
            <a:pPr>
              <a:defRPr/>
            </a:pPr>
            <a:endParaRPr lang="en-US" dirty="0"/>
          </a:p>
        </p:txBody>
      </p:sp>
      <p:sp>
        <p:nvSpPr>
          <p:cNvPr id="77831"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91E39655-1142-4F1C-819C-1F572D7E4126}" type="slidenum">
              <a:rPr lang="en-US"/>
              <a:pPr>
                <a:defRPr/>
              </a:pPr>
              <a:t>‹#›</a:t>
            </a:fld>
            <a:endParaRPr lang="en-US" dirty="0"/>
          </a:p>
        </p:txBody>
      </p:sp>
    </p:spTree>
    <p:extLst>
      <p:ext uri="{BB962C8B-B14F-4D97-AF65-F5344CB8AC3E}">
        <p14:creationId xmlns:p14="http://schemas.microsoft.com/office/powerpoint/2010/main" val="681078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BFA0E2-BBA9-4F8F-B158-7053E3994D1B}" type="slidenum">
              <a:rPr lang="en-US" smtClean="0"/>
              <a:pPr/>
              <a:t>1</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Network+ Guide to Networks</a:t>
            </a:r>
            <a:br>
              <a:rPr lang="en-US" b="1" dirty="0"/>
            </a:br>
            <a:r>
              <a:rPr lang="en-US" b="1" dirty="0"/>
              <a:t>7</a:t>
            </a:r>
            <a:r>
              <a:rPr lang="en-US" b="1" baseline="30000" dirty="0"/>
              <a:t>th</a:t>
            </a:r>
            <a:r>
              <a:rPr lang="en-US" b="1" dirty="0"/>
              <a:t> Edition</a:t>
            </a:r>
          </a:p>
          <a:p>
            <a:pPr eaLnBrk="1" hangingPunct="1">
              <a:lnSpc>
                <a:spcPct val="90000"/>
              </a:lnSpc>
            </a:pPr>
            <a:r>
              <a:rPr lang="en-US" sz="1200" i="1" dirty="0"/>
              <a:t>Chapter 8</a:t>
            </a:r>
          </a:p>
          <a:p>
            <a:pPr eaLnBrk="1" hangingPunct="1">
              <a:lnSpc>
                <a:spcPct val="90000"/>
              </a:lnSpc>
            </a:pPr>
            <a:r>
              <a:rPr lang="en-US" sz="1200" i="1" dirty="0"/>
              <a:t>Network Hardware in Depth</a:t>
            </a:r>
          </a:p>
          <a:p>
            <a:pPr eaLnBrk="1" hangingPunct="1"/>
            <a:endParaRPr lang="en-US" b="1" dirty="0"/>
          </a:p>
          <a:p>
            <a:pPr eaLnBrk="1" hangingPunct="1"/>
            <a:endParaRPr lang="es-EC" dirty="0"/>
          </a:p>
        </p:txBody>
      </p:sp>
    </p:spTree>
    <p:extLst>
      <p:ext uri="{BB962C8B-B14F-4D97-AF65-F5344CB8AC3E}">
        <p14:creationId xmlns:p14="http://schemas.microsoft.com/office/powerpoint/2010/main" val="3207593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 Forwarding Methods</a:t>
            </a:r>
          </a:p>
          <a:p>
            <a:endParaRPr lang="en-US" dirty="0"/>
          </a:p>
          <a:p>
            <a:pPr marL="411163">
              <a:buFont typeface="Wingdings" panose="05000000000000000000" pitchFamily="2" charset="2"/>
              <a:buChar char=""/>
            </a:pPr>
            <a:r>
              <a:rPr lang="en-US" sz="2400" dirty="0">
                <a:latin typeface="Arial" panose="020B0604020202020204" pitchFamily="34" charset="0"/>
              </a:rPr>
              <a:t>Cut-through switching – switch reads only enough of the incoming frame to determine the frame’s source and destination address (fastest method)</a:t>
            </a:r>
          </a:p>
          <a:p>
            <a:pPr marL="811213" lvl="1">
              <a:buFont typeface="Wingdings" panose="05000000000000000000" pitchFamily="2" charset="2"/>
              <a:buChar char=""/>
            </a:pPr>
            <a:r>
              <a:rPr lang="en-US" sz="2200" dirty="0">
                <a:latin typeface="Arial" panose="020B0604020202020204" pitchFamily="34" charset="0"/>
              </a:rPr>
              <a:t>Disadvantage: no error checking</a:t>
            </a:r>
          </a:p>
          <a:p>
            <a:pPr marL="411163">
              <a:buFont typeface="Wingdings" panose="05000000000000000000" pitchFamily="2" charset="2"/>
              <a:buChar char=""/>
            </a:pPr>
            <a:r>
              <a:rPr lang="en-US" sz="2400" dirty="0">
                <a:latin typeface="Arial" panose="020B0604020202020204" pitchFamily="34" charset="0"/>
              </a:rPr>
              <a:t>Store-and-forward switching – switch reads the entire frame into its buffers before forwarding it</a:t>
            </a:r>
          </a:p>
          <a:p>
            <a:pPr marL="811213" lvl="1">
              <a:buFont typeface="Wingdings" panose="05000000000000000000" pitchFamily="2" charset="2"/>
              <a:buChar char=""/>
            </a:pPr>
            <a:r>
              <a:rPr lang="en-US" sz="2200" dirty="0">
                <a:latin typeface="Arial" panose="020B0604020202020204" pitchFamily="34" charset="0"/>
              </a:rPr>
              <a:t>Switch examines the FCS field to make sure it contains no errors before forwarding the frame</a:t>
            </a:r>
          </a:p>
          <a:p>
            <a:pPr marL="411163">
              <a:buFont typeface="Wingdings" panose="05000000000000000000" pitchFamily="2" charset="2"/>
              <a:buChar char=""/>
            </a:pPr>
            <a:r>
              <a:rPr lang="en-US" sz="2400" dirty="0">
                <a:latin typeface="Arial" panose="020B0604020202020204" pitchFamily="34" charset="0"/>
              </a:rPr>
              <a:t>Fragment-free switching – switch reads enough of the frame to guarantee that it’s at least the minimum size for the network type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10</a:t>
            </a:fld>
            <a:endParaRPr lang="en-US" dirty="0"/>
          </a:p>
        </p:txBody>
      </p:sp>
    </p:spTree>
    <p:extLst>
      <p:ext uri="{BB962C8B-B14F-4D97-AF65-F5344CB8AC3E}">
        <p14:creationId xmlns:p14="http://schemas.microsoft.com/office/powerpoint/2010/main" val="3725601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 Forwarding Methods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11</a:t>
            </a:fld>
            <a:endParaRPr lang="en-US" dirty="0"/>
          </a:p>
        </p:txBody>
      </p:sp>
    </p:spTree>
    <p:extLst>
      <p:ext uri="{BB962C8B-B14F-4D97-AF65-F5344CB8AC3E}">
        <p14:creationId xmlns:p14="http://schemas.microsoft.com/office/powerpoint/2010/main" val="3556674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Switch Features</a:t>
            </a:r>
          </a:p>
          <a:p>
            <a:endParaRPr lang="en-US" dirty="0"/>
          </a:p>
          <a:p>
            <a:r>
              <a:rPr lang="en-US" dirty="0">
                <a:latin typeface="Arial" panose="020B0604020202020204" pitchFamily="34" charset="0"/>
              </a:rPr>
              <a:t>High-end switches, often referred to as “smart switches” and “managed switches”, can help make a network more efficient and reliable</a:t>
            </a:r>
          </a:p>
          <a:p>
            <a:r>
              <a:rPr lang="en-US" dirty="0">
                <a:latin typeface="Arial" panose="020B0604020202020204" pitchFamily="34" charset="0"/>
              </a:rPr>
              <a:t>The following slides are an overview of the most common features found in “smart switches”, such as:</a:t>
            </a:r>
          </a:p>
          <a:p>
            <a:pPr lvl="1"/>
            <a:r>
              <a:rPr lang="en-US" dirty="0">
                <a:latin typeface="Arial" panose="020B0604020202020204" pitchFamily="34" charset="0"/>
              </a:rPr>
              <a:t>Multicast processing</a:t>
            </a:r>
          </a:p>
          <a:p>
            <a:pPr lvl="1"/>
            <a:r>
              <a:rPr lang="en-US" dirty="0">
                <a:latin typeface="Arial" panose="020B0604020202020204" pitchFamily="34" charset="0"/>
              </a:rPr>
              <a:t>Spanning Tree Protocol</a:t>
            </a:r>
          </a:p>
          <a:p>
            <a:pPr lvl="1"/>
            <a:r>
              <a:rPr lang="en-US" dirty="0">
                <a:latin typeface="Arial" panose="020B0604020202020204" pitchFamily="34" charset="0"/>
              </a:rPr>
              <a:t>Virtual local area networks</a:t>
            </a:r>
          </a:p>
          <a:p>
            <a:pPr lvl="1"/>
            <a:r>
              <a:rPr lang="en-US" dirty="0">
                <a:latin typeface="Arial" panose="020B0604020202020204" pitchFamily="34" charset="0"/>
              </a:rPr>
              <a:t>Port security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12</a:t>
            </a:fld>
            <a:endParaRPr lang="en-US" dirty="0"/>
          </a:p>
        </p:txBody>
      </p:sp>
    </p:spTree>
    <p:extLst>
      <p:ext uri="{BB962C8B-B14F-4D97-AF65-F5344CB8AC3E}">
        <p14:creationId xmlns:p14="http://schemas.microsoft.com/office/powerpoint/2010/main" val="319854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Switch Features</a:t>
            </a:r>
          </a:p>
          <a:p>
            <a:endParaRPr lang="en-US" dirty="0"/>
          </a:p>
          <a:p>
            <a:r>
              <a:rPr lang="en-US" b="1" dirty="0">
                <a:latin typeface="Arial" panose="020B0604020202020204" pitchFamily="34" charset="0"/>
              </a:rPr>
              <a:t>Multicast processing </a:t>
            </a:r>
            <a:r>
              <a:rPr lang="en-US" dirty="0">
                <a:latin typeface="Arial" panose="020B0604020202020204" pitchFamily="34" charset="0"/>
              </a:rPr>
              <a:t>– Switches process multicast frames in one of two ways</a:t>
            </a:r>
          </a:p>
          <a:p>
            <a:pPr lvl="1"/>
            <a:r>
              <a:rPr lang="en-US" dirty="0">
                <a:latin typeface="Arial" panose="020B0604020202020204" pitchFamily="34" charset="0"/>
              </a:rPr>
              <a:t>As broadcasts and sends them out all ports</a:t>
            </a:r>
          </a:p>
          <a:p>
            <a:pPr lvl="2"/>
            <a:r>
              <a:rPr lang="en-US" dirty="0">
                <a:latin typeface="Arial" panose="020B0604020202020204" pitchFamily="34" charset="0"/>
              </a:rPr>
              <a:t>Used by low-end switches or those that have not been configured for it</a:t>
            </a:r>
          </a:p>
          <a:p>
            <a:pPr lvl="1"/>
            <a:r>
              <a:rPr lang="en-US" dirty="0">
                <a:latin typeface="Arial" panose="020B0604020202020204" pitchFamily="34" charset="0"/>
              </a:rPr>
              <a:t>By forwarding the frames only to ports that have registered the multicast address</a:t>
            </a:r>
          </a:p>
          <a:p>
            <a:pPr lvl="2"/>
            <a:r>
              <a:rPr lang="en-US" dirty="0">
                <a:latin typeface="Arial" panose="020B0604020202020204" pitchFamily="34" charset="0"/>
              </a:rPr>
              <a:t>Used by switches that support Internet Group Management Protocol (IGMP)</a:t>
            </a:r>
          </a:p>
          <a:p>
            <a:pPr lvl="2"/>
            <a:r>
              <a:rPr lang="en-US" dirty="0">
                <a:latin typeface="Arial" panose="020B0604020202020204" pitchFamily="34" charset="0"/>
              </a:rPr>
              <a:t>Multicast MAC addresses always begin with 01:00:5E </a:t>
            </a:r>
          </a:p>
          <a:p>
            <a:pPr lvl="3"/>
            <a:r>
              <a:rPr lang="en-US" dirty="0">
                <a:latin typeface="Arial" panose="020B0604020202020204" pitchFamily="34" charset="0"/>
              </a:rPr>
              <a:t>The rest of the address </a:t>
            </a:r>
            <a:r>
              <a:rPr lang="en-US" dirty="0" err="1">
                <a:latin typeface="Arial" panose="020B0604020202020204" pitchFamily="34" charset="0"/>
              </a:rPr>
              <a:t>identifes</a:t>
            </a:r>
            <a:r>
              <a:rPr lang="en-US" dirty="0">
                <a:latin typeface="Arial" panose="020B0604020202020204" pitchFamily="34" charset="0"/>
              </a:rPr>
              <a:t> a particular multicast application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13</a:t>
            </a:fld>
            <a:endParaRPr lang="en-US" dirty="0"/>
          </a:p>
        </p:txBody>
      </p:sp>
    </p:spTree>
    <p:extLst>
      <p:ext uri="{BB962C8B-B14F-4D97-AF65-F5344CB8AC3E}">
        <p14:creationId xmlns:p14="http://schemas.microsoft.com/office/powerpoint/2010/main" val="3022016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Switch Features</a:t>
            </a:r>
          </a:p>
          <a:p>
            <a:endParaRPr lang="en-US" dirty="0"/>
          </a:p>
          <a:p>
            <a:r>
              <a:rPr lang="en-US" b="1" dirty="0">
                <a:latin typeface="Arial" panose="020B0604020202020204" pitchFamily="34" charset="0"/>
              </a:rPr>
              <a:t>Spanning Tree Protocol (STP) </a:t>
            </a:r>
            <a:r>
              <a:rPr lang="en-US" dirty="0">
                <a:latin typeface="Arial" panose="020B0604020202020204" pitchFamily="34" charset="0"/>
              </a:rPr>
              <a:t>– Enables switches to detect when there is a potential for a switching loop</a:t>
            </a:r>
          </a:p>
          <a:p>
            <a:pPr lvl="1"/>
            <a:r>
              <a:rPr lang="en-US" dirty="0">
                <a:latin typeface="Arial" panose="020B0604020202020204" pitchFamily="34" charset="0"/>
              </a:rPr>
              <a:t>Occurs when a frame is forwarded from one switch to another in an infinite loop)</a:t>
            </a:r>
          </a:p>
          <a:p>
            <a:r>
              <a:rPr lang="en-US" dirty="0">
                <a:latin typeface="Arial" panose="020B0604020202020204" pitchFamily="34" charset="0"/>
              </a:rPr>
              <a:t>When a possible loop is detected:</a:t>
            </a:r>
          </a:p>
          <a:p>
            <a:pPr lvl="1"/>
            <a:r>
              <a:rPr lang="en-US" dirty="0">
                <a:latin typeface="Arial" panose="020B0604020202020204" pitchFamily="34" charset="0"/>
              </a:rPr>
              <a:t>One of the switch ports goes into blocking mode, preventing it from forwarding frames that would create a loop</a:t>
            </a:r>
          </a:p>
          <a:p>
            <a:pPr lvl="1"/>
            <a:r>
              <a:rPr lang="en-US" dirty="0">
                <a:latin typeface="Arial" panose="020B0604020202020204" pitchFamily="34" charset="0"/>
              </a:rPr>
              <a:t>If the loop configuration is broken, the switch that was in blocking mode resumes forwarding frames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14</a:t>
            </a:fld>
            <a:endParaRPr lang="en-US" dirty="0"/>
          </a:p>
        </p:txBody>
      </p:sp>
    </p:spTree>
    <p:extLst>
      <p:ext uri="{BB962C8B-B14F-4D97-AF65-F5344CB8AC3E}">
        <p14:creationId xmlns:p14="http://schemas.microsoft.com/office/powerpoint/2010/main" val="2244269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Switch Features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15</a:t>
            </a:fld>
            <a:endParaRPr lang="en-US" dirty="0"/>
          </a:p>
        </p:txBody>
      </p:sp>
    </p:spTree>
    <p:extLst>
      <p:ext uri="{BB962C8B-B14F-4D97-AF65-F5344CB8AC3E}">
        <p14:creationId xmlns:p14="http://schemas.microsoft.com/office/powerpoint/2010/main" val="3237754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Switch Features</a:t>
            </a:r>
          </a:p>
          <a:p>
            <a:endParaRPr lang="en-US" dirty="0"/>
          </a:p>
          <a:p>
            <a:r>
              <a:rPr lang="en-US" dirty="0"/>
              <a:t>A side effect of STP:</a:t>
            </a:r>
          </a:p>
          <a:p>
            <a:pPr lvl="1"/>
            <a:r>
              <a:rPr lang="en-US" dirty="0"/>
              <a:t>Devices take longer to create a link with a switch that runs the protocol</a:t>
            </a:r>
          </a:p>
          <a:p>
            <a:r>
              <a:rPr lang="en-US" dirty="0"/>
              <a:t>Rapid Spanning Tree Protocol (RSTP)</a:t>
            </a:r>
          </a:p>
          <a:p>
            <a:pPr lvl="1"/>
            <a:r>
              <a:rPr lang="en-US" dirty="0"/>
              <a:t>An enhancement to STP that provides faster convergence when the topology changes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16</a:t>
            </a:fld>
            <a:endParaRPr lang="en-US" dirty="0"/>
          </a:p>
        </p:txBody>
      </p:sp>
    </p:spTree>
    <p:extLst>
      <p:ext uri="{BB962C8B-B14F-4D97-AF65-F5344CB8AC3E}">
        <p14:creationId xmlns:p14="http://schemas.microsoft.com/office/powerpoint/2010/main" val="556862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Switch Features</a:t>
            </a:r>
          </a:p>
          <a:p>
            <a:endParaRPr lang="en-US" dirty="0"/>
          </a:p>
          <a:p>
            <a:pPr marL="411480" fontAlgn="auto">
              <a:spcAft>
                <a:spcPts val="0"/>
              </a:spcAft>
              <a:defRPr/>
            </a:pPr>
            <a:r>
              <a:rPr lang="en-US" b="1" dirty="0"/>
              <a:t>Virtual Local Area Networks (VLANS) </a:t>
            </a:r>
            <a:r>
              <a:rPr lang="en-US" dirty="0"/>
              <a:t>– enable you to configure one or more switch ports into separate broadcast domains</a:t>
            </a:r>
          </a:p>
          <a:p>
            <a:pPr marL="811530" lvl="1" fontAlgn="auto">
              <a:spcAft>
                <a:spcPts val="0"/>
              </a:spcAft>
              <a:defRPr/>
            </a:pPr>
            <a:r>
              <a:rPr lang="en-US" dirty="0">
                <a:latin typeface="Arial" pitchFamily="34" charset="0"/>
              </a:rPr>
              <a:t>It’s like separating a switch into two or more switches that aren’t connected to one another</a:t>
            </a:r>
          </a:p>
          <a:p>
            <a:pPr marL="411480" fontAlgn="auto">
              <a:spcAft>
                <a:spcPts val="0"/>
              </a:spcAft>
              <a:defRPr/>
            </a:pPr>
            <a:r>
              <a:rPr lang="en-US" dirty="0">
                <a:latin typeface="Arial" pitchFamily="34" charset="0"/>
              </a:rPr>
              <a:t>A router is needed to communicate between VLANs</a:t>
            </a:r>
          </a:p>
          <a:p>
            <a:pPr marL="411480" fontAlgn="auto">
              <a:spcAft>
                <a:spcPts val="0"/>
              </a:spcAft>
              <a:defRPr/>
            </a:pPr>
            <a:r>
              <a:rPr lang="en-US" dirty="0">
                <a:latin typeface="Arial" pitchFamily="34" charset="0"/>
              </a:rPr>
              <a:t>Improves management and security of the network and gives more control of broadcast frames</a:t>
            </a:r>
          </a:p>
          <a:p>
            <a:pPr marL="411480" fontAlgn="auto">
              <a:spcAft>
                <a:spcPts val="0"/>
              </a:spcAft>
              <a:defRPr/>
            </a:pPr>
            <a:r>
              <a:rPr lang="en-US" dirty="0">
                <a:latin typeface="Arial" pitchFamily="34" charset="0"/>
              </a:rPr>
              <a:t>Allows administrators to group users and resources logically instead of by physical location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17</a:t>
            </a:fld>
            <a:endParaRPr lang="en-US" dirty="0"/>
          </a:p>
        </p:txBody>
      </p:sp>
    </p:spTree>
    <p:extLst>
      <p:ext uri="{BB962C8B-B14F-4D97-AF65-F5344CB8AC3E}">
        <p14:creationId xmlns:p14="http://schemas.microsoft.com/office/powerpoint/2010/main" val="146847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Switch Features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18</a:t>
            </a:fld>
            <a:endParaRPr lang="en-US" dirty="0"/>
          </a:p>
        </p:txBody>
      </p:sp>
    </p:spTree>
    <p:extLst>
      <p:ext uri="{BB962C8B-B14F-4D97-AF65-F5344CB8AC3E}">
        <p14:creationId xmlns:p14="http://schemas.microsoft.com/office/powerpoint/2010/main" val="1385901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Switch Features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19</a:t>
            </a:fld>
            <a:endParaRPr lang="en-US" dirty="0"/>
          </a:p>
        </p:txBody>
      </p:sp>
    </p:spTree>
    <p:extLst>
      <p:ext uri="{BB962C8B-B14F-4D97-AF65-F5344CB8AC3E}">
        <p14:creationId xmlns:p14="http://schemas.microsoft.com/office/powerpoint/2010/main" val="163018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Objectives</a:t>
            </a:r>
          </a:p>
          <a:p>
            <a:pPr eaLnBrk="1" hangingPunct="1"/>
            <a:endParaRPr lang="en-US" dirty="0"/>
          </a:p>
          <a:p>
            <a:pPr eaLnBrk="1" hangingPunct="1"/>
            <a:r>
              <a:rPr lang="en-US" dirty="0">
                <a:latin typeface="Arial" panose="020B0604020202020204" pitchFamily="34" charset="0"/>
              </a:rPr>
              <a:t>Describe the advanced features and operation of network switches</a:t>
            </a:r>
          </a:p>
          <a:p>
            <a:pPr eaLnBrk="1" hangingPunct="1"/>
            <a:r>
              <a:rPr lang="en-US" dirty="0">
                <a:latin typeface="Arial" panose="020B0604020202020204" pitchFamily="34" charset="0"/>
              </a:rPr>
              <a:t>Describe routing table properties and discuss routing protocols</a:t>
            </a:r>
          </a:p>
          <a:p>
            <a:pPr eaLnBrk="1" hangingPunct="1"/>
            <a:r>
              <a:rPr lang="en-US" dirty="0">
                <a:latin typeface="Arial" panose="020B0604020202020204" pitchFamily="34" charset="0"/>
              </a:rPr>
              <a:t>Explain basic and advanced wireless access point features</a:t>
            </a:r>
          </a:p>
          <a:p>
            <a:pPr eaLnBrk="1" hangingPunct="1"/>
            <a:r>
              <a:rPr lang="en-US" dirty="0">
                <a:latin typeface="Arial" panose="020B0604020202020204" pitchFamily="34" charset="0"/>
              </a:rPr>
              <a:t>Select the most suitable NIC bus and features for a computer</a:t>
            </a:r>
          </a:p>
          <a:p>
            <a:pPr eaLnBrk="1" hangingPunct="1"/>
            <a:endParaRPr lang="en-US" dirty="0"/>
          </a:p>
        </p:txBody>
      </p:sp>
    </p:spTree>
    <p:extLst>
      <p:ext uri="{BB962C8B-B14F-4D97-AF65-F5344CB8AC3E}">
        <p14:creationId xmlns:p14="http://schemas.microsoft.com/office/powerpoint/2010/main" val="4037747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Switch Features</a:t>
            </a:r>
          </a:p>
          <a:p>
            <a:endParaRPr lang="en-US" dirty="0"/>
          </a:p>
          <a:p>
            <a:r>
              <a:rPr lang="en-US" dirty="0"/>
              <a:t>VLAN Trunks </a:t>
            </a:r>
          </a:p>
          <a:p>
            <a:pPr lvl="1">
              <a:defRPr/>
            </a:pPr>
            <a:r>
              <a:rPr lang="en-US" dirty="0"/>
              <a:t>A </a:t>
            </a:r>
            <a:r>
              <a:rPr lang="en-US" b="1" dirty="0"/>
              <a:t>trunk port </a:t>
            </a:r>
            <a:r>
              <a:rPr lang="en-US" dirty="0"/>
              <a:t>is a switch port configured to carry traffic from all VLANs to another switch or router</a:t>
            </a:r>
          </a:p>
          <a:p>
            <a:pPr lvl="2">
              <a:defRPr/>
            </a:pPr>
            <a:r>
              <a:rPr lang="en-US" dirty="0"/>
              <a:t>The switch or router port must also be configured as a trunk port</a:t>
            </a:r>
          </a:p>
          <a:p>
            <a:pPr lvl="1">
              <a:defRPr/>
            </a:pPr>
            <a:r>
              <a:rPr lang="en-US" dirty="0"/>
              <a:t>Involves the switch adding a tag to each frame that must traverse the trunk port</a:t>
            </a:r>
          </a:p>
          <a:p>
            <a:pPr lvl="2">
              <a:defRPr/>
            </a:pPr>
            <a:r>
              <a:rPr lang="en-US" dirty="0"/>
              <a:t>The VLAN tag identifies which VLAN the traffic originated from</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20</a:t>
            </a:fld>
            <a:endParaRPr lang="en-US" dirty="0"/>
          </a:p>
        </p:txBody>
      </p:sp>
    </p:spTree>
    <p:extLst>
      <p:ext uri="{BB962C8B-B14F-4D97-AF65-F5344CB8AC3E}">
        <p14:creationId xmlns:p14="http://schemas.microsoft.com/office/powerpoint/2010/main" val="385733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Switch Features</a:t>
            </a:r>
          </a:p>
          <a:p>
            <a:endParaRPr lang="en-US" dirty="0"/>
          </a:p>
          <a:p>
            <a:r>
              <a:rPr lang="en-US" dirty="0">
                <a:latin typeface="Arial" panose="020B0604020202020204" pitchFamily="34" charset="0"/>
              </a:rPr>
              <a:t>Factors to consider before using VLANs</a:t>
            </a:r>
          </a:p>
          <a:p>
            <a:pPr lvl="1"/>
            <a:r>
              <a:rPr lang="en-US" dirty="0">
                <a:latin typeface="Arial" panose="020B0604020202020204" pitchFamily="34" charset="0"/>
              </a:rPr>
              <a:t>Overuse of VLANs can cost more than it benefits you</a:t>
            </a:r>
          </a:p>
          <a:p>
            <a:pPr lvl="1"/>
            <a:r>
              <a:rPr lang="en-US" dirty="0">
                <a:latin typeface="Arial" panose="020B0604020202020204" pitchFamily="34" charset="0"/>
              </a:rPr>
              <a:t>More VLANs mean more logical networks so your network will be more complicated</a:t>
            </a:r>
          </a:p>
          <a:p>
            <a:pPr lvl="1"/>
            <a:r>
              <a:rPr lang="en-US" dirty="0">
                <a:latin typeface="Arial" panose="020B0604020202020204" pitchFamily="34" charset="0"/>
              </a:rPr>
              <a:t>Every VLAN you create requires a corresponding router interface</a:t>
            </a:r>
          </a:p>
          <a:p>
            <a:pPr lvl="1"/>
            <a:r>
              <a:rPr lang="en-US" dirty="0">
                <a:latin typeface="Arial" panose="020B0604020202020204" pitchFamily="34" charset="0"/>
              </a:rPr>
              <a:t>Routers are slower devices, so performance can decrease with the addition of more VLANs</a:t>
            </a:r>
          </a:p>
          <a:p>
            <a:pPr lvl="1"/>
            <a:r>
              <a:rPr lang="en-US" dirty="0">
                <a:latin typeface="Arial" panose="020B0604020202020204" pitchFamily="34" charset="0"/>
              </a:rPr>
              <a:t>More router interfaces mean additional IP networks, which is likely to require </a:t>
            </a:r>
            <a:r>
              <a:rPr lang="en-US" dirty="0" err="1">
                <a:latin typeface="Arial" panose="020B0604020202020204" pitchFamily="34" charset="0"/>
              </a:rPr>
              <a:t>subnetting</a:t>
            </a:r>
            <a:r>
              <a:rPr lang="en-US" dirty="0">
                <a:latin typeface="Arial" panose="020B0604020202020204" pitchFamily="34" charset="0"/>
              </a:rPr>
              <a:t> your existing network</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21</a:t>
            </a:fld>
            <a:endParaRPr lang="en-US" dirty="0"/>
          </a:p>
        </p:txBody>
      </p:sp>
    </p:spTree>
    <p:extLst>
      <p:ext uri="{BB962C8B-B14F-4D97-AF65-F5344CB8AC3E}">
        <p14:creationId xmlns:p14="http://schemas.microsoft.com/office/powerpoint/2010/main" val="741576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Switch Features</a:t>
            </a:r>
          </a:p>
          <a:p>
            <a:endParaRPr lang="en-US" dirty="0"/>
          </a:p>
          <a:p>
            <a:r>
              <a:rPr lang="en-US" sz="2400" b="1" dirty="0">
                <a:latin typeface="Arial" panose="020B0604020202020204" pitchFamily="34" charset="0"/>
              </a:rPr>
              <a:t>Switch Port Security</a:t>
            </a:r>
            <a:r>
              <a:rPr lang="en-US" sz="2400" dirty="0">
                <a:latin typeface="Arial" panose="020B0604020202020204" pitchFamily="34" charset="0"/>
              </a:rPr>
              <a:t> – In some public buildings, network jacks with connections to switches are often available to public users, who can easily plug in a laptop that contain viruses, hacker tools, and other malware</a:t>
            </a:r>
          </a:p>
          <a:p>
            <a:pPr lvl="1"/>
            <a:r>
              <a:rPr lang="en-US" sz="2200" dirty="0">
                <a:latin typeface="Arial" panose="020B0604020202020204" pitchFamily="34" charset="0"/>
              </a:rPr>
              <a:t>A switch with port security features can help prevent this type of connection</a:t>
            </a:r>
          </a:p>
          <a:p>
            <a:pPr lvl="1"/>
            <a:r>
              <a:rPr lang="en-US" sz="2200" dirty="0">
                <a:latin typeface="Arial" panose="020B0604020202020204" pitchFamily="34" charset="0"/>
              </a:rPr>
              <a:t>Enables an administrator to limit how many and which MAC addresses can connect to a port</a:t>
            </a:r>
          </a:p>
          <a:p>
            <a:pPr lvl="1"/>
            <a:r>
              <a:rPr lang="en-US" sz="2200" dirty="0">
                <a:latin typeface="Arial" panose="020B0604020202020204" pitchFamily="34" charset="0"/>
              </a:rPr>
              <a:t>If an unauthorized computer attempts to connect, the port can be disabled and a message can be sent to the administrator to alert them of the intrusion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22</a:t>
            </a:fld>
            <a:endParaRPr lang="en-US" dirty="0"/>
          </a:p>
        </p:txBody>
      </p:sp>
    </p:spTree>
    <p:extLst>
      <p:ext uri="{BB962C8B-B14F-4D97-AF65-F5344CB8AC3E}">
        <p14:creationId xmlns:p14="http://schemas.microsoft.com/office/powerpoint/2010/main" val="3997933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Multilayer Switches</a:t>
            </a:r>
          </a:p>
          <a:p>
            <a:endParaRPr lang="en-US" dirty="0"/>
          </a:p>
          <a:p>
            <a:r>
              <a:rPr lang="en-US" dirty="0"/>
              <a:t>Some advanced devices have all the functions of a managed switch (Layer 2) but add Layer 3 capabilities</a:t>
            </a:r>
          </a:p>
          <a:p>
            <a:pPr lvl="1"/>
            <a:r>
              <a:rPr lang="en-US" dirty="0"/>
              <a:t>Typically used in the interior of networks to route between VLANs instead of being placed on the network perimeter</a:t>
            </a:r>
          </a:p>
          <a:p>
            <a:r>
              <a:rPr lang="en-US" dirty="0"/>
              <a:t>Offer performance advantage over traditional routers</a:t>
            </a:r>
          </a:p>
          <a:p>
            <a:pPr lvl="1"/>
            <a:r>
              <a:rPr lang="en-US" dirty="0"/>
              <a:t>Packet routing between VLANs is done within the switch instead of having to exit the switch to a router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23</a:t>
            </a:fld>
            <a:endParaRPr lang="en-US" dirty="0"/>
          </a:p>
        </p:txBody>
      </p:sp>
    </p:spTree>
    <p:extLst>
      <p:ext uri="{BB962C8B-B14F-4D97-AF65-F5344CB8AC3E}">
        <p14:creationId xmlns:p14="http://schemas.microsoft.com/office/powerpoint/2010/main" val="64873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Multilayer Switches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24</a:t>
            </a:fld>
            <a:endParaRPr lang="en-US" dirty="0"/>
          </a:p>
        </p:txBody>
      </p:sp>
    </p:spTree>
    <p:extLst>
      <p:ext uri="{BB962C8B-B14F-4D97-AF65-F5344CB8AC3E}">
        <p14:creationId xmlns:p14="http://schemas.microsoft.com/office/powerpoint/2010/main" val="875828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Routers in Depth</a:t>
            </a:r>
          </a:p>
          <a:p>
            <a:endParaRPr lang="en-US" dirty="0"/>
          </a:p>
          <a:p>
            <a:r>
              <a:rPr lang="en-US" sz="2400" dirty="0">
                <a:latin typeface="Arial" panose="020B0604020202020204" pitchFamily="34" charset="0"/>
              </a:rPr>
              <a:t>Routers operate at the Network layer (Layer 3) and work with packets </a:t>
            </a:r>
          </a:p>
          <a:p>
            <a:pPr lvl="1"/>
            <a:r>
              <a:rPr lang="en-US" dirty="0">
                <a:latin typeface="Arial" panose="020B0604020202020204" pitchFamily="34" charset="0"/>
              </a:rPr>
              <a:t>Connect separate logical networks to form an internetwork</a:t>
            </a:r>
          </a:p>
          <a:p>
            <a:pPr lvl="1"/>
            <a:r>
              <a:rPr lang="en-US" dirty="0">
                <a:latin typeface="Arial" panose="020B0604020202020204" pitchFamily="34" charset="0"/>
              </a:rPr>
              <a:t>Broadcast frames are not forwarded to other router ports (other networks)</a:t>
            </a:r>
          </a:p>
          <a:p>
            <a:pPr lvl="1"/>
            <a:r>
              <a:rPr lang="en-US" dirty="0">
                <a:latin typeface="Arial" panose="020B0604020202020204" pitchFamily="34" charset="0"/>
              </a:rPr>
              <a:t>Routers can be used to create complex internetworks with multiple paths creating fault tolerance and load sharing</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25</a:t>
            </a:fld>
            <a:endParaRPr lang="en-US" dirty="0"/>
          </a:p>
        </p:txBody>
      </p:sp>
    </p:spTree>
    <p:extLst>
      <p:ext uri="{BB962C8B-B14F-4D97-AF65-F5344CB8AC3E}">
        <p14:creationId xmlns:p14="http://schemas.microsoft.com/office/powerpoint/2010/main" val="1074967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Routers in Depth</a:t>
            </a:r>
          </a:p>
          <a:p>
            <a:endParaRPr lang="en-US" dirty="0"/>
          </a:p>
          <a:p>
            <a:r>
              <a:rPr lang="en-US" dirty="0">
                <a:latin typeface="Arial" panose="020B0604020202020204" pitchFamily="34" charset="0"/>
              </a:rPr>
              <a:t>All processing done by routers depends on the following features found on most routers:</a:t>
            </a:r>
          </a:p>
          <a:p>
            <a:pPr lvl="1"/>
            <a:r>
              <a:rPr lang="en-US" dirty="0">
                <a:latin typeface="Arial" panose="020B0604020202020204" pitchFamily="34" charset="0"/>
              </a:rPr>
              <a:t>Router interfaces</a:t>
            </a:r>
          </a:p>
          <a:p>
            <a:pPr lvl="1"/>
            <a:r>
              <a:rPr lang="en-US" dirty="0">
                <a:latin typeface="Arial" panose="020B0604020202020204" pitchFamily="34" charset="0"/>
              </a:rPr>
              <a:t>Routing tables</a:t>
            </a:r>
          </a:p>
          <a:p>
            <a:pPr lvl="1"/>
            <a:r>
              <a:rPr lang="en-US" dirty="0">
                <a:latin typeface="Arial" panose="020B0604020202020204" pitchFamily="34" charset="0"/>
              </a:rPr>
              <a:t>Routing protocols </a:t>
            </a:r>
          </a:p>
          <a:p>
            <a:pPr lvl="1"/>
            <a:r>
              <a:rPr lang="en-US" dirty="0">
                <a:latin typeface="Arial" panose="020B0604020202020204" pitchFamily="34" charset="0"/>
              </a:rPr>
              <a:t>Access control lists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26</a:t>
            </a:fld>
            <a:endParaRPr lang="en-US" dirty="0"/>
          </a:p>
        </p:txBody>
      </p:sp>
    </p:spTree>
    <p:extLst>
      <p:ext uri="{BB962C8B-B14F-4D97-AF65-F5344CB8AC3E}">
        <p14:creationId xmlns:p14="http://schemas.microsoft.com/office/powerpoint/2010/main" val="3446844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Routers in Depth</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27</a:t>
            </a:fld>
            <a:endParaRPr lang="en-US" dirty="0"/>
          </a:p>
        </p:txBody>
      </p:sp>
    </p:spTree>
    <p:extLst>
      <p:ext uri="{BB962C8B-B14F-4D97-AF65-F5344CB8AC3E}">
        <p14:creationId xmlns:p14="http://schemas.microsoft.com/office/powerpoint/2010/main" val="2043691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Router Interfaces</a:t>
            </a:r>
          </a:p>
          <a:p>
            <a:endParaRPr lang="en-US" dirty="0"/>
          </a:p>
          <a:p>
            <a:r>
              <a:rPr lang="en-US" sz="2400" dirty="0">
                <a:latin typeface="Arial" panose="020B0604020202020204" pitchFamily="34" charset="0"/>
              </a:rPr>
              <a:t>Routers must have two or more interfaces (ports) in order to forward packets to other networks</a:t>
            </a:r>
          </a:p>
          <a:p>
            <a:r>
              <a:rPr lang="en-US" sz="2400" dirty="0">
                <a:latin typeface="Arial" panose="020B0604020202020204" pitchFamily="34" charset="0"/>
              </a:rPr>
              <a:t>When a router interface receives a frame it compares the destination MAC address with the interface’s MAC address</a:t>
            </a:r>
          </a:p>
          <a:p>
            <a:pPr lvl="1"/>
            <a:r>
              <a:rPr lang="en-US" sz="2000" dirty="0">
                <a:latin typeface="Arial" panose="020B0604020202020204" pitchFamily="34" charset="0"/>
              </a:rPr>
              <a:t>If they match, the router strips the frame header and trailer and reads the packet’s destination IP address </a:t>
            </a:r>
          </a:p>
          <a:p>
            <a:pPr lvl="1"/>
            <a:r>
              <a:rPr lang="en-US" sz="2000" dirty="0">
                <a:latin typeface="Arial" panose="020B0604020202020204" pitchFamily="34" charset="0"/>
              </a:rPr>
              <a:t>If the IP address matches it processes the packet</a:t>
            </a:r>
          </a:p>
          <a:p>
            <a:pPr lvl="1"/>
            <a:r>
              <a:rPr lang="en-US" sz="2000" dirty="0">
                <a:latin typeface="Arial" panose="020B0604020202020204" pitchFamily="34" charset="0"/>
              </a:rPr>
              <a:t>If the IP address does not match, the router consults its routing table to determine how to get the packet to the its destination</a:t>
            </a:r>
          </a:p>
          <a:p>
            <a:pPr lvl="1"/>
            <a:r>
              <a:rPr lang="en-US" sz="2000" dirty="0">
                <a:latin typeface="Arial" panose="020B0604020202020204" pitchFamily="34" charset="0"/>
              </a:rPr>
              <a:t>Process of moving a packet from the incoming interface to the outgoing interface is called </a:t>
            </a:r>
            <a:r>
              <a:rPr lang="en-US" sz="2000" b="1" dirty="0">
                <a:latin typeface="Arial" panose="020B0604020202020204" pitchFamily="34" charset="0"/>
              </a:rPr>
              <a:t>packet forwarding</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28</a:t>
            </a:fld>
            <a:endParaRPr lang="en-US" dirty="0"/>
          </a:p>
        </p:txBody>
      </p:sp>
    </p:spTree>
    <p:extLst>
      <p:ext uri="{BB962C8B-B14F-4D97-AF65-F5344CB8AC3E}">
        <p14:creationId xmlns:p14="http://schemas.microsoft.com/office/powerpoint/2010/main" val="97250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Router Interfaces</a:t>
            </a:r>
          </a:p>
          <a:p>
            <a:endParaRPr lang="en-US" dirty="0"/>
          </a:p>
          <a:p>
            <a:r>
              <a:rPr lang="en-US" sz="2400" dirty="0">
                <a:latin typeface="Arial" panose="020B0604020202020204" pitchFamily="34" charset="0"/>
              </a:rPr>
              <a:t>Routers must have two or more interfaces (ports) in order to forward packets to other networks</a:t>
            </a:r>
          </a:p>
          <a:p>
            <a:r>
              <a:rPr lang="en-US" sz="2400" dirty="0">
                <a:latin typeface="Arial" panose="020B0604020202020204" pitchFamily="34" charset="0"/>
              </a:rPr>
              <a:t>When a router interface receives a frame it compares the destination MAC address with the interface’s MAC address</a:t>
            </a:r>
          </a:p>
          <a:p>
            <a:pPr lvl="1"/>
            <a:r>
              <a:rPr lang="en-US" sz="2000" dirty="0">
                <a:latin typeface="Arial" panose="020B0604020202020204" pitchFamily="34" charset="0"/>
              </a:rPr>
              <a:t>If they match, the router strips the frame header and trailer and reads the packet’s destination IP address </a:t>
            </a:r>
          </a:p>
          <a:p>
            <a:pPr lvl="1"/>
            <a:r>
              <a:rPr lang="en-US" sz="2000" dirty="0">
                <a:latin typeface="Arial" panose="020B0604020202020204" pitchFamily="34" charset="0"/>
              </a:rPr>
              <a:t>If the IP address matches it processes the packet</a:t>
            </a:r>
          </a:p>
          <a:p>
            <a:pPr lvl="1"/>
            <a:r>
              <a:rPr lang="en-US" sz="2000" dirty="0">
                <a:latin typeface="Arial" panose="020B0604020202020204" pitchFamily="34" charset="0"/>
              </a:rPr>
              <a:t>If the IP address does not match, the router consults its routing table to determine how to get the packet to the its destination</a:t>
            </a:r>
          </a:p>
          <a:p>
            <a:pPr lvl="1"/>
            <a:r>
              <a:rPr lang="en-US" sz="2000" dirty="0">
                <a:latin typeface="Arial" panose="020B0604020202020204" pitchFamily="34" charset="0"/>
              </a:rPr>
              <a:t>Process of moving a packet from the incoming interface to the outgoing interface is called </a:t>
            </a:r>
            <a:r>
              <a:rPr lang="en-US" sz="2000" b="1" dirty="0">
                <a:latin typeface="Arial" panose="020B0604020202020204" pitchFamily="34" charset="0"/>
              </a:rPr>
              <a:t>packet forwarding</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29</a:t>
            </a:fld>
            <a:endParaRPr lang="en-US" dirty="0"/>
          </a:p>
        </p:txBody>
      </p:sp>
    </p:spTree>
    <p:extLst>
      <p:ext uri="{BB962C8B-B14F-4D97-AF65-F5344CB8AC3E}">
        <p14:creationId xmlns:p14="http://schemas.microsoft.com/office/powerpoint/2010/main" val="270216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Switches in Depth</a:t>
            </a:r>
          </a:p>
          <a:p>
            <a:endParaRPr lang="en-US" dirty="0"/>
          </a:p>
          <a:p>
            <a:r>
              <a:rPr lang="en-US" dirty="0">
                <a:latin typeface="Arial" panose="020B0604020202020204" pitchFamily="34" charset="0"/>
              </a:rPr>
              <a:t>Switches work at the Data Link layer (Layer 2)</a:t>
            </a:r>
          </a:p>
          <a:p>
            <a:pPr lvl="1"/>
            <a:r>
              <a:rPr lang="en-US" dirty="0">
                <a:latin typeface="Arial" panose="020B0604020202020204" pitchFamily="34" charset="0"/>
              </a:rPr>
              <a:t>Receive frames on one port and forward them out the port where the destination device can be found</a:t>
            </a:r>
          </a:p>
          <a:p>
            <a:r>
              <a:rPr lang="en-US" dirty="0">
                <a:latin typeface="Arial" panose="020B0604020202020204" pitchFamily="34" charset="0"/>
              </a:rPr>
              <a:t>Switches send broadcast frames out all ports</a:t>
            </a:r>
          </a:p>
          <a:p>
            <a:r>
              <a:rPr lang="en-US" dirty="0">
                <a:latin typeface="Arial" panose="020B0604020202020204" pitchFamily="34" charset="0"/>
              </a:rPr>
              <a:t>Each switch port is considered a collision domain </a:t>
            </a:r>
          </a:p>
          <a:p>
            <a:pPr lvl="1"/>
            <a:r>
              <a:rPr lang="en-US" dirty="0">
                <a:latin typeface="Arial" panose="020B0604020202020204" pitchFamily="34" charset="0"/>
              </a:rPr>
              <a:t>Switches do not forward collision information to any other ports</a:t>
            </a:r>
          </a:p>
          <a:p>
            <a:r>
              <a:rPr lang="en-US" dirty="0">
                <a:latin typeface="Arial" panose="020B0604020202020204" pitchFamily="34" charset="0"/>
              </a:rPr>
              <a:t>Switch ports can operate in full-duplex mode</a:t>
            </a:r>
          </a:p>
          <a:p>
            <a:pPr lvl="1"/>
            <a:r>
              <a:rPr lang="en-US" dirty="0">
                <a:latin typeface="Arial" panose="020B0604020202020204" pitchFamily="34" charset="0"/>
              </a:rPr>
              <a:t>Allows connected devices to transmit and receive simultaneously, eliminating the possibility of a collision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a:t>
            </a:fld>
            <a:endParaRPr lang="en-US" dirty="0"/>
          </a:p>
        </p:txBody>
      </p:sp>
    </p:spTree>
    <p:extLst>
      <p:ext uri="{BB962C8B-B14F-4D97-AF65-F5344CB8AC3E}">
        <p14:creationId xmlns:p14="http://schemas.microsoft.com/office/powerpoint/2010/main" val="3709786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Router Interfaces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30</a:t>
            </a:fld>
            <a:endParaRPr lang="en-US" dirty="0"/>
          </a:p>
        </p:txBody>
      </p:sp>
    </p:spTree>
    <p:extLst>
      <p:ext uri="{BB962C8B-B14F-4D97-AF65-F5344CB8AC3E}">
        <p14:creationId xmlns:p14="http://schemas.microsoft.com/office/powerpoint/2010/main" val="4226664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 Tables</a:t>
            </a:r>
          </a:p>
          <a:p>
            <a:endParaRPr lang="en-US" dirty="0"/>
          </a:p>
          <a:p>
            <a:r>
              <a:rPr lang="en-US" sz="2400" dirty="0">
                <a:latin typeface="Arial" panose="020B0604020202020204" pitchFamily="34" charset="0"/>
              </a:rPr>
              <a:t>Routing tables are composed of network address and interface pairs that tell the router which interface a packet should be forwarded to </a:t>
            </a:r>
          </a:p>
          <a:p>
            <a:r>
              <a:rPr lang="en-US" sz="2400" dirty="0">
                <a:latin typeface="Arial" panose="020B0604020202020204" pitchFamily="34" charset="0"/>
              </a:rPr>
              <a:t>Most routing tables contain the following for each entry:</a:t>
            </a:r>
          </a:p>
          <a:p>
            <a:pPr lvl="1"/>
            <a:r>
              <a:rPr lang="en-US" sz="2200" i="1" dirty="0">
                <a:latin typeface="Arial" panose="020B0604020202020204" pitchFamily="34" charset="0"/>
              </a:rPr>
              <a:t>Destination network </a:t>
            </a:r>
            <a:r>
              <a:rPr lang="en-US" sz="2200" dirty="0">
                <a:latin typeface="Arial" panose="020B0604020202020204" pitchFamily="34" charset="0"/>
              </a:rPr>
              <a:t>– usually expressed in CIDR notation such as 172.16.0.0/16</a:t>
            </a:r>
          </a:p>
          <a:p>
            <a:pPr lvl="1"/>
            <a:r>
              <a:rPr lang="en-US" sz="2200" i="1" dirty="0">
                <a:latin typeface="Arial" panose="020B0604020202020204" pitchFamily="34" charset="0"/>
              </a:rPr>
              <a:t>Next hop </a:t>
            </a:r>
            <a:r>
              <a:rPr lang="en-US" sz="2200" dirty="0">
                <a:latin typeface="Arial" panose="020B0604020202020204" pitchFamily="34" charset="0"/>
              </a:rPr>
              <a:t>– The next hop indicates an interface name or the address of the next router in the path to the destination</a:t>
            </a:r>
          </a:p>
          <a:p>
            <a:pPr lvl="2"/>
            <a:r>
              <a:rPr lang="en-US" sz="2000" dirty="0">
                <a:latin typeface="Arial" panose="020B0604020202020204" pitchFamily="34" charset="0"/>
              </a:rPr>
              <a:t>Total number of routers a packet must travel through is called the hop count</a:t>
            </a:r>
          </a:p>
          <a:p>
            <a:pPr lvl="1"/>
            <a:r>
              <a:rPr lang="en-US" sz="2200" i="1" dirty="0">
                <a:latin typeface="Arial" panose="020B0604020202020204" pitchFamily="34" charset="0"/>
              </a:rPr>
              <a:t>Metric</a:t>
            </a:r>
            <a:r>
              <a:rPr lang="en-US" sz="2200" dirty="0">
                <a:latin typeface="Arial" panose="020B0604020202020204" pitchFamily="34" charset="0"/>
              </a:rPr>
              <a:t> – Numeric value that tells the router how “far away” the destination network is (also called cost or distance)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31</a:t>
            </a:fld>
            <a:endParaRPr lang="en-US" dirty="0"/>
          </a:p>
        </p:txBody>
      </p:sp>
    </p:spTree>
    <p:extLst>
      <p:ext uri="{BB962C8B-B14F-4D97-AF65-F5344CB8AC3E}">
        <p14:creationId xmlns:p14="http://schemas.microsoft.com/office/powerpoint/2010/main" val="29315299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 Tables</a:t>
            </a:r>
          </a:p>
          <a:p>
            <a:endParaRPr lang="en-US" dirty="0"/>
          </a:p>
          <a:p>
            <a:r>
              <a:rPr lang="en-US" sz="2400" dirty="0">
                <a:latin typeface="Arial" panose="020B0604020202020204" pitchFamily="34" charset="0"/>
              </a:rPr>
              <a:t>Most routing tables contain the following for each entry (cont’d):</a:t>
            </a:r>
          </a:p>
          <a:p>
            <a:pPr lvl="1"/>
            <a:r>
              <a:rPr lang="en-US" sz="2200" i="1" dirty="0">
                <a:latin typeface="Arial" panose="020B0604020202020204" pitchFamily="34" charset="0"/>
              </a:rPr>
              <a:t>How the route is derived </a:t>
            </a:r>
            <a:r>
              <a:rPr lang="en-US" sz="2200" dirty="0">
                <a:latin typeface="Arial" panose="020B0604020202020204" pitchFamily="34" charset="0"/>
              </a:rPr>
              <a:t>– This field tells you how the route gets into the routing table (one of 3 ways)</a:t>
            </a:r>
          </a:p>
          <a:p>
            <a:pPr lvl="2"/>
            <a:r>
              <a:rPr lang="en-US" sz="2000" dirty="0">
                <a:latin typeface="Arial" panose="020B0604020202020204" pitchFamily="34" charset="0"/>
              </a:rPr>
              <a:t>Network is connected directly</a:t>
            </a:r>
          </a:p>
          <a:p>
            <a:pPr lvl="2"/>
            <a:r>
              <a:rPr lang="en-US" sz="2000" dirty="0">
                <a:latin typeface="Arial" panose="020B0604020202020204" pitchFamily="34" charset="0"/>
              </a:rPr>
              <a:t>Administrator enters the route information manually (called a static route)</a:t>
            </a:r>
          </a:p>
          <a:p>
            <a:pPr lvl="2"/>
            <a:r>
              <a:rPr lang="en-US" sz="2000" dirty="0">
                <a:latin typeface="Arial" panose="020B0604020202020204" pitchFamily="34" charset="0"/>
              </a:rPr>
              <a:t>Route information is entered dynamically, via a routing protocol</a:t>
            </a:r>
          </a:p>
          <a:p>
            <a:pPr lvl="1"/>
            <a:r>
              <a:rPr lang="en-US" sz="2200" i="1" dirty="0">
                <a:latin typeface="Arial" panose="020B0604020202020204" pitchFamily="34" charset="0"/>
              </a:rPr>
              <a:t>Timestamp</a:t>
            </a:r>
            <a:r>
              <a:rPr lang="en-US" sz="2200" dirty="0">
                <a:latin typeface="Arial" panose="020B0604020202020204" pitchFamily="34" charset="0"/>
              </a:rPr>
              <a:t> – Tells the router how long it has been since the routing protocol updated the dynamic route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32</a:t>
            </a:fld>
            <a:endParaRPr lang="en-US" dirty="0"/>
          </a:p>
        </p:txBody>
      </p:sp>
    </p:spTree>
    <p:extLst>
      <p:ext uri="{BB962C8B-B14F-4D97-AF65-F5344CB8AC3E}">
        <p14:creationId xmlns:p14="http://schemas.microsoft.com/office/powerpoint/2010/main" val="577665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 Tables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33</a:t>
            </a:fld>
            <a:endParaRPr lang="en-US" dirty="0"/>
          </a:p>
        </p:txBody>
      </p:sp>
    </p:spTree>
    <p:extLst>
      <p:ext uri="{BB962C8B-B14F-4D97-AF65-F5344CB8AC3E}">
        <p14:creationId xmlns:p14="http://schemas.microsoft.com/office/powerpoint/2010/main" val="2914731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 Protocols</a:t>
            </a:r>
          </a:p>
          <a:p>
            <a:endParaRPr lang="en-US" dirty="0"/>
          </a:p>
          <a:p>
            <a:r>
              <a:rPr lang="en-US" b="1" dirty="0">
                <a:latin typeface="Arial" panose="020B0604020202020204" pitchFamily="34" charset="0"/>
              </a:rPr>
              <a:t>Routing protocol </a:t>
            </a:r>
            <a:r>
              <a:rPr lang="en-US" dirty="0">
                <a:latin typeface="Arial" panose="020B0604020202020204" pitchFamily="34" charset="0"/>
              </a:rPr>
              <a:t>– A set of rules that routers use to exchange information so that all routers have accurate information about an internetwork to populate their routing tables</a:t>
            </a:r>
          </a:p>
          <a:p>
            <a:r>
              <a:rPr lang="en-US" dirty="0">
                <a:latin typeface="Arial" panose="020B0604020202020204" pitchFamily="34" charset="0"/>
              </a:rPr>
              <a:t>Two main types of routing protocols</a:t>
            </a:r>
          </a:p>
          <a:p>
            <a:pPr lvl="1"/>
            <a:r>
              <a:rPr lang="en-US" dirty="0">
                <a:latin typeface="Arial" panose="020B0604020202020204" pitchFamily="34" charset="0"/>
              </a:rPr>
              <a:t>Distance-vector protocols </a:t>
            </a:r>
          </a:p>
          <a:p>
            <a:pPr lvl="1"/>
            <a:r>
              <a:rPr lang="en-US" dirty="0">
                <a:latin typeface="Arial" panose="020B0604020202020204" pitchFamily="34" charset="0"/>
              </a:rPr>
              <a:t>Link-state protocols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34</a:t>
            </a:fld>
            <a:endParaRPr lang="en-US" dirty="0"/>
          </a:p>
        </p:txBody>
      </p:sp>
    </p:spTree>
    <p:extLst>
      <p:ext uri="{BB962C8B-B14F-4D97-AF65-F5344CB8AC3E}">
        <p14:creationId xmlns:p14="http://schemas.microsoft.com/office/powerpoint/2010/main" val="16049478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 Protocols</a:t>
            </a:r>
          </a:p>
          <a:p>
            <a:endParaRPr lang="en-US" dirty="0"/>
          </a:p>
          <a:p>
            <a:r>
              <a:rPr lang="en-US" b="1" dirty="0">
                <a:latin typeface="Arial" panose="020B0604020202020204" pitchFamily="34" charset="0"/>
              </a:rPr>
              <a:t>Distance-vector protocols </a:t>
            </a:r>
            <a:r>
              <a:rPr lang="en-US" dirty="0">
                <a:latin typeface="Arial" panose="020B0604020202020204" pitchFamily="34" charset="0"/>
              </a:rPr>
              <a:t>share information about an internetwork’s status by copying a router’s routing table to other routers (routers sharing a network are called neighbors)</a:t>
            </a:r>
          </a:p>
          <a:p>
            <a:pPr lvl="1"/>
            <a:r>
              <a:rPr lang="en-US" dirty="0">
                <a:latin typeface="Arial" panose="020B0604020202020204" pitchFamily="34" charset="0"/>
              </a:rPr>
              <a:t>Routing Information Protocol (RIP) and RIPv2 are most common</a:t>
            </a:r>
          </a:p>
          <a:p>
            <a:r>
              <a:rPr lang="en-US" b="1" dirty="0">
                <a:latin typeface="Arial" panose="020B0604020202020204" pitchFamily="34" charset="0"/>
              </a:rPr>
              <a:t>Link-state protocols </a:t>
            </a:r>
            <a:r>
              <a:rPr lang="en-US" dirty="0">
                <a:latin typeface="Arial" panose="020B0604020202020204" pitchFamily="34" charset="0"/>
              </a:rPr>
              <a:t>share information with other routers by sending the status of all their interface links to other routers</a:t>
            </a:r>
          </a:p>
          <a:p>
            <a:pPr lvl="1"/>
            <a:r>
              <a:rPr lang="en-US" dirty="0">
                <a:latin typeface="Arial" panose="020B0604020202020204" pitchFamily="34" charset="0"/>
              </a:rPr>
              <a:t>Open Shortest Path First (OSPF) is most common</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35</a:t>
            </a:fld>
            <a:endParaRPr lang="en-US" dirty="0"/>
          </a:p>
        </p:txBody>
      </p:sp>
    </p:spTree>
    <p:extLst>
      <p:ext uri="{BB962C8B-B14F-4D97-AF65-F5344CB8AC3E}">
        <p14:creationId xmlns:p14="http://schemas.microsoft.com/office/powerpoint/2010/main" val="321428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 Protocols</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Arial" panose="020B0604020202020204" pitchFamily="34" charset="0"/>
                <a:cs typeface="Arial" panose="020B0604020202020204" pitchFamily="34" charset="0"/>
              </a:rPr>
              <a:t>Speed of </a:t>
            </a:r>
            <a:r>
              <a:rPr lang="en-US" b="1" dirty="0">
                <a:latin typeface="Arial" panose="020B0604020202020204" pitchFamily="34" charset="0"/>
                <a:cs typeface="Arial" panose="020B0604020202020204" pitchFamily="34" charset="0"/>
              </a:rPr>
              <a:t>convergence</a:t>
            </a:r>
            <a:r>
              <a:rPr lang="en-US" dirty="0">
                <a:latin typeface="Arial" panose="020B0604020202020204" pitchFamily="34" charset="0"/>
                <a:cs typeface="Arial" panose="020B0604020202020204" pitchFamily="34" charset="0"/>
              </a:rPr>
              <a:t> refers to how fast the routing tables of all routers in an internetwork are updated when a change in the network occurs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36</a:t>
            </a:fld>
            <a:endParaRPr lang="en-US" dirty="0"/>
          </a:p>
        </p:txBody>
      </p:sp>
    </p:spTree>
    <p:extLst>
      <p:ext uri="{BB962C8B-B14F-4D97-AF65-F5344CB8AC3E}">
        <p14:creationId xmlns:p14="http://schemas.microsoft.com/office/powerpoint/2010/main" val="6315079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 Protocols</a:t>
            </a:r>
          </a:p>
          <a:p>
            <a:endParaRPr lang="en-US" dirty="0"/>
          </a:p>
          <a:p>
            <a:r>
              <a:rPr lang="en-US" b="1" dirty="0"/>
              <a:t>Interior gateway protocols (IGP)</a:t>
            </a:r>
            <a:r>
              <a:rPr lang="en-US" dirty="0"/>
              <a:t> are used in an </a:t>
            </a:r>
            <a:r>
              <a:rPr lang="en-US" b="1" dirty="0"/>
              <a:t>autonomous system (AS)</a:t>
            </a:r>
          </a:p>
          <a:p>
            <a:pPr lvl="1"/>
            <a:r>
              <a:rPr lang="en-US" dirty="0"/>
              <a:t>Which is an internetwork managed by a single organization</a:t>
            </a:r>
          </a:p>
          <a:p>
            <a:pPr lvl="1"/>
            <a:r>
              <a:rPr lang="en-US" dirty="0"/>
              <a:t>Routing protocols discussed so far are IGPs</a:t>
            </a:r>
          </a:p>
          <a:p>
            <a:r>
              <a:rPr lang="en-US" b="1" dirty="0"/>
              <a:t>Exterior gateway protocols (EGP) </a:t>
            </a:r>
            <a:r>
              <a:rPr lang="en-US" dirty="0"/>
              <a:t>are used between autonomous systems</a:t>
            </a:r>
          </a:p>
          <a:p>
            <a:pPr lvl="1"/>
            <a:r>
              <a:rPr lang="en-US" dirty="0"/>
              <a:t>Example of EGP is Border Gateway Protocol (BGP)</a:t>
            </a:r>
          </a:p>
          <a:p>
            <a:pPr lvl="2"/>
            <a:r>
              <a:rPr lang="en-US" dirty="0"/>
              <a:t>Known as a path-vector routing protocol, which analyzes characteristics of all Ass to form a </a:t>
            </a:r>
            <a:r>
              <a:rPr lang="en-US" dirty="0" err="1"/>
              <a:t>nonlooping</a:t>
            </a:r>
            <a:r>
              <a:rPr lang="en-US" dirty="0"/>
              <a:t> routing topology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37</a:t>
            </a:fld>
            <a:endParaRPr lang="en-US" dirty="0"/>
          </a:p>
        </p:txBody>
      </p:sp>
    </p:spTree>
    <p:extLst>
      <p:ext uri="{BB962C8B-B14F-4D97-AF65-F5344CB8AC3E}">
        <p14:creationId xmlns:p14="http://schemas.microsoft.com/office/powerpoint/2010/main" val="1645661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 Protocols</a:t>
            </a:r>
          </a:p>
          <a:p>
            <a:endParaRPr lang="en-US" dirty="0"/>
          </a:p>
          <a:p>
            <a:r>
              <a:rPr lang="en-US" dirty="0">
                <a:latin typeface="Arial" panose="020B0604020202020204" pitchFamily="34" charset="0"/>
              </a:rPr>
              <a:t>Static routes can be entered in a routing table manually</a:t>
            </a:r>
          </a:p>
          <a:p>
            <a:r>
              <a:rPr lang="en-US" dirty="0">
                <a:latin typeface="Arial" panose="020B0604020202020204" pitchFamily="34" charset="0"/>
              </a:rPr>
              <a:t>Consider the following before deciding:</a:t>
            </a:r>
          </a:p>
          <a:p>
            <a:pPr lvl="1"/>
            <a:r>
              <a:rPr lang="en-US" dirty="0">
                <a:latin typeface="Arial" panose="020B0604020202020204" pitchFamily="34" charset="0"/>
              </a:rPr>
              <a:t>Does the network change often? If so, a routing protocol is probably a good choice</a:t>
            </a:r>
          </a:p>
          <a:p>
            <a:pPr lvl="1"/>
            <a:r>
              <a:rPr lang="en-US" dirty="0">
                <a:latin typeface="Arial" panose="020B0604020202020204" pitchFamily="34" charset="0"/>
              </a:rPr>
              <a:t>Are there several alternate paths to many of the networks in the internetwork? If so, a routing protocol can reroute around down links or congested routes automatically</a:t>
            </a:r>
          </a:p>
          <a:p>
            <a:pPr lvl="1"/>
            <a:r>
              <a:rPr lang="en-US" dirty="0">
                <a:latin typeface="Arial" panose="020B0604020202020204" pitchFamily="34" charset="0"/>
              </a:rPr>
              <a:t>Is the internetwork large? A routing protocol builds and maintains routing tables automatically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38</a:t>
            </a:fld>
            <a:endParaRPr lang="en-US" dirty="0"/>
          </a:p>
        </p:txBody>
      </p:sp>
    </p:spTree>
    <p:extLst>
      <p:ext uri="{BB962C8B-B14F-4D97-AF65-F5344CB8AC3E}">
        <p14:creationId xmlns:p14="http://schemas.microsoft.com/office/powerpoint/2010/main" val="1179577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Control Lists</a:t>
            </a:r>
          </a:p>
          <a:p>
            <a:endParaRPr lang="en-US" dirty="0"/>
          </a:p>
          <a:p>
            <a:r>
              <a:rPr lang="en-US" b="1" dirty="0">
                <a:latin typeface="Arial" panose="020B0604020202020204" pitchFamily="34" charset="0"/>
              </a:rPr>
              <a:t>Access Control List (ACL) </a:t>
            </a:r>
            <a:r>
              <a:rPr lang="en-US" dirty="0">
                <a:latin typeface="Arial" panose="020B0604020202020204" pitchFamily="34" charset="0"/>
              </a:rPr>
              <a:t>– A set of rules configured on a router’s interface for specifying which addresses and which protocols can pass through an interface and to which destinations</a:t>
            </a:r>
          </a:p>
          <a:p>
            <a:r>
              <a:rPr lang="en-US" dirty="0">
                <a:latin typeface="Arial" panose="020B0604020202020204" pitchFamily="34" charset="0"/>
              </a:rPr>
              <a:t>When an ACL blocks a packet it is called </a:t>
            </a:r>
            <a:r>
              <a:rPr lang="en-US" b="1" dirty="0">
                <a:latin typeface="Arial" panose="020B0604020202020204" pitchFamily="34" charset="0"/>
              </a:rPr>
              <a:t>packet filtering</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39</a:t>
            </a:fld>
            <a:endParaRPr lang="en-US" dirty="0"/>
          </a:p>
        </p:txBody>
      </p:sp>
    </p:spTree>
    <p:extLst>
      <p:ext uri="{BB962C8B-B14F-4D97-AF65-F5344CB8AC3E}">
        <p14:creationId xmlns:p14="http://schemas.microsoft.com/office/powerpoint/2010/main" val="67524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Switches in Depth</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a:t>
            </a:fld>
            <a:endParaRPr lang="en-US" dirty="0"/>
          </a:p>
        </p:txBody>
      </p:sp>
    </p:spTree>
    <p:extLst>
      <p:ext uri="{BB962C8B-B14F-4D97-AF65-F5344CB8AC3E}">
        <p14:creationId xmlns:p14="http://schemas.microsoft.com/office/powerpoint/2010/main" val="1606270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Control Lists</a:t>
            </a:r>
          </a:p>
          <a:p>
            <a:endParaRPr lang="en-US" dirty="0"/>
          </a:p>
          <a:p>
            <a:r>
              <a:rPr lang="en-US" dirty="0">
                <a:latin typeface="Arial" panose="020B0604020202020204" pitchFamily="34" charset="0"/>
              </a:rPr>
              <a:t>ACLs are usually configured to block traffic based on:</a:t>
            </a:r>
          </a:p>
          <a:p>
            <a:pPr lvl="1"/>
            <a:r>
              <a:rPr lang="en-US" dirty="0">
                <a:latin typeface="Arial" panose="020B0604020202020204" pitchFamily="34" charset="0"/>
              </a:rPr>
              <a:t>Inbound or outbound traffic</a:t>
            </a:r>
          </a:p>
          <a:p>
            <a:pPr lvl="1"/>
            <a:r>
              <a:rPr lang="en-US" dirty="0">
                <a:latin typeface="Arial" panose="020B0604020202020204" pitchFamily="34" charset="0"/>
              </a:rPr>
              <a:t>Source address</a:t>
            </a:r>
          </a:p>
          <a:p>
            <a:pPr lvl="1"/>
            <a:r>
              <a:rPr lang="en-US" dirty="0">
                <a:latin typeface="Arial" panose="020B0604020202020204" pitchFamily="34" charset="0"/>
              </a:rPr>
              <a:t>Destination address</a:t>
            </a:r>
          </a:p>
          <a:p>
            <a:pPr lvl="1"/>
            <a:r>
              <a:rPr lang="en-US" dirty="0">
                <a:latin typeface="Arial" panose="020B0604020202020204" pitchFamily="34" charset="0"/>
              </a:rPr>
              <a:t>Protocol</a:t>
            </a:r>
          </a:p>
          <a:p>
            <a:r>
              <a:rPr lang="en-US" dirty="0">
                <a:latin typeface="Arial" panose="020B0604020202020204" pitchFamily="34" charset="0"/>
              </a:rPr>
              <a:t>Addresses can be specific IP addresses or network numbers and filtering can be done on either source or destination address or both</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40</a:t>
            </a:fld>
            <a:endParaRPr lang="en-US" dirty="0"/>
          </a:p>
        </p:txBody>
      </p:sp>
    </p:spTree>
    <p:extLst>
      <p:ext uri="{BB962C8B-B14F-4D97-AF65-F5344CB8AC3E}">
        <p14:creationId xmlns:p14="http://schemas.microsoft.com/office/powerpoint/2010/main" val="6595976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Wireless Access Points in Depth</a:t>
            </a:r>
          </a:p>
          <a:p>
            <a:endParaRPr lang="en-US" dirty="0"/>
          </a:p>
          <a:p>
            <a:r>
              <a:rPr lang="en-US" dirty="0"/>
              <a:t>This section discusses some configuration options on most wireless APs and wireless routers</a:t>
            </a:r>
          </a:p>
          <a:p>
            <a:r>
              <a:rPr lang="en-US" dirty="0"/>
              <a:t>A wireless router is actually three devices in one:</a:t>
            </a:r>
          </a:p>
          <a:p>
            <a:pPr lvl="1"/>
            <a:r>
              <a:rPr lang="en-US" dirty="0"/>
              <a:t>A wireless AP</a:t>
            </a:r>
          </a:p>
          <a:p>
            <a:pPr lvl="1"/>
            <a:r>
              <a:rPr lang="en-US" dirty="0"/>
              <a:t>A router</a:t>
            </a:r>
          </a:p>
          <a:p>
            <a:pPr lvl="1"/>
            <a:r>
              <a:rPr lang="en-US" dirty="0"/>
              <a:t>A switch</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41</a:t>
            </a:fld>
            <a:endParaRPr lang="en-US" dirty="0"/>
          </a:p>
        </p:txBody>
      </p:sp>
    </p:spTree>
    <p:extLst>
      <p:ext uri="{BB962C8B-B14F-4D97-AF65-F5344CB8AC3E}">
        <p14:creationId xmlns:p14="http://schemas.microsoft.com/office/powerpoint/2010/main" val="21071837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Wireless Settings</a:t>
            </a:r>
          </a:p>
          <a:p>
            <a:endParaRPr lang="en-US" dirty="0"/>
          </a:p>
          <a:p>
            <a:r>
              <a:rPr lang="en-US" dirty="0">
                <a:latin typeface="Arial" panose="020B0604020202020204" pitchFamily="34" charset="0"/>
              </a:rPr>
              <a:t>Basic wireless settings on most APs:</a:t>
            </a:r>
          </a:p>
          <a:p>
            <a:pPr lvl="1"/>
            <a:r>
              <a:rPr lang="en-US" i="1" dirty="0">
                <a:latin typeface="Arial" panose="020B0604020202020204" pitchFamily="34" charset="0"/>
              </a:rPr>
              <a:t>Wireless network mode </a:t>
            </a:r>
            <a:r>
              <a:rPr lang="en-US" dirty="0">
                <a:latin typeface="Arial" panose="020B0604020202020204" pitchFamily="34" charset="0"/>
              </a:rPr>
              <a:t>– allows you to choose which 802.11 standard the AP should operate under</a:t>
            </a:r>
          </a:p>
          <a:p>
            <a:pPr lvl="1"/>
            <a:r>
              <a:rPr lang="en-US" i="1" dirty="0">
                <a:latin typeface="Arial" panose="020B0604020202020204" pitchFamily="34" charset="0"/>
              </a:rPr>
              <a:t>Wireless network name (SSID) </a:t>
            </a:r>
            <a:r>
              <a:rPr lang="en-US" dirty="0">
                <a:latin typeface="Arial" panose="020B0604020202020204" pitchFamily="34" charset="0"/>
              </a:rPr>
              <a:t>– when an AP is shipped the SSID is set to a default value – it is recommended that you change it upon setup</a:t>
            </a:r>
          </a:p>
          <a:p>
            <a:pPr lvl="1"/>
            <a:r>
              <a:rPr lang="en-US" i="1" dirty="0">
                <a:latin typeface="Arial" panose="020B0604020202020204" pitchFamily="34" charset="0"/>
              </a:rPr>
              <a:t>Wireless channel </a:t>
            </a:r>
            <a:r>
              <a:rPr lang="en-US" dirty="0">
                <a:latin typeface="Arial" panose="020B0604020202020204" pitchFamily="34" charset="0"/>
              </a:rPr>
              <a:t>– recommended that you set your channels five channels apart, such as 1, 6, and 11</a:t>
            </a:r>
          </a:p>
          <a:p>
            <a:pPr lvl="1"/>
            <a:r>
              <a:rPr lang="en-US" i="1" dirty="0">
                <a:latin typeface="Arial" panose="020B0604020202020204" pitchFamily="34" charset="0"/>
              </a:rPr>
              <a:t>SSID broadcast status </a:t>
            </a:r>
            <a:r>
              <a:rPr lang="en-US" dirty="0">
                <a:latin typeface="Arial" panose="020B0604020202020204" pitchFamily="34" charset="0"/>
              </a:rPr>
              <a:t>– by default, APs are configured to transmit the SSID so that any wireless device in range can see the network</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42</a:t>
            </a:fld>
            <a:endParaRPr lang="en-US" dirty="0"/>
          </a:p>
        </p:txBody>
      </p:sp>
    </p:spTree>
    <p:extLst>
      <p:ext uri="{BB962C8B-B14F-4D97-AF65-F5344CB8AC3E}">
        <p14:creationId xmlns:p14="http://schemas.microsoft.com/office/powerpoint/2010/main" val="13338673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Wireless Security Options</a:t>
            </a:r>
          </a:p>
          <a:p>
            <a:endParaRPr lang="en-US" dirty="0"/>
          </a:p>
          <a:p>
            <a:r>
              <a:rPr lang="en-US" dirty="0">
                <a:latin typeface="Arial" panose="020B0604020202020204" pitchFamily="34" charset="0"/>
              </a:rPr>
              <a:t>Most APs offer the following security options:</a:t>
            </a:r>
          </a:p>
          <a:p>
            <a:pPr lvl="1"/>
            <a:r>
              <a:rPr lang="en-US" dirty="0">
                <a:latin typeface="Arial" panose="020B0604020202020204" pitchFamily="34" charset="0"/>
              </a:rPr>
              <a:t>Encryption</a:t>
            </a:r>
          </a:p>
          <a:p>
            <a:pPr lvl="1"/>
            <a:r>
              <a:rPr lang="en-US" dirty="0">
                <a:latin typeface="Arial" panose="020B0604020202020204" pitchFamily="34" charset="0"/>
              </a:rPr>
              <a:t>Authentication</a:t>
            </a:r>
          </a:p>
          <a:p>
            <a:pPr lvl="1"/>
            <a:r>
              <a:rPr lang="en-US" dirty="0">
                <a:latin typeface="Arial" panose="020B0604020202020204" pitchFamily="34" charset="0"/>
              </a:rPr>
              <a:t>MAC filtering</a:t>
            </a:r>
          </a:p>
          <a:p>
            <a:pPr lvl="1"/>
            <a:r>
              <a:rPr lang="en-US" dirty="0">
                <a:latin typeface="Arial" panose="020B0604020202020204" pitchFamily="34" charset="0"/>
              </a:rPr>
              <a:t>AP isolation</a:t>
            </a:r>
          </a:p>
          <a:p>
            <a:r>
              <a:rPr lang="en-US" dirty="0">
                <a:latin typeface="Arial" panose="020B0604020202020204" pitchFamily="34" charset="0"/>
              </a:rPr>
              <a:t>Encryption – all private networks should use this</a:t>
            </a:r>
          </a:p>
          <a:p>
            <a:pPr lvl="1"/>
            <a:r>
              <a:rPr lang="en-US" dirty="0">
                <a:latin typeface="Arial" panose="020B0604020202020204" pitchFamily="34" charset="0"/>
              </a:rPr>
              <a:t>Most common protocols are Wired Equivalent Privacy (WEP), Wi-Fi Protected Access (WPA), and Wi-Fi Protected Access 2 (WPA2)</a:t>
            </a:r>
          </a:p>
          <a:p>
            <a:pPr lvl="1"/>
            <a:r>
              <a:rPr lang="en-US" dirty="0">
                <a:latin typeface="Arial" panose="020B0604020202020204" pitchFamily="34" charset="0"/>
              </a:rPr>
              <a:t>Use the highest level of security your systems support (all devices must use the same protocol)</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43</a:t>
            </a:fld>
            <a:endParaRPr lang="en-US" dirty="0"/>
          </a:p>
        </p:txBody>
      </p:sp>
    </p:spTree>
    <p:extLst>
      <p:ext uri="{BB962C8B-B14F-4D97-AF65-F5344CB8AC3E}">
        <p14:creationId xmlns:p14="http://schemas.microsoft.com/office/powerpoint/2010/main" val="25173767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Wireless Security Options</a:t>
            </a:r>
          </a:p>
          <a:p>
            <a:endParaRPr lang="en-US" dirty="0"/>
          </a:p>
          <a:p>
            <a:r>
              <a:rPr lang="en-US" sz="2400" dirty="0">
                <a:latin typeface="Arial" panose="020B0604020202020204" pitchFamily="34" charset="0"/>
              </a:rPr>
              <a:t>Authentication – If used, users must enter a username and password to access the wireless network</a:t>
            </a:r>
          </a:p>
          <a:p>
            <a:pPr lvl="1"/>
            <a:r>
              <a:rPr lang="en-US" sz="2200" dirty="0">
                <a:latin typeface="Arial" panose="020B0604020202020204" pitchFamily="34" charset="0"/>
              </a:rPr>
              <a:t>APs that support authentication usually support the Remote Dial-In User Service (RADIUS) protocol</a:t>
            </a:r>
          </a:p>
          <a:p>
            <a:r>
              <a:rPr lang="en-US" sz="2400" dirty="0">
                <a:latin typeface="Arial" panose="020B0604020202020204" pitchFamily="34" charset="0"/>
              </a:rPr>
              <a:t>MAC filtering – enables you to restrict which devices can connect to your AP</a:t>
            </a:r>
          </a:p>
          <a:p>
            <a:pPr lvl="1"/>
            <a:r>
              <a:rPr lang="en-US" sz="2200" dirty="0">
                <a:latin typeface="Arial" panose="020B0604020202020204" pitchFamily="34" charset="0"/>
              </a:rPr>
              <a:t>Add the MAC addresses of the wireless devices allowed to access your network to a list on the AP</a:t>
            </a:r>
          </a:p>
          <a:p>
            <a:r>
              <a:rPr lang="en-US" sz="2400" dirty="0">
                <a:latin typeface="Arial" panose="020B0604020202020204" pitchFamily="34" charset="0"/>
              </a:rPr>
              <a:t>AP isolation – creates a separate virtual network for each client connection</a:t>
            </a:r>
          </a:p>
          <a:p>
            <a:pPr lvl="1"/>
            <a:r>
              <a:rPr lang="en-US" sz="2200" dirty="0">
                <a:latin typeface="Arial" panose="020B0604020202020204" pitchFamily="34" charset="0"/>
              </a:rPr>
              <a:t>Clients can access the Internet but can’t communicate with each other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44</a:t>
            </a:fld>
            <a:endParaRPr lang="en-US" dirty="0"/>
          </a:p>
        </p:txBody>
      </p:sp>
    </p:spTree>
    <p:extLst>
      <p:ext uri="{BB962C8B-B14F-4D97-AF65-F5344CB8AC3E}">
        <p14:creationId xmlns:p14="http://schemas.microsoft.com/office/powerpoint/2010/main" val="18909976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Wireless Settings</a:t>
            </a:r>
          </a:p>
          <a:p>
            <a:endParaRPr lang="en-US" dirty="0"/>
          </a:p>
          <a:p>
            <a:r>
              <a:rPr lang="en-US" dirty="0">
                <a:latin typeface="Arial" panose="020B0604020202020204" pitchFamily="34" charset="0"/>
              </a:rPr>
              <a:t>Common advanced settings:</a:t>
            </a:r>
          </a:p>
          <a:p>
            <a:pPr lvl="1"/>
            <a:r>
              <a:rPr lang="en-US" i="1" dirty="0">
                <a:latin typeface="Arial" panose="020B0604020202020204" pitchFamily="34" charset="0"/>
              </a:rPr>
              <a:t>Adjustable transmit power </a:t>
            </a:r>
            <a:r>
              <a:rPr lang="en-US" dirty="0">
                <a:latin typeface="Arial" panose="020B0604020202020204" pitchFamily="34" charset="0"/>
              </a:rPr>
              <a:t>– Let you control the power and range of the wireless network signal</a:t>
            </a:r>
          </a:p>
          <a:p>
            <a:pPr lvl="1"/>
            <a:r>
              <a:rPr lang="en-US" i="1" dirty="0">
                <a:latin typeface="Arial" panose="020B0604020202020204" pitchFamily="34" charset="0"/>
              </a:rPr>
              <a:t>Multiple SSIDs </a:t>
            </a:r>
            <a:r>
              <a:rPr lang="en-US" dirty="0">
                <a:latin typeface="Arial" panose="020B0604020202020204" pitchFamily="34" charset="0"/>
              </a:rPr>
              <a:t>– Two or more wireless networks can be created with different security settings</a:t>
            </a:r>
          </a:p>
          <a:p>
            <a:pPr lvl="1"/>
            <a:r>
              <a:rPr lang="en-US" i="1" dirty="0">
                <a:latin typeface="Arial" panose="020B0604020202020204" pitchFamily="34" charset="0"/>
              </a:rPr>
              <a:t>VLAN support </a:t>
            </a:r>
            <a:r>
              <a:rPr lang="en-US" dirty="0">
                <a:latin typeface="Arial" panose="020B0604020202020204" pitchFamily="34" charset="0"/>
              </a:rPr>
              <a:t>– To assign wireless networks to wired VLANs</a:t>
            </a:r>
          </a:p>
          <a:p>
            <a:pPr lvl="1"/>
            <a:r>
              <a:rPr lang="en-US" i="1" dirty="0">
                <a:latin typeface="Arial" panose="020B0604020202020204" pitchFamily="34" charset="0"/>
              </a:rPr>
              <a:t>Traffic priority </a:t>
            </a:r>
            <a:r>
              <a:rPr lang="en-US" dirty="0">
                <a:latin typeface="Arial" panose="020B0604020202020204" pitchFamily="34" charset="0"/>
              </a:rPr>
              <a:t>– If your AP is configured for multiple networks you can assign a priority to packets coming from each network</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45</a:t>
            </a:fld>
            <a:endParaRPr lang="en-US" dirty="0"/>
          </a:p>
        </p:txBody>
      </p:sp>
    </p:spTree>
    <p:extLst>
      <p:ext uri="{BB962C8B-B14F-4D97-AF65-F5344CB8AC3E}">
        <p14:creationId xmlns:p14="http://schemas.microsoft.com/office/powerpoint/2010/main" val="24293897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Wireless Settings</a:t>
            </a:r>
          </a:p>
          <a:p>
            <a:endParaRPr lang="en-US" dirty="0"/>
          </a:p>
          <a:p>
            <a:r>
              <a:rPr lang="en-US" dirty="0">
                <a:latin typeface="Arial" panose="020B0604020202020204" pitchFamily="34" charset="0"/>
              </a:rPr>
              <a:t>Common advanced settings (cont’d):</a:t>
            </a:r>
          </a:p>
          <a:p>
            <a:pPr lvl="1"/>
            <a:r>
              <a:rPr lang="en-US" i="1" dirty="0">
                <a:latin typeface="Arial" panose="020B0604020202020204" pitchFamily="34" charset="0"/>
              </a:rPr>
              <a:t>Wi-Fi Multimedia </a:t>
            </a:r>
            <a:r>
              <a:rPr lang="en-US" dirty="0">
                <a:latin typeface="Arial" panose="020B0604020202020204" pitchFamily="34" charset="0"/>
              </a:rPr>
              <a:t>– Provides Quality of Service (</a:t>
            </a:r>
            <a:r>
              <a:rPr lang="en-US" dirty="0" err="1">
                <a:latin typeface="Arial" panose="020B0604020202020204" pitchFamily="34" charset="0"/>
              </a:rPr>
              <a:t>QoS</a:t>
            </a:r>
            <a:r>
              <a:rPr lang="en-US" dirty="0">
                <a:latin typeface="Arial" panose="020B0604020202020204" pitchFamily="34" charset="0"/>
              </a:rPr>
              <a:t>) settings for multimedia traffic, giving priority to streaming audio or video</a:t>
            </a:r>
          </a:p>
          <a:p>
            <a:pPr lvl="1"/>
            <a:r>
              <a:rPr lang="en-US" i="1" dirty="0">
                <a:latin typeface="Arial" panose="020B0604020202020204" pitchFamily="34" charset="0"/>
              </a:rPr>
              <a:t>AP modes </a:t>
            </a:r>
            <a:r>
              <a:rPr lang="en-US" dirty="0">
                <a:latin typeface="Arial" panose="020B0604020202020204" pitchFamily="34" charset="0"/>
              </a:rPr>
              <a:t>– An AP can be set to operate as a traditional access point, a repeater, or a wireless bridge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46</a:t>
            </a:fld>
            <a:endParaRPr lang="en-US" dirty="0"/>
          </a:p>
        </p:txBody>
      </p:sp>
    </p:spTree>
    <p:extLst>
      <p:ext uri="{BB962C8B-B14F-4D97-AF65-F5344CB8AC3E}">
        <p14:creationId xmlns:p14="http://schemas.microsoft.com/office/powerpoint/2010/main" val="42558082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Interface Cards in Depth</a:t>
            </a:r>
          </a:p>
          <a:p>
            <a:endParaRPr lang="en-US" dirty="0"/>
          </a:p>
          <a:p>
            <a:r>
              <a:rPr lang="en-US" dirty="0"/>
              <a:t>A NIC makes the connection between a computer and the network medium</a:t>
            </a:r>
          </a:p>
          <a:p>
            <a:pPr lvl="1"/>
            <a:r>
              <a:rPr lang="en-US" dirty="0"/>
              <a:t>Performance and reliability of the NIC are crucial to the computer’s network performance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47</a:t>
            </a:fld>
            <a:endParaRPr lang="en-US" dirty="0"/>
          </a:p>
        </p:txBody>
      </p:sp>
    </p:spTree>
    <p:extLst>
      <p:ext uri="{BB962C8B-B14F-4D97-AF65-F5344CB8AC3E}">
        <p14:creationId xmlns:p14="http://schemas.microsoft.com/office/powerpoint/2010/main" val="17391532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Features of NICs</a:t>
            </a:r>
          </a:p>
          <a:p>
            <a:endParaRPr lang="en-US" dirty="0"/>
          </a:p>
          <a:p>
            <a:r>
              <a:rPr lang="en-US" dirty="0">
                <a:latin typeface="Arial" panose="020B0604020202020204" pitchFamily="34" charset="0"/>
              </a:rPr>
              <a:t>If a NIC is slow, it can limit network performance</a:t>
            </a:r>
          </a:p>
          <a:p>
            <a:r>
              <a:rPr lang="en-US" dirty="0">
                <a:latin typeface="Arial" panose="020B0604020202020204" pitchFamily="34" charset="0"/>
              </a:rPr>
              <a:t>When selecting a network adapter, first identify the physical characteristics the card must match </a:t>
            </a:r>
          </a:p>
          <a:p>
            <a:pPr lvl="1"/>
            <a:r>
              <a:rPr lang="en-US" dirty="0">
                <a:latin typeface="Arial" panose="020B0604020202020204" pitchFamily="34" charset="0"/>
              </a:rPr>
              <a:t>Type of bus, type of network technology, type of connector needed to connect to media</a:t>
            </a:r>
          </a:p>
          <a:p>
            <a:r>
              <a:rPr lang="en-US" dirty="0">
                <a:latin typeface="Arial" panose="020B0604020202020204" pitchFamily="34" charset="0"/>
              </a:rPr>
              <a:t>Hardware-enhancement options:</a:t>
            </a:r>
          </a:p>
          <a:p>
            <a:pPr lvl="1"/>
            <a:r>
              <a:rPr lang="en-US" dirty="0">
                <a:latin typeface="Arial" panose="020B0604020202020204" pitchFamily="34" charset="0"/>
              </a:rPr>
              <a:t>Shared adapter memory – the adapter’s buffers map directly to RAM on the computer</a:t>
            </a:r>
          </a:p>
          <a:p>
            <a:pPr lvl="1"/>
            <a:r>
              <a:rPr lang="en-US" dirty="0">
                <a:latin typeface="Arial" panose="020B0604020202020204" pitchFamily="34" charset="0"/>
              </a:rPr>
              <a:t>Shared system memory – a NIC’s onboard processor selects a region of RAM on the computer and writes to it as though it were buffer space on the adapter</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48</a:t>
            </a:fld>
            <a:endParaRPr lang="en-US" dirty="0"/>
          </a:p>
        </p:txBody>
      </p:sp>
    </p:spTree>
    <p:extLst>
      <p:ext uri="{BB962C8B-B14F-4D97-AF65-F5344CB8AC3E}">
        <p14:creationId xmlns:p14="http://schemas.microsoft.com/office/powerpoint/2010/main" val="88544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Features of NICs</a:t>
            </a:r>
          </a:p>
          <a:p>
            <a:endParaRPr lang="en-US" dirty="0"/>
          </a:p>
          <a:p>
            <a:r>
              <a:rPr lang="en-US" dirty="0">
                <a:latin typeface="Arial" panose="020B0604020202020204" pitchFamily="34" charset="0"/>
              </a:rPr>
              <a:t>Hardware-enhancement options (cont’d):</a:t>
            </a:r>
          </a:p>
          <a:p>
            <a:pPr lvl="1"/>
            <a:r>
              <a:rPr lang="en-US" dirty="0">
                <a:latin typeface="Arial" panose="020B0604020202020204" pitchFamily="34" charset="0"/>
              </a:rPr>
              <a:t>Bus mastering – permits a network adapter to take control of the computer’s bus to initiate and manage data transfers to and from the computer’s memory</a:t>
            </a:r>
          </a:p>
          <a:p>
            <a:pPr lvl="1"/>
            <a:r>
              <a:rPr lang="en-US" dirty="0">
                <a:latin typeface="Arial" panose="020B0604020202020204" pitchFamily="34" charset="0"/>
              </a:rPr>
              <a:t>RAM buffering – means a NIC includes additional memory to provide temporary storage for incoming and outgoing network data that arrives at the NIC faster than it can be sent out</a:t>
            </a:r>
          </a:p>
          <a:p>
            <a:pPr lvl="1"/>
            <a:r>
              <a:rPr lang="en-US" dirty="0">
                <a:latin typeface="Arial" panose="020B0604020202020204" pitchFamily="34" charset="0"/>
              </a:rPr>
              <a:t>Onboard co-processors – enable the card to process incoming and outgoing network data without requiring service from the CPU</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49</a:t>
            </a:fld>
            <a:endParaRPr lang="en-US" dirty="0"/>
          </a:p>
        </p:txBody>
      </p:sp>
    </p:spTree>
    <p:extLst>
      <p:ext uri="{BB962C8B-B14F-4D97-AF65-F5344CB8AC3E}">
        <p14:creationId xmlns:p14="http://schemas.microsoft.com/office/powerpoint/2010/main" val="2371058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Port Modes of Operation</a:t>
            </a:r>
          </a:p>
          <a:p>
            <a:endParaRPr lang="en-US" dirty="0"/>
          </a:p>
          <a:p>
            <a:r>
              <a:rPr lang="en-US" dirty="0">
                <a:latin typeface="Arial" panose="020B0604020202020204" pitchFamily="34" charset="0"/>
              </a:rPr>
              <a:t>Ports on a typical 10/100 Mbps switch can usually operate in these modes:</a:t>
            </a:r>
          </a:p>
          <a:p>
            <a:pPr lvl="1"/>
            <a:r>
              <a:rPr lang="en-US" dirty="0">
                <a:latin typeface="Arial" panose="020B0604020202020204" pitchFamily="34" charset="0"/>
              </a:rPr>
              <a:t>10 Mbps half-duplex</a:t>
            </a:r>
          </a:p>
          <a:p>
            <a:pPr lvl="1"/>
            <a:r>
              <a:rPr lang="en-US" dirty="0">
                <a:latin typeface="Arial" panose="020B0604020202020204" pitchFamily="34" charset="0"/>
              </a:rPr>
              <a:t>100 Mbps half-duplex</a:t>
            </a:r>
          </a:p>
          <a:p>
            <a:pPr lvl="1"/>
            <a:r>
              <a:rPr lang="en-US" dirty="0">
                <a:latin typeface="Arial" panose="020B0604020202020204" pitchFamily="34" charset="0"/>
              </a:rPr>
              <a:t>10 Mbps full-duplex</a:t>
            </a:r>
          </a:p>
          <a:p>
            <a:pPr lvl="1"/>
            <a:r>
              <a:rPr lang="en-US" dirty="0">
                <a:latin typeface="Arial" panose="020B0604020202020204" pitchFamily="34" charset="0"/>
              </a:rPr>
              <a:t>100 Mbps full-duplex</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a:t>
            </a:fld>
            <a:endParaRPr lang="en-US" dirty="0"/>
          </a:p>
        </p:txBody>
      </p:sp>
    </p:spTree>
    <p:extLst>
      <p:ext uri="{BB962C8B-B14F-4D97-AF65-F5344CB8AC3E}">
        <p14:creationId xmlns:p14="http://schemas.microsoft.com/office/powerpoint/2010/main" val="11749249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Features of NICs</a:t>
            </a:r>
          </a:p>
          <a:p>
            <a:endParaRPr lang="en-US" dirty="0"/>
          </a:p>
          <a:p>
            <a:r>
              <a:rPr lang="en-US" dirty="0">
                <a:latin typeface="Arial" panose="020B0604020202020204" pitchFamily="34" charset="0"/>
              </a:rPr>
              <a:t>Hardware-enhancement options (cont’d):</a:t>
            </a:r>
          </a:p>
          <a:p>
            <a:pPr lvl="1"/>
            <a:r>
              <a:rPr lang="en-US" dirty="0">
                <a:latin typeface="Arial" panose="020B0604020202020204" pitchFamily="34" charset="0"/>
              </a:rPr>
              <a:t>QOS allows prioritizing time-sensitive data</a:t>
            </a:r>
          </a:p>
          <a:p>
            <a:pPr lvl="1"/>
            <a:r>
              <a:rPr lang="en-US" dirty="0">
                <a:latin typeface="Arial" panose="020B0604020202020204" pitchFamily="34" charset="0"/>
              </a:rPr>
              <a:t>Automatic link aggregation</a:t>
            </a:r>
          </a:p>
          <a:p>
            <a:pPr lvl="2"/>
            <a:r>
              <a:rPr lang="en-US" dirty="0">
                <a:latin typeface="Arial" panose="020B0604020202020204" pitchFamily="34" charset="0"/>
              </a:rPr>
              <a:t>Enables you to install multiple NICs in one computer and aggregate the bandwidth</a:t>
            </a:r>
          </a:p>
          <a:p>
            <a:pPr lvl="1"/>
            <a:r>
              <a:rPr lang="en-US" dirty="0">
                <a:latin typeface="Arial" panose="020B0604020202020204" pitchFamily="34" charset="0"/>
              </a:rPr>
              <a:t>Improved fault tolerance by installing a second NIC </a:t>
            </a:r>
          </a:p>
          <a:p>
            <a:pPr lvl="2"/>
            <a:r>
              <a:rPr lang="en-US" dirty="0">
                <a:latin typeface="Arial" panose="020B0604020202020204" pitchFamily="34" charset="0"/>
              </a:rPr>
              <a:t>Failure of the primary NIC shifts network traffic to the second NIC</a:t>
            </a:r>
          </a:p>
          <a:p>
            <a:pPr lvl="1"/>
            <a:r>
              <a:rPr lang="en-US" dirty="0">
                <a:latin typeface="Arial" panose="020B0604020202020204" pitchFamily="34" charset="0"/>
              </a:rPr>
              <a:t>Advanced Configuration Power Management Interface (ACPI) offers wake-on LAN</a:t>
            </a:r>
          </a:p>
          <a:p>
            <a:pPr lvl="2"/>
            <a:r>
              <a:rPr lang="en-US" dirty="0">
                <a:latin typeface="Arial" panose="020B0604020202020204" pitchFamily="34" charset="0"/>
              </a:rPr>
              <a:t>Allows an administrator to power on a PC remotely by accessing the NIC through the network</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50</a:t>
            </a:fld>
            <a:endParaRPr lang="en-US" dirty="0"/>
          </a:p>
        </p:txBody>
      </p:sp>
    </p:spTree>
    <p:extLst>
      <p:ext uri="{BB962C8B-B14F-4D97-AF65-F5344CB8AC3E}">
        <p14:creationId xmlns:p14="http://schemas.microsoft.com/office/powerpoint/2010/main" val="42590564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Features of NICs</a:t>
            </a:r>
          </a:p>
          <a:p>
            <a:endParaRPr lang="en-US" dirty="0"/>
          </a:p>
          <a:p>
            <a:r>
              <a:rPr lang="en-US" dirty="0">
                <a:latin typeface="Arial" panose="020B0604020202020204" pitchFamily="34" charset="0"/>
              </a:rPr>
              <a:t>Hardware-enhancement options (cont’d):</a:t>
            </a:r>
          </a:p>
          <a:p>
            <a:pPr lvl="1"/>
            <a:r>
              <a:rPr lang="en-US" dirty="0" err="1">
                <a:latin typeface="Arial" panose="020B0604020202020204" pitchFamily="34" charset="0"/>
              </a:rPr>
              <a:t>Preboot</a:t>
            </a:r>
            <a:r>
              <a:rPr lang="en-US" dirty="0">
                <a:latin typeface="Arial" panose="020B0604020202020204" pitchFamily="34" charset="0"/>
              </a:rPr>
              <a:t> Execution Environment (PXE) adapters allow a computer to download an OS instead of booting it from a local hard drive</a:t>
            </a:r>
          </a:p>
          <a:p>
            <a:pPr lvl="2"/>
            <a:r>
              <a:rPr lang="en-US" dirty="0">
                <a:latin typeface="Arial" panose="020B0604020202020204" pitchFamily="34" charset="0"/>
              </a:rPr>
              <a:t>Used on diskless workstations (“thin clients”) that do not store the OS locally</a:t>
            </a:r>
          </a:p>
          <a:p>
            <a:r>
              <a:rPr lang="en-US" sz="2400" dirty="0">
                <a:latin typeface="Arial" panose="020B0604020202020204" pitchFamily="34" charset="0"/>
              </a:rPr>
              <a:t>Typical desktop computers with basic features is usually adequate. </a:t>
            </a:r>
          </a:p>
          <a:p>
            <a:r>
              <a:rPr lang="en-US" sz="2400" dirty="0">
                <a:latin typeface="Arial" panose="020B0604020202020204" pitchFamily="34" charset="0"/>
              </a:rPr>
              <a:t>Servers do warrant some of these high-end features</a:t>
            </a:r>
          </a:p>
          <a:p>
            <a:r>
              <a:rPr lang="en-US" sz="2400" dirty="0">
                <a:latin typeface="Arial" panose="020B0604020202020204" pitchFamily="34" charset="0"/>
              </a:rPr>
              <a:t>Virtualized environments benefit from NICs with multiple ports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51</a:t>
            </a:fld>
            <a:endParaRPr lang="en-US" dirty="0"/>
          </a:p>
        </p:txBody>
      </p:sp>
    </p:spTree>
    <p:extLst>
      <p:ext uri="{BB962C8B-B14F-4D97-AF65-F5344CB8AC3E}">
        <p14:creationId xmlns:p14="http://schemas.microsoft.com/office/powerpoint/2010/main" val="737484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Features of NICs</a:t>
            </a:r>
          </a:p>
          <a:p>
            <a:endParaRPr lang="en-US" dirty="0"/>
          </a:p>
          <a:p>
            <a:r>
              <a:rPr lang="en-US" dirty="0">
                <a:latin typeface="Arial" panose="020B0604020202020204" pitchFamily="34" charset="0"/>
              </a:rPr>
              <a:t>Hardware-enhancement options (cont’d):</a:t>
            </a:r>
          </a:p>
          <a:p>
            <a:pPr lvl="1"/>
            <a:r>
              <a:rPr lang="en-US" dirty="0" err="1">
                <a:latin typeface="Arial" panose="020B0604020202020204" pitchFamily="34" charset="0"/>
              </a:rPr>
              <a:t>Preboot</a:t>
            </a:r>
            <a:r>
              <a:rPr lang="en-US" dirty="0">
                <a:latin typeface="Arial" panose="020B0604020202020204" pitchFamily="34" charset="0"/>
              </a:rPr>
              <a:t> Execution Environment (PXE) adapters allow a computer to download an OS instead of booting it from a local hard drive</a:t>
            </a:r>
          </a:p>
          <a:p>
            <a:pPr lvl="2"/>
            <a:r>
              <a:rPr lang="en-US" dirty="0">
                <a:latin typeface="Arial" panose="020B0604020202020204" pitchFamily="34" charset="0"/>
              </a:rPr>
              <a:t>Used on diskless workstations (“thin clients”) that do not store the OS locally</a:t>
            </a:r>
          </a:p>
          <a:p>
            <a:r>
              <a:rPr lang="en-US" sz="2400" dirty="0">
                <a:latin typeface="Arial" panose="020B0604020202020204" pitchFamily="34" charset="0"/>
              </a:rPr>
              <a:t>Typical desktop computers with basic features is usually adequate. </a:t>
            </a:r>
          </a:p>
          <a:p>
            <a:r>
              <a:rPr lang="en-US" sz="2400" dirty="0">
                <a:latin typeface="Arial" panose="020B0604020202020204" pitchFamily="34" charset="0"/>
              </a:rPr>
              <a:t>Servers do warrant some of these high-end features</a:t>
            </a:r>
          </a:p>
          <a:p>
            <a:r>
              <a:rPr lang="en-US" sz="2400" dirty="0">
                <a:latin typeface="Arial" panose="020B0604020202020204" pitchFamily="34" charset="0"/>
              </a:rPr>
              <a:t>Virtualized environments benefit from NICs with multiple ports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52</a:t>
            </a:fld>
            <a:endParaRPr lang="en-US" dirty="0"/>
          </a:p>
        </p:txBody>
      </p:sp>
    </p:spTree>
    <p:extLst>
      <p:ext uri="{BB962C8B-B14F-4D97-AF65-F5344CB8AC3E}">
        <p14:creationId xmlns:p14="http://schemas.microsoft.com/office/powerpoint/2010/main" val="35711807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Features of NICs</a:t>
            </a:r>
          </a:p>
          <a:p>
            <a:endParaRPr lang="en-US" dirty="0"/>
          </a:p>
          <a:p>
            <a:r>
              <a:rPr lang="en-US" dirty="0">
                <a:latin typeface="Arial" panose="020B0604020202020204" pitchFamily="34" charset="0"/>
              </a:rPr>
              <a:t>Hardware-enhancement options (cont’d):</a:t>
            </a:r>
          </a:p>
          <a:p>
            <a:pPr lvl="1"/>
            <a:r>
              <a:rPr lang="en-US" dirty="0" err="1">
                <a:latin typeface="Arial" panose="020B0604020202020204" pitchFamily="34" charset="0"/>
              </a:rPr>
              <a:t>Preboot</a:t>
            </a:r>
            <a:r>
              <a:rPr lang="en-US" dirty="0">
                <a:latin typeface="Arial" panose="020B0604020202020204" pitchFamily="34" charset="0"/>
              </a:rPr>
              <a:t> Execution Environment (PXE) adapters allow a computer to download an OS instead of booting it from a local hard drive</a:t>
            </a:r>
          </a:p>
          <a:p>
            <a:pPr lvl="2"/>
            <a:r>
              <a:rPr lang="en-US" dirty="0">
                <a:latin typeface="Arial" panose="020B0604020202020204" pitchFamily="34" charset="0"/>
              </a:rPr>
              <a:t>Used on diskless workstations (“thin clients”) that do not store the OS locally</a:t>
            </a:r>
          </a:p>
          <a:p>
            <a:r>
              <a:rPr lang="en-US" sz="2400" dirty="0">
                <a:latin typeface="Arial" panose="020B0604020202020204" pitchFamily="34" charset="0"/>
              </a:rPr>
              <a:t>Typical desktop computers with basic features is usually adequate. </a:t>
            </a:r>
          </a:p>
          <a:p>
            <a:r>
              <a:rPr lang="en-US" sz="2400" dirty="0">
                <a:latin typeface="Arial" panose="020B0604020202020204" pitchFamily="34" charset="0"/>
              </a:rPr>
              <a:t>Servers do warrant some of these high-end features</a:t>
            </a:r>
          </a:p>
          <a:p>
            <a:r>
              <a:rPr lang="en-US" sz="2400" dirty="0">
                <a:latin typeface="Arial" panose="020B0604020202020204" pitchFamily="34" charset="0"/>
              </a:rPr>
              <a:t>Virtualized environments benefit from NICs with multiple ports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53</a:t>
            </a:fld>
            <a:endParaRPr lang="en-US" dirty="0"/>
          </a:p>
        </p:txBody>
      </p:sp>
    </p:spTree>
    <p:extLst>
      <p:ext uri="{BB962C8B-B14F-4D97-AF65-F5344CB8AC3E}">
        <p14:creationId xmlns:p14="http://schemas.microsoft.com/office/powerpoint/2010/main" val="89752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Features of NICs</a:t>
            </a:r>
          </a:p>
          <a:p>
            <a:endParaRPr lang="en-US" dirty="0"/>
          </a:p>
          <a:p>
            <a:r>
              <a:rPr lang="en-US" dirty="0">
                <a:latin typeface="Arial" panose="020B0604020202020204" pitchFamily="34" charset="0"/>
              </a:rPr>
              <a:t>Hardware-enhancement options (cont’d):</a:t>
            </a:r>
          </a:p>
          <a:p>
            <a:pPr lvl="1"/>
            <a:r>
              <a:rPr lang="en-US" dirty="0" err="1">
                <a:latin typeface="Arial" panose="020B0604020202020204" pitchFamily="34" charset="0"/>
              </a:rPr>
              <a:t>Preboot</a:t>
            </a:r>
            <a:r>
              <a:rPr lang="en-US" dirty="0">
                <a:latin typeface="Arial" panose="020B0604020202020204" pitchFamily="34" charset="0"/>
              </a:rPr>
              <a:t> Execution Environment (PXE) adapters allow a computer to download an OS instead of booting it from a local hard drive</a:t>
            </a:r>
          </a:p>
          <a:p>
            <a:pPr lvl="2"/>
            <a:r>
              <a:rPr lang="en-US" dirty="0">
                <a:latin typeface="Arial" panose="020B0604020202020204" pitchFamily="34" charset="0"/>
              </a:rPr>
              <a:t>Used on diskless workstations (“thin clients”) that do not store the OS locally</a:t>
            </a:r>
          </a:p>
          <a:p>
            <a:r>
              <a:rPr lang="en-US" sz="2400" dirty="0">
                <a:latin typeface="Arial" panose="020B0604020202020204" pitchFamily="34" charset="0"/>
              </a:rPr>
              <a:t>Typical desktop computers with basic features is usually adequate. </a:t>
            </a:r>
          </a:p>
          <a:p>
            <a:r>
              <a:rPr lang="en-US" sz="2400" dirty="0">
                <a:latin typeface="Arial" panose="020B0604020202020204" pitchFamily="34" charset="0"/>
              </a:rPr>
              <a:t>Servers do warrant some of these high-end features</a:t>
            </a:r>
          </a:p>
          <a:p>
            <a:r>
              <a:rPr lang="en-US" sz="2400" dirty="0">
                <a:latin typeface="Arial" panose="020B0604020202020204" pitchFamily="34" charset="0"/>
              </a:rPr>
              <a:t>Virtualized environments benefit from NICs with multiple ports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54</a:t>
            </a:fld>
            <a:endParaRPr lang="en-US" dirty="0"/>
          </a:p>
        </p:txBody>
      </p:sp>
    </p:spTree>
    <p:extLst>
      <p:ext uri="{BB962C8B-B14F-4D97-AF65-F5344CB8AC3E}">
        <p14:creationId xmlns:p14="http://schemas.microsoft.com/office/powerpoint/2010/main" val="20310621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Features of NICs</a:t>
            </a:r>
          </a:p>
          <a:p>
            <a:endParaRPr lang="en-US" dirty="0"/>
          </a:p>
          <a:p>
            <a:r>
              <a:rPr lang="en-US" dirty="0">
                <a:latin typeface="Arial" panose="020B0604020202020204" pitchFamily="34" charset="0"/>
              </a:rPr>
              <a:t>Hardware-enhancement options (cont’d):</a:t>
            </a:r>
          </a:p>
          <a:p>
            <a:pPr lvl="1"/>
            <a:r>
              <a:rPr lang="en-US" dirty="0" err="1">
                <a:latin typeface="Arial" panose="020B0604020202020204" pitchFamily="34" charset="0"/>
              </a:rPr>
              <a:t>Preboot</a:t>
            </a:r>
            <a:r>
              <a:rPr lang="en-US" dirty="0">
                <a:latin typeface="Arial" panose="020B0604020202020204" pitchFamily="34" charset="0"/>
              </a:rPr>
              <a:t> Execution Environment (PXE) adapters allow a computer to download an OS instead of booting it from a local hard drive</a:t>
            </a:r>
          </a:p>
          <a:p>
            <a:pPr lvl="2"/>
            <a:r>
              <a:rPr lang="en-US" dirty="0">
                <a:latin typeface="Arial" panose="020B0604020202020204" pitchFamily="34" charset="0"/>
              </a:rPr>
              <a:t>Used on diskless workstations (“thin clients”) that do not store the OS locally</a:t>
            </a:r>
          </a:p>
          <a:p>
            <a:r>
              <a:rPr lang="en-US" sz="2400" dirty="0">
                <a:latin typeface="Arial" panose="020B0604020202020204" pitchFamily="34" charset="0"/>
              </a:rPr>
              <a:t>Typical desktop computers with basic features is usually adequate. </a:t>
            </a:r>
          </a:p>
          <a:p>
            <a:r>
              <a:rPr lang="en-US" sz="2400" dirty="0">
                <a:latin typeface="Arial" panose="020B0604020202020204" pitchFamily="34" charset="0"/>
              </a:rPr>
              <a:t>Servers do warrant some of these high-end features</a:t>
            </a:r>
          </a:p>
          <a:p>
            <a:r>
              <a:rPr lang="en-US" sz="2400" dirty="0">
                <a:latin typeface="Arial" panose="020B0604020202020204" pitchFamily="34" charset="0"/>
              </a:rPr>
              <a:t>Virtualized environments benefit from NICs with multiple ports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55</a:t>
            </a:fld>
            <a:endParaRPr lang="en-US" dirty="0"/>
          </a:p>
        </p:txBody>
      </p:sp>
    </p:spTree>
    <p:extLst>
      <p:ext uri="{BB962C8B-B14F-4D97-AF65-F5344CB8AC3E}">
        <p14:creationId xmlns:p14="http://schemas.microsoft.com/office/powerpoint/2010/main" val="34316632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a:t>
            </a:r>
          </a:p>
          <a:p>
            <a:endParaRPr lang="en-US" dirty="0"/>
          </a:p>
          <a:p>
            <a:r>
              <a:rPr lang="en-US" dirty="0">
                <a:latin typeface="Arial" panose="020B0604020202020204" pitchFamily="34" charset="0"/>
              </a:rPr>
              <a:t>Network switches use auto-negotiate mode to determine the link speed and duplex mode. </a:t>
            </a:r>
          </a:p>
          <a:p>
            <a:r>
              <a:rPr lang="en-US" dirty="0">
                <a:latin typeface="Arial" panose="020B0604020202020204" pitchFamily="34" charset="0"/>
              </a:rPr>
              <a:t>Switching tables can hold many more MAC addresses than ports</a:t>
            </a:r>
          </a:p>
          <a:p>
            <a:r>
              <a:rPr lang="en-US" dirty="0">
                <a:latin typeface="Arial" panose="020B0604020202020204" pitchFamily="34" charset="0"/>
              </a:rPr>
              <a:t>Switches forward frames by using a variety of methods – cut-through, fragment-free, and store-and-forward</a:t>
            </a:r>
          </a:p>
          <a:p>
            <a:r>
              <a:rPr lang="en-US" dirty="0">
                <a:latin typeface="Arial" panose="020B0604020202020204" pitchFamily="34" charset="0"/>
              </a:rPr>
              <a:t>Advanced features, such as VLANs, STP, multicast support, and port security are found on smart switches</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56</a:t>
            </a:fld>
            <a:endParaRPr lang="en-US" dirty="0"/>
          </a:p>
        </p:txBody>
      </p:sp>
    </p:spTree>
    <p:extLst>
      <p:ext uri="{BB962C8B-B14F-4D97-AF65-F5344CB8AC3E}">
        <p14:creationId xmlns:p14="http://schemas.microsoft.com/office/powerpoint/2010/main" val="33250801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a:t>
            </a:r>
          </a:p>
          <a:p>
            <a:endParaRPr lang="en-US" dirty="0"/>
          </a:p>
          <a:p>
            <a:r>
              <a:rPr lang="en-US" dirty="0">
                <a:latin typeface="Arial" panose="020B0604020202020204" pitchFamily="34" charset="0"/>
              </a:rPr>
              <a:t>Multilayer switches can perform some of the same tasks as routers and offer a substantial performance advantage</a:t>
            </a:r>
          </a:p>
          <a:p>
            <a:r>
              <a:rPr lang="en-US" dirty="0">
                <a:latin typeface="Arial" panose="020B0604020202020204" pitchFamily="34" charset="0"/>
              </a:rPr>
              <a:t>Routing tables contain destination networks, next hop addresses, metrics, methods used to derive routes, and timestamps</a:t>
            </a:r>
          </a:p>
          <a:p>
            <a:r>
              <a:rPr lang="en-US" dirty="0">
                <a:latin typeface="Arial" panose="020B0604020202020204" pitchFamily="34" charset="0"/>
              </a:rPr>
              <a:t>Routing protocols populate routing tables dynamically. The most common type of routing protocols are distance-vector and link-state</a:t>
            </a:r>
          </a:p>
          <a:p>
            <a:r>
              <a:rPr lang="en-US" dirty="0">
                <a:latin typeface="Arial" panose="020B0604020202020204" pitchFamily="34" charset="0"/>
              </a:rPr>
              <a:t>Routing protocols can be interior gateway protocols or exterior gateway protocols</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57</a:t>
            </a:fld>
            <a:endParaRPr lang="en-US" dirty="0"/>
          </a:p>
        </p:txBody>
      </p:sp>
    </p:spTree>
    <p:extLst>
      <p:ext uri="{BB962C8B-B14F-4D97-AF65-F5344CB8AC3E}">
        <p14:creationId xmlns:p14="http://schemas.microsoft.com/office/powerpoint/2010/main" val="30978952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a:t>
            </a:r>
          </a:p>
          <a:p>
            <a:endParaRPr lang="en-US" dirty="0"/>
          </a:p>
          <a:p>
            <a:r>
              <a:rPr lang="en-US" dirty="0">
                <a:latin typeface="Arial" panose="020B0604020202020204" pitchFamily="34" charset="0"/>
              </a:rPr>
              <a:t>Access points have the following basic settings: wireless mode, SSID, and wireless channel</a:t>
            </a:r>
          </a:p>
          <a:p>
            <a:r>
              <a:rPr lang="en-US" dirty="0">
                <a:latin typeface="Arial" panose="020B0604020202020204" pitchFamily="34" charset="0"/>
              </a:rPr>
              <a:t>Higher-end APs can support advanced features, such as multiple SSIDs, adjustable transmit power, VLANs, </a:t>
            </a:r>
            <a:r>
              <a:rPr lang="en-US" dirty="0" err="1">
                <a:latin typeface="Arial" panose="020B0604020202020204" pitchFamily="34" charset="0"/>
              </a:rPr>
              <a:t>QoS</a:t>
            </a:r>
            <a:r>
              <a:rPr lang="en-US" dirty="0">
                <a:latin typeface="Arial" panose="020B0604020202020204" pitchFamily="34" charset="0"/>
              </a:rPr>
              <a:t>, and repeater and bridge modes</a:t>
            </a:r>
          </a:p>
          <a:p>
            <a:r>
              <a:rPr lang="en-US" dirty="0">
                <a:latin typeface="Arial" panose="020B0604020202020204" pitchFamily="34" charset="0"/>
              </a:rPr>
              <a:t>NIC selection includes the PC bus</a:t>
            </a:r>
          </a:p>
          <a:p>
            <a:r>
              <a:rPr lang="en-US">
                <a:latin typeface="Arial" panose="020B0604020202020204" pitchFamily="34" charset="0"/>
              </a:rPr>
              <a:t>Some advanced NIC features to consider include RAM buffering, onboard co-processors, automatic link aggregation, and multiple ports for fault tolerance</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58</a:t>
            </a:fld>
            <a:endParaRPr lang="en-US" dirty="0"/>
          </a:p>
        </p:txBody>
      </p:sp>
    </p:spTree>
    <p:extLst>
      <p:ext uri="{BB962C8B-B14F-4D97-AF65-F5344CB8AC3E}">
        <p14:creationId xmlns:p14="http://schemas.microsoft.com/office/powerpoint/2010/main" val="5975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Port Modes of Operation</a:t>
            </a:r>
          </a:p>
          <a:p>
            <a:endParaRPr lang="en-US" dirty="0"/>
          </a:p>
          <a:p>
            <a:r>
              <a:rPr lang="en-US" sz="2400" dirty="0">
                <a:latin typeface="Arial" panose="020B0604020202020204" pitchFamily="34" charset="0"/>
              </a:rPr>
              <a:t>Most inexpensive switches run in </a:t>
            </a:r>
            <a:r>
              <a:rPr lang="en-US" sz="2400" b="1" dirty="0">
                <a:latin typeface="Arial" panose="020B0604020202020204" pitchFamily="34" charset="0"/>
              </a:rPr>
              <a:t>auto-negotiate mode</a:t>
            </a:r>
            <a:endParaRPr lang="en-US" sz="2400" dirty="0">
              <a:latin typeface="Arial" panose="020B0604020202020204" pitchFamily="34" charset="0"/>
            </a:endParaRPr>
          </a:p>
          <a:p>
            <a:pPr lvl="1"/>
            <a:r>
              <a:rPr lang="en-US" sz="2200" dirty="0">
                <a:latin typeface="Arial" panose="020B0604020202020204" pitchFamily="34" charset="0"/>
              </a:rPr>
              <a:t>The switch sets the mode to the highest performance setting the connected device supports</a:t>
            </a:r>
          </a:p>
          <a:p>
            <a:r>
              <a:rPr lang="en-US" sz="2400" b="1" dirty="0">
                <a:latin typeface="Arial" panose="020B0604020202020204" pitchFamily="34" charset="0"/>
              </a:rPr>
              <a:t>Auto-MDIX</a:t>
            </a:r>
            <a:r>
              <a:rPr lang="en-US" sz="2400" dirty="0">
                <a:latin typeface="Arial" panose="020B0604020202020204" pitchFamily="34" charset="0"/>
              </a:rPr>
              <a:t> mode – switch port detects the type of device and cable it’s connected to</a:t>
            </a:r>
          </a:p>
          <a:p>
            <a:pPr lvl="1"/>
            <a:r>
              <a:rPr lang="en-US" sz="2200" dirty="0">
                <a:latin typeface="Arial" panose="020B0604020202020204" pitchFamily="34" charset="0"/>
              </a:rPr>
              <a:t>A straight-through or crossover cable can be used</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6</a:t>
            </a:fld>
            <a:endParaRPr lang="en-US" dirty="0"/>
          </a:p>
        </p:txBody>
      </p:sp>
    </p:spTree>
    <p:extLst>
      <p:ext uri="{BB962C8B-B14F-4D97-AF65-F5344CB8AC3E}">
        <p14:creationId xmlns:p14="http://schemas.microsoft.com/office/powerpoint/2010/main" val="931370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the Switching Table</a:t>
            </a:r>
          </a:p>
          <a:p>
            <a:endParaRPr lang="en-US" dirty="0"/>
          </a:p>
          <a:p>
            <a:r>
              <a:rPr lang="en-US" dirty="0">
                <a:latin typeface="Arial" panose="020B0604020202020204" pitchFamily="34" charset="0"/>
              </a:rPr>
              <a:t>A switching table holds MAC address/port pairs that tell the switch where to forward a frame, based on the destination MAC address</a:t>
            </a:r>
          </a:p>
          <a:p>
            <a:r>
              <a:rPr lang="en-US" dirty="0">
                <a:latin typeface="Arial" panose="020B0604020202020204" pitchFamily="34" charset="0"/>
              </a:rPr>
              <a:t>When a switch is first powered on, its table is empty</a:t>
            </a:r>
          </a:p>
          <a:p>
            <a:r>
              <a:rPr lang="en-US" dirty="0">
                <a:latin typeface="Arial" panose="020B0604020202020204" pitchFamily="34" charset="0"/>
              </a:rPr>
              <a:t>As network devices send frames, the switch reads each frame’s source address and adds it to the table along with the port it was received from</a:t>
            </a:r>
          </a:p>
          <a:p>
            <a:r>
              <a:rPr lang="en-US" dirty="0">
                <a:latin typeface="Arial" panose="020B0604020202020204" pitchFamily="34" charset="0"/>
              </a:rPr>
              <a:t>If a frame’s destination address isn’t found in the switching table the switch forwards the frame out all ports</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7</a:t>
            </a:fld>
            <a:endParaRPr lang="en-US" dirty="0"/>
          </a:p>
        </p:txBody>
      </p:sp>
    </p:spTree>
    <p:extLst>
      <p:ext uri="{BB962C8B-B14F-4D97-AF65-F5344CB8AC3E}">
        <p14:creationId xmlns:p14="http://schemas.microsoft.com/office/powerpoint/2010/main" val="2254537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the Switching Table</a:t>
            </a:r>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8</a:t>
            </a:fld>
            <a:endParaRPr lang="en-US" dirty="0"/>
          </a:p>
        </p:txBody>
      </p:sp>
    </p:spTree>
    <p:extLst>
      <p:ext uri="{BB962C8B-B14F-4D97-AF65-F5344CB8AC3E}">
        <p14:creationId xmlns:p14="http://schemas.microsoft.com/office/powerpoint/2010/main" val="432960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the Switching Table</a:t>
            </a:r>
          </a:p>
          <a:p>
            <a:endParaRPr lang="en-US" dirty="0"/>
          </a:p>
          <a:p>
            <a:r>
              <a:rPr lang="en-US" dirty="0">
                <a:latin typeface="Arial" panose="020B0604020202020204" pitchFamily="34" charset="0"/>
              </a:rPr>
              <a:t>Most switches include a number that indicates the number of MAC addresses the switch can hold </a:t>
            </a:r>
          </a:p>
          <a:p>
            <a:pPr lvl="1"/>
            <a:r>
              <a:rPr lang="en-US" sz="2200" dirty="0">
                <a:latin typeface="Arial" panose="020B0604020202020204" pitchFamily="34" charset="0"/>
              </a:rPr>
              <a:t>Example: 8K MAC addresses supported</a:t>
            </a:r>
          </a:p>
          <a:p>
            <a:r>
              <a:rPr lang="en-US" dirty="0">
                <a:latin typeface="Arial" panose="020B0604020202020204" pitchFamily="34" charset="0"/>
              </a:rPr>
              <a:t>Switching tables prevent stale entries by including a timestamp when an entry is created</a:t>
            </a:r>
          </a:p>
          <a:p>
            <a:pPr lvl="1"/>
            <a:r>
              <a:rPr lang="en-US" sz="2200" dirty="0">
                <a:latin typeface="Arial" panose="020B0604020202020204" pitchFamily="34" charset="0"/>
              </a:rPr>
              <a:t>When a switch receives a frame from a device already in it’s table, it updates the entry with a new timestamp</a:t>
            </a:r>
          </a:p>
          <a:p>
            <a:r>
              <a:rPr lang="en-US" dirty="0">
                <a:latin typeface="Arial" panose="020B0604020202020204" pitchFamily="34" charset="0"/>
              </a:rPr>
              <a:t>The period of time a table keeps a MAC address is called the </a:t>
            </a:r>
            <a:r>
              <a:rPr lang="en-US" b="1" dirty="0">
                <a:latin typeface="Arial" panose="020B0604020202020204" pitchFamily="34" charset="0"/>
              </a:rPr>
              <a:t>aging time</a:t>
            </a:r>
          </a:p>
          <a:p>
            <a:pPr lvl="1"/>
            <a:r>
              <a:rPr lang="en-US" sz="2200" dirty="0">
                <a:latin typeface="Arial" panose="020B0604020202020204" pitchFamily="34" charset="0"/>
              </a:rPr>
              <a:t>If the timestamp isn’t updated within the aging time, the entry expires and is removed from the table</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9</a:t>
            </a:fld>
            <a:endParaRPr lang="en-US" dirty="0"/>
          </a:p>
        </p:txBody>
      </p:sp>
    </p:spTree>
    <p:extLst>
      <p:ext uri="{BB962C8B-B14F-4D97-AF65-F5344CB8AC3E}">
        <p14:creationId xmlns:p14="http://schemas.microsoft.com/office/powerpoint/2010/main" val="2389556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2F5A981-B88A-45B2-B930-EF0394AFECD7}" type="slidenum">
              <a:rPr lang="en-US"/>
              <a:pPr>
                <a:defRPr/>
              </a:pPr>
              <a:t>‹#›</a:t>
            </a:fld>
            <a:endParaRPr lang="en-US" dirty="0"/>
          </a:p>
        </p:txBody>
      </p:sp>
    </p:spTree>
    <p:extLst>
      <p:ext uri="{BB962C8B-B14F-4D97-AF65-F5344CB8AC3E}">
        <p14:creationId xmlns:p14="http://schemas.microsoft.com/office/powerpoint/2010/main" val="205845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442DF53-97C5-4C5A-8665-5349D064B2E3}" type="slidenum">
              <a:rPr lang="en-US"/>
              <a:pPr>
                <a:defRPr/>
              </a:pPr>
              <a:t>‹#›</a:t>
            </a:fld>
            <a:endParaRPr lang="en-US" dirty="0"/>
          </a:p>
        </p:txBody>
      </p:sp>
    </p:spTree>
    <p:extLst>
      <p:ext uri="{BB962C8B-B14F-4D97-AF65-F5344CB8AC3E}">
        <p14:creationId xmlns:p14="http://schemas.microsoft.com/office/powerpoint/2010/main" val="164685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13001C9-BF1E-4528-AD4B-0223A3A08421}" type="slidenum">
              <a:rPr lang="en-US"/>
              <a:pPr>
                <a:defRPr/>
              </a:pPr>
              <a:t>‹#›</a:t>
            </a:fld>
            <a:endParaRPr lang="en-US" dirty="0"/>
          </a:p>
        </p:txBody>
      </p:sp>
    </p:spTree>
    <p:extLst>
      <p:ext uri="{BB962C8B-B14F-4D97-AF65-F5344CB8AC3E}">
        <p14:creationId xmlns:p14="http://schemas.microsoft.com/office/powerpoint/2010/main" val="211028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90C4CA10-39DB-4F5C-BA38-4C2A0B4EE02F}" type="slidenum">
              <a:rPr lang="en-US"/>
              <a:pPr>
                <a:defRPr/>
              </a:pPr>
              <a:t>‹#›</a:t>
            </a:fld>
            <a:endParaRPr lang="en-US" dirty="0"/>
          </a:p>
        </p:txBody>
      </p:sp>
    </p:spTree>
    <p:extLst>
      <p:ext uri="{BB962C8B-B14F-4D97-AF65-F5344CB8AC3E}">
        <p14:creationId xmlns:p14="http://schemas.microsoft.com/office/powerpoint/2010/main" val="166895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DC4AE2AF-812E-4F55-8527-61E25B72CF44}" type="slidenum">
              <a:rPr lang="en-US"/>
              <a:pPr>
                <a:defRPr/>
              </a:pPr>
              <a:t>‹#›</a:t>
            </a:fld>
            <a:endParaRPr lang="en-US" dirty="0"/>
          </a:p>
        </p:txBody>
      </p:sp>
    </p:spTree>
    <p:extLst>
      <p:ext uri="{BB962C8B-B14F-4D97-AF65-F5344CB8AC3E}">
        <p14:creationId xmlns:p14="http://schemas.microsoft.com/office/powerpoint/2010/main" val="72449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1F497841-321F-436B-A4C4-87A7CACDB844}" type="slidenum">
              <a:rPr lang="en-US"/>
              <a:pPr>
                <a:defRPr/>
              </a:pPr>
              <a:t>‹#›</a:t>
            </a:fld>
            <a:endParaRPr lang="en-US" dirty="0"/>
          </a:p>
        </p:txBody>
      </p:sp>
    </p:spTree>
    <p:extLst>
      <p:ext uri="{BB962C8B-B14F-4D97-AF65-F5344CB8AC3E}">
        <p14:creationId xmlns:p14="http://schemas.microsoft.com/office/powerpoint/2010/main" val="3623275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E88E0261-591B-40E4-BAB3-9CB7BB3315BB}" type="slidenum">
              <a:rPr lang="en-US"/>
              <a:pPr>
                <a:defRPr/>
              </a:pPr>
              <a:t>‹#›</a:t>
            </a:fld>
            <a:endParaRPr lang="en-US" dirty="0"/>
          </a:p>
        </p:txBody>
      </p:sp>
    </p:spTree>
    <p:extLst>
      <p:ext uri="{BB962C8B-B14F-4D97-AF65-F5344CB8AC3E}">
        <p14:creationId xmlns:p14="http://schemas.microsoft.com/office/powerpoint/2010/main" val="3960789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9" name="Rectangle 6"/>
          <p:cNvSpPr>
            <a:spLocks noGrp="1" noChangeArrowheads="1"/>
          </p:cNvSpPr>
          <p:nvPr>
            <p:ph type="sldNum" sz="quarter" idx="12"/>
          </p:nvPr>
        </p:nvSpPr>
        <p:spPr/>
        <p:txBody>
          <a:bodyPr/>
          <a:lstStyle>
            <a:lvl1pPr>
              <a:defRPr/>
            </a:lvl1pPr>
          </a:lstStyle>
          <a:p>
            <a:pPr>
              <a:defRPr/>
            </a:pPr>
            <a:fld id="{C52325AA-94AC-4B63-A704-102087C7489F}" type="slidenum">
              <a:rPr lang="en-US"/>
              <a:pPr>
                <a:defRPr/>
              </a:pPr>
              <a:t>‹#›</a:t>
            </a:fld>
            <a:endParaRPr lang="en-US" dirty="0"/>
          </a:p>
        </p:txBody>
      </p:sp>
    </p:spTree>
    <p:extLst>
      <p:ext uri="{BB962C8B-B14F-4D97-AF65-F5344CB8AC3E}">
        <p14:creationId xmlns:p14="http://schemas.microsoft.com/office/powerpoint/2010/main" val="1398606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DCEBD0B1-421B-445D-A7FB-1F76822F7DCB}" type="slidenum">
              <a:rPr lang="en-US"/>
              <a:pPr>
                <a:defRPr/>
              </a:pPr>
              <a:t>‹#›</a:t>
            </a:fld>
            <a:endParaRPr lang="en-US" dirty="0"/>
          </a:p>
        </p:txBody>
      </p:sp>
    </p:spTree>
    <p:extLst>
      <p:ext uri="{BB962C8B-B14F-4D97-AF65-F5344CB8AC3E}">
        <p14:creationId xmlns:p14="http://schemas.microsoft.com/office/powerpoint/2010/main" val="338748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4" name="Rectangle 6"/>
          <p:cNvSpPr>
            <a:spLocks noGrp="1" noChangeArrowheads="1"/>
          </p:cNvSpPr>
          <p:nvPr>
            <p:ph type="sldNum" sz="quarter" idx="12"/>
          </p:nvPr>
        </p:nvSpPr>
        <p:spPr/>
        <p:txBody>
          <a:bodyPr/>
          <a:lstStyle>
            <a:lvl1pPr>
              <a:defRPr/>
            </a:lvl1pPr>
          </a:lstStyle>
          <a:p>
            <a:pPr>
              <a:defRPr/>
            </a:pPr>
            <a:fld id="{924D7DC4-86AE-483A-8BD9-DE95CDF8F625}" type="slidenum">
              <a:rPr lang="en-US"/>
              <a:pPr>
                <a:defRPr/>
              </a:pPr>
              <a:t>‹#›</a:t>
            </a:fld>
            <a:endParaRPr lang="en-US" dirty="0"/>
          </a:p>
        </p:txBody>
      </p:sp>
    </p:spTree>
    <p:extLst>
      <p:ext uri="{BB962C8B-B14F-4D97-AF65-F5344CB8AC3E}">
        <p14:creationId xmlns:p14="http://schemas.microsoft.com/office/powerpoint/2010/main" val="1770994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F256FD3-AB43-496D-8B3F-2D9A1286D1CB}" type="slidenum">
              <a:rPr lang="en-US"/>
              <a:pPr>
                <a:defRPr/>
              </a:pPr>
              <a:t>‹#›</a:t>
            </a:fld>
            <a:endParaRPr lang="en-US" dirty="0"/>
          </a:p>
        </p:txBody>
      </p:sp>
    </p:spTree>
    <p:extLst>
      <p:ext uri="{BB962C8B-B14F-4D97-AF65-F5344CB8AC3E}">
        <p14:creationId xmlns:p14="http://schemas.microsoft.com/office/powerpoint/2010/main" val="354468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471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F78CEC5D-8510-4FFB-AE9F-87F36C4E7442}" type="slidenum">
              <a:rPr lang="en-US"/>
              <a:pPr>
                <a:defRPr/>
              </a:pPr>
              <a:t>‹#›</a:t>
            </a:fld>
            <a:endParaRPr lang="en-US" dirty="0"/>
          </a:p>
        </p:txBody>
      </p:sp>
    </p:spTree>
    <p:extLst>
      <p:ext uri="{BB962C8B-B14F-4D97-AF65-F5344CB8AC3E}">
        <p14:creationId xmlns:p14="http://schemas.microsoft.com/office/powerpoint/2010/main" val="3206945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EE88EA57-525A-4145-B6F0-0722616734DD}" type="slidenum">
              <a:rPr lang="en-US"/>
              <a:pPr>
                <a:defRPr/>
              </a:pPr>
              <a:t>‹#›</a:t>
            </a:fld>
            <a:endParaRPr lang="en-US" dirty="0"/>
          </a:p>
        </p:txBody>
      </p:sp>
    </p:spTree>
    <p:extLst>
      <p:ext uri="{BB962C8B-B14F-4D97-AF65-F5344CB8AC3E}">
        <p14:creationId xmlns:p14="http://schemas.microsoft.com/office/powerpoint/2010/main" val="1683639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dirty="0" smtClean="0"/>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422554BA-D302-4B02-9648-B29543227DFB}" type="slidenum">
              <a:rPr lang="en-US"/>
              <a:pPr>
                <a:defRPr/>
              </a:pPr>
              <a:t>‹#›</a:t>
            </a:fld>
            <a:endParaRPr lang="en-US" dirty="0"/>
          </a:p>
        </p:txBody>
      </p:sp>
    </p:spTree>
    <p:extLst>
      <p:ext uri="{BB962C8B-B14F-4D97-AF65-F5344CB8AC3E}">
        <p14:creationId xmlns:p14="http://schemas.microsoft.com/office/powerpoint/2010/main" val="4134357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7DAF170-2A55-4429-8D44-4372B013CA10}" type="slidenum">
              <a:rPr lang="en-US"/>
              <a:pPr>
                <a:defRPr/>
              </a:pPr>
              <a:t>‹#›</a:t>
            </a:fld>
            <a:endParaRPr lang="en-US" dirty="0"/>
          </a:p>
        </p:txBody>
      </p:sp>
    </p:spTree>
    <p:extLst>
      <p:ext uri="{BB962C8B-B14F-4D97-AF65-F5344CB8AC3E}">
        <p14:creationId xmlns:p14="http://schemas.microsoft.com/office/powerpoint/2010/main" val="1861771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5F10EB2-90C5-43FD-B682-63CB0E3CCFC2}" type="slidenum">
              <a:rPr lang="en-US"/>
              <a:pPr>
                <a:defRPr/>
              </a:pPr>
              <a:t>‹#›</a:t>
            </a:fld>
            <a:endParaRPr lang="en-US" dirty="0"/>
          </a:p>
        </p:txBody>
      </p:sp>
    </p:spTree>
    <p:extLst>
      <p:ext uri="{BB962C8B-B14F-4D97-AF65-F5344CB8AC3E}">
        <p14:creationId xmlns:p14="http://schemas.microsoft.com/office/powerpoint/2010/main" val="990988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4AFFC22-2E74-4DFF-997A-6E0E56F21865}" type="slidenum">
              <a:rPr lang="en-US"/>
              <a:pPr>
                <a:defRPr/>
              </a:pPr>
              <a:t>‹#›</a:t>
            </a:fld>
            <a:endParaRPr lang="en-US" dirty="0"/>
          </a:p>
        </p:txBody>
      </p:sp>
    </p:spTree>
    <p:extLst>
      <p:ext uri="{BB962C8B-B14F-4D97-AF65-F5344CB8AC3E}">
        <p14:creationId xmlns:p14="http://schemas.microsoft.com/office/powerpoint/2010/main" val="373360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D511402-9AC5-4F13-970A-04DC44EE861C}" type="slidenum">
              <a:rPr lang="en-US"/>
              <a:pPr>
                <a:defRPr/>
              </a:pPr>
              <a:t>‹#›</a:t>
            </a:fld>
            <a:endParaRPr lang="en-US" dirty="0"/>
          </a:p>
        </p:txBody>
      </p:sp>
    </p:spTree>
    <p:extLst>
      <p:ext uri="{BB962C8B-B14F-4D97-AF65-F5344CB8AC3E}">
        <p14:creationId xmlns:p14="http://schemas.microsoft.com/office/powerpoint/2010/main" val="516970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CF0A9DD-32AA-4956-86E6-2FAA72876C77}" type="slidenum">
              <a:rPr lang="en-US"/>
              <a:pPr>
                <a:defRPr/>
              </a:pPr>
              <a:t>‹#›</a:t>
            </a:fld>
            <a:endParaRPr lang="en-US" dirty="0"/>
          </a:p>
        </p:txBody>
      </p:sp>
    </p:spTree>
    <p:extLst>
      <p:ext uri="{BB962C8B-B14F-4D97-AF65-F5344CB8AC3E}">
        <p14:creationId xmlns:p14="http://schemas.microsoft.com/office/powerpoint/2010/main" val="2028113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2F2C89A-A683-438F-ADD6-9455E358ECC0}" type="slidenum">
              <a:rPr lang="en-US"/>
              <a:pPr>
                <a:defRPr/>
              </a:pPr>
              <a:t>‹#›</a:t>
            </a:fld>
            <a:endParaRPr lang="en-US" dirty="0"/>
          </a:p>
        </p:txBody>
      </p:sp>
    </p:spTree>
    <p:extLst>
      <p:ext uri="{BB962C8B-B14F-4D97-AF65-F5344CB8AC3E}">
        <p14:creationId xmlns:p14="http://schemas.microsoft.com/office/powerpoint/2010/main" val="36660452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F642C188-9D61-4013-941F-0DDCF62A958F}" type="slidenum">
              <a:rPr lang="en-US"/>
              <a:pPr>
                <a:defRPr/>
              </a:pPr>
              <a:t>‹#›</a:t>
            </a:fld>
            <a:endParaRPr lang="en-US" dirty="0"/>
          </a:p>
        </p:txBody>
      </p:sp>
    </p:spTree>
    <p:extLst>
      <p:ext uri="{BB962C8B-B14F-4D97-AF65-F5344CB8AC3E}">
        <p14:creationId xmlns:p14="http://schemas.microsoft.com/office/powerpoint/2010/main" val="74661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7863647-3304-4683-A535-893D5F0556FD}" type="slidenum">
              <a:rPr lang="en-US"/>
              <a:pPr>
                <a:defRPr/>
              </a:pPr>
              <a:t>‹#›</a:t>
            </a:fld>
            <a:endParaRPr lang="en-US" dirty="0"/>
          </a:p>
        </p:txBody>
      </p:sp>
    </p:spTree>
    <p:extLst>
      <p:ext uri="{BB962C8B-B14F-4D97-AF65-F5344CB8AC3E}">
        <p14:creationId xmlns:p14="http://schemas.microsoft.com/office/powerpoint/2010/main" val="3757056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6E42B8A-0300-4A11-9CCB-C331193991BA}" type="slidenum">
              <a:rPr lang="en-US"/>
              <a:pPr>
                <a:defRPr/>
              </a:pPr>
              <a:t>‹#›</a:t>
            </a:fld>
            <a:endParaRPr lang="en-US" dirty="0"/>
          </a:p>
        </p:txBody>
      </p:sp>
    </p:spTree>
    <p:extLst>
      <p:ext uri="{BB962C8B-B14F-4D97-AF65-F5344CB8AC3E}">
        <p14:creationId xmlns:p14="http://schemas.microsoft.com/office/powerpoint/2010/main" val="31258706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7A77CF5-0F04-43C8-B5C8-E1039CCF94E3}" type="slidenum">
              <a:rPr lang="en-US"/>
              <a:pPr>
                <a:defRPr/>
              </a:pPr>
              <a:t>‹#›</a:t>
            </a:fld>
            <a:endParaRPr lang="en-US" dirty="0"/>
          </a:p>
        </p:txBody>
      </p:sp>
    </p:spTree>
    <p:extLst>
      <p:ext uri="{BB962C8B-B14F-4D97-AF65-F5344CB8AC3E}">
        <p14:creationId xmlns:p14="http://schemas.microsoft.com/office/powerpoint/2010/main" val="3334511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4371AE9-8D64-4E0C-A4F8-C7F5F8DF7D0E}" type="slidenum">
              <a:rPr lang="en-US"/>
              <a:pPr>
                <a:defRPr/>
              </a:pPr>
              <a:t>‹#›</a:t>
            </a:fld>
            <a:endParaRPr lang="en-US" dirty="0"/>
          </a:p>
        </p:txBody>
      </p:sp>
    </p:spTree>
    <p:extLst>
      <p:ext uri="{BB962C8B-B14F-4D97-AF65-F5344CB8AC3E}">
        <p14:creationId xmlns:p14="http://schemas.microsoft.com/office/powerpoint/2010/main" val="4249812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919974B-4FDF-4553-A7B3-84739A93DF92}" type="slidenum">
              <a:rPr lang="en-US"/>
              <a:pPr>
                <a:defRPr/>
              </a:pPr>
              <a:t>‹#›</a:t>
            </a:fld>
            <a:endParaRPr lang="en-US" dirty="0"/>
          </a:p>
        </p:txBody>
      </p:sp>
    </p:spTree>
    <p:extLst>
      <p:ext uri="{BB962C8B-B14F-4D97-AF65-F5344CB8AC3E}">
        <p14:creationId xmlns:p14="http://schemas.microsoft.com/office/powerpoint/2010/main" val="22609358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5DADF5E9-5FE6-44E2-8069-AAFF88C4F44D}" type="slidenum">
              <a:rPr lang="en-US"/>
              <a:pPr/>
              <a:t>‹#›</a:t>
            </a:fld>
            <a:endParaRPr lang="en-US" dirty="0"/>
          </a:p>
        </p:txBody>
      </p:sp>
    </p:spTree>
    <p:extLst>
      <p:ext uri="{BB962C8B-B14F-4D97-AF65-F5344CB8AC3E}">
        <p14:creationId xmlns:p14="http://schemas.microsoft.com/office/powerpoint/2010/main" val="2925441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457200" y="6245225"/>
            <a:ext cx="3886200" cy="476250"/>
          </a:xfrm>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xfrm>
            <a:off x="8001000" y="6245225"/>
            <a:ext cx="685800" cy="476250"/>
          </a:xfrm>
          <a:ln/>
        </p:spPr>
        <p:txBody>
          <a:bodyPr/>
          <a:lstStyle>
            <a:lvl1pPr>
              <a:defRPr/>
            </a:lvl1pPr>
          </a:lstStyle>
          <a:p>
            <a:fld id="{AF459AD7-A5D3-4044-A21F-E9BACB4CDE09}" type="slidenum">
              <a:rPr lang="en-US"/>
              <a:pPr/>
              <a:t>‹#›</a:t>
            </a:fld>
            <a:endParaRPr lang="en-US" dirty="0"/>
          </a:p>
        </p:txBody>
      </p:sp>
      <p:sp>
        <p:nvSpPr>
          <p:cNvPr id="6" name="Rectangle 5"/>
          <p:cNvSpPr/>
          <p:nvPr userDrawn="1"/>
        </p:nvSpPr>
        <p:spPr>
          <a:xfrm>
            <a:off x="5638800" y="6426200"/>
            <a:ext cx="1880643" cy="261610"/>
          </a:xfrm>
          <a:prstGeom prst="rect">
            <a:avLst/>
          </a:prstGeom>
        </p:spPr>
        <p:txBody>
          <a:bodyPr wrap="none">
            <a:spAutoFit/>
          </a:bodyPr>
          <a:lstStyle/>
          <a:p>
            <a:r>
              <a:rPr lang="en-US" sz="1100" kern="1200" dirty="0">
                <a:solidFill>
                  <a:schemeClr val="tx1"/>
                </a:solidFill>
                <a:effectLst/>
                <a:latin typeface="Arial" charset="0"/>
                <a:ea typeface="ＭＳ Ｐゴシック" pitchFamily="-110" charset="-128"/>
                <a:cs typeface="+mn-cs"/>
              </a:rPr>
              <a:t>© Cengage Learning  2016</a:t>
            </a:r>
          </a:p>
        </p:txBody>
      </p:sp>
    </p:spTree>
    <p:extLst>
      <p:ext uri="{BB962C8B-B14F-4D97-AF65-F5344CB8AC3E}">
        <p14:creationId xmlns:p14="http://schemas.microsoft.com/office/powerpoint/2010/main" val="2094565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F8C33C5D-A93A-44FE-849F-E9C4D4642E36}" type="slidenum">
              <a:rPr lang="en-US"/>
              <a:pPr/>
              <a:t>‹#›</a:t>
            </a:fld>
            <a:endParaRPr lang="en-US" dirty="0"/>
          </a:p>
        </p:txBody>
      </p:sp>
    </p:spTree>
    <p:extLst>
      <p:ext uri="{BB962C8B-B14F-4D97-AF65-F5344CB8AC3E}">
        <p14:creationId xmlns:p14="http://schemas.microsoft.com/office/powerpoint/2010/main" val="41276249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A1360962-DF21-49EF-9CC3-FAF4C4F02315}" type="slidenum">
              <a:rPr lang="en-US"/>
              <a:pPr/>
              <a:t>‹#›</a:t>
            </a:fld>
            <a:endParaRPr lang="en-US" dirty="0"/>
          </a:p>
        </p:txBody>
      </p:sp>
    </p:spTree>
    <p:extLst>
      <p:ext uri="{BB962C8B-B14F-4D97-AF65-F5344CB8AC3E}">
        <p14:creationId xmlns:p14="http://schemas.microsoft.com/office/powerpoint/2010/main" val="41248548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8" name="Rectangle 6"/>
          <p:cNvSpPr>
            <a:spLocks noGrp="1" noChangeArrowheads="1"/>
          </p:cNvSpPr>
          <p:nvPr>
            <p:ph type="sldNum" sz="quarter" idx="11"/>
          </p:nvPr>
        </p:nvSpPr>
        <p:spPr>
          <a:ln/>
        </p:spPr>
        <p:txBody>
          <a:bodyPr/>
          <a:lstStyle>
            <a:lvl1pPr>
              <a:defRPr/>
            </a:lvl1pPr>
          </a:lstStyle>
          <a:p>
            <a:fld id="{F26D74B6-C13A-48BC-922E-84B272EF0E02}" type="slidenum">
              <a:rPr lang="en-US"/>
              <a:pPr/>
              <a:t>‹#›</a:t>
            </a:fld>
            <a:endParaRPr lang="en-US" dirty="0"/>
          </a:p>
        </p:txBody>
      </p:sp>
    </p:spTree>
    <p:extLst>
      <p:ext uri="{BB962C8B-B14F-4D97-AF65-F5344CB8AC3E}">
        <p14:creationId xmlns:p14="http://schemas.microsoft.com/office/powerpoint/2010/main" val="4104814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4" name="Rectangle 6"/>
          <p:cNvSpPr>
            <a:spLocks noGrp="1" noChangeArrowheads="1"/>
          </p:cNvSpPr>
          <p:nvPr>
            <p:ph type="sldNum" sz="quarter" idx="11"/>
          </p:nvPr>
        </p:nvSpPr>
        <p:spPr>
          <a:ln/>
        </p:spPr>
        <p:txBody>
          <a:bodyPr/>
          <a:lstStyle>
            <a:lvl1pPr>
              <a:defRPr/>
            </a:lvl1pPr>
          </a:lstStyle>
          <a:p>
            <a:fld id="{D0A122DD-8648-4F1C-AB2F-1F352CDC9080}" type="slidenum">
              <a:rPr lang="en-US"/>
              <a:pPr/>
              <a:t>‹#›</a:t>
            </a:fld>
            <a:endParaRPr lang="en-US" dirty="0"/>
          </a:p>
        </p:txBody>
      </p:sp>
    </p:spTree>
    <p:extLst>
      <p:ext uri="{BB962C8B-B14F-4D97-AF65-F5344CB8AC3E}">
        <p14:creationId xmlns:p14="http://schemas.microsoft.com/office/powerpoint/2010/main" val="295839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18A68FC-6AB4-421F-9536-CBAC2E270C3F}" type="slidenum">
              <a:rPr lang="en-US"/>
              <a:pPr>
                <a:defRPr/>
              </a:pPr>
              <a:t>‹#›</a:t>
            </a:fld>
            <a:endParaRPr lang="en-US" dirty="0"/>
          </a:p>
        </p:txBody>
      </p:sp>
    </p:spTree>
    <p:extLst>
      <p:ext uri="{BB962C8B-B14F-4D97-AF65-F5344CB8AC3E}">
        <p14:creationId xmlns:p14="http://schemas.microsoft.com/office/powerpoint/2010/main" val="1716076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3" name="Rectangle 6"/>
          <p:cNvSpPr>
            <a:spLocks noGrp="1" noChangeArrowheads="1"/>
          </p:cNvSpPr>
          <p:nvPr>
            <p:ph type="sldNum" sz="quarter" idx="11"/>
          </p:nvPr>
        </p:nvSpPr>
        <p:spPr>
          <a:ln/>
        </p:spPr>
        <p:txBody>
          <a:bodyPr/>
          <a:lstStyle>
            <a:lvl1pPr>
              <a:defRPr/>
            </a:lvl1pPr>
          </a:lstStyle>
          <a:p>
            <a:fld id="{4567590F-96FF-43E6-925F-D493421F5E06}" type="slidenum">
              <a:rPr lang="en-US"/>
              <a:pPr/>
              <a:t>‹#›</a:t>
            </a:fld>
            <a:endParaRPr lang="en-US" dirty="0"/>
          </a:p>
        </p:txBody>
      </p:sp>
    </p:spTree>
    <p:extLst>
      <p:ext uri="{BB962C8B-B14F-4D97-AF65-F5344CB8AC3E}">
        <p14:creationId xmlns:p14="http://schemas.microsoft.com/office/powerpoint/2010/main" val="2136055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79705608-330F-431B-A4F4-D983D44158F3}" type="slidenum">
              <a:rPr lang="en-US"/>
              <a:pPr/>
              <a:t>‹#›</a:t>
            </a:fld>
            <a:endParaRPr lang="en-US" dirty="0"/>
          </a:p>
        </p:txBody>
      </p:sp>
    </p:spTree>
    <p:extLst>
      <p:ext uri="{BB962C8B-B14F-4D97-AF65-F5344CB8AC3E}">
        <p14:creationId xmlns:p14="http://schemas.microsoft.com/office/powerpoint/2010/main" val="296585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343A31AC-001D-4B6E-B695-4B16F56134EF}" type="slidenum">
              <a:rPr lang="en-US"/>
              <a:pPr/>
              <a:t>‹#›</a:t>
            </a:fld>
            <a:endParaRPr lang="en-US" dirty="0"/>
          </a:p>
        </p:txBody>
      </p:sp>
    </p:spTree>
    <p:extLst>
      <p:ext uri="{BB962C8B-B14F-4D97-AF65-F5344CB8AC3E}">
        <p14:creationId xmlns:p14="http://schemas.microsoft.com/office/powerpoint/2010/main" val="9372659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7295C63E-B42B-4D29-8D71-233405394D03}" type="slidenum">
              <a:rPr lang="en-US"/>
              <a:pPr/>
              <a:t>‹#›</a:t>
            </a:fld>
            <a:endParaRPr lang="en-US" dirty="0"/>
          </a:p>
        </p:txBody>
      </p:sp>
    </p:spTree>
    <p:extLst>
      <p:ext uri="{BB962C8B-B14F-4D97-AF65-F5344CB8AC3E}">
        <p14:creationId xmlns:p14="http://schemas.microsoft.com/office/powerpoint/2010/main" val="36592164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E3657B7F-E290-425A-9A88-7D5D2A6E6A90}" type="slidenum">
              <a:rPr lang="en-US"/>
              <a:pPr/>
              <a:t>‹#›</a:t>
            </a:fld>
            <a:endParaRPr lang="en-US" dirty="0"/>
          </a:p>
        </p:txBody>
      </p:sp>
    </p:spTree>
    <p:extLst>
      <p:ext uri="{BB962C8B-B14F-4D97-AF65-F5344CB8AC3E}">
        <p14:creationId xmlns:p14="http://schemas.microsoft.com/office/powerpoint/2010/main" val="426224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DB7C631B-B038-4F65-8355-CF91D041E217}" type="slidenum">
              <a:rPr lang="en-US"/>
              <a:pPr>
                <a:defRPr/>
              </a:pPr>
              <a:t>‹#›</a:t>
            </a:fld>
            <a:endParaRPr lang="en-US" dirty="0"/>
          </a:p>
        </p:txBody>
      </p:sp>
    </p:spTree>
    <p:extLst>
      <p:ext uri="{BB962C8B-B14F-4D97-AF65-F5344CB8AC3E}">
        <p14:creationId xmlns:p14="http://schemas.microsoft.com/office/powerpoint/2010/main" val="274662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1973F7DD-D607-4016-9C52-B9889F8B2F0C}" type="slidenum">
              <a:rPr lang="en-US"/>
              <a:pPr>
                <a:defRPr/>
              </a:pPr>
              <a:t>‹#›</a:t>
            </a:fld>
            <a:endParaRPr lang="en-US" dirty="0"/>
          </a:p>
        </p:txBody>
      </p:sp>
    </p:spTree>
    <p:extLst>
      <p:ext uri="{BB962C8B-B14F-4D97-AF65-F5344CB8AC3E}">
        <p14:creationId xmlns:p14="http://schemas.microsoft.com/office/powerpoint/2010/main" val="323937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4F6DBAE7-A0C6-4934-B181-6C145AE3ED16}" type="slidenum">
              <a:rPr lang="en-US"/>
              <a:pPr>
                <a:defRPr/>
              </a:pPr>
              <a:t>‹#›</a:t>
            </a:fld>
            <a:endParaRPr lang="en-US" dirty="0"/>
          </a:p>
        </p:txBody>
      </p:sp>
    </p:spTree>
    <p:extLst>
      <p:ext uri="{BB962C8B-B14F-4D97-AF65-F5344CB8AC3E}">
        <p14:creationId xmlns:p14="http://schemas.microsoft.com/office/powerpoint/2010/main" val="321053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B05D751-0765-4F5B-A444-0D0731AB4E16}" type="slidenum">
              <a:rPr lang="en-US"/>
              <a:pPr>
                <a:defRPr/>
              </a:pPr>
              <a:t>‹#›</a:t>
            </a:fld>
            <a:endParaRPr lang="en-US" dirty="0"/>
          </a:p>
        </p:txBody>
      </p:sp>
    </p:spTree>
    <p:extLst>
      <p:ext uri="{BB962C8B-B14F-4D97-AF65-F5344CB8AC3E}">
        <p14:creationId xmlns:p14="http://schemas.microsoft.com/office/powerpoint/2010/main" val="236154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Guide to Networking Essentials, 7th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2D3746F-DAE1-45A4-AB94-73EF5EB72EE4}" type="slidenum">
              <a:rPr lang="en-US"/>
              <a:pPr>
                <a:defRPr/>
              </a:pPr>
              <a:t>‹#›</a:t>
            </a:fld>
            <a:endParaRPr lang="en-US" dirty="0"/>
          </a:p>
        </p:txBody>
      </p:sp>
    </p:spTree>
    <p:extLst>
      <p:ext uri="{BB962C8B-B14F-4D97-AF65-F5344CB8AC3E}">
        <p14:creationId xmlns:p14="http://schemas.microsoft.com/office/powerpoint/2010/main" val="106471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Rectangle 5"/>
          <p:cNvSpPr>
            <a:spLocks noGrp="1" noChangeArrowheads="1"/>
          </p:cNvSpPr>
          <p:nvPr>
            <p:ph type="ftr" sz="quarter" idx="3"/>
          </p:nvPr>
        </p:nvSpPr>
        <p:spPr bwMode="auto">
          <a:xfrm>
            <a:off x="533400" y="6248400"/>
            <a:ext cx="5486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dirty="0" smtClean="0">
                <a:solidFill>
                  <a:srgbClr val="222222"/>
                </a:solidFill>
                <a:latin typeface="Times New Roman" pitchFamily="18" charset="0"/>
              </a:defRPr>
            </a:lvl1pPr>
          </a:lstStyle>
          <a:p>
            <a:pPr>
              <a:defRPr/>
            </a:pPr>
            <a:r>
              <a:rPr lang="en-US"/>
              <a:t>Guide to Networking Essentials,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5E29414B-FDDA-460C-B2BF-755F2C5D52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dirty="0" smtClean="0">
                <a:solidFill>
                  <a:srgbClr val="222222"/>
                </a:solidFill>
                <a:latin typeface="Times New Roman" pitchFamily="18" charset="0"/>
              </a:defRPr>
            </a:lvl1pPr>
          </a:lstStyle>
          <a:p>
            <a:pPr>
              <a:defRPr/>
            </a:pPr>
            <a:r>
              <a:rPr lang="en-US"/>
              <a:t>Guide to Networking Essentials,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36DA279F-481D-40A5-A0B8-52726CA059F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dirty="0" smtClean="0">
                <a:solidFill>
                  <a:srgbClr val="222222"/>
                </a:solidFill>
                <a:latin typeface="Times New Roman" pitchFamily="18" charset="0"/>
              </a:defRPr>
            </a:lvl1pPr>
          </a:lstStyle>
          <a:p>
            <a:pPr>
              <a:defRPr/>
            </a:pPr>
            <a:r>
              <a:rPr lang="en-US"/>
              <a:t>Guide to Networking Essentials, 7th Edition</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0655F74C-C081-44F3-AABC-AE91608197F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72709"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smtClean="0"/>
            </a:lvl1pPr>
          </a:lstStyle>
          <a:p>
            <a:pPr>
              <a:defRPr/>
            </a:pPr>
            <a:r>
              <a:rPr lang="en-US"/>
              <a:t>Guide to Networking Essentials, 7th Edition</a:t>
            </a:r>
            <a:endParaRPr lang="en-US" dirty="0"/>
          </a:p>
        </p:txBody>
      </p:sp>
      <p:sp>
        <p:nvSpPr>
          <p:cNvPr id="727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66EC800-BA44-4B0A-8078-57FE42CCC4AE}"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hf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3" Type="http://schemas.openxmlformats.org/officeDocument/2006/relationships/hyperlink" Target="https://www.atlantic.net/hipaa-compliant-cloud-hosting-services/what-is-networking-basics-switches-routers-firewalls/" TargetMode="External"/><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35.xml"/><Relationship Id="rId4" Type="http://schemas.openxmlformats.org/officeDocument/2006/relationships/hyperlink" Target="https://www.cloudns.net/blog/router-vs-firewall-hardware-software/"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cloudns.net/blog/router-vs-firewall-hardware-software/" TargetMode="External"/><Relationship Id="rId2" Type="http://schemas.openxmlformats.org/officeDocument/2006/relationships/notesSlide" Target="../notesSlides/notesSlide54.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3" Type="http://schemas.openxmlformats.org/officeDocument/2006/relationships/hyperlink" Target="https://www.cloudns.net/blog/router-vs-firewall-hardware-software/" TargetMode="External"/><Relationship Id="rId2" Type="http://schemas.openxmlformats.org/officeDocument/2006/relationships/notesSlide" Target="../notesSlides/notesSlide55.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ctrTitle"/>
          </p:nvPr>
        </p:nvSpPr>
        <p:spPr>
          <a:xfrm>
            <a:off x="609600" y="1447800"/>
            <a:ext cx="8001000" cy="2209800"/>
          </a:xfrm>
        </p:spPr>
        <p:txBody>
          <a:bodyPr/>
          <a:lstStyle/>
          <a:p>
            <a:pPr eaLnBrk="1" hangingPunct="1"/>
            <a:r>
              <a:rPr lang="en-US" b="1" dirty="0"/>
              <a:t>Guide to Networking Essentials</a:t>
            </a:r>
            <a:br>
              <a:rPr lang="en-US" b="1" dirty="0"/>
            </a:br>
            <a:r>
              <a:rPr lang="en-US" b="1" dirty="0"/>
              <a:t>7</a:t>
            </a:r>
            <a:r>
              <a:rPr lang="en-US" b="1" baseline="30000" dirty="0"/>
              <a:t>th</a:t>
            </a:r>
            <a:r>
              <a:rPr lang="en-US" b="1" dirty="0"/>
              <a:t> Edition</a:t>
            </a:r>
          </a:p>
        </p:txBody>
      </p:sp>
      <p:sp>
        <p:nvSpPr>
          <p:cNvPr id="17411" name="Rectangle 1027"/>
          <p:cNvSpPr>
            <a:spLocks noGrp="1" noChangeArrowheads="1"/>
          </p:cNvSpPr>
          <p:nvPr>
            <p:ph type="subTitle" idx="1"/>
          </p:nvPr>
        </p:nvSpPr>
        <p:spPr>
          <a:xfrm>
            <a:off x="609600" y="4419600"/>
            <a:ext cx="8077200" cy="1447800"/>
          </a:xfrm>
        </p:spPr>
        <p:txBody>
          <a:bodyPr/>
          <a:lstStyle/>
          <a:p>
            <a:pPr eaLnBrk="1" hangingPunct="1">
              <a:lnSpc>
                <a:spcPct val="90000"/>
              </a:lnSpc>
            </a:pPr>
            <a:r>
              <a:rPr lang="en-US" sz="3400" i="1" dirty="0"/>
              <a:t>Topic 04</a:t>
            </a:r>
          </a:p>
          <a:p>
            <a:pPr eaLnBrk="1" hangingPunct="1">
              <a:lnSpc>
                <a:spcPct val="90000"/>
              </a:lnSpc>
            </a:pPr>
            <a:r>
              <a:rPr lang="en-US" sz="3400" i="1" dirty="0"/>
              <a:t>Network Hardware in Depth</a:t>
            </a:r>
          </a:p>
        </p:txBody>
      </p:sp>
      <p:pic>
        <p:nvPicPr>
          <p:cNvPr id="5" name="Picture 2" descr="C:\Users\Julie\Documents\DropBox\InstructorResources\cengage-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2286001" cy="7045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Forwarding Methods</a:t>
            </a:r>
          </a:p>
        </p:txBody>
      </p:sp>
      <p:sp>
        <p:nvSpPr>
          <p:cNvPr id="3" name="Content Placeholder 2"/>
          <p:cNvSpPr>
            <a:spLocks noGrp="1"/>
          </p:cNvSpPr>
          <p:nvPr>
            <p:ph idx="1"/>
          </p:nvPr>
        </p:nvSpPr>
        <p:spPr/>
        <p:txBody>
          <a:bodyPr/>
          <a:lstStyle/>
          <a:p>
            <a:pPr marL="411163">
              <a:buFont typeface="Wingdings" panose="05000000000000000000" pitchFamily="2" charset="2"/>
              <a:buChar char=""/>
            </a:pPr>
            <a:r>
              <a:rPr lang="en-US" sz="2400" b="1" dirty="0">
                <a:latin typeface="Arial" panose="020B0604020202020204" pitchFamily="34" charset="0"/>
              </a:rPr>
              <a:t>Cut-through switching </a:t>
            </a:r>
            <a:r>
              <a:rPr lang="en-US" sz="2400" dirty="0">
                <a:latin typeface="Arial" panose="020B0604020202020204" pitchFamily="34" charset="0"/>
              </a:rPr>
              <a:t>– switch reads only enough of the incoming frame to determine the frame’s source and destination address (fastest method)</a:t>
            </a:r>
          </a:p>
          <a:p>
            <a:pPr marL="811213" lvl="1">
              <a:buFont typeface="Wingdings" panose="05000000000000000000" pitchFamily="2" charset="2"/>
              <a:buChar char=""/>
            </a:pPr>
            <a:r>
              <a:rPr lang="en-US" sz="2200" dirty="0">
                <a:latin typeface="Arial" panose="020B0604020202020204" pitchFamily="34" charset="0"/>
              </a:rPr>
              <a:t>Disadvantage: no error checking</a:t>
            </a:r>
          </a:p>
          <a:p>
            <a:pPr marL="411163">
              <a:buFont typeface="Wingdings" panose="05000000000000000000" pitchFamily="2" charset="2"/>
              <a:buChar char=""/>
            </a:pPr>
            <a:r>
              <a:rPr lang="en-US" sz="2400" b="1" dirty="0">
                <a:latin typeface="Arial" panose="020B0604020202020204" pitchFamily="34" charset="0"/>
              </a:rPr>
              <a:t>Store-and-forward switching </a:t>
            </a:r>
            <a:r>
              <a:rPr lang="en-US" sz="2400" dirty="0">
                <a:latin typeface="Arial" panose="020B0604020202020204" pitchFamily="34" charset="0"/>
              </a:rPr>
              <a:t>– switch reads the entire frame into its buffers before forwarding it</a:t>
            </a:r>
          </a:p>
          <a:p>
            <a:pPr marL="811213" lvl="1">
              <a:buFont typeface="Wingdings" panose="05000000000000000000" pitchFamily="2" charset="2"/>
              <a:buChar char=""/>
            </a:pPr>
            <a:r>
              <a:rPr lang="en-US" sz="2200" dirty="0">
                <a:latin typeface="Arial" panose="020B0604020202020204" pitchFamily="34" charset="0"/>
              </a:rPr>
              <a:t>Switch </a:t>
            </a:r>
            <a:r>
              <a:rPr lang="en-US" sz="2200" dirty="0">
                <a:highlight>
                  <a:srgbClr val="FFFF00"/>
                </a:highlight>
                <a:latin typeface="Arial" panose="020B0604020202020204" pitchFamily="34" charset="0"/>
              </a:rPr>
              <a:t>examines the FCS </a:t>
            </a:r>
            <a:r>
              <a:rPr lang="en-US" sz="2200" dirty="0">
                <a:latin typeface="Arial" panose="020B0604020202020204" pitchFamily="34" charset="0"/>
              </a:rPr>
              <a:t>field to make sure it contains no errors before forwarding the frame (checks with CRC)</a:t>
            </a:r>
          </a:p>
          <a:p>
            <a:pPr marL="411163">
              <a:buFont typeface="Wingdings" panose="05000000000000000000" pitchFamily="2" charset="2"/>
              <a:buChar char=""/>
            </a:pPr>
            <a:r>
              <a:rPr lang="en-US" sz="2400" b="1" dirty="0">
                <a:latin typeface="Arial" panose="020B0604020202020204" pitchFamily="34" charset="0"/>
              </a:rPr>
              <a:t>Fragment-free switching </a:t>
            </a:r>
            <a:r>
              <a:rPr lang="en-US" sz="2400" dirty="0">
                <a:latin typeface="Arial" panose="020B0604020202020204" pitchFamily="34" charset="0"/>
              </a:rPr>
              <a:t>– switch reads enough of the frame to guarantee that it’s at least the minimum size for the network type</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10</a:t>
            </a:fld>
            <a:endParaRPr lang="en-US" dirty="0"/>
          </a:p>
        </p:txBody>
      </p:sp>
    </p:spTree>
    <p:extLst>
      <p:ext uri="{BB962C8B-B14F-4D97-AF65-F5344CB8AC3E}">
        <p14:creationId xmlns:p14="http://schemas.microsoft.com/office/powerpoint/2010/main" val="29406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Forwarding Methods</a:t>
            </a:r>
          </a:p>
        </p:txBody>
      </p:sp>
      <p:pic>
        <p:nvPicPr>
          <p:cNvPr id="6" name="Content Placeholder 5" descr="Switching method summary" title="Table 8-2"/>
          <p:cNvPicPr>
            <a:picLocks noGrp="1" noChangeAspect="1"/>
          </p:cNvPicPr>
          <p:nvPr>
            <p:ph idx="1"/>
          </p:nvPr>
        </p:nvPicPr>
        <p:blipFill>
          <a:blip r:embed="rId3"/>
          <a:stretch>
            <a:fillRect/>
          </a:stretch>
        </p:blipFill>
        <p:spPr>
          <a:xfrm>
            <a:off x="0" y="2286000"/>
            <a:ext cx="9144000" cy="1797087"/>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11</a:t>
            </a:fld>
            <a:endParaRPr lang="en-US" dirty="0"/>
          </a:p>
        </p:txBody>
      </p:sp>
    </p:spTree>
    <p:extLst>
      <p:ext uri="{BB962C8B-B14F-4D97-AF65-F5344CB8AC3E}">
        <p14:creationId xmlns:p14="http://schemas.microsoft.com/office/powerpoint/2010/main" val="115424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Switch Features</a:t>
            </a:r>
          </a:p>
        </p:txBody>
      </p:sp>
      <p:sp>
        <p:nvSpPr>
          <p:cNvPr id="3" name="Content Placeholder 2"/>
          <p:cNvSpPr>
            <a:spLocks noGrp="1"/>
          </p:cNvSpPr>
          <p:nvPr>
            <p:ph idx="1"/>
          </p:nvPr>
        </p:nvSpPr>
        <p:spPr/>
        <p:txBody>
          <a:bodyPr/>
          <a:lstStyle/>
          <a:p>
            <a:r>
              <a:rPr lang="en-US" dirty="0">
                <a:latin typeface="Arial" panose="020B0604020202020204" pitchFamily="34" charset="0"/>
              </a:rPr>
              <a:t>High-end switches, often referred to as “smart switches” and “managed switches”, can help make a network more </a:t>
            </a:r>
            <a:r>
              <a:rPr lang="en-US" dirty="0">
                <a:highlight>
                  <a:srgbClr val="FFFF00"/>
                </a:highlight>
                <a:latin typeface="Arial" panose="020B0604020202020204" pitchFamily="34" charset="0"/>
              </a:rPr>
              <a:t>efficient</a:t>
            </a:r>
            <a:r>
              <a:rPr lang="en-US" dirty="0">
                <a:latin typeface="Arial" panose="020B0604020202020204" pitchFamily="34" charset="0"/>
              </a:rPr>
              <a:t> and </a:t>
            </a:r>
            <a:r>
              <a:rPr lang="en-US" dirty="0">
                <a:highlight>
                  <a:srgbClr val="FFFF00"/>
                </a:highlight>
                <a:latin typeface="Arial" panose="020B0604020202020204" pitchFamily="34" charset="0"/>
              </a:rPr>
              <a:t>reliable</a:t>
            </a:r>
          </a:p>
          <a:p>
            <a:r>
              <a:rPr lang="en-US" dirty="0">
                <a:latin typeface="Arial" panose="020B0604020202020204" pitchFamily="34" charset="0"/>
              </a:rPr>
              <a:t>The following slides are an overview of the most common features found in “smart switches”, such as:</a:t>
            </a:r>
          </a:p>
          <a:p>
            <a:pPr lvl="1"/>
            <a:r>
              <a:rPr lang="en-US" dirty="0">
                <a:latin typeface="Arial" panose="020B0604020202020204" pitchFamily="34" charset="0"/>
              </a:rPr>
              <a:t>Multicast processing</a:t>
            </a:r>
          </a:p>
          <a:p>
            <a:pPr lvl="1"/>
            <a:r>
              <a:rPr lang="en-US" dirty="0">
                <a:latin typeface="Arial" panose="020B0604020202020204" pitchFamily="34" charset="0"/>
              </a:rPr>
              <a:t>Spanning Tree Protocol</a:t>
            </a:r>
          </a:p>
          <a:p>
            <a:pPr lvl="1"/>
            <a:r>
              <a:rPr lang="en-US" dirty="0">
                <a:latin typeface="Arial" panose="020B0604020202020204" pitchFamily="34" charset="0"/>
              </a:rPr>
              <a:t>Virtual local area networks</a:t>
            </a:r>
          </a:p>
          <a:p>
            <a:pPr lvl="1"/>
            <a:r>
              <a:rPr lang="en-US" dirty="0">
                <a:latin typeface="Arial" panose="020B0604020202020204" pitchFamily="34" charset="0"/>
              </a:rPr>
              <a:t>Port security</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12</a:t>
            </a:fld>
            <a:endParaRPr lang="en-US" dirty="0"/>
          </a:p>
        </p:txBody>
      </p:sp>
    </p:spTree>
    <p:extLst>
      <p:ext uri="{BB962C8B-B14F-4D97-AF65-F5344CB8AC3E}">
        <p14:creationId xmlns:p14="http://schemas.microsoft.com/office/powerpoint/2010/main" val="253270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Switch Features</a:t>
            </a:r>
          </a:p>
        </p:txBody>
      </p:sp>
      <p:sp>
        <p:nvSpPr>
          <p:cNvPr id="3" name="Content Placeholder 2"/>
          <p:cNvSpPr>
            <a:spLocks noGrp="1"/>
          </p:cNvSpPr>
          <p:nvPr>
            <p:ph idx="1"/>
          </p:nvPr>
        </p:nvSpPr>
        <p:spPr/>
        <p:txBody>
          <a:bodyPr/>
          <a:lstStyle/>
          <a:p>
            <a:r>
              <a:rPr lang="en-US" b="1" dirty="0">
                <a:latin typeface="Arial" panose="020B0604020202020204" pitchFamily="34" charset="0"/>
              </a:rPr>
              <a:t>Multicast processing </a:t>
            </a:r>
            <a:r>
              <a:rPr lang="en-US" dirty="0">
                <a:latin typeface="Arial" panose="020B0604020202020204" pitchFamily="34" charset="0"/>
              </a:rPr>
              <a:t>– Switches process multicast frames in one of two ways</a:t>
            </a:r>
          </a:p>
          <a:p>
            <a:pPr lvl="1"/>
            <a:r>
              <a:rPr lang="en-US" dirty="0">
                <a:latin typeface="Arial" panose="020B0604020202020204" pitchFamily="34" charset="0"/>
              </a:rPr>
              <a:t>As broadcasts and sends them out all ports</a:t>
            </a:r>
          </a:p>
          <a:p>
            <a:pPr lvl="2"/>
            <a:r>
              <a:rPr lang="en-US" dirty="0">
                <a:latin typeface="Arial" panose="020B0604020202020204" pitchFamily="34" charset="0"/>
              </a:rPr>
              <a:t>Used by low-end switches or those that have not been configured for it</a:t>
            </a:r>
          </a:p>
          <a:p>
            <a:pPr lvl="1"/>
            <a:r>
              <a:rPr lang="en-US" dirty="0">
                <a:latin typeface="Arial" panose="020B0604020202020204" pitchFamily="34" charset="0"/>
              </a:rPr>
              <a:t>By forwarding the frames only to ports that have registered the multicast address</a:t>
            </a:r>
          </a:p>
          <a:p>
            <a:pPr lvl="2"/>
            <a:r>
              <a:rPr lang="en-US" dirty="0">
                <a:latin typeface="Arial" panose="020B0604020202020204" pitchFamily="34" charset="0"/>
              </a:rPr>
              <a:t>Used by switches that support Internet Group Management Protocol (IGMP)</a:t>
            </a:r>
          </a:p>
          <a:p>
            <a:pPr lvl="2"/>
            <a:r>
              <a:rPr lang="en-US" dirty="0">
                <a:latin typeface="Arial" panose="020B0604020202020204" pitchFamily="34" charset="0"/>
              </a:rPr>
              <a:t>Multicast MAC addresses always begin with 01:00:5E </a:t>
            </a:r>
          </a:p>
          <a:p>
            <a:pPr lvl="3"/>
            <a:r>
              <a:rPr lang="en-US" dirty="0">
                <a:latin typeface="Arial" panose="020B0604020202020204" pitchFamily="34" charset="0"/>
              </a:rPr>
              <a:t>The rest of the address </a:t>
            </a:r>
            <a:r>
              <a:rPr lang="en-US" dirty="0" err="1">
                <a:latin typeface="Arial" panose="020B0604020202020204" pitchFamily="34" charset="0"/>
              </a:rPr>
              <a:t>identifes</a:t>
            </a:r>
            <a:r>
              <a:rPr lang="en-US" dirty="0">
                <a:latin typeface="Arial" panose="020B0604020202020204" pitchFamily="34" charset="0"/>
              </a:rPr>
              <a:t> a particular multicast application</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13</a:t>
            </a:fld>
            <a:endParaRPr lang="en-US" dirty="0"/>
          </a:p>
        </p:txBody>
      </p:sp>
    </p:spTree>
    <p:extLst>
      <p:ext uri="{BB962C8B-B14F-4D97-AF65-F5344CB8AC3E}">
        <p14:creationId xmlns:p14="http://schemas.microsoft.com/office/powerpoint/2010/main" val="355330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Switch Features</a:t>
            </a:r>
          </a:p>
        </p:txBody>
      </p:sp>
      <p:sp>
        <p:nvSpPr>
          <p:cNvPr id="3" name="Content Placeholder 2"/>
          <p:cNvSpPr>
            <a:spLocks noGrp="1"/>
          </p:cNvSpPr>
          <p:nvPr>
            <p:ph idx="1"/>
          </p:nvPr>
        </p:nvSpPr>
        <p:spPr/>
        <p:txBody>
          <a:bodyPr/>
          <a:lstStyle/>
          <a:p>
            <a:r>
              <a:rPr lang="en-US" b="1" dirty="0">
                <a:latin typeface="Arial" panose="020B0604020202020204" pitchFamily="34" charset="0"/>
              </a:rPr>
              <a:t>Spanning Tree Protocol (STP) </a:t>
            </a:r>
            <a:r>
              <a:rPr lang="en-US" dirty="0">
                <a:latin typeface="Arial" panose="020B0604020202020204" pitchFamily="34" charset="0"/>
              </a:rPr>
              <a:t>– Enables switches to detect when there is a potential for a switching loop</a:t>
            </a:r>
          </a:p>
          <a:p>
            <a:pPr lvl="1"/>
            <a:r>
              <a:rPr lang="en-US" dirty="0">
                <a:latin typeface="Arial" panose="020B0604020202020204" pitchFamily="34" charset="0"/>
              </a:rPr>
              <a:t>Occurs when a frame is forwarded from one switch to another in an infinite loop)</a:t>
            </a:r>
          </a:p>
          <a:p>
            <a:r>
              <a:rPr lang="en-US" dirty="0">
                <a:latin typeface="Arial" panose="020B0604020202020204" pitchFamily="34" charset="0"/>
              </a:rPr>
              <a:t>When a possible loop is detected:</a:t>
            </a:r>
          </a:p>
          <a:p>
            <a:pPr lvl="1"/>
            <a:r>
              <a:rPr lang="en-US" dirty="0">
                <a:latin typeface="Arial" panose="020B0604020202020204" pitchFamily="34" charset="0"/>
              </a:rPr>
              <a:t>One of the switch ports goes into blocking mode, preventing it from forwarding frames that would create a loop</a:t>
            </a:r>
          </a:p>
          <a:p>
            <a:pPr lvl="1"/>
            <a:r>
              <a:rPr lang="en-US" dirty="0">
                <a:latin typeface="Arial" panose="020B0604020202020204" pitchFamily="34" charset="0"/>
              </a:rPr>
              <a:t>If the loop configuration is broken, the switch that was in blocking mode resumes forwarding frames</a:t>
            </a:r>
          </a:p>
          <a:p>
            <a:endParaRPr lang="en-US" dirty="0"/>
          </a:p>
        </p:txBody>
      </p:sp>
      <p:sp>
        <p:nvSpPr>
          <p:cNvPr id="4" name="Footer Placeholder 3"/>
          <p:cNvSpPr>
            <a:spLocks noGrp="1"/>
          </p:cNvSpPr>
          <p:nvPr>
            <p:ph type="ftr" sz="quarter" idx="10"/>
          </p:nvPr>
        </p:nvSpPr>
        <p:spPr/>
        <p:txBody>
          <a:bodyPr/>
          <a:lstStyle/>
          <a:p>
            <a:pPr>
              <a:defRPr/>
            </a:pPr>
            <a:r>
              <a:rPr lang="en-US" dirty="0"/>
              <a:t>Guide to Networking Essentials, 7th Edition</a:t>
            </a:r>
          </a:p>
        </p:txBody>
      </p:sp>
      <p:sp>
        <p:nvSpPr>
          <p:cNvPr id="5" name="Slide Number Placeholder 4"/>
          <p:cNvSpPr>
            <a:spLocks noGrp="1"/>
          </p:cNvSpPr>
          <p:nvPr>
            <p:ph type="sldNum" sz="quarter" idx="11"/>
          </p:nvPr>
        </p:nvSpPr>
        <p:spPr/>
        <p:txBody>
          <a:bodyPr/>
          <a:lstStyle/>
          <a:p>
            <a:fld id="{AF459AD7-A5D3-4044-A21F-E9BACB4CDE09}" type="slidenum">
              <a:rPr lang="en-US" smtClean="0"/>
              <a:pPr/>
              <a:t>14</a:t>
            </a:fld>
            <a:endParaRPr lang="en-US" dirty="0"/>
          </a:p>
        </p:txBody>
      </p:sp>
    </p:spTree>
    <p:extLst>
      <p:ext uri="{BB962C8B-B14F-4D97-AF65-F5344CB8AC3E}">
        <p14:creationId xmlns:p14="http://schemas.microsoft.com/office/powerpoint/2010/main" val="266426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Switch Features</a:t>
            </a:r>
          </a:p>
        </p:txBody>
      </p:sp>
      <p:pic>
        <p:nvPicPr>
          <p:cNvPr id="6" name="Content Placeholder 5" descr="Switches with redundant paths can create a switching loop" title="Figure 8-3"/>
          <p:cNvPicPr>
            <a:picLocks noGrp="1" noChangeAspect="1"/>
          </p:cNvPicPr>
          <p:nvPr>
            <p:ph idx="1"/>
          </p:nvPr>
        </p:nvPicPr>
        <p:blipFill>
          <a:blip r:embed="rId3"/>
          <a:stretch>
            <a:fillRect/>
          </a:stretch>
        </p:blipFill>
        <p:spPr>
          <a:xfrm>
            <a:off x="2571750" y="1820069"/>
            <a:ext cx="4000500" cy="4086225"/>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15</a:t>
            </a:fld>
            <a:endParaRPr lang="en-US" dirty="0"/>
          </a:p>
        </p:txBody>
      </p:sp>
    </p:spTree>
    <p:extLst>
      <p:ext uri="{BB962C8B-B14F-4D97-AF65-F5344CB8AC3E}">
        <p14:creationId xmlns:p14="http://schemas.microsoft.com/office/powerpoint/2010/main" val="42425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Switch Features</a:t>
            </a:r>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16</a:t>
            </a:fld>
            <a:endParaRPr lang="en-US" dirty="0"/>
          </a:p>
        </p:txBody>
      </p:sp>
      <p:sp>
        <p:nvSpPr>
          <p:cNvPr id="3" name="Content Placeholder 2"/>
          <p:cNvSpPr>
            <a:spLocks noGrp="1"/>
          </p:cNvSpPr>
          <p:nvPr>
            <p:ph idx="1"/>
          </p:nvPr>
        </p:nvSpPr>
        <p:spPr/>
        <p:txBody>
          <a:bodyPr/>
          <a:lstStyle/>
          <a:p>
            <a:r>
              <a:rPr lang="en-US" dirty="0"/>
              <a:t>A side effect of STP:</a:t>
            </a:r>
          </a:p>
          <a:p>
            <a:pPr lvl="1"/>
            <a:r>
              <a:rPr lang="en-US" dirty="0"/>
              <a:t>Devices take longer to create a link with a switch that runs the protocol</a:t>
            </a:r>
          </a:p>
          <a:p>
            <a:r>
              <a:rPr lang="en-US" dirty="0"/>
              <a:t>Rapid Spanning Tree Protocol (RSTP)</a:t>
            </a:r>
          </a:p>
          <a:p>
            <a:pPr lvl="1"/>
            <a:r>
              <a:rPr lang="en-US" dirty="0"/>
              <a:t>An enhancement to STP that provides faster convergence when the topology changes</a:t>
            </a:r>
          </a:p>
        </p:txBody>
      </p:sp>
    </p:spTree>
    <p:extLst>
      <p:ext uri="{BB962C8B-B14F-4D97-AF65-F5344CB8AC3E}">
        <p14:creationId xmlns:p14="http://schemas.microsoft.com/office/powerpoint/2010/main" val="2863396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Switch Features</a:t>
            </a:r>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17</a:t>
            </a:fld>
            <a:endParaRPr lang="en-US" dirty="0"/>
          </a:p>
        </p:txBody>
      </p:sp>
      <p:sp>
        <p:nvSpPr>
          <p:cNvPr id="3" name="Content Placeholder 2"/>
          <p:cNvSpPr>
            <a:spLocks noGrp="1"/>
          </p:cNvSpPr>
          <p:nvPr>
            <p:ph idx="1"/>
          </p:nvPr>
        </p:nvSpPr>
        <p:spPr/>
        <p:txBody>
          <a:bodyPr/>
          <a:lstStyle/>
          <a:p>
            <a:pPr marL="411480" fontAlgn="auto">
              <a:spcAft>
                <a:spcPts val="0"/>
              </a:spcAft>
              <a:defRPr/>
            </a:pPr>
            <a:r>
              <a:rPr lang="en-US" b="1" dirty="0"/>
              <a:t>Virtual Local Area Networks (VLANS) </a:t>
            </a:r>
            <a:r>
              <a:rPr lang="en-US" dirty="0"/>
              <a:t>– enable you to configure one or more switch ports into separate broadcast domains</a:t>
            </a:r>
          </a:p>
          <a:p>
            <a:pPr marL="811530" lvl="1" fontAlgn="auto">
              <a:spcAft>
                <a:spcPts val="0"/>
              </a:spcAft>
              <a:defRPr/>
            </a:pPr>
            <a:r>
              <a:rPr lang="en-US" dirty="0">
                <a:latin typeface="Arial" pitchFamily="34" charset="0"/>
              </a:rPr>
              <a:t>It’s like separating a switch into two or more switches that aren’t connected to one another</a:t>
            </a:r>
          </a:p>
          <a:p>
            <a:pPr marL="411480" fontAlgn="auto">
              <a:spcAft>
                <a:spcPts val="0"/>
              </a:spcAft>
              <a:defRPr/>
            </a:pPr>
            <a:r>
              <a:rPr lang="en-US" dirty="0">
                <a:latin typeface="Arial" pitchFamily="34" charset="0"/>
              </a:rPr>
              <a:t>A router is needed to communicate between VLANs</a:t>
            </a:r>
          </a:p>
          <a:p>
            <a:pPr marL="411480" fontAlgn="auto">
              <a:spcAft>
                <a:spcPts val="0"/>
              </a:spcAft>
              <a:defRPr/>
            </a:pPr>
            <a:r>
              <a:rPr lang="en-US" dirty="0">
                <a:latin typeface="Arial" pitchFamily="34" charset="0"/>
              </a:rPr>
              <a:t>Improves management and security of the network and gives more control of broadcast frames</a:t>
            </a:r>
          </a:p>
          <a:p>
            <a:pPr marL="411480" fontAlgn="auto">
              <a:spcAft>
                <a:spcPts val="0"/>
              </a:spcAft>
              <a:defRPr/>
            </a:pPr>
            <a:r>
              <a:rPr lang="en-US" dirty="0">
                <a:latin typeface="Arial" pitchFamily="34" charset="0"/>
              </a:rPr>
              <a:t>Allows administrators to group users and resources logically instead of by physical location</a:t>
            </a:r>
          </a:p>
          <a:p>
            <a:endParaRPr lang="en-US" dirty="0"/>
          </a:p>
        </p:txBody>
      </p:sp>
    </p:spTree>
    <p:extLst>
      <p:ext uri="{BB962C8B-B14F-4D97-AF65-F5344CB8AC3E}">
        <p14:creationId xmlns:p14="http://schemas.microsoft.com/office/powerpoint/2010/main" val="1351987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Switch Features</a:t>
            </a:r>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18</a:t>
            </a:fld>
            <a:endParaRPr lang="en-US" dirty="0"/>
          </a:p>
        </p:txBody>
      </p:sp>
      <p:pic>
        <p:nvPicPr>
          <p:cNvPr id="6" name="Content Placeholder 5" descr="A network using VLANs" title="Figure 8-4"/>
          <p:cNvPicPr>
            <a:picLocks noGrp="1" noChangeAspect="1"/>
          </p:cNvPicPr>
          <p:nvPr>
            <p:ph idx="1"/>
          </p:nvPr>
        </p:nvPicPr>
        <p:blipFill>
          <a:blip r:embed="rId3"/>
          <a:stretch>
            <a:fillRect/>
          </a:stretch>
        </p:blipFill>
        <p:spPr>
          <a:xfrm>
            <a:off x="2424112" y="1796256"/>
            <a:ext cx="4295775" cy="4133850"/>
          </a:xfrm>
          <a:prstGeom prst="rect">
            <a:avLst/>
          </a:prstGeom>
        </p:spPr>
      </p:pic>
    </p:spTree>
    <p:extLst>
      <p:ext uri="{BB962C8B-B14F-4D97-AF65-F5344CB8AC3E}">
        <p14:creationId xmlns:p14="http://schemas.microsoft.com/office/powerpoint/2010/main" val="94996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Switch Features</a:t>
            </a:r>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19</a:t>
            </a:fld>
            <a:endParaRPr lang="en-US" dirty="0"/>
          </a:p>
        </p:txBody>
      </p:sp>
      <p:pic>
        <p:nvPicPr>
          <p:cNvPr id="7" name="Content Placeholder 6" descr="VLANs logically group users and resources from different physical locations" title="Figure 8-5"/>
          <p:cNvPicPr>
            <a:picLocks noGrp="1" noChangeAspect="1"/>
          </p:cNvPicPr>
          <p:nvPr>
            <p:ph idx="1"/>
          </p:nvPr>
        </p:nvPicPr>
        <p:blipFill>
          <a:blip r:embed="rId3"/>
          <a:stretch>
            <a:fillRect/>
          </a:stretch>
        </p:blipFill>
        <p:spPr>
          <a:xfrm>
            <a:off x="2128837" y="2015331"/>
            <a:ext cx="4886325" cy="3695700"/>
          </a:xfrm>
          <a:prstGeom prst="rect">
            <a:avLst/>
          </a:prstGeom>
        </p:spPr>
      </p:pic>
    </p:spTree>
    <p:extLst>
      <p:ext uri="{BB962C8B-B14F-4D97-AF65-F5344CB8AC3E}">
        <p14:creationId xmlns:p14="http://schemas.microsoft.com/office/powerpoint/2010/main" val="122048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type="title"/>
          </p:nvPr>
        </p:nvSpPr>
        <p:spPr/>
        <p:txBody>
          <a:bodyPr/>
          <a:lstStyle/>
          <a:p>
            <a:r>
              <a:rPr lang="en-US" dirty="0"/>
              <a:t>Objectives</a:t>
            </a:r>
          </a:p>
        </p:txBody>
      </p:sp>
      <p:sp>
        <p:nvSpPr>
          <p:cNvPr id="18437" name="Rectangle 7"/>
          <p:cNvSpPr>
            <a:spLocks noGrp="1" noChangeArrowheads="1"/>
          </p:cNvSpPr>
          <p:nvPr>
            <p:ph type="body" idx="1"/>
          </p:nvPr>
        </p:nvSpPr>
        <p:spPr/>
        <p:txBody>
          <a:bodyPr/>
          <a:lstStyle/>
          <a:p>
            <a:pPr eaLnBrk="1" hangingPunct="1"/>
            <a:r>
              <a:rPr lang="en-US" dirty="0">
                <a:latin typeface="Arial" panose="020B0604020202020204" pitchFamily="34" charset="0"/>
              </a:rPr>
              <a:t>Describe the advanced features and operation of network switches</a:t>
            </a:r>
          </a:p>
          <a:p>
            <a:pPr eaLnBrk="1" hangingPunct="1"/>
            <a:r>
              <a:rPr lang="en-US" dirty="0">
                <a:latin typeface="Arial" panose="020B0604020202020204" pitchFamily="34" charset="0"/>
              </a:rPr>
              <a:t>Describe routing table properties and discuss routing protocols</a:t>
            </a:r>
          </a:p>
          <a:p>
            <a:pPr eaLnBrk="1" hangingPunct="1"/>
            <a:r>
              <a:rPr lang="en-US" dirty="0">
                <a:latin typeface="Arial" panose="020B0604020202020204" pitchFamily="34" charset="0"/>
              </a:rPr>
              <a:t>Explain basic and advanced wireless access point features</a:t>
            </a:r>
          </a:p>
          <a:p>
            <a:pPr eaLnBrk="1" hangingPunct="1"/>
            <a:r>
              <a:rPr lang="en-US" dirty="0">
                <a:latin typeface="Arial" panose="020B0604020202020204" pitchFamily="34" charset="0"/>
              </a:rPr>
              <a:t>Select the most suitable NIC bus and features for a computer</a:t>
            </a:r>
          </a:p>
        </p:txBody>
      </p:sp>
      <p:sp>
        <p:nvSpPr>
          <p:cNvPr id="18435" name="Slide Number Placeholder 4"/>
          <p:cNvSpPr>
            <a:spLocks noGrp="1"/>
          </p:cNvSpPr>
          <p:nvPr>
            <p:ph type="sldNum" sz="quarter" idx="11"/>
          </p:nvPr>
        </p:nvSpPr>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B06A50-9E8D-4F10-A253-1A8E9C03BABB}" type="slidenum">
              <a:rPr lang="en-US" smtClean="0"/>
              <a:pPr/>
              <a:t>2</a:t>
            </a:fld>
            <a:endParaRPr lang="en-US" dirty="0"/>
          </a:p>
        </p:txBody>
      </p:sp>
      <p:sp>
        <p:nvSpPr>
          <p:cNvPr id="6" name="Footer Placeholder 5"/>
          <p:cNvSpPr>
            <a:spLocks noGrp="1"/>
          </p:cNvSpPr>
          <p:nvPr>
            <p:ph type="ftr" sz="quarter" idx="10"/>
          </p:nvPr>
        </p:nvSpPr>
        <p:spPr/>
        <p:txBody>
          <a:bodyPr/>
          <a:lstStyle/>
          <a:p>
            <a:pPr>
              <a:defRPr/>
            </a:pPr>
            <a:r>
              <a:rPr lang="en-US"/>
              <a:t>Guide to Networking Essentials, 7th Edition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Switch Features</a:t>
            </a:r>
          </a:p>
        </p:txBody>
      </p:sp>
      <p:sp>
        <p:nvSpPr>
          <p:cNvPr id="3" name="Content Placeholder 2"/>
          <p:cNvSpPr>
            <a:spLocks noGrp="1"/>
          </p:cNvSpPr>
          <p:nvPr>
            <p:ph idx="1"/>
          </p:nvPr>
        </p:nvSpPr>
        <p:spPr/>
        <p:txBody>
          <a:bodyPr/>
          <a:lstStyle/>
          <a:p>
            <a:r>
              <a:rPr lang="en-US" dirty="0"/>
              <a:t>VLAN Trunks </a:t>
            </a:r>
          </a:p>
          <a:p>
            <a:pPr lvl="1">
              <a:defRPr/>
            </a:pPr>
            <a:r>
              <a:rPr lang="en-US" dirty="0"/>
              <a:t>A </a:t>
            </a:r>
            <a:r>
              <a:rPr lang="en-US" b="1" dirty="0"/>
              <a:t>trunk port </a:t>
            </a:r>
            <a:r>
              <a:rPr lang="en-US" dirty="0"/>
              <a:t>is a switch port configured to carry traffic from all VLANs to another switch or router</a:t>
            </a:r>
          </a:p>
          <a:p>
            <a:pPr lvl="2">
              <a:defRPr/>
            </a:pPr>
            <a:r>
              <a:rPr lang="en-US" dirty="0"/>
              <a:t>The switch or router port must also be configured as a trunk port</a:t>
            </a:r>
          </a:p>
          <a:p>
            <a:pPr lvl="1">
              <a:defRPr/>
            </a:pPr>
            <a:r>
              <a:rPr lang="en-US" dirty="0"/>
              <a:t>Involves the switch adding a tag to each frame that must traverse the trunk port</a:t>
            </a:r>
          </a:p>
          <a:p>
            <a:pPr lvl="2">
              <a:defRPr/>
            </a:pPr>
            <a:r>
              <a:rPr lang="en-US" dirty="0"/>
              <a:t>The VLAN tag identifies which VLAN the traffic originated from</a:t>
            </a:r>
          </a:p>
          <a:p>
            <a:pPr lvl="1"/>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20</a:t>
            </a:fld>
            <a:endParaRPr lang="en-US" dirty="0"/>
          </a:p>
        </p:txBody>
      </p:sp>
    </p:spTree>
    <p:extLst>
      <p:ext uri="{BB962C8B-B14F-4D97-AF65-F5344CB8AC3E}">
        <p14:creationId xmlns:p14="http://schemas.microsoft.com/office/powerpoint/2010/main" val="2103869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Switch Features</a:t>
            </a:r>
          </a:p>
        </p:txBody>
      </p:sp>
      <p:sp>
        <p:nvSpPr>
          <p:cNvPr id="3" name="Content Placeholder 2"/>
          <p:cNvSpPr>
            <a:spLocks noGrp="1"/>
          </p:cNvSpPr>
          <p:nvPr>
            <p:ph idx="1"/>
          </p:nvPr>
        </p:nvSpPr>
        <p:spPr/>
        <p:txBody>
          <a:bodyPr/>
          <a:lstStyle/>
          <a:p>
            <a:r>
              <a:rPr lang="en-US" dirty="0">
                <a:latin typeface="Arial" panose="020B0604020202020204" pitchFamily="34" charset="0"/>
              </a:rPr>
              <a:t>Factors to consider before using VLANs</a:t>
            </a:r>
          </a:p>
          <a:p>
            <a:pPr lvl="1"/>
            <a:r>
              <a:rPr lang="en-US" dirty="0">
                <a:latin typeface="Arial" panose="020B0604020202020204" pitchFamily="34" charset="0"/>
              </a:rPr>
              <a:t>Overuse of VLANs can cost more than it benefits you</a:t>
            </a:r>
          </a:p>
          <a:p>
            <a:pPr lvl="1"/>
            <a:r>
              <a:rPr lang="en-US" dirty="0">
                <a:latin typeface="Arial" panose="020B0604020202020204" pitchFamily="34" charset="0"/>
              </a:rPr>
              <a:t>More VLANs mean more logical networks so your network will be more complicated</a:t>
            </a:r>
          </a:p>
          <a:p>
            <a:pPr lvl="1"/>
            <a:r>
              <a:rPr lang="en-US" dirty="0">
                <a:latin typeface="Arial" panose="020B0604020202020204" pitchFamily="34" charset="0"/>
              </a:rPr>
              <a:t>Every VLAN you create requires a corresponding router interface</a:t>
            </a:r>
          </a:p>
          <a:p>
            <a:pPr lvl="1"/>
            <a:r>
              <a:rPr lang="en-US" dirty="0">
                <a:latin typeface="Arial" panose="020B0604020202020204" pitchFamily="34" charset="0"/>
              </a:rPr>
              <a:t>Routers are slower devices, so performance can decrease with the addition of more VLANs</a:t>
            </a:r>
          </a:p>
          <a:p>
            <a:pPr lvl="1"/>
            <a:r>
              <a:rPr lang="en-US" dirty="0">
                <a:latin typeface="Arial" panose="020B0604020202020204" pitchFamily="34" charset="0"/>
              </a:rPr>
              <a:t>More router interfaces mean additional IP networks, which is likely to require </a:t>
            </a:r>
            <a:r>
              <a:rPr lang="en-US" dirty="0" err="1">
                <a:latin typeface="Arial" panose="020B0604020202020204" pitchFamily="34" charset="0"/>
              </a:rPr>
              <a:t>subnetting</a:t>
            </a:r>
            <a:r>
              <a:rPr lang="en-US" dirty="0">
                <a:latin typeface="Arial" panose="020B0604020202020204" pitchFamily="34" charset="0"/>
              </a:rPr>
              <a:t> your existing network</a:t>
            </a:r>
          </a:p>
          <a:p>
            <a:pPr lvl="1"/>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21</a:t>
            </a:fld>
            <a:endParaRPr lang="en-US" dirty="0"/>
          </a:p>
        </p:txBody>
      </p:sp>
    </p:spTree>
    <p:extLst>
      <p:ext uri="{BB962C8B-B14F-4D97-AF65-F5344CB8AC3E}">
        <p14:creationId xmlns:p14="http://schemas.microsoft.com/office/powerpoint/2010/main" val="1218749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Switch Features</a:t>
            </a:r>
          </a:p>
        </p:txBody>
      </p:sp>
      <p:sp>
        <p:nvSpPr>
          <p:cNvPr id="3" name="Content Placeholder 2"/>
          <p:cNvSpPr>
            <a:spLocks noGrp="1"/>
          </p:cNvSpPr>
          <p:nvPr>
            <p:ph idx="1"/>
          </p:nvPr>
        </p:nvSpPr>
        <p:spPr/>
        <p:txBody>
          <a:bodyPr/>
          <a:lstStyle/>
          <a:p>
            <a:r>
              <a:rPr lang="en-US" sz="2400" b="1" dirty="0">
                <a:latin typeface="Arial" panose="020B0604020202020204" pitchFamily="34" charset="0"/>
              </a:rPr>
              <a:t>Switch Port Security</a:t>
            </a:r>
            <a:r>
              <a:rPr lang="en-US" sz="2400" dirty="0">
                <a:latin typeface="Arial" panose="020B0604020202020204" pitchFamily="34" charset="0"/>
              </a:rPr>
              <a:t> – In some public buildings, network jacks with connections to switches are often available to public users, who can easily plug in a laptop that contain viruses, hacker tools, and other malware</a:t>
            </a:r>
          </a:p>
          <a:p>
            <a:pPr lvl="1"/>
            <a:r>
              <a:rPr lang="en-US" sz="2200" dirty="0">
                <a:latin typeface="Arial" panose="020B0604020202020204" pitchFamily="34" charset="0"/>
              </a:rPr>
              <a:t>A switch with port security features can help prevent this type of connection</a:t>
            </a:r>
          </a:p>
          <a:p>
            <a:pPr lvl="1"/>
            <a:r>
              <a:rPr lang="en-US" sz="2200" dirty="0">
                <a:latin typeface="Arial" panose="020B0604020202020204" pitchFamily="34" charset="0"/>
              </a:rPr>
              <a:t>Enables an administrator to limit how many and which MAC addresses can connect to a port</a:t>
            </a:r>
          </a:p>
          <a:p>
            <a:pPr lvl="1"/>
            <a:r>
              <a:rPr lang="en-US" sz="2200" dirty="0">
                <a:latin typeface="Arial" panose="020B0604020202020204" pitchFamily="34" charset="0"/>
              </a:rPr>
              <a:t>If an unauthorized computer attempts to connect, the port can be disabled and a message can be sent to the administrator to alert them of the intrusion</a:t>
            </a:r>
          </a:p>
          <a:p>
            <a:pPr lvl="1"/>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22</a:t>
            </a:fld>
            <a:endParaRPr lang="en-US" dirty="0"/>
          </a:p>
        </p:txBody>
      </p:sp>
    </p:spTree>
    <p:extLst>
      <p:ext uri="{BB962C8B-B14F-4D97-AF65-F5344CB8AC3E}">
        <p14:creationId xmlns:p14="http://schemas.microsoft.com/office/powerpoint/2010/main" val="2388786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Multilayer Switches</a:t>
            </a:r>
          </a:p>
        </p:txBody>
      </p:sp>
      <p:sp>
        <p:nvSpPr>
          <p:cNvPr id="3" name="Content Placeholder 2"/>
          <p:cNvSpPr>
            <a:spLocks noGrp="1"/>
          </p:cNvSpPr>
          <p:nvPr>
            <p:ph idx="1"/>
          </p:nvPr>
        </p:nvSpPr>
        <p:spPr/>
        <p:txBody>
          <a:bodyPr/>
          <a:lstStyle/>
          <a:p>
            <a:r>
              <a:rPr lang="en-US" dirty="0"/>
              <a:t>Some advanced devices have all the functions of a managed switch (Layer 2) but add Layer 3 capabilities</a:t>
            </a:r>
          </a:p>
          <a:p>
            <a:pPr lvl="1"/>
            <a:r>
              <a:rPr lang="en-US" dirty="0"/>
              <a:t>Typically used in the interior of networks to route between VLANs instead of being placed on the network perimeter</a:t>
            </a:r>
          </a:p>
          <a:p>
            <a:r>
              <a:rPr lang="en-US" dirty="0"/>
              <a:t>Offer performance advantage over traditional routers</a:t>
            </a:r>
          </a:p>
          <a:p>
            <a:pPr lvl="1"/>
            <a:r>
              <a:rPr lang="en-US" dirty="0"/>
              <a:t>Packet routing between VLANs is done within the switch instead of having to exit the switch to a router</a:t>
            </a:r>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23</a:t>
            </a:fld>
            <a:endParaRPr lang="en-US" dirty="0"/>
          </a:p>
        </p:txBody>
      </p:sp>
    </p:spTree>
    <p:extLst>
      <p:ext uri="{BB962C8B-B14F-4D97-AF65-F5344CB8AC3E}">
        <p14:creationId xmlns:p14="http://schemas.microsoft.com/office/powerpoint/2010/main" val="3329393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Multilayer Switches</a:t>
            </a:r>
          </a:p>
        </p:txBody>
      </p:sp>
      <p:pic>
        <p:nvPicPr>
          <p:cNvPr id="6" name="Content Placeholder 5" descr="Multilayer switches route between VLANs" title="Figure 8-7"/>
          <p:cNvPicPr>
            <a:picLocks noGrp="1" noChangeAspect="1"/>
          </p:cNvPicPr>
          <p:nvPr>
            <p:ph idx="1"/>
          </p:nvPr>
        </p:nvPicPr>
        <p:blipFill>
          <a:blip r:embed="rId3"/>
          <a:stretch>
            <a:fillRect/>
          </a:stretch>
        </p:blipFill>
        <p:spPr>
          <a:xfrm>
            <a:off x="2447925" y="1712119"/>
            <a:ext cx="4248150" cy="4238625"/>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24</a:t>
            </a:fld>
            <a:endParaRPr lang="en-US" dirty="0"/>
          </a:p>
        </p:txBody>
      </p:sp>
    </p:spTree>
    <p:extLst>
      <p:ext uri="{BB962C8B-B14F-4D97-AF65-F5344CB8AC3E}">
        <p14:creationId xmlns:p14="http://schemas.microsoft.com/office/powerpoint/2010/main" val="1955130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Routers in Depth</a:t>
            </a:r>
          </a:p>
        </p:txBody>
      </p:sp>
      <p:sp>
        <p:nvSpPr>
          <p:cNvPr id="3" name="Content Placeholder 2"/>
          <p:cNvSpPr>
            <a:spLocks noGrp="1"/>
          </p:cNvSpPr>
          <p:nvPr>
            <p:ph idx="1"/>
          </p:nvPr>
        </p:nvSpPr>
        <p:spPr/>
        <p:txBody>
          <a:bodyPr/>
          <a:lstStyle/>
          <a:p>
            <a:r>
              <a:rPr lang="en-US" sz="2400" dirty="0">
                <a:latin typeface="Arial" panose="020B0604020202020204" pitchFamily="34" charset="0"/>
              </a:rPr>
              <a:t>Routers operate at the Network layer (Layer 3) and work with packets </a:t>
            </a:r>
          </a:p>
          <a:p>
            <a:pPr lvl="1"/>
            <a:r>
              <a:rPr lang="en-US" dirty="0">
                <a:latin typeface="Arial" panose="020B0604020202020204" pitchFamily="34" charset="0"/>
              </a:rPr>
              <a:t>Connect separate logical networks to form an </a:t>
            </a:r>
            <a:r>
              <a:rPr lang="en-US" dirty="0">
                <a:highlight>
                  <a:srgbClr val="FFFF00"/>
                </a:highlight>
                <a:latin typeface="Arial" panose="020B0604020202020204" pitchFamily="34" charset="0"/>
              </a:rPr>
              <a:t>internetwork</a:t>
            </a:r>
          </a:p>
          <a:p>
            <a:pPr lvl="1"/>
            <a:r>
              <a:rPr lang="en-US" dirty="0">
                <a:latin typeface="Arial" panose="020B0604020202020204" pitchFamily="34" charset="0"/>
              </a:rPr>
              <a:t>Broadcast frames are not forwarded to other router ports (other networks)</a:t>
            </a:r>
          </a:p>
          <a:p>
            <a:pPr lvl="1"/>
            <a:r>
              <a:rPr lang="en-US" dirty="0">
                <a:latin typeface="Arial" panose="020B0604020202020204" pitchFamily="34" charset="0"/>
              </a:rPr>
              <a:t>Routers can be used to create </a:t>
            </a:r>
            <a:r>
              <a:rPr lang="en-US" dirty="0">
                <a:highlight>
                  <a:srgbClr val="FFFF00"/>
                </a:highlight>
                <a:latin typeface="Arial" panose="020B0604020202020204" pitchFamily="34" charset="0"/>
              </a:rPr>
              <a:t>complex internetworks </a:t>
            </a:r>
            <a:r>
              <a:rPr lang="en-US" dirty="0">
                <a:latin typeface="Arial" panose="020B0604020202020204" pitchFamily="34" charset="0"/>
              </a:rPr>
              <a:t>with multiple paths creating fault tolerance and load sharing</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25</a:t>
            </a:fld>
            <a:endParaRPr lang="en-US" dirty="0"/>
          </a:p>
        </p:txBody>
      </p:sp>
    </p:spTree>
    <p:extLst>
      <p:ext uri="{BB962C8B-B14F-4D97-AF65-F5344CB8AC3E}">
        <p14:creationId xmlns:p14="http://schemas.microsoft.com/office/powerpoint/2010/main" val="4045594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Routers in Depth</a:t>
            </a:r>
          </a:p>
        </p:txBody>
      </p:sp>
      <p:sp>
        <p:nvSpPr>
          <p:cNvPr id="3" name="Content Placeholder 2"/>
          <p:cNvSpPr>
            <a:spLocks noGrp="1"/>
          </p:cNvSpPr>
          <p:nvPr>
            <p:ph idx="1"/>
          </p:nvPr>
        </p:nvSpPr>
        <p:spPr/>
        <p:txBody>
          <a:bodyPr/>
          <a:lstStyle/>
          <a:p>
            <a:r>
              <a:rPr lang="en-US" dirty="0">
                <a:latin typeface="Arial" panose="020B0604020202020204" pitchFamily="34" charset="0"/>
              </a:rPr>
              <a:t>All processing done by routers depends on the following features found on most routers:</a:t>
            </a:r>
          </a:p>
          <a:p>
            <a:pPr lvl="1"/>
            <a:r>
              <a:rPr lang="en-US" dirty="0">
                <a:latin typeface="Arial" panose="020B0604020202020204" pitchFamily="34" charset="0"/>
              </a:rPr>
              <a:t>Router interfaces</a:t>
            </a:r>
          </a:p>
          <a:p>
            <a:pPr lvl="1"/>
            <a:r>
              <a:rPr lang="en-US" dirty="0">
                <a:latin typeface="Arial" panose="020B0604020202020204" pitchFamily="34" charset="0"/>
              </a:rPr>
              <a:t>Routing tables</a:t>
            </a:r>
          </a:p>
          <a:p>
            <a:pPr lvl="1"/>
            <a:r>
              <a:rPr lang="en-US" dirty="0">
                <a:latin typeface="Arial" panose="020B0604020202020204" pitchFamily="34" charset="0"/>
              </a:rPr>
              <a:t>Routing protocols </a:t>
            </a:r>
          </a:p>
          <a:p>
            <a:pPr lvl="1"/>
            <a:r>
              <a:rPr lang="en-US" dirty="0">
                <a:latin typeface="Arial" panose="020B0604020202020204" pitchFamily="34" charset="0"/>
              </a:rPr>
              <a:t>Access control lists</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26</a:t>
            </a:fld>
            <a:endParaRPr lang="en-US" dirty="0"/>
          </a:p>
        </p:txBody>
      </p:sp>
    </p:spTree>
    <p:extLst>
      <p:ext uri="{BB962C8B-B14F-4D97-AF65-F5344CB8AC3E}">
        <p14:creationId xmlns:p14="http://schemas.microsoft.com/office/powerpoint/2010/main" val="1928367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Routers in Depth</a:t>
            </a:r>
          </a:p>
        </p:txBody>
      </p:sp>
      <p:pic>
        <p:nvPicPr>
          <p:cNvPr id="6" name="Content Placeholder 5" descr="Routers can connect networks with many different paths between them" title="Figure 8-8 "/>
          <p:cNvPicPr>
            <a:picLocks noGrp="1" noChangeAspect="1"/>
          </p:cNvPicPr>
          <p:nvPr>
            <p:ph idx="1"/>
          </p:nvPr>
        </p:nvPicPr>
        <p:blipFill>
          <a:blip r:embed="rId3"/>
          <a:stretch>
            <a:fillRect/>
          </a:stretch>
        </p:blipFill>
        <p:spPr>
          <a:xfrm>
            <a:off x="1676400" y="1905000"/>
            <a:ext cx="5713111" cy="3725069"/>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27</a:t>
            </a:fld>
            <a:endParaRPr lang="en-US" dirty="0"/>
          </a:p>
        </p:txBody>
      </p:sp>
    </p:spTree>
    <p:extLst>
      <p:ext uri="{BB962C8B-B14F-4D97-AF65-F5344CB8AC3E}">
        <p14:creationId xmlns:p14="http://schemas.microsoft.com/office/powerpoint/2010/main" val="936417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Interfaces</a:t>
            </a:r>
          </a:p>
        </p:txBody>
      </p:sp>
      <p:sp>
        <p:nvSpPr>
          <p:cNvPr id="3" name="Content Placeholder 2"/>
          <p:cNvSpPr>
            <a:spLocks noGrp="1"/>
          </p:cNvSpPr>
          <p:nvPr>
            <p:ph idx="1"/>
          </p:nvPr>
        </p:nvSpPr>
        <p:spPr/>
        <p:txBody>
          <a:bodyPr/>
          <a:lstStyle/>
          <a:p>
            <a:r>
              <a:rPr lang="en-US" sz="2400" dirty="0">
                <a:latin typeface="Arial" panose="020B0604020202020204" pitchFamily="34" charset="0"/>
              </a:rPr>
              <a:t>Routers must have </a:t>
            </a:r>
            <a:r>
              <a:rPr lang="en-US" sz="2400" dirty="0">
                <a:highlight>
                  <a:srgbClr val="FFFF00"/>
                </a:highlight>
                <a:latin typeface="Arial" panose="020B0604020202020204" pitchFamily="34" charset="0"/>
              </a:rPr>
              <a:t>two or more interfaces </a:t>
            </a:r>
            <a:r>
              <a:rPr lang="en-US" sz="2400" dirty="0">
                <a:latin typeface="Arial" panose="020B0604020202020204" pitchFamily="34" charset="0"/>
              </a:rPr>
              <a:t>(ports) in order to forward packets to other networks</a:t>
            </a:r>
          </a:p>
          <a:p>
            <a:r>
              <a:rPr lang="en-US" sz="2400" dirty="0">
                <a:latin typeface="Arial" panose="020B0604020202020204" pitchFamily="34" charset="0"/>
              </a:rPr>
              <a:t>When a router interface receives a frame it compares the </a:t>
            </a:r>
            <a:r>
              <a:rPr lang="en-US" sz="2400" dirty="0">
                <a:highlight>
                  <a:srgbClr val="FFFF00"/>
                </a:highlight>
                <a:latin typeface="Arial" panose="020B0604020202020204" pitchFamily="34" charset="0"/>
              </a:rPr>
              <a:t>destination MAC</a:t>
            </a:r>
            <a:r>
              <a:rPr lang="en-US" sz="2400" dirty="0">
                <a:latin typeface="Arial" panose="020B0604020202020204" pitchFamily="34" charset="0"/>
              </a:rPr>
              <a:t> address with the interface’s MAC address</a:t>
            </a:r>
          </a:p>
          <a:p>
            <a:pPr lvl="1"/>
            <a:r>
              <a:rPr lang="en-US" sz="2000" dirty="0">
                <a:latin typeface="Arial" panose="020B0604020202020204" pitchFamily="34" charset="0"/>
              </a:rPr>
              <a:t>If they match, the router strips the frame header and trailer and reads the packet’s destination IP address </a:t>
            </a:r>
          </a:p>
          <a:p>
            <a:pPr lvl="1"/>
            <a:r>
              <a:rPr lang="en-US" sz="2000" dirty="0">
                <a:latin typeface="Arial" panose="020B0604020202020204" pitchFamily="34" charset="0"/>
              </a:rPr>
              <a:t>If the IP address matches it processes the packet</a:t>
            </a:r>
          </a:p>
          <a:p>
            <a:pPr lvl="1"/>
            <a:r>
              <a:rPr lang="en-US" sz="2000" dirty="0">
                <a:latin typeface="Arial" panose="020B0604020202020204" pitchFamily="34" charset="0"/>
              </a:rPr>
              <a:t>If the IP address does not match, the router consults its </a:t>
            </a:r>
            <a:r>
              <a:rPr lang="en-US" sz="2000" dirty="0">
                <a:highlight>
                  <a:srgbClr val="FFFF00"/>
                </a:highlight>
                <a:latin typeface="Arial" panose="020B0604020202020204" pitchFamily="34" charset="0"/>
              </a:rPr>
              <a:t>routing table</a:t>
            </a:r>
            <a:r>
              <a:rPr lang="en-US" sz="2000" dirty="0">
                <a:latin typeface="Arial" panose="020B0604020202020204" pitchFamily="34" charset="0"/>
              </a:rPr>
              <a:t> to determine how to get the packet to the its destination</a:t>
            </a:r>
          </a:p>
          <a:p>
            <a:pPr lvl="1"/>
            <a:r>
              <a:rPr lang="en-US" sz="2000" dirty="0">
                <a:latin typeface="Arial" panose="020B0604020202020204" pitchFamily="34" charset="0"/>
              </a:rPr>
              <a:t>Process of moving a packet from the incoming interface to the outgoing interface is called </a:t>
            </a:r>
            <a:r>
              <a:rPr lang="en-US" sz="2000" b="1" dirty="0">
                <a:latin typeface="Arial" panose="020B0604020202020204" pitchFamily="34" charset="0"/>
              </a:rPr>
              <a:t>packet forwarding</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28</a:t>
            </a:fld>
            <a:endParaRPr lang="en-US" dirty="0"/>
          </a:p>
        </p:txBody>
      </p:sp>
    </p:spTree>
    <p:extLst>
      <p:ext uri="{BB962C8B-B14F-4D97-AF65-F5344CB8AC3E}">
        <p14:creationId xmlns:p14="http://schemas.microsoft.com/office/powerpoint/2010/main" val="2311469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Interfaces</a:t>
            </a:r>
          </a:p>
        </p:txBody>
      </p:sp>
      <p:sp>
        <p:nvSpPr>
          <p:cNvPr id="3" name="Content Placeholder 2"/>
          <p:cNvSpPr>
            <a:spLocks noGrp="1"/>
          </p:cNvSpPr>
          <p:nvPr>
            <p:ph idx="1"/>
          </p:nvPr>
        </p:nvSpPr>
        <p:spPr/>
        <p:txBody>
          <a:bodyPr/>
          <a:lstStyle/>
          <a:p>
            <a:r>
              <a:rPr lang="en-US" sz="1800" dirty="0">
                <a:latin typeface="Arial" panose="020B0604020202020204" pitchFamily="34" charset="0"/>
              </a:rPr>
              <a:t>The following steps summarize how a router uses its interface to forward packets from one network to another:</a:t>
            </a:r>
          </a:p>
          <a:p>
            <a:pPr marL="914400" lvl="1" indent="-457200">
              <a:buFont typeface="+mj-lt"/>
              <a:buAutoNum type="arabicPeriod"/>
            </a:pPr>
            <a:r>
              <a:rPr lang="en-US" sz="1800" dirty="0"/>
              <a:t>A router receives a frame on an interface.</a:t>
            </a:r>
          </a:p>
          <a:p>
            <a:pPr marL="914400" lvl="1" indent="-457200">
              <a:buFont typeface="+mj-lt"/>
              <a:buAutoNum type="arabicPeriod"/>
            </a:pPr>
            <a:r>
              <a:rPr lang="en-US" sz="1800" dirty="0"/>
              <a:t>The router checks the frame’s destination MAC address.</a:t>
            </a:r>
          </a:p>
          <a:p>
            <a:pPr marL="914400" lvl="1" indent="-457200">
              <a:buFont typeface="+mj-lt"/>
              <a:buAutoNum type="arabicPeriod"/>
            </a:pPr>
            <a:r>
              <a:rPr lang="en-SG" sz="1800" dirty="0"/>
              <a:t>If the destination MAC address matches the interface’s address, the router reads the frame; otherwise, the frame is discarded.</a:t>
            </a:r>
          </a:p>
          <a:p>
            <a:pPr marL="914400" lvl="1" indent="-457200">
              <a:buFont typeface="+mj-lt"/>
              <a:buAutoNum type="arabicPeriod"/>
            </a:pPr>
            <a:r>
              <a:rPr lang="en-SG" sz="1800" dirty="0"/>
              <a:t>The frame header and trailer are stripped to create a packet.</a:t>
            </a:r>
          </a:p>
          <a:p>
            <a:pPr marL="914400" lvl="1" indent="-457200">
              <a:buFont typeface="+mj-lt"/>
              <a:buAutoNum type="arabicPeriod"/>
            </a:pPr>
            <a:r>
              <a:rPr lang="en-SG" sz="1800" dirty="0"/>
              <a:t>The destination IP address is checked.</a:t>
            </a:r>
          </a:p>
          <a:p>
            <a:pPr marL="914400" lvl="1" indent="-457200">
              <a:buFont typeface="+mj-lt"/>
              <a:buAutoNum type="arabicPeriod"/>
            </a:pPr>
            <a:r>
              <a:rPr lang="en-SG" sz="1800" dirty="0"/>
              <a:t>If the IP address’s network ID is different from the interface’s network ID, the packet should be routed.</a:t>
            </a:r>
          </a:p>
          <a:p>
            <a:pPr marL="914400" lvl="1" indent="-457200">
              <a:buFont typeface="+mj-lt"/>
              <a:buAutoNum type="arabicPeriod"/>
            </a:pPr>
            <a:r>
              <a:rPr lang="en-SG" sz="1800" dirty="0"/>
              <a:t>The router consults the routing table to determine to which of its interfaces the packet should be forwarded.</a:t>
            </a:r>
          </a:p>
          <a:p>
            <a:pPr marL="914400" lvl="1" indent="-457200">
              <a:buFont typeface="+mj-lt"/>
              <a:buAutoNum type="arabicPeriod"/>
            </a:pPr>
            <a:r>
              <a:rPr lang="en-SG" sz="1800" dirty="0"/>
              <a:t>The packet is encapsulated in a new frame header and trailer.</a:t>
            </a:r>
          </a:p>
          <a:p>
            <a:pPr marL="914400" lvl="1" indent="-457200">
              <a:buFont typeface="+mj-lt"/>
              <a:buAutoNum type="arabicPeriod"/>
            </a:pPr>
            <a:r>
              <a:rPr lang="en-SG" sz="1800" dirty="0"/>
              <a:t>The packet is forwarded to the destination computer or the next router in the path.</a:t>
            </a:r>
          </a:p>
          <a:p>
            <a:pPr marL="914400" lvl="1" indent="-457200">
              <a:buFont typeface="+mj-lt"/>
              <a:buAutoNum type="arabicPeriod"/>
            </a:pPr>
            <a:endParaRPr lang="en-US" sz="2000" dirty="0"/>
          </a:p>
          <a:p>
            <a:pPr marL="914400" lvl="1" indent="-457200">
              <a:buFont typeface="+mj-lt"/>
              <a:buAutoNum type="arabicPeriod"/>
            </a:pPr>
            <a:endParaRPr lang="en-US" sz="2000"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29</a:t>
            </a:fld>
            <a:endParaRPr lang="en-US" dirty="0"/>
          </a:p>
        </p:txBody>
      </p:sp>
    </p:spTree>
    <p:extLst>
      <p:ext uri="{BB962C8B-B14F-4D97-AF65-F5344CB8AC3E}">
        <p14:creationId xmlns:p14="http://schemas.microsoft.com/office/powerpoint/2010/main" val="343443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Switches in Depth</a:t>
            </a:r>
          </a:p>
        </p:txBody>
      </p:sp>
      <p:sp>
        <p:nvSpPr>
          <p:cNvPr id="3" name="Content Placeholder 2"/>
          <p:cNvSpPr>
            <a:spLocks noGrp="1"/>
          </p:cNvSpPr>
          <p:nvPr>
            <p:ph idx="1"/>
          </p:nvPr>
        </p:nvSpPr>
        <p:spPr/>
        <p:txBody>
          <a:bodyPr/>
          <a:lstStyle/>
          <a:p>
            <a:r>
              <a:rPr lang="en-US" dirty="0">
                <a:latin typeface="Arial" panose="020B0604020202020204" pitchFamily="34" charset="0"/>
              </a:rPr>
              <a:t>Switches work at the </a:t>
            </a:r>
            <a:r>
              <a:rPr lang="en-US" dirty="0">
                <a:highlight>
                  <a:srgbClr val="FFFF00"/>
                </a:highlight>
                <a:latin typeface="Arial" panose="020B0604020202020204" pitchFamily="34" charset="0"/>
              </a:rPr>
              <a:t>Data Link layer </a:t>
            </a:r>
            <a:r>
              <a:rPr lang="en-US" dirty="0">
                <a:latin typeface="Arial" panose="020B0604020202020204" pitchFamily="34" charset="0"/>
              </a:rPr>
              <a:t>(Layer 2)</a:t>
            </a:r>
          </a:p>
          <a:p>
            <a:pPr lvl="1"/>
            <a:r>
              <a:rPr lang="en-US" dirty="0">
                <a:latin typeface="Arial" panose="020B0604020202020204" pitchFamily="34" charset="0"/>
              </a:rPr>
              <a:t>Receive </a:t>
            </a:r>
            <a:r>
              <a:rPr lang="en-US" dirty="0">
                <a:highlight>
                  <a:srgbClr val="FFFF00"/>
                </a:highlight>
                <a:latin typeface="Arial" panose="020B0604020202020204" pitchFamily="34" charset="0"/>
              </a:rPr>
              <a:t>frames</a:t>
            </a:r>
            <a:r>
              <a:rPr lang="en-US" dirty="0">
                <a:latin typeface="Arial" panose="020B0604020202020204" pitchFamily="34" charset="0"/>
              </a:rPr>
              <a:t> on one port and forward them out the port where the destination device can be found</a:t>
            </a:r>
          </a:p>
          <a:p>
            <a:r>
              <a:rPr lang="en-US" dirty="0">
                <a:latin typeface="Arial" panose="020B0604020202020204" pitchFamily="34" charset="0"/>
              </a:rPr>
              <a:t>Switches send broadcast frames out all ports (for broadcast)</a:t>
            </a:r>
          </a:p>
          <a:p>
            <a:r>
              <a:rPr lang="en-US" dirty="0">
                <a:latin typeface="Arial" panose="020B0604020202020204" pitchFamily="34" charset="0"/>
              </a:rPr>
              <a:t>Each switch port is considered a collision domain </a:t>
            </a:r>
          </a:p>
          <a:p>
            <a:pPr lvl="1"/>
            <a:r>
              <a:rPr lang="en-US" dirty="0">
                <a:latin typeface="Arial" panose="020B0604020202020204" pitchFamily="34" charset="0"/>
              </a:rPr>
              <a:t>Switches do not forward collision information to any other ports</a:t>
            </a:r>
          </a:p>
          <a:p>
            <a:r>
              <a:rPr lang="en-US" dirty="0">
                <a:latin typeface="Arial" panose="020B0604020202020204" pitchFamily="34" charset="0"/>
              </a:rPr>
              <a:t>Switch ports can operate in </a:t>
            </a:r>
            <a:r>
              <a:rPr lang="en-US" dirty="0">
                <a:highlight>
                  <a:srgbClr val="FFFF00"/>
                </a:highlight>
                <a:latin typeface="Arial" panose="020B0604020202020204" pitchFamily="34" charset="0"/>
              </a:rPr>
              <a:t>full-duplex mode</a:t>
            </a:r>
          </a:p>
          <a:p>
            <a:pPr lvl="1"/>
            <a:r>
              <a:rPr lang="en-US" dirty="0">
                <a:latin typeface="Arial" panose="020B0604020202020204" pitchFamily="34" charset="0"/>
              </a:rPr>
              <a:t>Allows connected devices to transmit and receive simultaneously, eliminating the possibility of a collision</a:t>
            </a:r>
          </a:p>
          <a:p>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a:t>
            </a:fld>
            <a:endParaRPr lang="en-US" dirty="0"/>
          </a:p>
        </p:txBody>
      </p:sp>
    </p:spTree>
    <p:extLst>
      <p:ext uri="{BB962C8B-B14F-4D97-AF65-F5344CB8AC3E}">
        <p14:creationId xmlns:p14="http://schemas.microsoft.com/office/powerpoint/2010/main" val="79672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Interfaces</a:t>
            </a:r>
          </a:p>
        </p:txBody>
      </p:sp>
      <p:pic>
        <p:nvPicPr>
          <p:cNvPr id="6" name="Content Placeholder 5" descr="Packets are forwarded from one network to another" title="Figure 8-9"/>
          <p:cNvPicPr>
            <a:picLocks noGrp="1" noChangeAspect="1"/>
          </p:cNvPicPr>
          <p:nvPr>
            <p:ph idx="1"/>
          </p:nvPr>
        </p:nvPicPr>
        <p:blipFill>
          <a:blip r:embed="rId3"/>
          <a:stretch>
            <a:fillRect/>
          </a:stretch>
        </p:blipFill>
        <p:spPr>
          <a:xfrm>
            <a:off x="1476375" y="2124869"/>
            <a:ext cx="6191250" cy="3476625"/>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30</a:t>
            </a:fld>
            <a:endParaRPr lang="en-US" dirty="0"/>
          </a:p>
        </p:txBody>
      </p:sp>
    </p:spTree>
    <p:extLst>
      <p:ext uri="{BB962C8B-B14F-4D97-AF65-F5344CB8AC3E}">
        <p14:creationId xmlns:p14="http://schemas.microsoft.com/office/powerpoint/2010/main" val="813140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Tables</a:t>
            </a:r>
          </a:p>
        </p:txBody>
      </p:sp>
      <p:sp>
        <p:nvSpPr>
          <p:cNvPr id="3" name="Content Placeholder 2"/>
          <p:cNvSpPr>
            <a:spLocks noGrp="1"/>
          </p:cNvSpPr>
          <p:nvPr>
            <p:ph idx="1"/>
          </p:nvPr>
        </p:nvSpPr>
        <p:spPr/>
        <p:txBody>
          <a:bodyPr/>
          <a:lstStyle/>
          <a:p>
            <a:r>
              <a:rPr lang="en-US" sz="2400" dirty="0">
                <a:latin typeface="Arial" panose="020B0604020202020204" pitchFamily="34" charset="0"/>
              </a:rPr>
              <a:t>Routing tables are composed of network address and interface pairs that tell the router which interface a packet should be forwarded to </a:t>
            </a:r>
          </a:p>
          <a:p>
            <a:r>
              <a:rPr lang="en-US" sz="2400" dirty="0">
                <a:latin typeface="Arial" panose="020B0604020202020204" pitchFamily="34" charset="0"/>
              </a:rPr>
              <a:t>Most routing tables contain the following for each entry:</a:t>
            </a:r>
          </a:p>
          <a:p>
            <a:pPr lvl="1"/>
            <a:r>
              <a:rPr lang="en-US" sz="2200" i="1" dirty="0">
                <a:highlight>
                  <a:srgbClr val="FFFF00"/>
                </a:highlight>
                <a:latin typeface="Arial" panose="020B0604020202020204" pitchFamily="34" charset="0"/>
              </a:rPr>
              <a:t>Destination network </a:t>
            </a:r>
            <a:r>
              <a:rPr lang="en-US" sz="2200" dirty="0">
                <a:latin typeface="Arial" panose="020B0604020202020204" pitchFamily="34" charset="0"/>
              </a:rPr>
              <a:t>– usually expressed in CIDR notation such as 172.16.0.0/16</a:t>
            </a:r>
          </a:p>
          <a:p>
            <a:pPr lvl="1"/>
            <a:r>
              <a:rPr lang="en-US" sz="2200" i="1" dirty="0">
                <a:highlight>
                  <a:srgbClr val="FFFF00"/>
                </a:highlight>
                <a:latin typeface="Arial" panose="020B0604020202020204" pitchFamily="34" charset="0"/>
              </a:rPr>
              <a:t>Next hop </a:t>
            </a:r>
            <a:r>
              <a:rPr lang="en-US" sz="2200" dirty="0">
                <a:latin typeface="Arial" panose="020B0604020202020204" pitchFamily="34" charset="0"/>
              </a:rPr>
              <a:t>– The next hop indicates an interface name or the address of the next router in the path to the destination</a:t>
            </a:r>
          </a:p>
          <a:p>
            <a:pPr lvl="2"/>
            <a:r>
              <a:rPr lang="en-US" sz="2000" dirty="0">
                <a:latin typeface="Arial" panose="020B0604020202020204" pitchFamily="34" charset="0"/>
              </a:rPr>
              <a:t>Total number of routers a packet must travel through is called the hop count</a:t>
            </a:r>
          </a:p>
          <a:p>
            <a:pPr lvl="1"/>
            <a:r>
              <a:rPr lang="en-US" sz="2200" i="1" dirty="0">
                <a:highlight>
                  <a:srgbClr val="FFFF00"/>
                </a:highlight>
                <a:latin typeface="Arial" panose="020B0604020202020204" pitchFamily="34" charset="0"/>
              </a:rPr>
              <a:t>Metric</a:t>
            </a:r>
            <a:r>
              <a:rPr lang="en-US" sz="2200" dirty="0">
                <a:latin typeface="Arial" panose="020B0604020202020204" pitchFamily="34" charset="0"/>
              </a:rPr>
              <a:t> – Numeric value that tells the router how “far away” the destination network is (also called cost or distance)</a:t>
            </a:r>
          </a:p>
          <a:p>
            <a:pPr lvl="1"/>
            <a:endParaRPr 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31</a:t>
            </a:fld>
            <a:endParaRPr lang="en-US" dirty="0"/>
          </a:p>
        </p:txBody>
      </p:sp>
    </p:spTree>
    <p:extLst>
      <p:ext uri="{BB962C8B-B14F-4D97-AF65-F5344CB8AC3E}">
        <p14:creationId xmlns:p14="http://schemas.microsoft.com/office/powerpoint/2010/main" val="3110336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Tables</a:t>
            </a:r>
          </a:p>
        </p:txBody>
      </p:sp>
      <p:sp>
        <p:nvSpPr>
          <p:cNvPr id="3" name="Content Placeholder 2"/>
          <p:cNvSpPr>
            <a:spLocks noGrp="1"/>
          </p:cNvSpPr>
          <p:nvPr>
            <p:ph idx="1"/>
          </p:nvPr>
        </p:nvSpPr>
        <p:spPr/>
        <p:txBody>
          <a:bodyPr/>
          <a:lstStyle/>
          <a:p>
            <a:r>
              <a:rPr lang="en-US" sz="2400" dirty="0">
                <a:latin typeface="Arial" panose="020B0604020202020204" pitchFamily="34" charset="0"/>
              </a:rPr>
              <a:t>Most routing tables contain the following for each entry (cont’d):</a:t>
            </a:r>
          </a:p>
          <a:p>
            <a:pPr lvl="1"/>
            <a:r>
              <a:rPr lang="en-US" sz="2200" i="1" dirty="0">
                <a:highlight>
                  <a:srgbClr val="FFFF00"/>
                </a:highlight>
                <a:latin typeface="Arial" panose="020B0604020202020204" pitchFamily="34" charset="0"/>
              </a:rPr>
              <a:t>How the route is derived </a:t>
            </a:r>
            <a:r>
              <a:rPr lang="en-US" sz="2200" dirty="0">
                <a:latin typeface="Arial" panose="020B0604020202020204" pitchFamily="34" charset="0"/>
              </a:rPr>
              <a:t>– This field tells you how the route gets into the routing table (one of 3 ways)</a:t>
            </a:r>
          </a:p>
          <a:p>
            <a:pPr lvl="2"/>
            <a:r>
              <a:rPr lang="en-US" sz="2000" dirty="0">
                <a:latin typeface="Arial" panose="020B0604020202020204" pitchFamily="34" charset="0"/>
              </a:rPr>
              <a:t>Network is connected directly</a:t>
            </a:r>
          </a:p>
          <a:p>
            <a:pPr lvl="2"/>
            <a:r>
              <a:rPr lang="en-US" sz="2000" dirty="0">
                <a:latin typeface="Arial" panose="020B0604020202020204" pitchFamily="34" charset="0"/>
              </a:rPr>
              <a:t>Administrator enters the route information manually (called a static route)</a:t>
            </a:r>
          </a:p>
          <a:p>
            <a:pPr lvl="2"/>
            <a:r>
              <a:rPr lang="en-US" sz="2000" dirty="0">
                <a:latin typeface="Arial" panose="020B0604020202020204" pitchFamily="34" charset="0"/>
              </a:rPr>
              <a:t>Route information is entered dynamically, via a routing protocol</a:t>
            </a:r>
          </a:p>
          <a:p>
            <a:pPr lvl="1"/>
            <a:r>
              <a:rPr lang="en-US" sz="2200" i="1" dirty="0">
                <a:highlight>
                  <a:srgbClr val="FFFF00"/>
                </a:highlight>
                <a:latin typeface="Arial" panose="020B0604020202020204" pitchFamily="34" charset="0"/>
              </a:rPr>
              <a:t>Timestamp</a:t>
            </a:r>
            <a:r>
              <a:rPr lang="en-US" sz="2200" dirty="0">
                <a:latin typeface="Arial" panose="020B0604020202020204" pitchFamily="34" charset="0"/>
              </a:rPr>
              <a:t> – Tells the router how long it has been since the routing protocol updated the dynamic route</a:t>
            </a:r>
          </a:p>
          <a:p>
            <a:pPr lvl="1"/>
            <a:endParaRPr lang="en-US" sz="2200"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32</a:t>
            </a:fld>
            <a:endParaRPr lang="en-US" dirty="0"/>
          </a:p>
        </p:txBody>
      </p:sp>
    </p:spTree>
    <p:extLst>
      <p:ext uri="{BB962C8B-B14F-4D97-AF65-F5344CB8AC3E}">
        <p14:creationId xmlns:p14="http://schemas.microsoft.com/office/powerpoint/2010/main" val="3174652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Tables</a:t>
            </a:r>
          </a:p>
        </p:txBody>
      </p:sp>
      <p:sp>
        <p:nvSpPr>
          <p:cNvPr id="3" name="Content Placeholder 2"/>
          <p:cNvSpPr>
            <a:spLocks noGrp="1"/>
          </p:cNvSpPr>
          <p:nvPr>
            <p:ph idx="1"/>
          </p:nvPr>
        </p:nvSpPr>
        <p:spPr/>
        <p:txBody>
          <a:bodyPr/>
          <a:lstStyle/>
          <a:p>
            <a:pPr marL="0" indent="0">
              <a:buNone/>
            </a:pPr>
            <a:endParaRPr 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33</a:t>
            </a:fld>
            <a:endParaRPr lang="en-US" dirty="0"/>
          </a:p>
        </p:txBody>
      </p:sp>
      <p:pic>
        <p:nvPicPr>
          <p:cNvPr id="6" name="Picture 5" descr="An internetwork and a router's routing table" title="Figure 8-10"/>
          <p:cNvPicPr>
            <a:picLocks noChangeAspect="1"/>
          </p:cNvPicPr>
          <p:nvPr/>
        </p:nvPicPr>
        <p:blipFill>
          <a:blip r:embed="rId3"/>
          <a:stretch>
            <a:fillRect/>
          </a:stretch>
        </p:blipFill>
        <p:spPr>
          <a:xfrm>
            <a:off x="1600200" y="1295400"/>
            <a:ext cx="6143625" cy="4743450"/>
          </a:xfrm>
          <a:prstGeom prst="rect">
            <a:avLst/>
          </a:prstGeom>
        </p:spPr>
      </p:pic>
    </p:spTree>
    <p:extLst>
      <p:ext uri="{BB962C8B-B14F-4D97-AF65-F5344CB8AC3E}">
        <p14:creationId xmlns:p14="http://schemas.microsoft.com/office/powerpoint/2010/main" val="769808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Protocols</a:t>
            </a:r>
          </a:p>
        </p:txBody>
      </p:sp>
      <p:sp>
        <p:nvSpPr>
          <p:cNvPr id="3" name="Content Placeholder 2"/>
          <p:cNvSpPr>
            <a:spLocks noGrp="1"/>
          </p:cNvSpPr>
          <p:nvPr>
            <p:ph idx="1"/>
          </p:nvPr>
        </p:nvSpPr>
        <p:spPr/>
        <p:txBody>
          <a:bodyPr/>
          <a:lstStyle/>
          <a:p>
            <a:r>
              <a:rPr lang="en-US" b="1" dirty="0">
                <a:latin typeface="Arial" panose="020B0604020202020204" pitchFamily="34" charset="0"/>
              </a:rPr>
              <a:t>Routing protocol </a:t>
            </a:r>
            <a:r>
              <a:rPr lang="en-US" dirty="0">
                <a:latin typeface="Arial" panose="020B0604020202020204" pitchFamily="34" charset="0"/>
              </a:rPr>
              <a:t>– A set of rules that routers use to exchange information so that all routers have accurate information about an internetwork to populate their routing tables</a:t>
            </a:r>
          </a:p>
          <a:p>
            <a:r>
              <a:rPr lang="en-US" dirty="0">
                <a:latin typeface="Arial" panose="020B0604020202020204" pitchFamily="34" charset="0"/>
              </a:rPr>
              <a:t>Two main types of routing protocols</a:t>
            </a:r>
          </a:p>
          <a:p>
            <a:pPr lvl="1"/>
            <a:r>
              <a:rPr lang="en-US" dirty="0">
                <a:latin typeface="Arial" panose="020B0604020202020204" pitchFamily="34" charset="0"/>
              </a:rPr>
              <a:t>Distance-vector protocols </a:t>
            </a:r>
          </a:p>
          <a:p>
            <a:pPr lvl="1"/>
            <a:r>
              <a:rPr lang="en-US" dirty="0">
                <a:latin typeface="Arial" panose="020B0604020202020204" pitchFamily="34" charset="0"/>
              </a:rPr>
              <a:t>Link-state protocols</a:t>
            </a:r>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34</a:t>
            </a:fld>
            <a:endParaRPr lang="en-US" dirty="0"/>
          </a:p>
        </p:txBody>
      </p:sp>
    </p:spTree>
    <p:extLst>
      <p:ext uri="{BB962C8B-B14F-4D97-AF65-F5344CB8AC3E}">
        <p14:creationId xmlns:p14="http://schemas.microsoft.com/office/powerpoint/2010/main" val="3435636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Protocols</a:t>
            </a:r>
          </a:p>
        </p:txBody>
      </p:sp>
      <p:sp>
        <p:nvSpPr>
          <p:cNvPr id="3" name="Content Placeholder 2"/>
          <p:cNvSpPr>
            <a:spLocks noGrp="1"/>
          </p:cNvSpPr>
          <p:nvPr>
            <p:ph idx="1"/>
          </p:nvPr>
        </p:nvSpPr>
        <p:spPr/>
        <p:txBody>
          <a:bodyPr/>
          <a:lstStyle/>
          <a:p>
            <a:r>
              <a:rPr lang="en-US" b="1" dirty="0">
                <a:latin typeface="Arial" panose="020B0604020202020204" pitchFamily="34" charset="0"/>
              </a:rPr>
              <a:t>Distance-vector protocols </a:t>
            </a:r>
            <a:r>
              <a:rPr lang="en-US" dirty="0">
                <a:latin typeface="Arial" panose="020B0604020202020204" pitchFamily="34" charset="0"/>
              </a:rPr>
              <a:t>share information about an internetwork’s status by copying a router’s routing table to other routers (routers sharing a network are called neighbors)</a:t>
            </a:r>
          </a:p>
          <a:p>
            <a:pPr lvl="1"/>
            <a:r>
              <a:rPr lang="en-US" dirty="0">
                <a:latin typeface="Arial" panose="020B0604020202020204" pitchFamily="34" charset="0"/>
              </a:rPr>
              <a:t>Routing Information Protocol (RIP) and RIPv2 are most common</a:t>
            </a:r>
          </a:p>
          <a:p>
            <a:r>
              <a:rPr lang="en-US" b="1" dirty="0">
                <a:latin typeface="Arial" panose="020B0604020202020204" pitchFamily="34" charset="0"/>
              </a:rPr>
              <a:t>Link-state protocols </a:t>
            </a:r>
            <a:r>
              <a:rPr lang="en-US" dirty="0">
                <a:latin typeface="Arial" panose="020B0604020202020204" pitchFamily="34" charset="0"/>
              </a:rPr>
              <a:t>share information with other routers by sending the status of all their interface links to other routers</a:t>
            </a:r>
          </a:p>
          <a:p>
            <a:pPr lvl="1"/>
            <a:r>
              <a:rPr lang="en-US" dirty="0">
                <a:latin typeface="Arial" panose="020B0604020202020204" pitchFamily="34" charset="0"/>
              </a:rPr>
              <a:t>Open Shortest Path First (OSPF) is most common</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35</a:t>
            </a:fld>
            <a:endParaRPr lang="en-US" dirty="0"/>
          </a:p>
        </p:txBody>
      </p:sp>
    </p:spTree>
    <p:extLst>
      <p:ext uri="{BB962C8B-B14F-4D97-AF65-F5344CB8AC3E}">
        <p14:creationId xmlns:p14="http://schemas.microsoft.com/office/powerpoint/2010/main" val="161799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Protocols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latin typeface="Arial" panose="020B0604020202020204" pitchFamily="34" charset="0"/>
                <a:cs typeface="Arial" panose="020B0604020202020204" pitchFamily="34" charset="0"/>
              </a:rPr>
              <a:t>Speed of </a:t>
            </a:r>
            <a:r>
              <a:rPr lang="en-US" b="1" dirty="0">
                <a:latin typeface="Arial" panose="020B0604020202020204" pitchFamily="34" charset="0"/>
                <a:cs typeface="Arial" panose="020B0604020202020204" pitchFamily="34" charset="0"/>
              </a:rPr>
              <a:t>convergence</a:t>
            </a:r>
            <a:r>
              <a:rPr lang="en-US" dirty="0">
                <a:latin typeface="Arial" panose="020B0604020202020204" pitchFamily="34" charset="0"/>
                <a:cs typeface="Arial" panose="020B0604020202020204" pitchFamily="34" charset="0"/>
              </a:rPr>
              <a:t> refers to how fast the routing tables of all routers in an internetwork are updated when a change in the network occurs</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36</a:t>
            </a:fld>
            <a:endParaRPr lang="en-US" dirty="0"/>
          </a:p>
        </p:txBody>
      </p:sp>
      <p:pic>
        <p:nvPicPr>
          <p:cNvPr id="6" name="Picture 5" descr="Distance-vector versus link-state routing protocols" title="Table 8-3"/>
          <p:cNvPicPr>
            <a:picLocks noChangeAspect="1"/>
          </p:cNvPicPr>
          <p:nvPr/>
        </p:nvPicPr>
        <p:blipFill>
          <a:blip r:embed="rId3"/>
          <a:stretch>
            <a:fillRect/>
          </a:stretch>
        </p:blipFill>
        <p:spPr>
          <a:xfrm>
            <a:off x="1295400" y="2133600"/>
            <a:ext cx="6553200" cy="1276350"/>
          </a:xfrm>
          <a:prstGeom prst="rect">
            <a:avLst/>
          </a:prstGeom>
        </p:spPr>
      </p:pic>
    </p:spTree>
    <p:extLst>
      <p:ext uri="{BB962C8B-B14F-4D97-AF65-F5344CB8AC3E}">
        <p14:creationId xmlns:p14="http://schemas.microsoft.com/office/powerpoint/2010/main" val="244235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Protocols</a:t>
            </a:r>
          </a:p>
        </p:txBody>
      </p:sp>
      <p:sp>
        <p:nvSpPr>
          <p:cNvPr id="3" name="Content Placeholder 2"/>
          <p:cNvSpPr>
            <a:spLocks noGrp="1"/>
          </p:cNvSpPr>
          <p:nvPr>
            <p:ph idx="1"/>
          </p:nvPr>
        </p:nvSpPr>
        <p:spPr/>
        <p:txBody>
          <a:bodyPr/>
          <a:lstStyle/>
          <a:p>
            <a:r>
              <a:rPr lang="en-US" b="1" dirty="0"/>
              <a:t>Interior gateway protocols (IGP)</a:t>
            </a:r>
            <a:r>
              <a:rPr lang="en-US" dirty="0"/>
              <a:t> are used in an </a:t>
            </a:r>
            <a:r>
              <a:rPr lang="en-US" b="1" dirty="0"/>
              <a:t>autonomous system (AS)</a:t>
            </a:r>
          </a:p>
          <a:p>
            <a:pPr lvl="1"/>
            <a:r>
              <a:rPr lang="en-US" dirty="0"/>
              <a:t>Which is an internetwork managed by a </a:t>
            </a:r>
            <a:r>
              <a:rPr lang="en-US" dirty="0">
                <a:highlight>
                  <a:srgbClr val="FFFF00"/>
                </a:highlight>
              </a:rPr>
              <a:t>single organization</a:t>
            </a:r>
          </a:p>
          <a:p>
            <a:pPr lvl="1"/>
            <a:r>
              <a:rPr lang="en-US" dirty="0"/>
              <a:t>Routing protocols discussed so far are IGPs</a:t>
            </a:r>
          </a:p>
          <a:p>
            <a:r>
              <a:rPr lang="en-US" b="1" dirty="0"/>
              <a:t>Exterior gateway protocols (EGP) </a:t>
            </a:r>
            <a:r>
              <a:rPr lang="en-US" dirty="0"/>
              <a:t>are used between autonomous systems</a:t>
            </a:r>
          </a:p>
          <a:p>
            <a:pPr lvl="1"/>
            <a:r>
              <a:rPr lang="en-US" dirty="0"/>
              <a:t>Example of EGP is Border Gateway Protocol (BGP)</a:t>
            </a:r>
          </a:p>
          <a:p>
            <a:pPr lvl="2"/>
            <a:r>
              <a:rPr lang="en-US" dirty="0"/>
              <a:t>Known as a path-vector routing protocol, which analyzes characteristics of </a:t>
            </a:r>
            <a:r>
              <a:rPr lang="en-US"/>
              <a:t>all Ass </a:t>
            </a:r>
            <a:r>
              <a:rPr lang="en-US" dirty="0"/>
              <a:t>to form a </a:t>
            </a:r>
            <a:r>
              <a:rPr lang="en-US" dirty="0" err="1"/>
              <a:t>nonlooping</a:t>
            </a:r>
            <a:r>
              <a:rPr lang="en-US" dirty="0"/>
              <a:t> routing topology</a:t>
            </a:r>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37</a:t>
            </a:fld>
            <a:endParaRPr lang="en-US" dirty="0"/>
          </a:p>
        </p:txBody>
      </p:sp>
    </p:spTree>
    <p:extLst>
      <p:ext uri="{BB962C8B-B14F-4D97-AF65-F5344CB8AC3E}">
        <p14:creationId xmlns:p14="http://schemas.microsoft.com/office/powerpoint/2010/main" val="4275016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Protocols</a:t>
            </a:r>
          </a:p>
        </p:txBody>
      </p:sp>
      <p:sp>
        <p:nvSpPr>
          <p:cNvPr id="3" name="Content Placeholder 2"/>
          <p:cNvSpPr>
            <a:spLocks noGrp="1"/>
          </p:cNvSpPr>
          <p:nvPr>
            <p:ph idx="1"/>
          </p:nvPr>
        </p:nvSpPr>
        <p:spPr/>
        <p:txBody>
          <a:bodyPr/>
          <a:lstStyle/>
          <a:p>
            <a:r>
              <a:rPr lang="en-US" dirty="0">
                <a:latin typeface="Arial" panose="020B0604020202020204" pitchFamily="34" charset="0"/>
              </a:rPr>
              <a:t>Static routes can be entered in a routing table manually</a:t>
            </a:r>
          </a:p>
          <a:p>
            <a:r>
              <a:rPr lang="en-US" dirty="0">
                <a:latin typeface="Arial" panose="020B0604020202020204" pitchFamily="34" charset="0"/>
              </a:rPr>
              <a:t>Consider the following before deciding:</a:t>
            </a:r>
          </a:p>
          <a:p>
            <a:pPr lvl="1"/>
            <a:r>
              <a:rPr lang="en-US" dirty="0">
                <a:latin typeface="Arial" panose="020B0604020202020204" pitchFamily="34" charset="0"/>
              </a:rPr>
              <a:t>Does the network change often? If so, a routing protocol is probably a good choice</a:t>
            </a:r>
          </a:p>
          <a:p>
            <a:pPr lvl="1"/>
            <a:r>
              <a:rPr lang="en-US" dirty="0">
                <a:latin typeface="Arial" panose="020B0604020202020204" pitchFamily="34" charset="0"/>
              </a:rPr>
              <a:t>Are there several alternate paths to many of the networks in the internetwork? If so, a </a:t>
            </a:r>
            <a:r>
              <a:rPr lang="en-US" dirty="0">
                <a:highlight>
                  <a:srgbClr val="FFFF00"/>
                </a:highlight>
                <a:latin typeface="Arial" panose="020B0604020202020204" pitchFamily="34" charset="0"/>
              </a:rPr>
              <a:t>routing protocol </a:t>
            </a:r>
            <a:r>
              <a:rPr lang="en-US" dirty="0">
                <a:latin typeface="Arial" panose="020B0604020202020204" pitchFamily="34" charset="0"/>
              </a:rPr>
              <a:t>can reroute around down links or congested routes automatically</a:t>
            </a:r>
          </a:p>
          <a:p>
            <a:pPr lvl="1"/>
            <a:r>
              <a:rPr lang="en-US" dirty="0">
                <a:latin typeface="Arial" panose="020B0604020202020204" pitchFamily="34" charset="0"/>
              </a:rPr>
              <a:t>Is the internetwork large? A routing protocol builds and maintains routing tables automatically</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38</a:t>
            </a:fld>
            <a:endParaRPr lang="en-US" dirty="0"/>
          </a:p>
        </p:txBody>
      </p:sp>
    </p:spTree>
    <p:extLst>
      <p:ext uri="{BB962C8B-B14F-4D97-AF65-F5344CB8AC3E}">
        <p14:creationId xmlns:p14="http://schemas.microsoft.com/office/powerpoint/2010/main" val="3509138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Lists</a:t>
            </a:r>
          </a:p>
        </p:txBody>
      </p:sp>
      <p:sp>
        <p:nvSpPr>
          <p:cNvPr id="3" name="Content Placeholder 2"/>
          <p:cNvSpPr>
            <a:spLocks noGrp="1"/>
          </p:cNvSpPr>
          <p:nvPr>
            <p:ph idx="1"/>
          </p:nvPr>
        </p:nvSpPr>
        <p:spPr/>
        <p:txBody>
          <a:bodyPr/>
          <a:lstStyle/>
          <a:p>
            <a:r>
              <a:rPr lang="en-US" b="1" dirty="0">
                <a:latin typeface="Arial" panose="020B0604020202020204" pitchFamily="34" charset="0"/>
              </a:rPr>
              <a:t>Access Control List (ACL) </a:t>
            </a:r>
            <a:r>
              <a:rPr lang="en-US" dirty="0">
                <a:latin typeface="Arial" panose="020B0604020202020204" pitchFamily="34" charset="0"/>
              </a:rPr>
              <a:t>– A set of rules configured on a router’s interface for specifying which addresses and which protocols can pass through an interface and to which destinations</a:t>
            </a:r>
          </a:p>
          <a:p>
            <a:r>
              <a:rPr lang="en-US" dirty="0">
                <a:latin typeface="Arial" panose="020B0604020202020204" pitchFamily="34" charset="0"/>
              </a:rPr>
              <a:t>When an ACL blocks a packet it is called </a:t>
            </a:r>
            <a:r>
              <a:rPr lang="en-US" b="1" dirty="0">
                <a:latin typeface="Arial" panose="020B0604020202020204" pitchFamily="34" charset="0"/>
              </a:rPr>
              <a:t>packet filtering</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39</a:t>
            </a:fld>
            <a:endParaRPr lang="en-US" dirty="0"/>
          </a:p>
        </p:txBody>
      </p:sp>
    </p:spTree>
    <p:extLst>
      <p:ext uri="{BB962C8B-B14F-4D97-AF65-F5344CB8AC3E}">
        <p14:creationId xmlns:p14="http://schemas.microsoft.com/office/powerpoint/2010/main" val="1963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Switches in Depth</a:t>
            </a:r>
          </a:p>
        </p:txBody>
      </p:sp>
      <p:pic>
        <p:nvPicPr>
          <p:cNvPr id="6" name="Content Placeholder 5" descr="Each switch connection is a collision domain" title="Figure 8-1"/>
          <p:cNvPicPr>
            <a:picLocks noGrp="1" noChangeAspect="1"/>
          </p:cNvPicPr>
          <p:nvPr>
            <p:ph idx="1"/>
          </p:nvPr>
        </p:nvPicPr>
        <p:blipFill>
          <a:blip r:embed="rId3"/>
          <a:stretch>
            <a:fillRect/>
          </a:stretch>
        </p:blipFill>
        <p:spPr>
          <a:xfrm>
            <a:off x="1828800" y="1905000"/>
            <a:ext cx="5608453" cy="3501231"/>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a:t>
            </a:fld>
            <a:endParaRPr lang="en-US" dirty="0"/>
          </a:p>
        </p:txBody>
      </p:sp>
    </p:spTree>
    <p:extLst>
      <p:ext uri="{BB962C8B-B14F-4D97-AF65-F5344CB8AC3E}">
        <p14:creationId xmlns:p14="http://schemas.microsoft.com/office/powerpoint/2010/main" val="2584044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Lists</a:t>
            </a:r>
          </a:p>
        </p:txBody>
      </p:sp>
      <p:sp>
        <p:nvSpPr>
          <p:cNvPr id="3" name="Content Placeholder 2"/>
          <p:cNvSpPr>
            <a:spLocks noGrp="1"/>
          </p:cNvSpPr>
          <p:nvPr>
            <p:ph idx="1"/>
          </p:nvPr>
        </p:nvSpPr>
        <p:spPr/>
        <p:txBody>
          <a:bodyPr/>
          <a:lstStyle/>
          <a:p>
            <a:r>
              <a:rPr lang="en-US" dirty="0">
                <a:latin typeface="Arial" panose="020B0604020202020204" pitchFamily="34" charset="0"/>
              </a:rPr>
              <a:t>ACLs are usually configured to block traffic based on:</a:t>
            </a:r>
          </a:p>
          <a:p>
            <a:pPr lvl="1"/>
            <a:r>
              <a:rPr lang="en-US" dirty="0">
                <a:latin typeface="Arial" panose="020B0604020202020204" pitchFamily="34" charset="0"/>
              </a:rPr>
              <a:t>Inbound or outbound traffic</a:t>
            </a:r>
          </a:p>
          <a:p>
            <a:pPr lvl="1"/>
            <a:r>
              <a:rPr lang="en-US" dirty="0">
                <a:latin typeface="Arial" panose="020B0604020202020204" pitchFamily="34" charset="0"/>
              </a:rPr>
              <a:t>Source address</a:t>
            </a:r>
          </a:p>
          <a:p>
            <a:pPr lvl="1"/>
            <a:r>
              <a:rPr lang="en-US" dirty="0">
                <a:latin typeface="Arial" panose="020B0604020202020204" pitchFamily="34" charset="0"/>
              </a:rPr>
              <a:t>Destination address</a:t>
            </a:r>
          </a:p>
          <a:p>
            <a:pPr lvl="1"/>
            <a:r>
              <a:rPr lang="en-US" dirty="0">
                <a:latin typeface="Arial" panose="020B0604020202020204" pitchFamily="34" charset="0"/>
              </a:rPr>
              <a:t>Protocol</a:t>
            </a:r>
          </a:p>
          <a:p>
            <a:r>
              <a:rPr lang="en-US" dirty="0">
                <a:latin typeface="Arial" panose="020B0604020202020204" pitchFamily="34" charset="0"/>
              </a:rPr>
              <a:t>Addresses can be specific IP addresses or network numbers and filtering can be done on either source or destination address or both</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40</a:t>
            </a:fld>
            <a:endParaRPr lang="en-US" dirty="0"/>
          </a:p>
        </p:txBody>
      </p:sp>
    </p:spTree>
    <p:extLst>
      <p:ext uri="{BB962C8B-B14F-4D97-AF65-F5344CB8AC3E}">
        <p14:creationId xmlns:p14="http://schemas.microsoft.com/office/powerpoint/2010/main" val="3816425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Access Points in Depth</a:t>
            </a:r>
          </a:p>
        </p:txBody>
      </p:sp>
      <p:sp>
        <p:nvSpPr>
          <p:cNvPr id="3" name="Content Placeholder 2"/>
          <p:cNvSpPr>
            <a:spLocks noGrp="1"/>
          </p:cNvSpPr>
          <p:nvPr>
            <p:ph idx="1"/>
          </p:nvPr>
        </p:nvSpPr>
        <p:spPr/>
        <p:txBody>
          <a:bodyPr/>
          <a:lstStyle/>
          <a:p>
            <a:r>
              <a:rPr lang="en-US" dirty="0"/>
              <a:t>This section discusses some configuration options on most wireless APs and wireless routers</a:t>
            </a:r>
          </a:p>
          <a:p>
            <a:r>
              <a:rPr lang="en-US" dirty="0"/>
              <a:t>A wireless router is actually three devices in one:</a:t>
            </a:r>
          </a:p>
          <a:p>
            <a:pPr lvl="1"/>
            <a:r>
              <a:rPr lang="en-US" dirty="0"/>
              <a:t>A wireless AP</a:t>
            </a:r>
          </a:p>
          <a:p>
            <a:pPr lvl="1"/>
            <a:r>
              <a:rPr lang="en-US" dirty="0"/>
              <a:t>A router</a:t>
            </a:r>
          </a:p>
          <a:p>
            <a:pPr lvl="1"/>
            <a:r>
              <a:rPr lang="en-US" dirty="0"/>
              <a:t>A switch</a:t>
            </a:r>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41</a:t>
            </a:fld>
            <a:endParaRPr lang="en-US" dirty="0"/>
          </a:p>
        </p:txBody>
      </p:sp>
    </p:spTree>
    <p:extLst>
      <p:ext uri="{BB962C8B-B14F-4D97-AF65-F5344CB8AC3E}">
        <p14:creationId xmlns:p14="http://schemas.microsoft.com/office/powerpoint/2010/main" val="1209123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Wireless Settings</a:t>
            </a:r>
          </a:p>
        </p:txBody>
      </p:sp>
      <p:sp>
        <p:nvSpPr>
          <p:cNvPr id="3" name="Content Placeholder 2"/>
          <p:cNvSpPr>
            <a:spLocks noGrp="1"/>
          </p:cNvSpPr>
          <p:nvPr>
            <p:ph idx="1"/>
          </p:nvPr>
        </p:nvSpPr>
        <p:spPr/>
        <p:txBody>
          <a:bodyPr/>
          <a:lstStyle/>
          <a:p>
            <a:r>
              <a:rPr lang="en-US" dirty="0">
                <a:latin typeface="Arial" panose="020B0604020202020204" pitchFamily="34" charset="0"/>
              </a:rPr>
              <a:t>Basic wireless settings on most APs:</a:t>
            </a:r>
          </a:p>
          <a:p>
            <a:pPr lvl="1"/>
            <a:r>
              <a:rPr lang="en-US" i="1" dirty="0">
                <a:latin typeface="Arial" panose="020B0604020202020204" pitchFamily="34" charset="0"/>
              </a:rPr>
              <a:t>Wireless network mode </a:t>
            </a:r>
            <a:r>
              <a:rPr lang="en-US" dirty="0">
                <a:latin typeface="Arial" panose="020B0604020202020204" pitchFamily="34" charset="0"/>
              </a:rPr>
              <a:t>– allows you to choose which 802.11 standard the AP should operate under</a:t>
            </a:r>
          </a:p>
          <a:p>
            <a:pPr lvl="1"/>
            <a:r>
              <a:rPr lang="en-US" i="1" dirty="0">
                <a:latin typeface="Arial" panose="020B0604020202020204" pitchFamily="34" charset="0"/>
              </a:rPr>
              <a:t>Wireless network name (SSID) </a:t>
            </a:r>
            <a:r>
              <a:rPr lang="en-US" dirty="0">
                <a:latin typeface="Arial" panose="020B0604020202020204" pitchFamily="34" charset="0"/>
              </a:rPr>
              <a:t>– when an AP is shipped the SSID is set to a default value – it is recommended that you change it upon setup</a:t>
            </a:r>
          </a:p>
          <a:p>
            <a:pPr lvl="1"/>
            <a:r>
              <a:rPr lang="en-US" i="1" dirty="0">
                <a:latin typeface="Arial" panose="020B0604020202020204" pitchFamily="34" charset="0"/>
              </a:rPr>
              <a:t>Wireless channel </a:t>
            </a:r>
            <a:r>
              <a:rPr lang="en-US" dirty="0">
                <a:latin typeface="Arial" panose="020B0604020202020204" pitchFamily="34" charset="0"/>
              </a:rPr>
              <a:t>– recommended that you set your channels five channels apart, such as 1, 6, and 11</a:t>
            </a:r>
          </a:p>
          <a:p>
            <a:pPr lvl="1"/>
            <a:r>
              <a:rPr lang="en-US" i="1" dirty="0">
                <a:latin typeface="Arial" panose="020B0604020202020204" pitchFamily="34" charset="0"/>
              </a:rPr>
              <a:t>SSID broadcast status </a:t>
            </a:r>
            <a:r>
              <a:rPr lang="en-US" dirty="0">
                <a:latin typeface="Arial" panose="020B0604020202020204" pitchFamily="34" charset="0"/>
              </a:rPr>
              <a:t>– by default, APs are configured to transmit the SSID so that any wireless device in range can see the network</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42</a:t>
            </a:fld>
            <a:endParaRPr lang="en-US" dirty="0"/>
          </a:p>
        </p:txBody>
      </p:sp>
    </p:spTree>
    <p:extLst>
      <p:ext uri="{BB962C8B-B14F-4D97-AF65-F5344CB8AC3E}">
        <p14:creationId xmlns:p14="http://schemas.microsoft.com/office/powerpoint/2010/main" val="740833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Security Options</a:t>
            </a:r>
          </a:p>
        </p:txBody>
      </p:sp>
      <p:sp>
        <p:nvSpPr>
          <p:cNvPr id="3" name="Content Placeholder 2"/>
          <p:cNvSpPr>
            <a:spLocks noGrp="1"/>
          </p:cNvSpPr>
          <p:nvPr>
            <p:ph idx="1"/>
          </p:nvPr>
        </p:nvSpPr>
        <p:spPr/>
        <p:txBody>
          <a:bodyPr/>
          <a:lstStyle/>
          <a:p>
            <a:r>
              <a:rPr lang="en-US" dirty="0">
                <a:latin typeface="Arial" panose="020B0604020202020204" pitchFamily="34" charset="0"/>
              </a:rPr>
              <a:t>Most APs offer the following security options:</a:t>
            </a:r>
          </a:p>
          <a:p>
            <a:pPr lvl="1"/>
            <a:r>
              <a:rPr lang="en-US" dirty="0">
                <a:latin typeface="Arial" panose="020B0604020202020204" pitchFamily="34" charset="0"/>
              </a:rPr>
              <a:t>Encryption</a:t>
            </a:r>
          </a:p>
          <a:p>
            <a:pPr lvl="1"/>
            <a:r>
              <a:rPr lang="en-US" dirty="0">
                <a:latin typeface="Arial" panose="020B0604020202020204" pitchFamily="34" charset="0"/>
              </a:rPr>
              <a:t>Authentication</a:t>
            </a:r>
          </a:p>
          <a:p>
            <a:pPr lvl="1"/>
            <a:r>
              <a:rPr lang="en-US" dirty="0">
                <a:latin typeface="Arial" panose="020B0604020202020204" pitchFamily="34" charset="0"/>
              </a:rPr>
              <a:t>MAC filtering</a:t>
            </a:r>
          </a:p>
          <a:p>
            <a:pPr lvl="1"/>
            <a:r>
              <a:rPr lang="en-US" dirty="0">
                <a:latin typeface="Arial" panose="020B0604020202020204" pitchFamily="34" charset="0"/>
              </a:rPr>
              <a:t>AP isolation</a:t>
            </a:r>
          </a:p>
          <a:p>
            <a:r>
              <a:rPr lang="en-US" dirty="0">
                <a:latin typeface="Arial" panose="020B0604020202020204" pitchFamily="34" charset="0"/>
              </a:rPr>
              <a:t>Encryption – all private networks should use this</a:t>
            </a:r>
          </a:p>
          <a:p>
            <a:pPr lvl="1"/>
            <a:r>
              <a:rPr lang="en-US" dirty="0">
                <a:latin typeface="Arial" panose="020B0604020202020204" pitchFamily="34" charset="0"/>
              </a:rPr>
              <a:t>Most common protocols are Wired Equivalent Privacy (WEP), Wi-Fi Protected Access (WPA), and Wi-Fi Protected Access 2 (WPA2)</a:t>
            </a:r>
          </a:p>
          <a:p>
            <a:pPr lvl="1"/>
            <a:r>
              <a:rPr lang="en-US" dirty="0">
                <a:latin typeface="Arial" panose="020B0604020202020204" pitchFamily="34" charset="0"/>
              </a:rPr>
              <a:t>Use the highest level of security your systems support (all devices must use the same protocol)</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43</a:t>
            </a:fld>
            <a:endParaRPr lang="en-US" dirty="0"/>
          </a:p>
        </p:txBody>
      </p:sp>
    </p:spTree>
    <p:extLst>
      <p:ext uri="{BB962C8B-B14F-4D97-AF65-F5344CB8AC3E}">
        <p14:creationId xmlns:p14="http://schemas.microsoft.com/office/powerpoint/2010/main" val="926811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Security Options</a:t>
            </a:r>
          </a:p>
        </p:txBody>
      </p:sp>
      <p:sp>
        <p:nvSpPr>
          <p:cNvPr id="3" name="Content Placeholder 2"/>
          <p:cNvSpPr>
            <a:spLocks noGrp="1"/>
          </p:cNvSpPr>
          <p:nvPr>
            <p:ph idx="1"/>
          </p:nvPr>
        </p:nvSpPr>
        <p:spPr/>
        <p:txBody>
          <a:bodyPr/>
          <a:lstStyle/>
          <a:p>
            <a:r>
              <a:rPr lang="en-US" sz="2400" dirty="0">
                <a:latin typeface="Arial" panose="020B0604020202020204" pitchFamily="34" charset="0"/>
              </a:rPr>
              <a:t>Authentication – If used, users must enter a username and password to access the wireless network</a:t>
            </a:r>
          </a:p>
          <a:p>
            <a:pPr lvl="1"/>
            <a:r>
              <a:rPr lang="en-US" sz="2200" dirty="0">
                <a:latin typeface="Arial" panose="020B0604020202020204" pitchFamily="34" charset="0"/>
              </a:rPr>
              <a:t>APs that support authentication usually support the Remote Dial-In User Service (RADIUS) protocol</a:t>
            </a:r>
          </a:p>
          <a:p>
            <a:r>
              <a:rPr lang="en-US" sz="2400" dirty="0">
                <a:latin typeface="Arial" panose="020B0604020202020204" pitchFamily="34" charset="0"/>
              </a:rPr>
              <a:t>MAC filtering – enables you to restrict which devices can connect to your AP</a:t>
            </a:r>
          </a:p>
          <a:p>
            <a:pPr lvl="1"/>
            <a:r>
              <a:rPr lang="en-US" sz="2200" dirty="0">
                <a:latin typeface="Arial" panose="020B0604020202020204" pitchFamily="34" charset="0"/>
              </a:rPr>
              <a:t>Add the MAC addresses of the wireless devices allowed to access your network to a list on the AP</a:t>
            </a:r>
          </a:p>
          <a:p>
            <a:r>
              <a:rPr lang="en-US" sz="2400" dirty="0">
                <a:latin typeface="Arial" panose="020B0604020202020204" pitchFamily="34" charset="0"/>
              </a:rPr>
              <a:t>AP isolation – creates a separate virtual network for each client connection</a:t>
            </a:r>
          </a:p>
          <a:p>
            <a:pPr lvl="1"/>
            <a:r>
              <a:rPr lang="en-US" sz="2200" dirty="0">
                <a:latin typeface="Arial" panose="020B0604020202020204" pitchFamily="34" charset="0"/>
              </a:rPr>
              <a:t>Clients can access the Internet but can’t communicate with each other</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44</a:t>
            </a:fld>
            <a:endParaRPr lang="en-US" dirty="0"/>
          </a:p>
        </p:txBody>
      </p:sp>
    </p:spTree>
    <p:extLst>
      <p:ext uri="{BB962C8B-B14F-4D97-AF65-F5344CB8AC3E}">
        <p14:creationId xmlns:p14="http://schemas.microsoft.com/office/powerpoint/2010/main" val="4196602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Wireless Settings</a:t>
            </a:r>
          </a:p>
        </p:txBody>
      </p:sp>
      <p:sp>
        <p:nvSpPr>
          <p:cNvPr id="3" name="Content Placeholder 2"/>
          <p:cNvSpPr>
            <a:spLocks noGrp="1"/>
          </p:cNvSpPr>
          <p:nvPr>
            <p:ph idx="1"/>
          </p:nvPr>
        </p:nvSpPr>
        <p:spPr/>
        <p:txBody>
          <a:bodyPr/>
          <a:lstStyle/>
          <a:p>
            <a:r>
              <a:rPr lang="en-US" dirty="0">
                <a:latin typeface="Arial" panose="020B0604020202020204" pitchFamily="34" charset="0"/>
              </a:rPr>
              <a:t>Common advanced settings:</a:t>
            </a:r>
          </a:p>
          <a:p>
            <a:pPr lvl="1"/>
            <a:r>
              <a:rPr lang="en-US" i="1" dirty="0">
                <a:latin typeface="Arial" panose="020B0604020202020204" pitchFamily="34" charset="0"/>
              </a:rPr>
              <a:t>Adjustable transmit power </a:t>
            </a:r>
            <a:r>
              <a:rPr lang="en-US" dirty="0">
                <a:latin typeface="Arial" panose="020B0604020202020204" pitchFamily="34" charset="0"/>
              </a:rPr>
              <a:t>– Let you control the power and range of the wireless network signal</a:t>
            </a:r>
          </a:p>
          <a:p>
            <a:pPr lvl="1"/>
            <a:r>
              <a:rPr lang="en-US" i="1" dirty="0">
                <a:latin typeface="Arial" panose="020B0604020202020204" pitchFamily="34" charset="0"/>
              </a:rPr>
              <a:t>Multiple SSIDs </a:t>
            </a:r>
            <a:r>
              <a:rPr lang="en-US" dirty="0">
                <a:latin typeface="Arial" panose="020B0604020202020204" pitchFamily="34" charset="0"/>
              </a:rPr>
              <a:t>– Two or more wireless networks can be created with different security settings</a:t>
            </a:r>
          </a:p>
          <a:p>
            <a:pPr lvl="1"/>
            <a:r>
              <a:rPr lang="en-US" i="1" dirty="0">
                <a:latin typeface="Arial" panose="020B0604020202020204" pitchFamily="34" charset="0"/>
              </a:rPr>
              <a:t>VLAN support </a:t>
            </a:r>
            <a:r>
              <a:rPr lang="en-US" dirty="0">
                <a:latin typeface="Arial" panose="020B0604020202020204" pitchFamily="34" charset="0"/>
              </a:rPr>
              <a:t>– To assign wireless networks to wired VLANs</a:t>
            </a:r>
          </a:p>
          <a:p>
            <a:pPr lvl="1"/>
            <a:r>
              <a:rPr lang="en-US" i="1" dirty="0">
                <a:latin typeface="Arial" panose="020B0604020202020204" pitchFamily="34" charset="0"/>
              </a:rPr>
              <a:t>Traffic priority </a:t>
            </a:r>
            <a:r>
              <a:rPr lang="en-US" dirty="0">
                <a:latin typeface="Arial" panose="020B0604020202020204" pitchFamily="34" charset="0"/>
              </a:rPr>
              <a:t>– If your AP is configured for multiple networks you can assign a priority to packets coming from each network</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45</a:t>
            </a:fld>
            <a:endParaRPr lang="en-US" dirty="0"/>
          </a:p>
        </p:txBody>
      </p:sp>
    </p:spTree>
    <p:extLst>
      <p:ext uri="{BB962C8B-B14F-4D97-AF65-F5344CB8AC3E}">
        <p14:creationId xmlns:p14="http://schemas.microsoft.com/office/powerpoint/2010/main" val="1973847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Wireless Settings</a:t>
            </a:r>
          </a:p>
        </p:txBody>
      </p:sp>
      <p:sp>
        <p:nvSpPr>
          <p:cNvPr id="3" name="Content Placeholder 2"/>
          <p:cNvSpPr>
            <a:spLocks noGrp="1"/>
          </p:cNvSpPr>
          <p:nvPr>
            <p:ph idx="1"/>
          </p:nvPr>
        </p:nvSpPr>
        <p:spPr/>
        <p:txBody>
          <a:bodyPr/>
          <a:lstStyle/>
          <a:p>
            <a:r>
              <a:rPr lang="en-US" dirty="0">
                <a:latin typeface="Arial" panose="020B0604020202020204" pitchFamily="34" charset="0"/>
              </a:rPr>
              <a:t>Common advanced settings (cont’d):</a:t>
            </a:r>
          </a:p>
          <a:p>
            <a:pPr lvl="1"/>
            <a:r>
              <a:rPr lang="en-US" i="1" dirty="0">
                <a:latin typeface="Arial" panose="020B0604020202020204" pitchFamily="34" charset="0"/>
              </a:rPr>
              <a:t>Wi-Fi Multimedia </a:t>
            </a:r>
            <a:r>
              <a:rPr lang="en-US" dirty="0">
                <a:latin typeface="Arial" panose="020B0604020202020204" pitchFamily="34" charset="0"/>
              </a:rPr>
              <a:t>– Provides Quality of Service (</a:t>
            </a:r>
            <a:r>
              <a:rPr lang="en-US" dirty="0" err="1">
                <a:latin typeface="Arial" panose="020B0604020202020204" pitchFamily="34" charset="0"/>
              </a:rPr>
              <a:t>QoS</a:t>
            </a:r>
            <a:r>
              <a:rPr lang="en-US" dirty="0">
                <a:latin typeface="Arial" panose="020B0604020202020204" pitchFamily="34" charset="0"/>
              </a:rPr>
              <a:t>) settings for multimedia traffic, giving priority to streaming audio or video</a:t>
            </a:r>
          </a:p>
          <a:p>
            <a:pPr lvl="1"/>
            <a:r>
              <a:rPr lang="en-US" i="1" dirty="0">
                <a:latin typeface="Arial" panose="020B0604020202020204" pitchFamily="34" charset="0"/>
              </a:rPr>
              <a:t>AP modes </a:t>
            </a:r>
            <a:r>
              <a:rPr lang="en-US" dirty="0">
                <a:latin typeface="Arial" panose="020B0604020202020204" pitchFamily="34" charset="0"/>
              </a:rPr>
              <a:t>– An AP can be set to operate as a traditional access point, a repeater, or a wireless bridge</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46</a:t>
            </a:fld>
            <a:endParaRPr lang="en-US" dirty="0"/>
          </a:p>
        </p:txBody>
      </p:sp>
    </p:spTree>
    <p:extLst>
      <p:ext uri="{BB962C8B-B14F-4D97-AF65-F5344CB8AC3E}">
        <p14:creationId xmlns:p14="http://schemas.microsoft.com/office/powerpoint/2010/main" val="3532071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Interface Cards in Depth</a:t>
            </a:r>
          </a:p>
        </p:txBody>
      </p:sp>
      <p:sp>
        <p:nvSpPr>
          <p:cNvPr id="3" name="Content Placeholder 2"/>
          <p:cNvSpPr>
            <a:spLocks noGrp="1"/>
          </p:cNvSpPr>
          <p:nvPr>
            <p:ph idx="1"/>
          </p:nvPr>
        </p:nvSpPr>
        <p:spPr/>
        <p:txBody>
          <a:bodyPr/>
          <a:lstStyle/>
          <a:p>
            <a:r>
              <a:rPr lang="en-US" dirty="0"/>
              <a:t>A NIC makes the connection between a computer and the network medium</a:t>
            </a:r>
          </a:p>
          <a:p>
            <a:pPr lvl="1"/>
            <a:r>
              <a:rPr lang="en-US" dirty="0"/>
              <a:t>Performance and reliability of the NIC are crucial to the computer’s network performance</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47</a:t>
            </a:fld>
            <a:endParaRPr lang="en-US" dirty="0"/>
          </a:p>
        </p:txBody>
      </p:sp>
    </p:spTree>
    <p:extLst>
      <p:ext uri="{BB962C8B-B14F-4D97-AF65-F5344CB8AC3E}">
        <p14:creationId xmlns:p14="http://schemas.microsoft.com/office/powerpoint/2010/main" val="2118004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Features of NICs</a:t>
            </a:r>
          </a:p>
        </p:txBody>
      </p:sp>
      <p:sp>
        <p:nvSpPr>
          <p:cNvPr id="3" name="Content Placeholder 2"/>
          <p:cNvSpPr>
            <a:spLocks noGrp="1"/>
          </p:cNvSpPr>
          <p:nvPr>
            <p:ph idx="1"/>
          </p:nvPr>
        </p:nvSpPr>
        <p:spPr/>
        <p:txBody>
          <a:bodyPr/>
          <a:lstStyle/>
          <a:p>
            <a:r>
              <a:rPr lang="en-US" dirty="0">
                <a:latin typeface="Arial" panose="020B0604020202020204" pitchFamily="34" charset="0"/>
              </a:rPr>
              <a:t>If a NIC is slow, it can limit network performance</a:t>
            </a:r>
          </a:p>
          <a:p>
            <a:r>
              <a:rPr lang="en-US" dirty="0">
                <a:latin typeface="Arial" panose="020B0604020202020204" pitchFamily="34" charset="0"/>
              </a:rPr>
              <a:t>When selecting a network adapter, first identify the physical characteristics the card must match </a:t>
            </a:r>
          </a:p>
          <a:p>
            <a:pPr lvl="1"/>
            <a:r>
              <a:rPr lang="en-US" dirty="0">
                <a:latin typeface="Arial" panose="020B0604020202020204" pitchFamily="34" charset="0"/>
              </a:rPr>
              <a:t>Type of bus, type of network technology, type of connector needed to connect to media</a:t>
            </a:r>
          </a:p>
          <a:p>
            <a:r>
              <a:rPr lang="en-US" dirty="0">
                <a:latin typeface="Arial" panose="020B0604020202020204" pitchFamily="34" charset="0"/>
              </a:rPr>
              <a:t>Hardware-enhancement options:</a:t>
            </a:r>
          </a:p>
          <a:p>
            <a:pPr lvl="1"/>
            <a:r>
              <a:rPr lang="en-US" dirty="0">
                <a:latin typeface="Arial" panose="020B0604020202020204" pitchFamily="34" charset="0"/>
              </a:rPr>
              <a:t>Shared adapter memory – the adapter’s buffers map directly to RAM on the computer</a:t>
            </a:r>
          </a:p>
          <a:p>
            <a:pPr lvl="1"/>
            <a:r>
              <a:rPr lang="en-US" dirty="0">
                <a:latin typeface="Arial" panose="020B0604020202020204" pitchFamily="34" charset="0"/>
              </a:rPr>
              <a:t>Shared system memory – a NIC’s onboard processor selects a region of RAM on the computer and writes to it as though it were buffer space on the adapter</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48</a:t>
            </a:fld>
            <a:endParaRPr lang="en-US" dirty="0"/>
          </a:p>
        </p:txBody>
      </p:sp>
    </p:spTree>
    <p:extLst>
      <p:ext uri="{BB962C8B-B14F-4D97-AF65-F5344CB8AC3E}">
        <p14:creationId xmlns:p14="http://schemas.microsoft.com/office/powerpoint/2010/main" val="2425015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Features of NICs</a:t>
            </a:r>
          </a:p>
        </p:txBody>
      </p:sp>
      <p:sp>
        <p:nvSpPr>
          <p:cNvPr id="3" name="Content Placeholder 2"/>
          <p:cNvSpPr>
            <a:spLocks noGrp="1"/>
          </p:cNvSpPr>
          <p:nvPr>
            <p:ph idx="1"/>
          </p:nvPr>
        </p:nvSpPr>
        <p:spPr/>
        <p:txBody>
          <a:bodyPr/>
          <a:lstStyle/>
          <a:p>
            <a:r>
              <a:rPr lang="en-US" dirty="0">
                <a:latin typeface="Arial" panose="020B0604020202020204" pitchFamily="34" charset="0"/>
              </a:rPr>
              <a:t>Hardware-enhancement options (cont’d):</a:t>
            </a:r>
          </a:p>
          <a:p>
            <a:pPr lvl="1"/>
            <a:r>
              <a:rPr lang="en-US" dirty="0">
                <a:latin typeface="Arial" panose="020B0604020202020204" pitchFamily="34" charset="0"/>
              </a:rPr>
              <a:t>Bus mastering – permits a network adapter to take control of the computer’s bus to initiate and manage data transfers to and from the computer’s memory</a:t>
            </a:r>
          </a:p>
          <a:p>
            <a:pPr lvl="1"/>
            <a:r>
              <a:rPr lang="en-US" dirty="0">
                <a:latin typeface="Arial" panose="020B0604020202020204" pitchFamily="34" charset="0"/>
              </a:rPr>
              <a:t>RAM buffering – means a NIC includes additional memory to provide temporary storage for incoming and outgoing network data that arrives at the NIC faster than it can be sent out</a:t>
            </a:r>
          </a:p>
          <a:p>
            <a:pPr lvl="1"/>
            <a:r>
              <a:rPr lang="en-US" dirty="0">
                <a:latin typeface="Arial" panose="020B0604020202020204" pitchFamily="34" charset="0"/>
              </a:rPr>
              <a:t>Onboard co-processors – enable the card to process incoming and outgoing network data without requiring service from the CPU</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49</a:t>
            </a:fld>
            <a:endParaRPr lang="en-US" dirty="0"/>
          </a:p>
        </p:txBody>
      </p:sp>
    </p:spTree>
    <p:extLst>
      <p:ext uri="{BB962C8B-B14F-4D97-AF65-F5344CB8AC3E}">
        <p14:creationId xmlns:p14="http://schemas.microsoft.com/office/powerpoint/2010/main" val="31642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Port Modes of Operation</a:t>
            </a:r>
          </a:p>
        </p:txBody>
      </p:sp>
      <p:sp>
        <p:nvSpPr>
          <p:cNvPr id="3" name="Content Placeholder 2"/>
          <p:cNvSpPr>
            <a:spLocks noGrp="1"/>
          </p:cNvSpPr>
          <p:nvPr>
            <p:ph idx="1"/>
          </p:nvPr>
        </p:nvSpPr>
        <p:spPr/>
        <p:txBody>
          <a:bodyPr/>
          <a:lstStyle/>
          <a:p>
            <a:r>
              <a:rPr lang="en-US" dirty="0">
                <a:latin typeface="Arial" panose="020B0604020202020204" pitchFamily="34" charset="0"/>
              </a:rPr>
              <a:t>Ports on a typical 10/100 Mbps switch can usually operate in these modes:</a:t>
            </a:r>
          </a:p>
          <a:p>
            <a:pPr lvl="1"/>
            <a:r>
              <a:rPr lang="en-US" dirty="0">
                <a:latin typeface="Arial" panose="020B0604020202020204" pitchFamily="34" charset="0"/>
              </a:rPr>
              <a:t>10 Mbps half-duplex</a:t>
            </a:r>
          </a:p>
          <a:p>
            <a:pPr lvl="1"/>
            <a:r>
              <a:rPr lang="en-US" dirty="0">
                <a:latin typeface="Arial" panose="020B0604020202020204" pitchFamily="34" charset="0"/>
              </a:rPr>
              <a:t>100 Mbps half-duplex</a:t>
            </a:r>
          </a:p>
          <a:p>
            <a:pPr lvl="1"/>
            <a:r>
              <a:rPr lang="en-US" dirty="0">
                <a:latin typeface="Arial" panose="020B0604020202020204" pitchFamily="34" charset="0"/>
              </a:rPr>
              <a:t>10 Mbps full-duplex</a:t>
            </a:r>
          </a:p>
          <a:p>
            <a:pPr lvl="1"/>
            <a:r>
              <a:rPr lang="en-US" dirty="0">
                <a:latin typeface="Arial" panose="020B0604020202020204" pitchFamily="34" charset="0"/>
              </a:rPr>
              <a:t>100 Mbps full-duplex</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a:t>
            </a:fld>
            <a:endParaRPr lang="en-US" dirty="0"/>
          </a:p>
        </p:txBody>
      </p:sp>
    </p:spTree>
    <p:extLst>
      <p:ext uri="{BB962C8B-B14F-4D97-AF65-F5344CB8AC3E}">
        <p14:creationId xmlns:p14="http://schemas.microsoft.com/office/powerpoint/2010/main" val="1192067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Features of NICs</a:t>
            </a:r>
          </a:p>
        </p:txBody>
      </p:sp>
      <p:sp>
        <p:nvSpPr>
          <p:cNvPr id="3" name="Content Placeholder 2"/>
          <p:cNvSpPr>
            <a:spLocks noGrp="1"/>
          </p:cNvSpPr>
          <p:nvPr>
            <p:ph idx="1"/>
          </p:nvPr>
        </p:nvSpPr>
        <p:spPr>
          <a:xfrm>
            <a:off x="457200" y="1417638"/>
            <a:ext cx="8229600" cy="4525963"/>
          </a:xfrm>
        </p:spPr>
        <p:txBody>
          <a:bodyPr/>
          <a:lstStyle/>
          <a:p>
            <a:r>
              <a:rPr lang="en-US" dirty="0">
                <a:latin typeface="Arial" panose="020B0604020202020204" pitchFamily="34" charset="0"/>
              </a:rPr>
              <a:t>Hardware-enhancement options (cont’d):</a:t>
            </a:r>
          </a:p>
          <a:p>
            <a:pPr lvl="1"/>
            <a:r>
              <a:rPr lang="en-US" dirty="0">
                <a:latin typeface="Arial" panose="020B0604020202020204" pitchFamily="34" charset="0"/>
              </a:rPr>
              <a:t>QOS allows prioritizing time-sensitive data</a:t>
            </a:r>
          </a:p>
          <a:p>
            <a:pPr lvl="1"/>
            <a:r>
              <a:rPr lang="en-US" dirty="0">
                <a:latin typeface="Arial" panose="020B0604020202020204" pitchFamily="34" charset="0"/>
              </a:rPr>
              <a:t>Automatic link aggregation</a:t>
            </a:r>
          </a:p>
          <a:p>
            <a:pPr lvl="2"/>
            <a:r>
              <a:rPr lang="en-US" dirty="0">
                <a:latin typeface="Arial" panose="020B0604020202020204" pitchFamily="34" charset="0"/>
              </a:rPr>
              <a:t>Enables you to install multiple NICs in one computer and aggregate the bandwidth</a:t>
            </a:r>
          </a:p>
          <a:p>
            <a:pPr lvl="1"/>
            <a:r>
              <a:rPr lang="en-US" dirty="0">
                <a:latin typeface="Arial" panose="020B0604020202020204" pitchFamily="34" charset="0"/>
              </a:rPr>
              <a:t>Improved fault tolerance by installing a second NIC </a:t>
            </a:r>
          </a:p>
          <a:p>
            <a:pPr lvl="2"/>
            <a:r>
              <a:rPr lang="en-US" dirty="0">
                <a:latin typeface="Arial" panose="020B0604020202020204" pitchFamily="34" charset="0"/>
              </a:rPr>
              <a:t>Failure of the primary NIC shifts network traffic to the second NIC</a:t>
            </a:r>
          </a:p>
          <a:p>
            <a:pPr lvl="1"/>
            <a:r>
              <a:rPr lang="en-US" dirty="0">
                <a:latin typeface="Arial" panose="020B0604020202020204" pitchFamily="34" charset="0"/>
              </a:rPr>
              <a:t>Advanced Configuration Power Management Interface (ACPI) offers wake-on LAN</a:t>
            </a:r>
          </a:p>
          <a:p>
            <a:pPr lvl="2"/>
            <a:r>
              <a:rPr lang="en-US" dirty="0">
                <a:latin typeface="Arial" panose="020B0604020202020204" pitchFamily="34" charset="0"/>
              </a:rPr>
              <a:t>Allows an administrator to power on a PC remotely by accessing the NIC through the network</a:t>
            </a:r>
          </a:p>
          <a:p>
            <a:pPr lvl="1"/>
            <a:endParaRPr 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50</a:t>
            </a:fld>
            <a:endParaRPr lang="en-US" dirty="0"/>
          </a:p>
        </p:txBody>
      </p:sp>
    </p:spTree>
    <p:extLst>
      <p:ext uri="{BB962C8B-B14F-4D97-AF65-F5344CB8AC3E}">
        <p14:creationId xmlns:p14="http://schemas.microsoft.com/office/powerpoint/2010/main" val="2374565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Features of NICs</a:t>
            </a:r>
          </a:p>
        </p:txBody>
      </p:sp>
      <p:sp>
        <p:nvSpPr>
          <p:cNvPr id="3" name="Content Placeholder 2"/>
          <p:cNvSpPr>
            <a:spLocks noGrp="1"/>
          </p:cNvSpPr>
          <p:nvPr>
            <p:ph idx="1"/>
          </p:nvPr>
        </p:nvSpPr>
        <p:spPr>
          <a:xfrm>
            <a:off x="457200" y="1417638"/>
            <a:ext cx="8229600" cy="4525963"/>
          </a:xfrm>
        </p:spPr>
        <p:txBody>
          <a:bodyPr/>
          <a:lstStyle/>
          <a:p>
            <a:r>
              <a:rPr lang="en-US" dirty="0">
                <a:latin typeface="Arial" panose="020B0604020202020204" pitchFamily="34" charset="0"/>
              </a:rPr>
              <a:t>Hardware-enhancement options (cont’d):</a:t>
            </a:r>
          </a:p>
          <a:p>
            <a:pPr lvl="1"/>
            <a:r>
              <a:rPr lang="en-US" dirty="0" err="1">
                <a:latin typeface="Arial" panose="020B0604020202020204" pitchFamily="34" charset="0"/>
              </a:rPr>
              <a:t>Preboot</a:t>
            </a:r>
            <a:r>
              <a:rPr lang="en-US" dirty="0">
                <a:latin typeface="Arial" panose="020B0604020202020204" pitchFamily="34" charset="0"/>
              </a:rPr>
              <a:t> Execution Environment (PXE) adapters allow a computer to download an OS instead of booting it from a local hard drive</a:t>
            </a:r>
          </a:p>
          <a:p>
            <a:pPr lvl="2"/>
            <a:r>
              <a:rPr lang="en-US" dirty="0">
                <a:latin typeface="Arial" panose="020B0604020202020204" pitchFamily="34" charset="0"/>
              </a:rPr>
              <a:t>Used on diskless workstations (“thin clients”) that do not store the OS locally</a:t>
            </a:r>
          </a:p>
          <a:p>
            <a:r>
              <a:rPr lang="en-US" sz="2400" dirty="0">
                <a:latin typeface="Arial" panose="020B0604020202020204" pitchFamily="34" charset="0"/>
              </a:rPr>
              <a:t>Typical desktop computers with basic features is usually adequate. </a:t>
            </a:r>
          </a:p>
          <a:p>
            <a:r>
              <a:rPr lang="en-US" sz="2400" dirty="0">
                <a:latin typeface="Arial" panose="020B0604020202020204" pitchFamily="34" charset="0"/>
              </a:rPr>
              <a:t>Servers do warrant some of these high-end features</a:t>
            </a:r>
          </a:p>
          <a:p>
            <a:r>
              <a:rPr lang="en-US" sz="2400" dirty="0">
                <a:latin typeface="Arial" panose="020B0604020202020204" pitchFamily="34" charset="0"/>
              </a:rPr>
              <a:t>Virtualized environments benefit from NICs with multiple ports</a:t>
            </a:r>
          </a:p>
          <a:p>
            <a:pPr lvl="1"/>
            <a:endParaRPr 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51</a:t>
            </a:fld>
            <a:endParaRPr lang="en-US" dirty="0"/>
          </a:p>
        </p:txBody>
      </p:sp>
    </p:spTree>
    <p:extLst>
      <p:ext uri="{BB962C8B-B14F-4D97-AF65-F5344CB8AC3E}">
        <p14:creationId xmlns:p14="http://schemas.microsoft.com/office/powerpoint/2010/main" val="4217094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a:t>
            </a:r>
          </a:p>
        </p:txBody>
      </p:sp>
      <p:sp>
        <p:nvSpPr>
          <p:cNvPr id="3" name="Content Placeholder 2"/>
          <p:cNvSpPr>
            <a:spLocks noGrp="1"/>
          </p:cNvSpPr>
          <p:nvPr>
            <p:ph idx="1"/>
          </p:nvPr>
        </p:nvSpPr>
        <p:spPr>
          <a:xfrm>
            <a:off x="457200" y="1417638"/>
            <a:ext cx="8229600" cy="4525963"/>
          </a:xfrm>
        </p:spPr>
        <p:txBody>
          <a:bodyPr/>
          <a:lstStyle/>
          <a:p>
            <a:r>
              <a:rPr lang="en-SG" dirty="0"/>
              <a:t>A network firewall is a security device that puts up a barrier between a local network and the Internet.</a:t>
            </a:r>
          </a:p>
          <a:p>
            <a:r>
              <a:rPr lang="en-SG" dirty="0"/>
              <a:t>The firewall acts as a filter, allowing or restricting data traffic between the network it protects and other networks.</a:t>
            </a:r>
          </a:p>
          <a:p>
            <a:r>
              <a:rPr lang="en-SG" dirty="0"/>
              <a:t>Firewalls are flexible, allowing you to modify the blocking rules, such as by IP address, by protocol (TCP, UDP, ICMP), by port, or for software applications and services.</a:t>
            </a:r>
          </a:p>
          <a:p>
            <a:pPr marL="0" indent="0">
              <a:buNone/>
            </a:pPr>
            <a:endParaRPr lang="en-SG" dirty="0"/>
          </a:p>
          <a:p>
            <a:pPr marL="0" indent="0">
              <a:buNone/>
            </a:pPr>
            <a:r>
              <a:rPr lang="en-SG" sz="1200" dirty="0">
                <a:hlinkClick r:id="rId3"/>
              </a:rPr>
              <a:t>https://www.atlantic.net/hipaa-compliant-cloud-hosting-services/what-is-networking-basics-switches-routers-firewalls/</a:t>
            </a:r>
            <a:endParaRPr lang="en-US" sz="1200" dirty="0"/>
          </a:p>
        </p:txBody>
      </p:sp>
      <p:sp>
        <p:nvSpPr>
          <p:cNvPr id="4" name="Footer Placeholder 3"/>
          <p:cNvSpPr>
            <a:spLocks noGrp="1"/>
          </p:cNvSpPr>
          <p:nvPr>
            <p:ph type="ftr" sz="quarter" idx="10"/>
          </p:nvPr>
        </p:nvSpPr>
        <p:spPr/>
        <p:txBody>
          <a:bodyPr/>
          <a:lstStyle/>
          <a:p>
            <a:pPr>
              <a:defRPr/>
            </a:pPr>
            <a:r>
              <a:rPr lang="en-US" dirty="0"/>
              <a:t>Guide to Networking Essentials, 7th Edition</a:t>
            </a:r>
          </a:p>
        </p:txBody>
      </p:sp>
      <p:sp>
        <p:nvSpPr>
          <p:cNvPr id="5" name="Slide Number Placeholder 4"/>
          <p:cNvSpPr>
            <a:spLocks noGrp="1"/>
          </p:cNvSpPr>
          <p:nvPr>
            <p:ph type="sldNum" sz="quarter" idx="11"/>
          </p:nvPr>
        </p:nvSpPr>
        <p:spPr/>
        <p:txBody>
          <a:bodyPr/>
          <a:lstStyle/>
          <a:p>
            <a:fld id="{AF459AD7-A5D3-4044-A21F-E9BACB4CDE09}" type="slidenum">
              <a:rPr lang="en-US" smtClean="0"/>
              <a:pPr/>
              <a:t>52</a:t>
            </a:fld>
            <a:endParaRPr lang="en-US" dirty="0"/>
          </a:p>
        </p:txBody>
      </p:sp>
    </p:spTree>
    <p:extLst>
      <p:ext uri="{BB962C8B-B14F-4D97-AF65-F5344CB8AC3E}">
        <p14:creationId xmlns:p14="http://schemas.microsoft.com/office/powerpoint/2010/main" val="3668407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vs Firewall</a:t>
            </a:r>
          </a:p>
        </p:txBody>
      </p:sp>
      <p:sp>
        <p:nvSpPr>
          <p:cNvPr id="4" name="Footer Placeholder 3"/>
          <p:cNvSpPr>
            <a:spLocks noGrp="1"/>
          </p:cNvSpPr>
          <p:nvPr>
            <p:ph type="ftr" sz="quarter" idx="10"/>
          </p:nvPr>
        </p:nvSpPr>
        <p:spPr/>
        <p:txBody>
          <a:bodyPr/>
          <a:lstStyle/>
          <a:p>
            <a:pPr>
              <a:defRPr/>
            </a:pPr>
            <a:r>
              <a:rPr lang="en-US" dirty="0"/>
              <a:t>Guide to Networking Essentials, 7th Edition</a:t>
            </a:r>
          </a:p>
        </p:txBody>
      </p:sp>
      <p:sp>
        <p:nvSpPr>
          <p:cNvPr id="5" name="Slide Number Placeholder 4"/>
          <p:cNvSpPr>
            <a:spLocks noGrp="1"/>
          </p:cNvSpPr>
          <p:nvPr>
            <p:ph type="sldNum" sz="quarter" idx="11"/>
          </p:nvPr>
        </p:nvSpPr>
        <p:spPr/>
        <p:txBody>
          <a:bodyPr/>
          <a:lstStyle/>
          <a:p>
            <a:fld id="{AF459AD7-A5D3-4044-A21F-E9BACB4CDE09}" type="slidenum">
              <a:rPr lang="en-US" smtClean="0"/>
              <a:pPr/>
              <a:t>53</a:t>
            </a:fld>
            <a:endParaRPr lang="en-US" dirty="0"/>
          </a:p>
        </p:txBody>
      </p:sp>
      <p:pic>
        <p:nvPicPr>
          <p:cNvPr id="10" name="Picture 9"/>
          <p:cNvPicPr>
            <a:picLocks noChangeAspect="1"/>
          </p:cNvPicPr>
          <p:nvPr/>
        </p:nvPicPr>
        <p:blipFill>
          <a:blip r:embed="rId3"/>
          <a:stretch>
            <a:fillRect/>
          </a:stretch>
        </p:blipFill>
        <p:spPr>
          <a:xfrm>
            <a:off x="1066800" y="1066800"/>
            <a:ext cx="7477125" cy="4748751"/>
          </a:xfrm>
          <a:prstGeom prst="rect">
            <a:avLst/>
          </a:prstGeom>
        </p:spPr>
      </p:pic>
      <p:sp>
        <p:nvSpPr>
          <p:cNvPr id="11" name="Rectangle 10"/>
          <p:cNvSpPr/>
          <p:nvPr/>
        </p:nvSpPr>
        <p:spPr>
          <a:xfrm>
            <a:off x="457200" y="5891888"/>
            <a:ext cx="8357191" cy="276999"/>
          </a:xfrm>
          <a:prstGeom prst="rect">
            <a:avLst/>
          </a:prstGeom>
        </p:spPr>
        <p:txBody>
          <a:bodyPr wrap="square">
            <a:spAutoFit/>
          </a:bodyPr>
          <a:lstStyle/>
          <a:p>
            <a:r>
              <a:rPr lang="en-SG" sz="1200" dirty="0">
                <a:hlinkClick r:id="rId4"/>
              </a:rPr>
              <a:t>https://www.cloudns.net/blog/router-vs-firewall-hardware-software/</a:t>
            </a:r>
            <a:endParaRPr lang="en-SG" sz="1200" dirty="0"/>
          </a:p>
        </p:txBody>
      </p:sp>
    </p:spTree>
    <p:extLst>
      <p:ext uri="{BB962C8B-B14F-4D97-AF65-F5344CB8AC3E}">
        <p14:creationId xmlns:p14="http://schemas.microsoft.com/office/powerpoint/2010/main" val="5436000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firewall vs Software firewall</a:t>
            </a:r>
          </a:p>
        </p:txBody>
      </p:sp>
      <p:sp>
        <p:nvSpPr>
          <p:cNvPr id="4" name="Footer Placeholder 3"/>
          <p:cNvSpPr>
            <a:spLocks noGrp="1"/>
          </p:cNvSpPr>
          <p:nvPr>
            <p:ph type="ftr" sz="quarter" idx="10"/>
          </p:nvPr>
        </p:nvSpPr>
        <p:spPr/>
        <p:txBody>
          <a:bodyPr/>
          <a:lstStyle/>
          <a:p>
            <a:pPr>
              <a:defRPr/>
            </a:pPr>
            <a:r>
              <a:rPr lang="en-US" dirty="0"/>
              <a:t>Guide to Networking Essentials, 7th Edition</a:t>
            </a:r>
          </a:p>
        </p:txBody>
      </p:sp>
      <p:sp>
        <p:nvSpPr>
          <p:cNvPr id="5" name="Slide Number Placeholder 4"/>
          <p:cNvSpPr>
            <a:spLocks noGrp="1"/>
          </p:cNvSpPr>
          <p:nvPr>
            <p:ph type="sldNum" sz="quarter" idx="11"/>
          </p:nvPr>
        </p:nvSpPr>
        <p:spPr/>
        <p:txBody>
          <a:bodyPr/>
          <a:lstStyle/>
          <a:p>
            <a:fld id="{AF459AD7-A5D3-4044-A21F-E9BACB4CDE09}" type="slidenum">
              <a:rPr lang="en-US" smtClean="0"/>
              <a:pPr/>
              <a:t>54</a:t>
            </a:fld>
            <a:endParaRPr lang="en-US" dirty="0"/>
          </a:p>
        </p:txBody>
      </p:sp>
      <p:sp>
        <p:nvSpPr>
          <p:cNvPr id="11" name="Rectangle 10"/>
          <p:cNvSpPr/>
          <p:nvPr/>
        </p:nvSpPr>
        <p:spPr>
          <a:xfrm>
            <a:off x="457200" y="5891888"/>
            <a:ext cx="8357191" cy="276999"/>
          </a:xfrm>
          <a:prstGeom prst="rect">
            <a:avLst/>
          </a:prstGeom>
        </p:spPr>
        <p:txBody>
          <a:bodyPr wrap="square">
            <a:spAutoFit/>
          </a:bodyPr>
          <a:lstStyle/>
          <a:p>
            <a:r>
              <a:rPr lang="en-SG" sz="1200" dirty="0">
                <a:hlinkClick r:id="rId3"/>
              </a:rPr>
              <a:t>https://www.cloudns.net/blog/router-vs-firewall-hardware-software/</a:t>
            </a:r>
            <a:endParaRPr lang="en-SG" sz="1200" dirty="0"/>
          </a:p>
        </p:txBody>
      </p:sp>
      <p:sp>
        <p:nvSpPr>
          <p:cNvPr id="7" name="Content Placeholder 2"/>
          <p:cNvSpPr>
            <a:spLocks noGrp="1"/>
          </p:cNvSpPr>
          <p:nvPr>
            <p:ph idx="1"/>
          </p:nvPr>
        </p:nvSpPr>
        <p:spPr>
          <a:xfrm>
            <a:off x="457200" y="1417638"/>
            <a:ext cx="8229600" cy="4525963"/>
          </a:xfrm>
        </p:spPr>
        <p:txBody>
          <a:bodyPr/>
          <a:lstStyle/>
          <a:p>
            <a:r>
              <a:rPr lang="en-SG" sz="2200" dirty="0"/>
              <a:t>Both protects you from malicious traffic, but they have some differences.</a:t>
            </a:r>
          </a:p>
          <a:p>
            <a:r>
              <a:rPr lang="en-SG" sz="2200" dirty="0"/>
              <a:t>The </a:t>
            </a:r>
            <a:r>
              <a:rPr lang="en-SG" sz="2200" b="1" dirty="0"/>
              <a:t>hardware firewall </a:t>
            </a:r>
            <a:r>
              <a:rPr lang="en-SG" sz="2200" dirty="0"/>
              <a:t>can be a stand-alone device or a part of a router. Such a router is a simple and effective protection solution for your network. It reviews the headers of the data packets and decides if it can be trusted. If it thinks the packet is safe, it will forward it, if no, it will drop it.</a:t>
            </a:r>
          </a:p>
          <a:p>
            <a:r>
              <a:rPr lang="en-SG" sz="2200" dirty="0"/>
              <a:t>A </a:t>
            </a:r>
            <a:r>
              <a:rPr lang="en-SG" sz="2200" b="1" dirty="0"/>
              <a:t>software firewall </a:t>
            </a:r>
            <a:r>
              <a:rPr lang="en-SG" sz="2200" dirty="0"/>
              <a:t>is a program that you can install on your computer. It can be a part of an antivirus suite or separate. It will protect from uncontrolled access to your computer. Depending on the software, it can keep you safe from Trojans and worms too.</a:t>
            </a:r>
          </a:p>
          <a:p>
            <a:endParaRPr lang="en-US" sz="2400" dirty="0"/>
          </a:p>
        </p:txBody>
      </p:sp>
    </p:spTree>
    <p:extLst>
      <p:ext uri="{BB962C8B-B14F-4D97-AF65-F5344CB8AC3E}">
        <p14:creationId xmlns:p14="http://schemas.microsoft.com/office/powerpoint/2010/main" val="2874565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firewall vs Software firewall</a:t>
            </a:r>
          </a:p>
        </p:txBody>
      </p:sp>
      <p:sp>
        <p:nvSpPr>
          <p:cNvPr id="4" name="Footer Placeholder 3"/>
          <p:cNvSpPr>
            <a:spLocks noGrp="1"/>
          </p:cNvSpPr>
          <p:nvPr>
            <p:ph type="ftr" sz="quarter" idx="10"/>
          </p:nvPr>
        </p:nvSpPr>
        <p:spPr/>
        <p:txBody>
          <a:bodyPr/>
          <a:lstStyle/>
          <a:p>
            <a:pPr>
              <a:defRPr/>
            </a:pPr>
            <a:r>
              <a:rPr lang="en-US" dirty="0"/>
              <a:t>Guide to Networking Essentials, 7th Edition</a:t>
            </a:r>
          </a:p>
        </p:txBody>
      </p:sp>
      <p:sp>
        <p:nvSpPr>
          <p:cNvPr id="5" name="Slide Number Placeholder 4"/>
          <p:cNvSpPr>
            <a:spLocks noGrp="1"/>
          </p:cNvSpPr>
          <p:nvPr>
            <p:ph type="sldNum" sz="quarter" idx="11"/>
          </p:nvPr>
        </p:nvSpPr>
        <p:spPr/>
        <p:txBody>
          <a:bodyPr/>
          <a:lstStyle/>
          <a:p>
            <a:fld id="{AF459AD7-A5D3-4044-A21F-E9BACB4CDE09}" type="slidenum">
              <a:rPr lang="en-US" smtClean="0"/>
              <a:pPr/>
              <a:t>55</a:t>
            </a:fld>
            <a:endParaRPr lang="en-US" dirty="0"/>
          </a:p>
        </p:txBody>
      </p:sp>
      <p:sp>
        <p:nvSpPr>
          <p:cNvPr id="11" name="Rectangle 10"/>
          <p:cNvSpPr/>
          <p:nvPr/>
        </p:nvSpPr>
        <p:spPr>
          <a:xfrm>
            <a:off x="457200" y="5891888"/>
            <a:ext cx="8357191" cy="276999"/>
          </a:xfrm>
          <a:prstGeom prst="rect">
            <a:avLst/>
          </a:prstGeom>
        </p:spPr>
        <p:txBody>
          <a:bodyPr wrap="square">
            <a:spAutoFit/>
          </a:bodyPr>
          <a:lstStyle/>
          <a:p>
            <a:r>
              <a:rPr lang="en-SG" sz="1200" dirty="0">
                <a:hlinkClick r:id="rId3"/>
              </a:rPr>
              <a:t>https://www.cloudns.net/blog/router-vs-firewall-hardware-software/</a:t>
            </a:r>
            <a:endParaRPr lang="en-SG" sz="1200" dirty="0"/>
          </a:p>
        </p:txBody>
      </p:sp>
      <p:sp>
        <p:nvSpPr>
          <p:cNvPr id="7" name="Content Placeholder 2"/>
          <p:cNvSpPr>
            <a:spLocks noGrp="1"/>
          </p:cNvSpPr>
          <p:nvPr>
            <p:ph idx="1"/>
          </p:nvPr>
        </p:nvSpPr>
        <p:spPr>
          <a:xfrm>
            <a:off x="457200" y="1417638"/>
            <a:ext cx="8229600" cy="4525963"/>
          </a:xfrm>
        </p:spPr>
        <p:txBody>
          <a:bodyPr/>
          <a:lstStyle/>
          <a:p>
            <a:r>
              <a:rPr lang="en-SG" dirty="0"/>
              <a:t>The difference with the hardware one, this one will protect just the device that has the firewall installed.</a:t>
            </a:r>
          </a:p>
          <a:p>
            <a:r>
              <a:rPr lang="en-SG" dirty="0"/>
              <a:t> If you need a firewall on all of your devices, you would need to install it on all of them. </a:t>
            </a:r>
          </a:p>
          <a:p>
            <a:r>
              <a:rPr lang="en-SG" dirty="0"/>
              <a:t>Another disadvantage of it is that it will run in the background, which will take some system resources and may lead to slowdowns.</a:t>
            </a:r>
            <a:endParaRPr lang="en-US" sz="2400" dirty="0"/>
          </a:p>
        </p:txBody>
      </p:sp>
    </p:spTree>
    <p:extLst>
      <p:ext uri="{BB962C8B-B14F-4D97-AF65-F5344CB8AC3E}">
        <p14:creationId xmlns:p14="http://schemas.microsoft.com/office/powerpoint/2010/main" val="415952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Guide to Networking Essentials, 7th Edition</a:t>
            </a:r>
            <a:endParaRPr lang="en-US" dirty="0"/>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56</a:t>
            </a:fld>
            <a:endParaRPr lang="en-US" dirty="0"/>
          </a:p>
        </p:txBody>
      </p:sp>
      <p:sp>
        <p:nvSpPr>
          <p:cNvPr id="64516" name="Rectangle 2"/>
          <p:cNvSpPr>
            <a:spLocks noGrp="1" noChangeArrowheads="1"/>
          </p:cNvSpPr>
          <p:nvPr>
            <p:ph type="title"/>
          </p:nvPr>
        </p:nvSpPr>
        <p:spPr/>
        <p:txBody>
          <a:bodyPr/>
          <a:lstStyle/>
          <a:p>
            <a:pPr eaLnBrk="1" hangingPunct="1"/>
            <a:r>
              <a:rPr lang="en-US" dirty="0"/>
              <a:t>Summary</a:t>
            </a:r>
          </a:p>
        </p:txBody>
      </p:sp>
      <p:sp>
        <p:nvSpPr>
          <p:cNvPr id="64517" name="Rectangle 3"/>
          <p:cNvSpPr>
            <a:spLocks noGrp="1" noChangeArrowheads="1"/>
          </p:cNvSpPr>
          <p:nvPr>
            <p:ph type="body" idx="1"/>
          </p:nvPr>
        </p:nvSpPr>
        <p:spPr>
          <a:xfrm>
            <a:off x="457200" y="1450295"/>
            <a:ext cx="8229600" cy="4525963"/>
          </a:xfrm>
        </p:spPr>
        <p:txBody>
          <a:bodyPr/>
          <a:lstStyle/>
          <a:p>
            <a:r>
              <a:rPr lang="en-US" dirty="0">
                <a:latin typeface="Arial" panose="020B0604020202020204" pitchFamily="34" charset="0"/>
              </a:rPr>
              <a:t>Network switches use auto-negotiate mode to determine the link speed and duplex mode. </a:t>
            </a:r>
          </a:p>
          <a:p>
            <a:r>
              <a:rPr lang="en-US" dirty="0">
                <a:latin typeface="Arial" panose="020B0604020202020204" pitchFamily="34" charset="0"/>
              </a:rPr>
              <a:t>Switching tables can hold many more MAC addresses than ports</a:t>
            </a:r>
          </a:p>
          <a:p>
            <a:r>
              <a:rPr lang="en-US" dirty="0">
                <a:latin typeface="Arial" panose="020B0604020202020204" pitchFamily="34" charset="0"/>
              </a:rPr>
              <a:t>Switches forward frames by using a variety of methods – cut-through, fragment-free, and store-and-forward</a:t>
            </a:r>
          </a:p>
          <a:p>
            <a:r>
              <a:rPr lang="en-US" dirty="0">
                <a:latin typeface="Arial" panose="020B0604020202020204" pitchFamily="34" charset="0"/>
              </a:rPr>
              <a:t>Advanced features, such as VLANs, STP, multicast support, and port security are found on smart switches</a:t>
            </a:r>
          </a:p>
          <a:p>
            <a:endParaRPr lang="en-US" dirty="0">
              <a:latin typeface="Arial" panose="020B0604020202020204" pitchFamily="34" charset="0"/>
            </a:endParaRPr>
          </a:p>
          <a:p>
            <a:pPr marL="457200" lvl="1" indent="0">
              <a:buNone/>
            </a:pPr>
            <a:endParaRPr lang="en-US" dirty="0">
              <a:latin typeface="Arial" panose="020B0604020202020204" pitchFamily="34" charset="0"/>
            </a:endParaRPr>
          </a:p>
          <a:p>
            <a:endParaRPr lang="en-US" dirty="0">
              <a:latin typeface="Arial" panose="020B0604020202020204" pitchFamily="34" charset="0"/>
            </a:endParaRPr>
          </a:p>
        </p:txBody>
      </p:sp>
    </p:spTree>
    <p:extLst>
      <p:ext uri="{BB962C8B-B14F-4D97-AF65-F5344CB8AC3E}">
        <p14:creationId xmlns:p14="http://schemas.microsoft.com/office/powerpoint/2010/main" val="2781837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Guide to Networking Essentials, 7th Edition</a:t>
            </a:r>
            <a:endParaRPr lang="en-US" dirty="0"/>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57</a:t>
            </a:fld>
            <a:endParaRPr lang="en-US" dirty="0"/>
          </a:p>
        </p:txBody>
      </p:sp>
      <p:sp>
        <p:nvSpPr>
          <p:cNvPr id="64516" name="Rectangle 2"/>
          <p:cNvSpPr>
            <a:spLocks noGrp="1" noChangeArrowheads="1"/>
          </p:cNvSpPr>
          <p:nvPr>
            <p:ph type="title"/>
          </p:nvPr>
        </p:nvSpPr>
        <p:spPr/>
        <p:txBody>
          <a:bodyPr/>
          <a:lstStyle/>
          <a:p>
            <a:pPr eaLnBrk="1" hangingPunct="1"/>
            <a:r>
              <a:rPr lang="en-US" dirty="0"/>
              <a:t>Summary</a:t>
            </a:r>
          </a:p>
        </p:txBody>
      </p:sp>
      <p:sp>
        <p:nvSpPr>
          <p:cNvPr id="64517" name="Rectangle 3"/>
          <p:cNvSpPr>
            <a:spLocks noGrp="1" noChangeArrowheads="1"/>
          </p:cNvSpPr>
          <p:nvPr>
            <p:ph type="body" idx="1"/>
          </p:nvPr>
        </p:nvSpPr>
        <p:spPr>
          <a:xfrm>
            <a:off x="457200" y="1450295"/>
            <a:ext cx="8229600" cy="4525963"/>
          </a:xfrm>
        </p:spPr>
        <p:txBody>
          <a:bodyPr/>
          <a:lstStyle/>
          <a:p>
            <a:r>
              <a:rPr lang="en-US" dirty="0">
                <a:latin typeface="Arial" panose="020B0604020202020204" pitchFamily="34" charset="0"/>
              </a:rPr>
              <a:t>Multilayer switches can perform some of the same tasks as routers and offer a substantial performance advantage</a:t>
            </a:r>
          </a:p>
          <a:p>
            <a:r>
              <a:rPr lang="en-US" dirty="0">
                <a:latin typeface="Arial" panose="020B0604020202020204" pitchFamily="34" charset="0"/>
              </a:rPr>
              <a:t>Routing tables contain destination networks, next hop addresses, metrics, methods used to derive routes, and timestamps</a:t>
            </a:r>
          </a:p>
          <a:p>
            <a:r>
              <a:rPr lang="en-US" dirty="0">
                <a:latin typeface="Arial" panose="020B0604020202020204" pitchFamily="34" charset="0"/>
              </a:rPr>
              <a:t>Routing protocols populate routing tables dynamically. The most common type of routing protocols are distance-vector and link-state</a:t>
            </a:r>
          </a:p>
          <a:p>
            <a:r>
              <a:rPr lang="en-US" dirty="0">
                <a:latin typeface="Arial" panose="020B0604020202020204" pitchFamily="34" charset="0"/>
              </a:rPr>
              <a:t>Routing protocols can be interior gateway protocols or exterior gateway protocols</a:t>
            </a:r>
          </a:p>
          <a:p>
            <a:endParaRPr lang="en-US" dirty="0">
              <a:latin typeface="Arial" panose="020B0604020202020204" pitchFamily="34" charset="0"/>
            </a:endParaRPr>
          </a:p>
          <a:p>
            <a:pPr marL="457200" lvl="1" indent="0">
              <a:buNone/>
            </a:pPr>
            <a:endParaRPr lang="en-US" dirty="0">
              <a:latin typeface="Arial" panose="020B0604020202020204" pitchFamily="34" charset="0"/>
            </a:endParaRPr>
          </a:p>
          <a:p>
            <a:endParaRPr lang="en-US" dirty="0">
              <a:latin typeface="Arial" panose="020B0604020202020204" pitchFamily="34" charset="0"/>
            </a:endParaRPr>
          </a:p>
        </p:txBody>
      </p:sp>
    </p:spTree>
    <p:extLst>
      <p:ext uri="{BB962C8B-B14F-4D97-AF65-F5344CB8AC3E}">
        <p14:creationId xmlns:p14="http://schemas.microsoft.com/office/powerpoint/2010/main" val="14034646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Guide to Networking Essentials, 7th Edition</a:t>
            </a:r>
            <a:endParaRPr lang="en-US" dirty="0"/>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44A95-C6C6-40D0-8BD8-1BCF5468B0FC}" type="slidenum">
              <a:rPr lang="en-US"/>
              <a:pPr eaLnBrk="1" hangingPunct="1"/>
              <a:t>58</a:t>
            </a:fld>
            <a:endParaRPr lang="en-US" dirty="0"/>
          </a:p>
        </p:txBody>
      </p:sp>
      <p:sp>
        <p:nvSpPr>
          <p:cNvPr id="64516" name="Rectangle 2"/>
          <p:cNvSpPr>
            <a:spLocks noGrp="1" noChangeArrowheads="1"/>
          </p:cNvSpPr>
          <p:nvPr>
            <p:ph type="title"/>
          </p:nvPr>
        </p:nvSpPr>
        <p:spPr/>
        <p:txBody>
          <a:bodyPr/>
          <a:lstStyle/>
          <a:p>
            <a:pPr eaLnBrk="1" hangingPunct="1"/>
            <a:r>
              <a:rPr lang="en-US" dirty="0"/>
              <a:t>Summary</a:t>
            </a:r>
          </a:p>
        </p:txBody>
      </p:sp>
      <p:sp>
        <p:nvSpPr>
          <p:cNvPr id="64517" name="Rectangle 3"/>
          <p:cNvSpPr>
            <a:spLocks noGrp="1" noChangeArrowheads="1"/>
          </p:cNvSpPr>
          <p:nvPr>
            <p:ph type="body" idx="1"/>
          </p:nvPr>
        </p:nvSpPr>
        <p:spPr>
          <a:xfrm>
            <a:off x="457200" y="1450295"/>
            <a:ext cx="8229600" cy="4525963"/>
          </a:xfrm>
        </p:spPr>
        <p:txBody>
          <a:bodyPr/>
          <a:lstStyle/>
          <a:p>
            <a:r>
              <a:rPr lang="en-US" dirty="0">
                <a:latin typeface="Arial" panose="020B0604020202020204" pitchFamily="34" charset="0"/>
              </a:rPr>
              <a:t>Access points have the following basic settings: wireless mode, SSID, and wireless channel</a:t>
            </a:r>
          </a:p>
          <a:p>
            <a:r>
              <a:rPr lang="en-US" dirty="0">
                <a:latin typeface="Arial" panose="020B0604020202020204" pitchFamily="34" charset="0"/>
              </a:rPr>
              <a:t>Higher-end APs can support advanced features, such as multiple SSIDs, adjustable transmit power, VLANs, </a:t>
            </a:r>
            <a:r>
              <a:rPr lang="en-US" dirty="0" err="1">
                <a:latin typeface="Arial" panose="020B0604020202020204" pitchFamily="34" charset="0"/>
              </a:rPr>
              <a:t>QoS</a:t>
            </a:r>
            <a:r>
              <a:rPr lang="en-US" dirty="0">
                <a:latin typeface="Arial" panose="020B0604020202020204" pitchFamily="34" charset="0"/>
              </a:rPr>
              <a:t>, and repeater and bridge modes</a:t>
            </a:r>
          </a:p>
          <a:p>
            <a:r>
              <a:rPr lang="en-US" dirty="0">
                <a:latin typeface="Arial" panose="020B0604020202020204" pitchFamily="34" charset="0"/>
              </a:rPr>
              <a:t>NIC selection includes the PC bus</a:t>
            </a:r>
          </a:p>
          <a:p>
            <a:r>
              <a:rPr lang="en-US" dirty="0">
                <a:latin typeface="Arial" panose="020B0604020202020204" pitchFamily="34" charset="0"/>
              </a:rPr>
              <a:t>Some advanced NIC features to consider include RAM buffering, onboard co-processors, automatic link aggregation, and multiple ports for fault tolerance</a:t>
            </a:r>
          </a:p>
          <a:p>
            <a:endParaRPr lang="en-US" dirty="0">
              <a:latin typeface="Arial" panose="020B0604020202020204" pitchFamily="34" charset="0"/>
            </a:endParaRPr>
          </a:p>
          <a:p>
            <a:pPr marL="457200" lvl="1" indent="0">
              <a:buNone/>
            </a:pPr>
            <a:endParaRPr lang="en-US" dirty="0">
              <a:latin typeface="Arial" panose="020B0604020202020204" pitchFamily="34" charset="0"/>
            </a:endParaRPr>
          </a:p>
          <a:p>
            <a:endParaRPr lang="en-US" dirty="0">
              <a:latin typeface="Arial" panose="020B0604020202020204" pitchFamily="34" charset="0"/>
            </a:endParaRPr>
          </a:p>
        </p:txBody>
      </p:sp>
    </p:spTree>
    <p:extLst>
      <p:ext uri="{BB962C8B-B14F-4D97-AF65-F5344CB8AC3E}">
        <p14:creationId xmlns:p14="http://schemas.microsoft.com/office/powerpoint/2010/main" val="120640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Port Modes of Operation</a:t>
            </a:r>
          </a:p>
        </p:txBody>
      </p:sp>
      <p:sp>
        <p:nvSpPr>
          <p:cNvPr id="3" name="Content Placeholder 2"/>
          <p:cNvSpPr>
            <a:spLocks noGrp="1"/>
          </p:cNvSpPr>
          <p:nvPr>
            <p:ph idx="1"/>
          </p:nvPr>
        </p:nvSpPr>
        <p:spPr/>
        <p:txBody>
          <a:bodyPr/>
          <a:lstStyle/>
          <a:p>
            <a:r>
              <a:rPr lang="en-US" sz="2400" dirty="0">
                <a:latin typeface="Arial" panose="020B0604020202020204" pitchFamily="34" charset="0"/>
              </a:rPr>
              <a:t>Most inexpensive switches run in </a:t>
            </a:r>
            <a:r>
              <a:rPr lang="en-US" sz="2400" b="1" dirty="0">
                <a:latin typeface="Arial" panose="020B0604020202020204" pitchFamily="34" charset="0"/>
              </a:rPr>
              <a:t>auto-negotiate mode</a:t>
            </a:r>
            <a:endParaRPr lang="en-US" sz="2400" dirty="0">
              <a:latin typeface="Arial" panose="020B0604020202020204" pitchFamily="34" charset="0"/>
            </a:endParaRPr>
          </a:p>
          <a:p>
            <a:pPr lvl="1"/>
            <a:r>
              <a:rPr lang="en-US" sz="2200" dirty="0">
                <a:latin typeface="Arial" panose="020B0604020202020204" pitchFamily="34" charset="0"/>
              </a:rPr>
              <a:t>The switch sets the mode to the </a:t>
            </a:r>
            <a:r>
              <a:rPr lang="en-US" sz="2200" dirty="0">
                <a:highlight>
                  <a:srgbClr val="FFFF00"/>
                </a:highlight>
                <a:latin typeface="Arial" panose="020B0604020202020204" pitchFamily="34" charset="0"/>
              </a:rPr>
              <a:t>highest performance </a:t>
            </a:r>
            <a:r>
              <a:rPr lang="en-US" sz="2200" dirty="0">
                <a:latin typeface="Arial" panose="020B0604020202020204" pitchFamily="34" charset="0"/>
              </a:rPr>
              <a:t>setting the connected device supports</a:t>
            </a:r>
          </a:p>
          <a:p>
            <a:r>
              <a:rPr lang="en-US" sz="2400" b="1" dirty="0">
                <a:highlight>
                  <a:srgbClr val="FFFF00"/>
                </a:highlight>
                <a:latin typeface="Arial" panose="020B0604020202020204" pitchFamily="34" charset="0"/>
              </a:rPr>
              <a:t>Auto-MDIX</a:t>
            </a:r>
            <a:r>
              <a:rPr lang="en-US" sz="2400" dirty="0">
                <a:highlight>
                  <a:srgbClr val="FFFF00"/>
                </a:highlight>
                <a:latin typeface="Arial" panose="020B0604020202020204" pitchFamily="34" charset="0"/>
              </a:rPr>
              <a:t> mode </a:t>
            </a:r>
            <a:r>
              <a:rPr lang="en-US" sz="2400" dirty="0">
                <a:latin typeface="Arial" panose="020B0604020202020204" pitchFamily="34" charset="0"/>
              </a:rPr>
              <a:t>– switch port detects the type of device and cable it’s connected to</a:t>
            </a:r>
          </a:p>
          <a:p>
            <a:pPr lvl="1"/>
            <a:r>
              <a:rPr lang="en-US" sz="2200" dirty="0">
                <a:latin typeface="Arial" panose="020B0604020202020204" pitchFamily="34" charset="0"/>
              </a:rPr>
              <a:t>A straight-through or crossover cable can be used</a:t>
            </a:r>
          </a:p>
          <a:p>
            <a:endParaRPr lang="en-US" dirty="0"/>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6</a:t>
            </a:fld>
            <a:endParaRPr lang="en-US" dirty="0"/>
          </a:p>
        </p:txBody>
      </p:sp>
    </p:spTree>
    <p:extLst>
      <p:ext uri="{BB962C8B-B14F-4D97-AF65-F5344CB8AC3E}">
        <p14:creationId xmlns:p14="http://schemas.microsoft.com/office/powerpoint/2010/main" val="218756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Switching Table</a:t>
            </a:r>
          </a:p>
        </p:txBody>
      </p:sp>
      <p:sp>
        <p:nvSpPr>
          <p:cNvPr id="3" name="Content Placeholder 2"/>
          <p:cNvSpPr>
            <a:spLocks noGrp="1"/>
          </p:cNvSpPr>
          <p:nvPr>
            <p:ph idx="1"/>
          </p:nvPr>
        </p:nvSpPr>
        <p:spPr/>
        <p:txBody>
          <a:bodyPr/>
          <a:lstStyle/>
          <a:p>
            <a:r>
              <a:rPr lang="en-US" dirty="0">
                <a:latin typeface="Arial" panose="020B0604020202020204" pitchFamily="34" charset="0"/>
              </a:rPr>
              <a:t>A switching table holds </a:t>
            </a:r>
            <a:r>
              <a:rPr lang="en-US" dirty="0">
                <a:highlight>
                  <a:srgbClr val="FFFF00"/>
                </a:highlight>
                <a:latin typeface="Arial" panose="020B0604020202020204" pitchFamily="34" charset="0"/>
              </a:rPr>
              <a:t>MAC address/port pairs </a:t>
            </a:r>
            <a:r>
              <a:rPr lang="en-US" dirty="0">
                <a:latin typeface="Arial" panose="020B0604020202020204" pitchFamily="34" charset="0"/>
              </a:rPr>
              <a:t>that tell the switch where to forward a frame, based on the destination MAC address</a:t>
            </a:r>
          </a:p>
          <a:p>
            <a:r>
              <a:rPr lang="en-US" dirty="0">
                <a:latin typeface="Arial" panose="020B0604020202020204" pitchFamily="34" charset="0"/>
              </a:rPr>
              <a:t>Ports also have their respective MAC addresses</a:t>
            </a:r>
          </a:p>
          <a:p>
            <a:r>
              <a:rPr lang="en-US" dirty="0">
                <a:latin typeface="Arial" panose="020B0604020202020204" pitchFamily="34" charset="0"/>
              </a:rPr>
              <a:t>When a switch is first powered on, its table is </a:t>
            </a:r>
            <a:r>
              <a:rPr lang="en-US" dirty="0">
                <a:highlight>
                  <a:srgbClr val="FFFF00"/>
                </a:highlight>
                <a:latin typeface="Arial" panose="020B0604020202020204" pitchFamily="34" charset="0"/>
              </a:rPr>
              <a:t>empty</a:t>
            </a:r>
          </a:p>
          <a:p>
            <a:r>
              <a:rPr lang="en-US" dirty="0">
                <a:latin typeface="Arial" panose="020B0604020202020204" pitchFamily="34" charset="0"/>
              </a:rPr>
              <a:t>As network devices send frames, the switch reads each frame’s </a:t>
            </a:r>
            <a:r>
              <a:rPr lang="en-US" dirty="0">
                <a:highlight>
                  <a:srgbClr val="FFFF00"/>
                </a:highlight>
                <a:latin typeface="Arial" panose="020B0604020202020204" pitchFamily="34" charset="0"/>
              </a:rPr>
              <a:t>source address </a:t>
            </a:r>
            <a:r>
              <a:rPr lang="en-US" dirty="0">
                <a:latin typeface="Arial" panose="020B0604020202020204" pitchFamily="34" charset="0"/>
              </a:rPr>
              <a:t>and adds it to the table along with the </a:t>
            </a:r>
            <a:r>
              <a:rPr lang="en-US" dirty="0">
                <a:highlight>
                  <a:srgbClr val="FFFF00"/>
                </a:highlight>
                <a:latin typeface="Arial" panose="020B0604020202020204" pitchFamily="34" charset="0"/>
              </a:rPr>
              <a:t>port</a:t>
            </a:r>
            <a:r>
              <a:rPr lang="en-US" dirty="0">
                <a:latin typeface="Arial" panose="020B0604020202020204" pitchFamily="34" charset="0"/>
              </a:rPr>
              <a:t> it was received from</a:t>
            </a:r>
          </a:p>
          <a:p>
            <a:r>
              <a:rPr lang="en-US" dirty="0">
                <a:latin typeface="Arial" panose="020B0604020202020204" pitchFamily="34" charset="0"/>
              </a:rPr>
              <a:t>If a frame’s destination address isn’t found in the switching table the switch forwards the frame out all ports (broadcast)</a:t>
            </a:r>
          </a:p>
        </p:txBody>
      </p:sp>
      <p:sp>
        <p:nvSpPr>
          <p:cNvPr id="5" name="Slide Number Placeholder 4"/>
          <p:cNvSpPr>
            <a:spLocks noGrp="1"/>
          </p:cNvSpPr>
          <p:nvPr>
            <p:ph type="sldNum" sz="quarter" idx="11"/>
          </p:nvPr>
        </p:nvSpPr>
        <p:spPr/>
        <p:txBody>
          <a:bodyPr/>
          <a:lstStyle/>
          <a:p>
            <a:fld id="{AF459AD7-A5D3-4044-A21F-E9BACB4CDE09}" type="slidenum">
              <a:rPr lang="en-US" smtClean="0"/>
              <a:pPr/>
              <a:t>7</a:t>
            </a:fld>
            <a:endParaRPr lang="en-US" dirty="0"/>
          </a:p>
        </p:txBody>
      </p:sp>
    </p:spTree>
    <p:extLst>
      <p:ext uri="{BB962C8B-B14F-4D97-AF65-F5344CB8AC3E}">
        <p14:creationId xmlns:p14="http://schemas.microsoft.com/office/powerpoint/2010/main" val="45871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Switching Table</a:t>
            </a:r>
          </a:p>
        </p:txBody>
      </p:sp>
      <p:pic>
        <p:nvPicPr>
          <p:cNvPr id="6" name="Content Placeholder 5" descr="Switching tables can contain multiple MAC addresses per port" title="Figure 8-2"/>
          <p:cNvPicPr>
            <a:picLocks noGrp="1" noChangeAspect="1"/>
          </p:cNvPicPr>
          <p:nvPr>
            <p:ph idx="1"/>
          </p:nvPr>
        </p:nvPicPr>
        <p:blipFill>
          <a:blip r:embed="rId3"/>
          <a:stretch>
            <a:fillRect/>
          </a:stretch>
        </p:blipFill>
        <p:spPr>
          <a:xfrm>
            <a:off x="2190414" y="1450295"/>
            <a:ext cx="4763172" cy="4525963"/>
          </a:xfrm>
          <a:prstGeom prst="rect">
            <a:avLst/>
          </a:prstGeom>
        </p:spPr>
      </p:pic>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8</a:t>
            </a:fld>
            <a:endParaRPr lang="en-US" dirty="0"/>
          </a:p>
        </p:txBody>
      </p:sp>
    </p:spTree>
    <p:extLst>
      <p:ext uri="{BB962C8B-B14F-4D97-AF65-F5344CB8AC3E}">
        <p14:creationId xmlns:p14="http://schemas.microsoft.com/office/powerpoint/2010/main" val="1133422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Switching Table</a:t>
            </a:r>
          </a:p>
        </p:txBody>
      </p:sp>
      <p:sp>
        <p:nvSpPr>
          <p:cNvPr id="4" name="Footer Placeholder 3"/>
          <p:cNvSpPr>
            <a:spLocks noGrp="1"/>
          </p:cNvSpPr>
          <p:nvPr>
            <p:ph type="ftr" sz="quarter" idx="10"/>
          </p:nvPr>
        </p:nvSpPr>
        <p:spPr/>
        <p:txBody>
          <a:bodyPr/>
          <a:lstStyle/>
          <a:p>
            <a:pPr>
              <a:defRPr/>
            </a:pPr>
            <a:r>
              <a:rPr lang="en-US"/>
              <a:t>Guide to Networking Essentials, 7th Edition</a:t>
            </a:r>
            <a:endParaRPr lang="en-US" dirty="0"/>
          </a:p>
        </p:txBody>
      </p:sp>
      <p:sp>
        <p:nvSpPr>
          <p:cNvPr id="5" name="Slide Number Placeholder 4"/>
          <p:cNvSpPr>
            <a:spLocks noGrp="1"/>
          </p:cNvSpPr>
          <p:nvPr>
            <p:ph type="sldNum" sz="quarter" idx="11"/>
          </p:nvPr>
        </p:nvSpPr>
        <p:spPr/>
        <p:txBody>
          <a:bodyPr/>
          <a:lstStyle/>
          <a:p>
            <a:fld id="{AF459AD7-A5D3-4044-A21F-E9BACB4CDE09}" type="slidenum">
              <a:rPr lang="en-US" smtClean="0"/>
              <a:pPr/>
              <a:t>9</a:t>
            </a:fld>
            <a:endParaRPr lang="en-US" dirty="0"/>
          </a:p>
        </p:txBody>
      </p:sp>
      <p:sp>
        <p:nvSpPr>
          <p:cNvPr id="3" name="Content Placeholder 2"/>
          <p:cNvSpPr>
            <a:spLocks noGrp="1"/>
          </p:cNvSpPr>
          <p:nvPr>
            <p:ph idx="1"/>
          </p:nvPr>
        </p:nvSpPr>
        <p:spPr/>
        <p:txBody>
          <a:bodyPr/>
          <a:lstStyle/>
          <a:p>
            <a:r>
              <a:rPr lang="en-US" dirty="0">
                <a:latin typeface="Arial" panose="020B0604020202020204" pitchFamily="34" charset="0"/>
              </a:rPr>
              <a:t>Most switches include a number that indicates the number of MAC addresses the switch can hold </a:t>
            </a:r>
          </a:p>
          <a:p>
            <a:pPr lvl="1"/>
            <a:r>
              <a:rPr lang="en-US" sz="2200" dirty="0">
                <a:latin typeface="Arial" panose="020B0604020202020204" pitchFamily="34" charset="0"/>
              </a:rPr>
              <a:t>Example: 8K MAC addresses supported</a:t>
            </a:r>
          </a:p>
          <a:p>
            <a:r>
              <a:rPr lang="en-US" dirty="0">
                <a:latin typeface="Arial" panose="020B0604020202020204" pitchFamily="34" charset="0"/>
              </a:rPr>
              <a:t>Switching tables prevent stale entries by including a timestamp when an entry is created</a:t>
            </a:r>
          </a:p>
          <a:p>
            <a:pPr lvl="1"/>
            <a:r>
              <a:rPr lang="en-US" sz="2200" dirty="0">
                <a:latin typeface="Arial" panose="020B0604020202020204" pitchFamily="34" charset="0"/>
              </a:rPr>
              <a:t>When a switch receives a frame from a device already in it’s table, it updates the entry with a new timestamp</a:t>
            </a:r>
          </a:p>
          <a:p>
            <a:r>
              <a:rPr lang="en-US" dirty="0">
                <a:latin typeface="Arial" panose="020B0604020202020204" pitchFamily="34" charset="0"/>
              </a:rPr>
              <a:t>The period of time a table keeps a MAC address is called the </a:t>
            </a:r>
            <a:r>
              <a:rPr lang="en-US" b="1" dirty="0">
                <a:latin typeface="Arial" panose="020B0604020202020204" pitchFamily="34" charset="0"/>
              </a:rPr>
              <a:t>aging time</a:t>
            </a:r>
          </a:p>
          <a:p>
            <a:pPr lvl="1"/>
            <a:r>
              <a:rPr lang="en-US" sz="2200" dirty="0">
                <a:latin typeface="Arial" panose="020B0604020202020204" pitchFamily="34" charset="0"/>
              </a:rPr>
              <a:t>If the timestamp isn’t updated within the aging time, the entry expires and is removed from the table</a:t>
            </a:r>
          </a:p>
          <a:p>
            <a:endParaRPr lang="en-US" dirty="0"/>
          </a:p>
        </p:txBody>
      </p:sp>
    </p:spTree>
    <p:extLst>
      <p:ext uri="{BB962C8B-B14F-4D97-AF65-F5344CB8AC3E}">
        <p14:creationId xmlns:p14="http://schemas.microsoft.com/office/powerpoint/2010/main" val="4206029617"/>
      </p:ext>
    </p:extLst>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22126</TotalTime>
  <Words>7150</Words>
  <Application>Microsoft Office PowerPoint</Application>
  <PresentationFormat>On-screen Show (4:3)</PresentationFormat>
  <Paragraphs>811</Paragraphs>
  <Slides>58</Slides>
  <Notes>58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58</vt:i4>
      </vt:variant>
    </vt:vector>
  </HeadingPairs>
  <TitlesOfParts>
    <vt:vector size="66" baseType="lpstr">
      <vt:lpstr>Arial</vt:lpstr>
      <vt:lpstr>Calibri</vt:lpstr>
      <vt:lpstr>Times New Roman</vt:lpstr>
      <vt:lpstr>Wingdings</vt:lpstr>
      <vt:lpstr>3_Default Design</vt:lpstr>
      <vt:lpstr>2_Default Design</vt:lpstr>
      <vt:lpstr>1_Default Design</vt:lpstr>
      <vt:lpstr>Default Design</vt:lpstr>
      <vt:lpstr>Guide to Networking Essentials 7th Edition</vt:lpstr>
      <vt:lpstr>Objectives</vt:lpstr>
      <vt:lpstr>Network Switches in Depth</vt:lpstr>
      <vt:lpstr>Network Switches in Depth</vt:lpstr>
      <vt:lpstr>Switch Port Modes of Operation</vt:lpstr>
      <vt:lpstr>Switch Port Modes of Operation</vt:lpstr>
      <vt:lpstr>Creating the Switching Table</vt:lpstr>
      <vt:lpstr>Creating the Switching Table</vt:lpstr>
      <vt:lpstr>Creating the Switching Table</vt:lpstr>
      <vt:lpstr>Frame Forwarding Methods</vt:lpstr>
      <vt:lpstr>Frame Forwarding Methods</vt:lpstr>
      <vt:lpstr>Advanced Switch Features</vt:lpstr>
      <vt:lpstr>Advanced Switch Features</vt:lpstr>
      <vt:lpstr>Advanced Switch Features</vt:lpstr>
      <vt:lpstr>Advanced Switch Features</vt:lpstr>
      <vt:lpstr>Advanced Switch Features</vt:lpstr>
      <vt:lpstr>Advanced Switch Features</vt:lpstr>
      <vt:lpstr>Advanced Switch Features</vt:lpstr>
      <vt:lpstr>Advanced Switch Features</vt:lpstr>
      <vt:lpstr>Advanced Switch Features</vt:lpstr>
      <vt:lpstr>Advanced Switch Features</vt:lpstr>
      <vt:lpstr>Advanced Switch Features</vt:lpstr>
      <vt:lpstr>Multilayer Switches</vt:lpstr>
      <vt:lpstr>Multilayer Switches</vt:lpstr>
      <vt:lpstr>Routers in Depth</vt:lpstr>
      <vt:lpstr>Routers in Depth</vt:lpstr>
      <vt:lpstr>Routers in Depth</vt:lpstr>
      <vt:lpstr>Router Interfaces</vt:lpstr>
      <vt:lpstr>Router Interfaces</vt:lpstr>
      <vt:lpstr>Router Interfaces</vt:lpstr>
      <vt:lpstr>Routing Tables</vt:lpstr>
      <vt:lpstr>Routing Tables</vt:lpstr>
      <vt:lpstr>Routing Tables</vt:lpstr>
      <vt:lpstr>Routing Protocols</vt:lpstr>
      <vt:lpstr>Routing Protocols</vt:lpstr>
      <vt:lpstr>Routing Protocols</vt:lpstr>
      <vt:lpstr>Routing Protocols</vt:lpstr>
      <vt:lpstr>Routing Protocols</vt:lpstr>
      <vt:lpstr>Access Control Lists</vt:lpstr>
      <vt:lpstr>Access Control Lists</vt:lpstr>
      <vt:lpstr>Wireless Access Points in Depth</vt:lpstr>
      <vt:lpstr>Basic Wireless Settings</vt:lpstr>
      <vt:lpstr>Wireless Security Options</vt:lpstr>
      <vt:lpstr>Wireless Security Options</vt:lpstr>
      <vt:lpstr>Advanced Wireless Settings</vt:lpstr>
      <vt:lpstr>Advanced Wireless Settings</vt:lpstr>
      <vt:lpstr>Network Interface Cards in Depth</vt:lpstr>
      <vt:lpstr>Advanced Features of NICs</vt:lpstr>
      <vt:lpstr>Advanced Features of NICs</vt:lpstr>
      <vt:lpstr>Advanced Features of NICs</vt:lpstr>
      <vt:lpstr>Advanced Features of NICs</vt:lpstr>
      <vt:lpstr>Firewall</vt:lpstr>
      <vt:lpstr>Router vs Firewall</vt:lpstr>
      <vt:lpstr>Hardware firewall vs Software firewall</vt:lpstr>
      <vt:lpstr>Hardware firewall vs Software firewall</vt:lpstr>
      <vt:lpstr>Summary</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Julie</dc:creator>
  <cp:lastModifiedBy>Leonard _Bored</cp:lastModifiedBy>
  <cp:revision>924</cp:revision>
  <cp:lastPrinted>2020-01-03T07:11:04Z</cp:lastPrinted>
  <dcterms:created xsi:type="dcterms:W3CDTF">2007-07-09T21:56:01Z</dcterms:created>
  <dcterms:modified xsi:type="dcterms:W3CDTF">2022-01-27T15:14:53Z</dcterms:modified>
</cp:coreProperties>
</file>