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39" r:id="rId1"/>
  </p:sldMasterIdLst>
  <p:notesMasterIdLst>
    <p:notesMasterId r:id="rId70"/>
  </p:notesMasterIdLst>
  <p:handoutMasterIdLst>
    <p:handoutMasterId r:id="rId71"/>
  </p:handoutMasterIdLst>
  <p:sldIdLst>
    <p:sldId id="598" r:id="rId2"/>
    <p:sldId id="257" r:id="rId3"/>
    <p:sldId id="599" r:id="rId4"/>
    <p:sldId id="602" r:id="rId5"/>
    <p:sldId id="695" r:id="rId6"/>
    <p:sldId id="603" r:id="rId7"/>
    <p:sldId id="696" r:id="rId8"/>
    <p:sldId id="604" r:id="rId9"/>
    <p:sldId id="697" r:id="rId10"/>
    <p:sldId id="656" r:id="rId11"/>
    <p:sldId id="698" r:id="rId12"/>
    <p:sldId id="619" r:id="rId13"/>
    <p:sldId id="622" r:id="rId14"/>
    <p:sldId id="623" r:id="rId15"/>
    <p:sldId id="627" r:id="rId16"/>
    <p:sldId id="628" r:id="rId17"/>
    <p:sldId id="642" r:id="rId18"/>
    <p:sldId id="643" r:id="rId19"/>
    <p:sldId id="706" r:id="rId20"/>
    <p:sldId id="658" r:id="rId21"/>
    <p:sldId id="677" r:id="rId22"/>
    <p:sldId id="707" r:id="rId23"/>
    <p:sldId id="659" r:id="rId24"/>
    <p:sldId id="633" r:id="rId25"/>
    <p:sldId id="699" r:id="rId26"/>
    <p:sldId id="700" r:id="rId27"/>
    <p:sldId id="708" r:id="rId28"/>
    <p:sldId id="701" r:id="rId29"/>
    <p:sldId id="702" r:id="rId30"/>
    <p:sldId id="703" r:id="rId31"/>
    <p:sldId id="709" r:id="rId32"/>
    <p:sldId id="704" r:id="rId33"/>
    <p:sldId id="705" r:id="rId34"/>
    <p:sldId id="676" r:id="rId35"/>
    <p:sldId id="645" r:id="rId36"/>
    <p:sldId id="710" r:id="rId37"/>
    <p:sldId id="646" r:id="rId38"/>
    <p:sldId id="711" r:id="rId39"/>
    <p:sldId id="660" r:id="rId40"/>
    <p:sldId id="647" r:id="rId41"/>
    <p:sldId id="713" r:id="rId42"/>
    <p:sldId id="714" r:id="rId43"/>
    <p:sldId id="712" r:id="rId44"/>
    <p:sldId id="661" r:id="rId45"/>
    <p:sldId id="662" r:id="rId46"/>
    <p:sldId id="663" r:id="rId47"/>
    <p:sldId id="664" r:id="rId48"/>
    <p:sldId id="694" r:id="rId49"/>
    <p:sldId id="648" r:id="rId50"/>
    <p:sldId id="649" r:id="rId51"/>
    <p:sldId id="678" r:id="rId52"/>
    <p:sldId id="679" r:id="rId53"/>
    <p:sldId id="680" r:id="rId54"/>
    <p:sldId id="681" r:id="rId55"/>
    <p:sldId id="715" r:id="rId56"/>
    <p:sldId id="683" r:id="rId57"/>
    <p:sldId id="716" r:id="rId58"/>
    <p:sldId id="685" r:id="rId59"/>
    <p:sldId id="686" r:id="rId60"/>
    <p:sldId id="687" r:id="rId61"/>
    <p:sldId id="688" r:id="rId62"/>
    <p:sldId id="717" r:id="rId63"/>
    <p:sldId id="689" r:id="rId64"/>
    <p:sldId id="718" r:id="rId65"/>
    <p:sldId id="640" r:id="rId66"/>
    <p:sldId id="719" r:id="rId67"/>
    <p:sldId id="641" r:id="rId68"/>
    <p:sldId id="675" r:id="rId69"/>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5pPr>
    <a:lvl6pPr marL="2286000" algn="l" defTabSz="914400" rtl="0" eaLnBrk="1" latinLnBrk="0" hangingPunct="1">
      <a:defRPr sz="2000" kern="1200">
        <a:solidFill>
          <a:srgbClr val="FFFFFF"/>
        </a:solidFill>
        <a:latin typeface="Times New Roman" panose="02020603050405020304" pitchFamily="18" charset="0"/>
        <a:ea typeface="+mn-ea"/>
        <a:cs typeface="+mn-cs"/>
      </a:defRPr>
    </a:lvl6pPr>
    <a:lvl7pPr marL="2743200" algn="l" defTabSz="914400" rtl="0" eaLnBrk="1" latinLnBrk="0" hangingPunct="1">
      <a:defRPr sz="2000" kern="1200">
        <a:solidFill>
          <a:srgbClr val="FFFFFF"/>
        </a:solidFill>
        <a:latin typeface="Times New Roman" panose="02020603050405020304" pitchFamily="18" charset="0"/>
        <a:ea typeface="+mn-ea"/>
        <a:cs typeface="+mn-cs"/>
      </a:defRPr>
    </a:lvl7pPr>
    <a:lvl8pPr marL="3200400" algn="l" defTabSz="914400" rtl="0" eaLnBrk="1" latinLnBrk="0" hangingPunct="1">
      <a:defRPr sz="2000" kern="1200">
        <a:solidFill>
          <a:srgbClr val="FFFFFF"/>
        </a:solidFill>
        <a:latin typeface="Times New Roman" panose="02020603050405020304" pitchFamily="18" charset="0"/>
        <a:ea typeface="+mn-ea"/>
        <a:cs typeface="+mn-cs"/>
      </a:defRPr>
    </a:lvl8pPr>
    <a:lvl9pPr marL="3657600" algn="l" defTabSz="914400" rtl="0" eaLnBrk="1" latinLnBrk="0" hangingPunct="1">
      <a:defRPr sz="2000" kern="1200">
        <a:solidFill>
          <a:srgbClr val="FFFFFF"/>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222"/>
    <a:srgbClr val="FFFFFF"/>
    <a:srgbClr val="18B2B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605" autoAdjust="0"/>
    <p:restoredTop sz="86400" autoAdjust="0"/>
  </p:normalViewPr>
  <p:slideViewPr>
    <p:cSldViewPr>
      <p:cViewPr varScale="1">
        <p:scale>
          <a:sx n="56" d="100"/>
          <a:sy n="56" d="100"/>
        </p:scale>
        <p:origin x="832"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22"/>
    </p:cViewPr>
  </p:sorterViewPr>
  <p:notesViewPr>
    <p:cSldViewPr>
      <p:cViewPr varScale="1">
        <p:scale>
          <a:sx n="70" d="100"/>
          <a:sy n="70" d="100"/>
        </p:scale>
        <p:origin x="-14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defRPr>
            </a:lvl1pPr>
          </a:lstStyle>
          <a:p>
            <a:pPr>
              <a:defRPr/>
            </a:pPr>
            <a:fld id="{1A8D94AA-3CCC-4600-B8BF-D5FEE9538509}" type="datetime1">
              <a:rPr lang="en-US"/>
              <a:pPr>
                <a:defRPr/>
              </a:pPr>
              <a:t>9/18/2019</a:t>
            </a:fld>
            <a:endParaRPr lang="en-US"/>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C5D577C0-5BAB-42CA-9BF8-22E7D2745838}" type="slidenum">
              <a:rPr lang="en-US"/>
              <a:pPr>
                <a:defRPr/>
              </a:pPr>
              <a:t>‹#›</a:t>
            </a:fld>
            <a:endParaRPr lang="en-US"/>
          </a:p>
        </p:txBody>
      </p:sp>
    </p:spTree>
    <p:extLst>
      <p:ext uri="{BB962C8B-B14F-4D97-AF65-F5344CB8AC3E}">
        <p14:creationId xmlns:p14="http://schemas.microsoft.com/office/powerpoint/2010/main" val="8819268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defRPr>
            </a:lvl1pPr>
          </a:lstStyle>
          <a:p>
            <a:pPr>
              <a:defRPr/>
            </a:pPr>
            <a:fld id="{F239AC2B-78EE-45F3-A909-8D2BE9A3E19B}" type="datetime1">
              <a:rPr lang="en-US"/>
              <a:pPr>
                <a:defRPr/>
              </a:pPr>
              <a:t>9/18/2019</a:t>
            </a:fld>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81A20E1A-405D-4D2D-97FF-F0F850E4633A}" type="slidenum">
              <a:rPr lang="en-US"/>
              <a:pPr>
                <a:defRPr/>
              </a:pPr>
              <a:t>‹#›</a:t>
            </a:fld>
            <a:endParaRPr lang="en-US"/>
          </a:p>
        </p:txBody>
      </p:sp>
    </p:spTree>
    <p:extLst>
      <p:ext uri="{BB962C8B-B14F-4D97-AF65-F5344CB8AC3E}">
        <p14:creationId xmlns:p14="http://schemas.microsoft.com/office/powerpoint/2010/main" val="11817853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BF0A460-1A23-4095-ABB7-266C386D4057}" type="slidenum">
              <a:rPr lang="en-US" altLang="en-US" smtClean="0"/>
              <a:pPr>
                <a:spcBef>
                  <a:spcPct val="0"/>
                </a:spcBef>
              </a:pPr>
              <a:t>1</a:t>
            </a:fld>
            <a:endParaRPr lang="en-US" altLang="en-US"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latin typeface="Arial" panose="020B0604020202020204" pitchFamily="34" charset="0"/>
              </a:rPr>
              <a:t>Guide to Networking Essentials, </a:t>
            </a:r>
            <a:br>
              <a:rPr lang="en-US" altLang="en-US" b="1" smtClean="0">
                <a:latin typeface="Arial" panose="020B0604020202020204" pitchFamily="34" charset="0"/>
              </a:rPr>
            </a:br>
            <a:r>
              <a:rPr lang="en-US" altLang="en-US" b="1" smtClean="0">
                <a:latin typeface="Arial" panose="020B0604020202020204" pitchFamily="34" charset="0"/>
              </a:rPr>
              <a:t>7</a:t>
            </a:r>
            <a:r>
              <a:rPr lang="en-US" altLang="en-US" b="1" baseline="30000" smtClean="0">
                <a:latin typeface="Arial" panose="020B0604020202020204" pitchFamily="34" charset="0"/>
              </a:rPr>
              <a:t>th</a:t>
            </a:r>
            <a:r>
              <a:rPr lang="en-US" altLang="en-US" b="1" smtClean="0">
                <a:latin typeface="Arial" panose="020B0604020202020204" pitchFamily="34" charset="0"/>
              </a:rPr>
              <a:t> ed.</a:t>
            </a:r>
          </a:p>
          <a:p>
            <a:pPr eaLnBrk="1" hangingPunct="1"/>
            <a:endParaRPr lang="en-US" altLang="en-US" b="1" smtClean="0">
              <a:latin typeface="Arial" panose="020B0604020202020204" pitchFamily="34" charset="0"/>
            </a:endParaRPr>
          </a:p>
          <a:p>
            <a:pPr eaLnBrk="1" hangingPunct="1"/>
            <a:r>
              <a:rPr lang="en-US" altLang="en-US" i="1" smtClean="0">
                <a:latin typeface="Arial" panose="020B0604020202020204" pitchFamily="34" charset="0"/>
              </a:rPr>
              <a:t>Chapter 13: Troubleshooting and Support</a:t>
            </a:r>
          </a:p>
          <a:p>
            <a:pPr eaLnBrk="1" hangingPunct="1"/>
            <a:endParaRPr lang="en-US" altLang="en-US" smtClean="0"/>
          </a:p>
        </p:txBody>
      </p:sp>
    </p:spTree>
    <p:extLst>
      <p:ext uri="{BB962C8B-B14F-4D97-AF65-F5344CB8AC3E}">
        <p14:creationId xmlns:p14="http://schemas.microsoft.com/office/powerpoint/2010/main" val="837832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What Should Be Documented?</a:t>
            </a:r>
          </a:p>
          <a:p>
            <a:endParaRPr lang="en-US" altLang="en-US" smtClean="0">
              <a:latin typeface="Arial" panose="020B0604020202020204" pitchFamily="34" charset="0"/>
            </a:endParaRPr>
          </a:p>
          <a:p>
            <a:r>
              <a:rPr lang="en-US" altLang="en-US" smtClean="0">
                <a:latin typeface="Arial" panose="020B0604020202020204" pitchFamily="34" charset="0"/>
              </a:rPr>
              <a:t>Some items you might want to document:</a:t>
            </a:r>
          </a:p>
          <a:p>
            <a:pPr lvl="1"/>
            <a:r>
              <a:rPr lang="en-US" altLang="en-US" sz="2400" i="1" smtClean="0">
                <a:latin typeface="Arial" panose="020B0604020202020204" pitchFamily="34" charset="0"/>
              </a:rPr>
              <a:t>Description of the network </a:t>
            </a:r>
            <a:r>
              <a:rPr lang="en-US" altLang="en-US" sz="2400" smtClean="0">
                <a:latin typeface="Arial" panose="020B0604020202020204" pitchFamily="34" charset="0"/>
              </a:rPr>
              <a:t>– should include network topology, network technologies in use, the operating systems installed, and the number of devices and users served</a:t>
            </a:r>
          </a:p>
          <a:p>
            <a:pPr lvl="1"/>
            <a:r>
              <a:rPr lang="en-US" altLang="en-US" sz="2400" i="1" smtClean="0">
                <a:latin typeface="Arial" panose="020B0604020202020204" pitchFamily="34" charset="0"/>
              </a:rPr>
              <a:t>Cable plant</a:t>
            </a:r>
            <a:r>
              <a:rPr lang="en-US" altLang="en-US" sz="2400" smtClean="0">
                <a:latin typeface="Arial" panose="020B0604020202020204" pitchFamily="34" charset="0"/>
              </a:rPr>
              <a:t> – describes the physical layout of your network cabling, the terminations used, conventions used for labeling your cable and equipment, and results of test completed on the cable plant</a:t>
            </a:r>
          </a:p>
          <a:p>
            <a:pPr lvl="1"/>
            <a:r>
              <a:rPr lang="en-US" altLang="en-US" sz="2400" i="1" smtClean="0">
                <a:latin typeface="Arial" panose="020B0604020202020204" pitchFamily="34" charset="0"/>
              </a:rPr>
              <a:t>Equipment rooms/telecommunications closets </a:t>
            </a:r>
            <a:r>
              <a:rPr lang="en-US" altLang="en-US" sz="2400" smtClean="0">
                <a:latin typeface="Arial" panose="020B0604020202020204" pitchFamily="34" charset="0"/>
              </a:rPr>
              <a:t>– document the items in each room and their location</a:t>
            </a:r>
          </a:p>
          <a:p>
            <a:endParaRPr lang="en-US" alt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0AD5C453-1196-401D-AFB8-8F89398EB492}" type="slidenum">
              <a:rPr lang="en-US" altLang="en-US" sz="1200" smtClean="0">
                <a:solidFill>
                  <a:schemeClr val="tx1"/>
                </a:solidFill>
              </a:rPr>
              <a:pPr/>
              <a:t>10</a:t>
            </a:fld>
            <a:endParaRPr lang="en-US" altLang="en-US" sz="1200" smtClean="0">
              <a:solidFill>
                <a:schemeClr val="tx1"/>
              </a:solidFill>
            </a:endParaRPr>
          </a:p>
        </p:txBody>
      </p:sp>
    </p:spTree>
    <p:extLst>
      <p:ext uri="{BB962C8B-B14F-4D97-AF65-F5344CB8AC3E}">
        <p14:creationId xmlns:p14="http://schemas.microsoft.com/office/powerpoint/2010/main" val="3654986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What Should Be Documented?</a:t>
            </a:r>
          </a:p>
          <a:p>
            <a:endParaRPr lang="en-US" altLang="en-US" smtClean="0">
              <a:latin typeface="Arial" panose="020B0604020202020204" pitchFamily="34" charset="0"/>
            </a:endParaRPr>
          </a:p>
          <a:p>
            <a:r>
              <a:rPr lang="en-US" altLang="en-US" smtClean="0">
                <a:latin typeface="Arial" panose="020B0604020202020204" pitchFamily="34" charset="0"/>
              </a:rPr>
              <a:t>Some items you might want to document (cont’d):</a:t>
            </a:r>
          </a:p>
          <a:p>
            <a:pPr lvl="1"/>
            <a:r>
              <a:rPr lang="en-US" altLang="en-US" sz="2400" i="1" smtClean="0">
                <a:latin typeface="Arial" panose="020B0604020202020204" pitchFamily="34" charset="0"/>
              </a:rPr>
              <a:t>Internetworking devices </a:t>
            </a:r>
            <a:r>
              <a:rPr lang="en-US" altLang="en-US" sz="2400" smtClean="0">
                <a:latin typeface="Arial" panose="020B0604020202020204" pitchFamily="34" charset="0"/>
              </a:rPr>
              <a:t>– Know what devices are connected to other devices, network management features, port usage, physical and logical addresses, model numbers, and hardware/software revision numbers</a:t>
            </a:r>
          </a:p>
          <a:p>
            <a:pPr lvl="1"/>
            <a:r>
              <a:rPr lang="en-US" altLang="en-US" sz="2400" i="1" smtClean="0">
                <a:latin typeface="Arial" panose="020B0604020202020204" pitchFamily="34" charset="0"/>
              </a:rPr>
              <a:t>Servers </a:t>
            </a:r>
            <a:r>
              <a:rPr lang="en-US" altLang="en-US" sz="2400" smtClean="0">
                <a:latin typeface="Arial" panose="020B0604020202020204" pitchFamily="34" charset="0"/>
              </a:rPr>
              <a:t>– Document hardware configuration, operating system and application version numbers, NIC information, and system serial and model numbers</a:t>
            </a:r>
          </a:p>
          <a:p>
            <a:pPr lvl="1"/>
            <a:r>
              <a:rPr lang="en-US" altLang="en-US" sz="2400" smtClean="0">
                <a:latin typeface="Arial" panose="020B0604020202020204" pitchFamily="34" charset="0"/>
              </a:rPr>
              <a:t>Workstations – Hardware and software configuration, physical and logical addresses</a:t>
            </a:r>
          </a:p>
          <a:p>
            <a:endParaRPr lang="en-US" altLang="en-US" smtClean="0"/>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4215D725-75FB-4DB4-B1EC-083886832B4E}" type="slidenum">
              <a:rPr lang="en-US" altLang="en-US" sz="1200" smtClean="0">
                <a:solidFill>
                  <a:schemeClr val="tx1"/>
                </a:solidFill>
              </a:rPr>
              <a:pPr/>
              <a:t>11</a:t>
            </a:fld>
            <a:endParaRPr lang="en-US" altLang="en-US" sz="1200" smtClean="0">
              <a:solidFill>
                <a:schemeClr val="tx1"/>
              </a:solidFill>
            </a:endParaRPr>
          </a:p>
        </p:txBody>
      </p:sp>
    </p:spTree>
    <p:extLst>
      <p:ext uri="{BB962C8B-B14F-4D97-AF65-F5344CB8AC3E}">
        <p14:creationId xmlns:p14="http://schemas.microsoft.com/office/powerpoint/2010/main" val="756608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The Problem-Solving Process</a:t>
            </a:r>
          </a:p>
          <a:p>
            <a:endParaRPr lang="en-US" altLang="en-US" smtClean="0">
              <a:latin typeface="Arial" panose="020B0604020202020204" pitchFamily="34" charset="0"/>
            </a:endParaRPr>
          </a:p>
          <a:p>
            <a:r>
              <a:rPr lang="en-US" altLang="en-US" smtClean="0">
                <a:latin typeface="Arial" panose="020B0604020202020204" pitchFamily="34" charset="0"/>
              </a:rPr>
              <a:t>Steps of the problem-solving process:</a:t>
            </a:r>
          </a:p>
          <a:p>
            <a:pPr lvl="1"/>
            <a:r>
              <a:rPr lang="en-US" altLang="en-US" smtClean="0">
                <a:latin typeface="Arial" panose="020B0604020202020204" pitchFamily="34" charset="0"/>
              </a:rPr>
              <a:t>Determine the problem definition and scope</a:t>
            </a:r>
          </a:p>
          <a:p>
            <a:pPr lvl="1"/>
            <a:r>
              <a:rPr lang="en-US" altLang="en-US" smtClean="0">
                <a:latin typeface="Arial" panose="020B0604020202020204" pitchFamily="34" charset="0"/>
              </a:rPr>
              <a:t>Gather information</a:t>
            </a:r>
          </a:p>
          <a:p>
            <a:pPr lvl="1"/>
            <a:r>
              <a:rPr lang="en-US" altLang="en-US" smtClean="0">
                <a:latin typeface="Arial" panose="020B0604020202020204" pitchFamily="34" charset="0"/>
              </a:rPr>
              <a:t>Consider possible causes</a:t>
            </a:r>
          </a:p>
          <a:p>
            <a:pPr lvl="1"/>
            <a:r>
              <a:rPr lang="en-US" altLang="en-US" smtClean="0">
                <a:latin typeface="Arial" panose="020B0604020202020204" pitchFamily="34" charset="0"/>
              </a:rPr>
              <a:t>Devise a solution</a:t>
            </a:r>
          </a:p>
          <a:p>
            <a:pPr lvl="1"/>
            <a:r>
              <a:rPr lang="en-US" altLang="en-US" smtClean="0">
                <a:latin typeface="Arial" panose="020B0604020202020204" pitchFamily="34" charset="0"/>
              </a:rPr>
              <a:t>Implement the solution</a:t>
            </a:r>
          </a:p>
          <a:p>
            <a:pPr lvl="1"/>
            <a:r>
              <a:rPr lang="en-US" altLang="en-US" smtClean="0">
                <a:latin typeface="Arial" panose="020B0604020202020204" pitchFamily="34" charset="0"/>
              </a:rPr>
              <a:t>Test the solution</a:t>
            </a:r>
          </a:p>
          <a:p>
            <a:pPr lvl="1"/>
            <a:r>
              <a:rPr lang="en-US" altLang="en-US" smtClean="0">
                <a:latin typeface="Arial" panose="020B0604020202020204" pitchFamily="34" charset="0"/>
              </a:rPr>
              <a:t>Document the solution</a:t>
            </a:r>
          </a:p>
          <a:p>
            <a:pPr lvl="1"/>
            <a:r>
              <a:rPr lang="en-US" altLang="en-US" smtClean="0">
                <a:latin typeface="Arial" panose="020B0604020202020204" pitchFamily="34" charset="0"/>
              </a:rPr>
              <a:t>Devise preventative measures</a:t>
            </a:r>
          </a:p>
          <a:p>
            <a:endParaRPr lang="en-US" altLang="en-US" smtClean="0"/>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B6D50E0A-57D1-4598-BAE7-5564C617B215}" type="slidenum">
              <a:rPr lang="en-US" altLang="en-US" sz="1200" smtClean="0">
                <a:solidFill>
                  <a:schemeClr val="tx1"/>
                </a:solidFill>
              </a:rPr>
              <a:pPr/>
              <a:t>12</a:t>
            </a:fld>
            <a:endParaRPr lang="en-US" altLang="en-US" sz="1200" smtClean="0">
              <a:solidFill>
                <a:schemeClr val="tx1"/>
              </a:solidFill>
            </a:endParaRPr>
          </a:p>
        </p:txBody>
      </p:sp>
    </p:spTree>
    <p:extLst>
      <p:ext uri="{BB962C8B-B14F-4D97-AF65-F5344CB8AC3E}">
        <p14:creationId xmlns:p14="http://schemas.microsoft.com/office/powerpoint/2010/main" val="160530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Step 1: Determine the Problem Definition and Scope</a:t>
            </a:r>
          </a:p>
          <a:p>
            <a:endParaRPr lang="en-US" altLang="en-US" smtClean="0">
              <a:latin typeface="Arial" panose="020B0604020202020204" pitchFamily="34" charset="0"/>
            </a:endParaRPr>
          </a:p>
          <a:p>
            <a:r>
              <a:rPr lang="en-US" altLang="en-US" smtClean="0">
                <a:latin typeface="Arial" panose="020B0604020202020204" pitchFamily="34" charset="0"/>
              </a:rPr>
              <a:t>A problem definition should describe what does work and what doesn’t work</a:t>
            </a:r>
          </a:p>
          <a:p>
            <a:r>
              <a:rPr lang="en-US" altLang="en-US" smtClean="0">
                <a:latin typeface="Arial" panose="020B0604020202020204" pitchFamily="34" charset="0"/>
              </a:rPr>
              <a:t>Know who and what are affected by the problem</a:t>
            </a:r>
          </a:p>
          <a:p>
            <a:r>
              <a:rPr lang="en-US" altLang="en-US" smtClean="0">
                <a:latin typeface="Arial" panose="020B0604020202020204" pitchFamily="34" charset="0"/>
              </a:rPr>
              <a:t>Questions to ask:</a:t>
            </a:r>
          </a:p>
          <a:p>
            <a:pPr lvl="1"/>
            <a:r>
              <a:rPr lang="en-US" altLang="en-US" sz="2200" smtClean="0">
                <a:latin typeface="Arial" panose="020B0604020202020204" pitchFamily="34" charset="0"/>
              </a:rPr>
              <a:t>Is anyone else near you having the same problem?</a:t>
            </a:r>
          </a:p>
          <a:p>
            <a:pPr lvl="1"/>
            <a:r>
              <a:rPr lang="en-US" altLang="en-US" sz="2200" smtClean="0">
                <a:latin typeface="Arial" panose="020B0604020202020204" pitchFamily="34" charset="0"/>
              </a:rPr>
              <a:t>What about other areas of the building?</a:t>
            </a:r>
          </a:p>
          <a:p>
            <a:pPr lvl="1"/>
            <a:r>
              <a:rPr lang="en-US" altLang="en-US" sz="2200" smtClean="0">
                <a:latin typeface="Arial" panose="020B0604020202020204" pitchFamily="34" charset="0"/>
              </a:rPr>
              <a:t>Is the problem occurring with all applications or just one?</a:t>
            </a:r>
          </a:p>
          <a:p>
            <a:pPr lvl="1"/>
            <a:r>
              <a:rPr lang="en-US" altLang="en-US" sz="2200" smtClean="0">
                <a:latin typeface="Arial" panose="020B0604020202020204" pitchFamily="34" charset="0"/>
              </a:rPr>
              <a:t>If you move to a different computer, does the problem occur there as well?</a:t>
            </a:r>
          </a:p>
          <a:p>
            <a:endParaRPr lang="en-US" altLang="en-US" smtClean="0"/>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50DE3E0C-9CA9-4079-8B7F-A62B7279F6F1}" type="slidenum">
              <a:rPr lang="en-US" altLang="en-US" sz="1200" smtClean="0">
                <a:solidFill>
                  <a:schemeClr val="tx1"/>
                </a:solidFill>
              </a:rPr>
              <a:pPr/>
              <a:t>13</a:t>
            </a:fld>
            <a:endParaRPr lang="en-US" altLang="en-US" sz="1200" smtClean="0">
              <a:solidFill>
                <a:schemeClr val="tx1"/>
              </a:solidFill>
            </a:endParaRPr>
          </a:p>
        </p:txBody>
      </p:sp>
    </p:spTree>
    <p:extLst>
      <p:ext uri="{BB962C8B-B14F-4D97-AF65-F5344CB8AC3E}">
        <p14:creationId xmlns:p14="http://schemas.microsoft.com/office/powerpoint/2010/main" val="3658412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Step 1: Determine the Problem Definition and Scope</a:t>
            </a:r>
          </a:p>
          <a:p>
            <a:endParaRPr lang="en-US" altLang="en-US" smtClean="0">
              <a:latin typeface="Arial" panose="020B0604020202020204" pitchFamily="34" charset="0"/>
            </a:endParaRPr>
          </a:p>
          <a:p>
            <a:r>
              <a:rPr lang="en-US" altLang="en-US" smtClean="0">
                <a:latin typeface="Arial" panose="020B0604020202020204" pitchFamily="34" charset="0"/>
              </a:rPr>
              <a:t>Examples of a problem definition and scope:</a:t>
            </a:r>
          </a:p>
          <a:p>
            <a:pPr lvl="1"/>
            <a:r>
              <a:rPr lang="en-US" altLang="en-US" smtClean="0">
                <a:latin typeface="Arial" panose="020B0604020202020204" pitchFamily="34" charset="0"/>
              </a:rPr>
              <a:t>Mike can’t access the e-mail server. Other servers are available to Mike, and no one else reports the problem.</a:t>
            </a:r>
          </a:p>
          <a:p>
            <a:pPr lvl="1"/>
            <a:r>
              <a:rPr lang="en-US" altLang="en-US" smtClean="0">
                <a:latin typeface="Arial" panose="020B0604020202020204" pitchFamily="34" charset="0"/>
              </a:rPr>
              <a:t>Third-floor users can’t log on to the network, other floors can.</a:t>
            </a:r>
          </a:p>
          <a:p>
            <a:pPr lvl="1"/>
            <a:r>
              <a:rPr lang="en-US" altLang="en-US" smtClean="0">
                <a:latin typeface="Arial" panose="020B0604020202020204" pitchFamily="34" charset="0"/>
              </a:rPr>
              <a:t>Camille can’t print to the new LaserJet printer on her fourth floor. She as tried several applications. No other users have tried to print to this printer.</a:t>
            </a:r>
          </a:p>
          <a:p>
            <a:pPr lvl="1"/>
            <a:r>
              <a:rPr lang="en-US" altLang="en-US" smtClean="0">
                <a:latin typeface="Arial" panose="020B0604020202020204" pitchFamily="34" charset="0"/>
              </a:rPr>
              <a:t>Julie reports that the network is slow while accessing her Documents folder. Access to the Internet and other resources seem to work with normal performance</a:t>
            </a:r>
          </a:p>
          <a:p>
            <a:r>
              <a:rPr lang="en-US" altLang="en-US" smtClean="0">
                <a:latin typeface="Arial" panose="020B0604020202020204" pitchFamily="34" charset="0"/>
              </a:rPr>
              <a:t>Assign a priority to the problem once you have defined it.</a:t>
            </a:r>
          </a:p>
          <a:p>
            <a:endParaRPr lang="en-US" altLang="en-US" smtClean="0"/>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9F444293-A534-4D56-9B96-6F119CB718B7}" type="slidenum">
              <a:rPr lang="en-US" altLang="en-US" sz="1200" smtClean="0">
                <a:solidFill>
                  <a:schemeClr val="tx1"/>
                </a:solidFill>
              </a:rPr>
              <a:pPr/>
              <a:t>14</a:t>
            </a:fld>
            <a:endParaRPr lang="en-US" altLang="en-US" sz="1200" smtClean="0">
              <a:solidFill>
                <a:schemeClr val="tx1"/>
              </a:solidFill>
            </a:endParaRPr>
          </a:p>
        </p:txBody>
      </p:sp>
    </p:spTree>
    <p:extLst>
      <p:ext uri="{BB962C8B-B14F-4D97-AF65-F5344CB8AC3E}">
        <p14:creationId xmlns:p14="http://schemas.microsoft.com/office/powerpoint/2010/main" val="3604230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Step 2: Gather Information</a:t>
            </a:r>
          </a:p>
          <a:p>
            <a:endParaRPr lang="en-US" altLang="en-US" smtClean="0">
              <a:latin typeface="Arial" panose="020B0604020202020204" pitchFamily="34" charset="0"/>
            </a:endParaRPr>
          </a:p>
          <a:p>
            <a:r>
              <a:rPr lang="en-US" altLang="en-US" smtClean="0">
                <a:latin typeface="Arial" panose="020B0604020202020204" pitchFamily="34" charset="0"/>
              </a:rPr>
              <a:t>Know the right questions to ask:</a:t>
            </a:r>
          </a:p>
          <a:p>
            <a:r>
              <a:rPr lang="en-US" altLang="en-US" smtClean="0">
                <a:latin typeface="Arial" panose="020B0604020202020204" pitchFamily="34" charset="0"/>
              </a:rPr>
              <a:t>Did it ever work?</a:t>
            </a:r>
          </a:p>
          <a:p>
            <a:pPr lvl="1"/>
            <a:r>
              <a:rPr lang="en-US" altLang="en-US" sz="2200" smtClean="0">
                <a:latin typeface="Arial" panose="020B0604020202020204" pitchFamily="34" charset="0"/>
              </a:rPr>
              <a:t>This question is often overlooked but may prove helpful</a:t>
            </a:r>
          </a:p>
          <a:p>
            <a:r>
              <a:rPr lang="en-US" altLang="en-US" smtClean="0">
                <a:latin typeface="Arial" panose="020B0604020202020204" pitchFamily="34" charset="0"/>
              </a:rPr>
              <a:t>When did it stop working?</a:t>
            </a:r>
          </a:p>
          <a:p>
            <a:pPr lvl="1"/>
            <a:r>
              <a:rPr lang="en-US" altLang="en-US" sz="2200" smtClean="0">
                <a:latin typeface="Arial" panose="020B0604020202020204" pitchFamily="34" charset="0"/>
              </a:rPr>
              <a:t>Does the problem occur all the time or only intermittently?</a:t>
            </a:r>
          </a:p>
          <a:p>
            <a:pPr lvl="1"/>
            <a:r>
              <a:rPr lang="en-US" altLang="en-US" sz="2200" smtClean="0">
                <a:latin typeface="Arial" panose="020B0604020202020204" pitchFamily="34" charset="0"/>
              </a:rPr>
              <a:t>Are there particular times of the day when the problem occurs?</a:t>
            </a:r>
          </a:p>
          <a:p>
            <a:pPr lvl="1"/>
            <a:r>
              <a:rPr lang="en-US" altLang="en-US" sz="2200" smtClean="0">
                <a:latin typeface="Arial" panose="020B0604020202020204" pitchFamily="34" charset="0"/>
              </a:rPr>
              <a:t>Are other applications running when the problem occurs?</a:t>
            </a:r>
          </a:p>
          <a:p>
            <a:r>
              <a:rPr lang="en-US" altLang="en-US" smtClean="0">
                <a:latin typeface="Arial" panose="020B0604020202020204" pitchFamily="34" charset="0"/>
              </a:rPr>
              <a:t>Has anything changed?</a:t>
            </a:r>
          </a:p>
          <a:p>
            <a:pPr lvl="1"/>
            <a:r>
              <a:rPr lang="en-US" altLang="en-US" sz="2200" smtClean="0">
                <a:latin typeface="Arial" panose="020B0604020202020204" pitchFamily="34" charset="0"/>
              </a:rPr>
              <a:t>Ask your self that question as well…were any network changes made?</a:t>
            </a:r>
          </a:p>
          <a:p>
            <a:endParaRPr lang="en-US" altLang="en-US"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C8D45F20-CFC7-4D28-94E4-96080E1C2E4A}" type="slidenum">
              <a:rPr lang="en-US" altLang="en-US" sz="1200" smtClean="0">
                <a:solidFill>
                  <a:schemeClr val="tx1"/>
                </a:solidFill>
              </a:rPr>
              <a:pPr/>
              <a:t>15</a:t>
            </a:fld>
            <a:endParaRPr lang="en-US" altLang="en-US" sz="1200" smtClean="0">
              <a:solidFill>
                <a:schemeClr val="tx1"/>
              </a:solidFill>
            </a:endParaRPr>
          </a:p>
        </p:txBody>
      </p:sp>
    </p:spTree>
    <p:extLst>
      <p:ext uri="{BB962C8B-B14F-4D97-AF65-F5344CB8AC3E}">
        <p14:creationId xmlns:p14="http://schemas.microsoft.com/office/powerpoint/2010/main" val="2961495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Step 2: Gather Information</a:t>
            </a:r>
          </a:p>
          <a:p>
            <a:endParaRPr lang="en-US" altLang="en-US" smtClean="0">
              <a:latin typeface="Arial" panose="020B0604020202020204" pitchFamily="34" charset="0"/>
            </a:endParaRPr>
          </a:p>
          <a:p>
            <a:pPr>
              <a:lnSpc>
                <a:spcPct val="90000"/>
              </a:lnSpc>
            </a:pPr>
            <a:r>
              <a:rPr lang="en-US" altLang="en-US" sz="2400" smtClean="0">
                <a:latin typeface="Arial" panose="020B0604020202020204" pitchFamily="34" charset="0"/>
              </a:rPr>
              <a:t>Never ignore the obvious</a:t>
            </a:r>
          </a:p>
          <a:p>
            <a:pPr lvl="1">
              <a:lnSpc>
                <a:spcPct val="90000"/>
              </a:lnSpc>
            </a:pPr>
            <a:r>
              <a:rPr lang="en-US" altLang="en-US" sz="2200" smtClean="0">
                <a:latin typeface="Arial" panose="020B0604020202020204" pitchFamily="34" charset="0"/>
              </a:rPr>
              <a:t>Check for unplugged cables</a:t>
            </a:r>
          </a:p>
          <a:p>
            <a:pPr>
              <a:lnSpc>
                <a:spcPct val="90000"/>
              </a:lnSpc>
            </a:pPr>
            <a:r>
              <a:rPr lang="en-US" altLang="en-US" smtClean="0">
                <a:latin typeface="Arial" panose="020B0604020202020204" pitchFamily="34" charset="0"/>
              </a:rPr>
              <a:t>Define how it is supposed to work</a:t>
            </a:r>
          </a:p>
          <a:p>
            <a:pPr lvl="1">
              <a:lnSpc>
                <a:spcPct val="90000"/>
              </a:lnSpc>
            </a:pPr>
            <a:r>
              <a:rPr lang="en-US" altLang="en-US" sz="2200" smtClean="0">
                <a:latin typeface="Arial" panose="020B0604020202020204" pitchFamily="34" charset="0"/>
              </a:rPr>
              <a:t>Have good documentation and a clear baseline of your network</a:t>
            </a:r>
          </a:p>
          <a:p>
            <a:pPr lvl="1">
              <a:lnSpc>
                <a:spcPct val="90000"/>
              </a:lnSpc>
            </a:pPr>
            <a:r>
              <a:rPr lang="en-US" altLang="en-US" sz="2200" smtClean="0">
                <a:latin typeface="Arial" panose="020B0604020202020204" pitchFamily="34" charset="0"/>
              </a:rPr>
              <a:t>A baseline of your network should include network utilization statistics; utilization statistics on server CPUs, memory, hard drives, and other resources; and normal traffic patterns</a:t>
            </a:r>
          </a:p>
          <a:p>
            <a:pPr lvl="1">
              <a:lnSpc>
                <a:spcPct val="90000"/>
              </a:lnSpc>
            </a:pPr>
            <a:r>
              <a:rPr lang="en-US" altLang="en-US" sz="2200" smtClean="0">
                <a:latin typeface="Arial" panose="020B0604020202020204" pitchFamily="34" charset="0"/>
              </a:rPr>
              <a:t>Why important? Example – If network utilization increases 2-3% per month for several months, you can prepare for a performance upgrade</a:t>
            </a:r>
          </a:p>
          <a:p>
            <a:endParaRPr lang="en-US" altLang="en-US" smtClean="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33E6C967-E7C9-4A2E-9664-16353848960C}" type="slidenum">
              <a:rPr lang="en-US" altLang="en-US" sz="1200" smtClean="0">
                <a:solidFill>
                  <a:schemeClr val="tx1"/>
                </a:solidFill>
              </a:rPr>
              <a:pPr/>
              <a:t>16</a:t>
            </a:fld>
            <a:endParaRPr lang="en-US" altLang="en-US" sz="1200" smtClean="0">
              <a:solidFill>
                <a:schemeClr val="tx1"/>
              </a:solidFill>
            </a:endParaRPr>
          </a:p>
        </p:txBody>
      </p:sp>
    </p:spTree>
    <p:extLst>
      <p:ext uri="{BB962C8B-B14F-4D97-AF65-F5344CB8AC3E}">
        <p14:creationId xmlns:p14="http://schemas.microsoft.com/office/powerpoint/2010/main" val="3357914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Step 3: Consider Possible Causes</a:t>
            </a:r>
          </a:p>
          <a:p>
            <a:endParaRPr lang="en-US" altLang="en-US" smtClean="0">
              <a:latin typeface="Arial" panose="020B0604020202020204" pitchFamily="34" charset="0"/>
            </a:endParaRPr>
          </a:p>
          <a:p>
            <a:r>
              <a:rPr lang="en-US" altLang="en-US" sz="2500" smtClean="0">
                <a:latin typeface="Arial" panose="020B0604020202020204" pitchFamily="34" charset="0"/>
              </a:rPr>
              <a:t>Your goal is to create a checklist of possible things that could have gone wrong</a:t>
            </a:r>
          </a:p>
          <a:p>
            <a:r>
              <a:rPr lang="en-US" altLang="en-US" sz="2500" smtClean="0">
                <a:latin typeface="Arial" panose="020B0604020202020204" pitchFamily="34" charset="0"/>
              </a:rPr>
              <a:t>Example: An entire area of a building lost connection with the network, but no other areas are affected</a:t>
            </a:r>
          </a:p>
          <a:p>
            <a:pPr lvl="1"/>
            <a:r>
              <a:rPr lang="en-US" altLang="en-US" smtClean="0">
                <a:latin typeface="Arial" panose="020B0604020202020204" pitchFamily="34" charset="0"/>
              </a:rPr>
              <a:t>The connection in the main wiring closet to the rest of the network has failed</a:t>
            </a:r>
          </a:p>
          <a:p>
            <a:pPr lvl="1"/>
            <a:r>
              <a:rPr lang="en-US" altLang="en-US" smtClean="0">
                <a:latin typeface="Arial" panose="020B0604020202020204" pitchFamily="34" charset="0"/>
              </a:rPr>
              <a:t>The switch to which all workstations are connected has lost power or completely failed in some way</a:t>
            </a:r>
          </a:p>
          <a:p>
            <a:pPr lvl="1"/>
            <a:r>
              <a:rPr lang="en-US" altLang="en-US" smtClean="0">
                <a:latin typeface="Arial" panose="020B0604020202020204" pitchFamily="34" charset="0"/>
              </a:rPr>
              <a:t>All workstations have acquired a virus through the network, and the virus affects their network connection</a:t>
            </a:r>
          </a:p>
          <a:p>
            <a:pPr lvl="1"/>
            <a:r>
              <a:rPr lang="en-US" altLang="en-US" smtClean="0">
                <a:latin typeface="Arial" panose="020B0604020202020204" pitchFamily="34" charset="0"/>
              </a:rPr>
              <a:t>A major upgrade has been made recently on all workstations in that area, and incorrect network addresses were configured</a:t>
            </a:r>
          </a:p>
          <a:p>
            <a:endParaRPr lang="en-US" altLang="en-US" smtClean="0"/>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DE47F5E6-0E0E-40E0-9037-DE8671C1D624}" type="slidenum">
              <a:rPr lang="en-US" altLang="en-US" sz="1200" smtClean="0">
                <a:solidFill>
                  <a:schemeClr val="tx1"/>
                </a:solidFill>
              </a:rPr>
              <a:pPr/>
              <a:t>17</a:t>
            </a:fld>
            <a:endParaRPr lang="en-US" altLang="en-US" sz="1200" smtClean="0">
              <a:solidFill>
                <a:schemeClr val="tx1"/>
              </a:solidFill>
            </a:endParaRPr>
          </a:p>
        </p:txBody>
      </p:sp>
    </p:spTree>
    <p:extLst>
      <p:ext uri="{BB962C8B-B14F-4D97-AF65-F5344CB8AC3E}">
        <p14:creationId xmlns:p14="http://schemas.microsoft.com/office/powerpoint/2010/main" val="2959178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Step 4: Devise a Solution</a:t>
            </a:r>
          </a:p>
          <a:p>
            <a:endParaRPr lang="en-US" altLang="en-US" smtClean="0">
              <a:latin typeface="Arial" panose="020B0604020202020204" pitchFamily="34" charset="0"/>
            </a:endParaRPr>
          </a:p>
          <a:p>
            <a:r>
              <a:rPr lang="en-US" altLang="en-US" smtClean="0">
                <a:latin typeface="Arial" panose="020B0604020202020204" pitchFamily="34" charset="0"/>
              </a:rPr>
              <a:t>Before devising a solution, consider the following:</a:t>
            </a:r>
          </a:p>
          <a:p>
            <a:pPr lvl="1"/>
            <a:r>
              <a:rPr lang="en-US" altLang="en-US" sz="2400" smtClean="0">
                <a:latin typeface="Arial" panose="020B0604020202020204" pitchFamily="34" charset="0"/>
              </a:rPr>
              <a:t>Is the identified cause of the problem truly the cause, or is it just another symptom of the problem’s true cause?</a:t>
            </a:r>
          </a:p>
          <a:p>
            <a:pPr lvl="1"/>
            <a:r>
              <a:rPr lang="en-US" altLang="en-US" sz="2400" smtClean="0">
                <a:latin typeface="Arial" panose="020B0604020202020204" pitchFamily="34" charset="0"/>
              </a:rPr>
              <a:t>Is there a way to test the proposed solution adequately?</a:t>
            </a:r>
          </a:p>
          <a:p>
            <a:pPr lvl="1"/>
            <a:r>
              <a:rPr lang="en-US" altLang="en-US" sz="2400" smtClean="0">
                <a:latin typeface="Arial" panose="020B0604020202020204" pitchFamily="34" charset="0"/>
              </a:rPr>
              <a:t>What results should the proposed solution produce?</a:t>
            </a:r>
          </a:p>
          <a:p>
            <a:pPr lvl="1"/>
            <a:r>
              <a:rPr lang="en-US" altLang="en-US" sz="2400" smtClean="0">
                <a:latin typeface="Arial" panose="020B0604020202020204" pitchFamily="34" charset="0"/>
              </a:rPr>
              <a:t>What are the ramifications of the proposed solution for the rest of the network?</a:t>
            </a:r>
          </a:p>
          <a:p>
            <a:pPr lvl="1"/>
            <a:r>
              <a:rPr lang="en-US" altLang="en-US" sz="2400" smtClean="0">
                <a:latin typeface="Arial" panose="020B0604020202020204" pitchFamily="34" charset="0"/>
              </a:rPr>
              <a:t>Do you need additional help to answer some of these questions?</a:t>
            </a:r>
          </a:p>
          <a:p>
            <a:endParaRPr lang="en-US" altLang="en-US" smtClean="0">
              <a:latin typeface="Arial" panose="020B0604020202020204" pitchFamily="34" charset="0"/>
            </a:endParaRPr>
          </a:p>
          <a:p>
            <a:endParaRPr lang="en-US" altLang="en-US" smtClean="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5CB58C4E-4832-4E6B-8967-B52A98791C56}" type="slidenum">
              <a:rPr lang="en-US" altLang="en-US" sz="1200" smtClean="0">
                <a:solidFill>
                  <a:schemeClr val="tx1"/>
                </a:solidFill>
              </a:rPr>
              <a:pPr/>
              <a:t>18</a:t>
            </a:fld>
            <a:endParaRPr lang="en-US" altLang="en-US" sz="1200" smtClean="0">
              <a:solidFill>
                <a:schemeClr val="tx1"/>
              </a:solidFill>
            </a:endParaRPr>
          </a:p>
        </p:txBody>
      </p:sp>
    </p:spTree>
    <p:extLst>
      <p:ext uri="{BB962C8B-B14F-4D97-AF65-F5344CB8AC3E}">
        <p14:creationId xmlns:p14="http://schemas.microsoft.com/office/powerpoint/2010/main" val="3927778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Step 4: Devise a Solution</a:t>
            </a:r>
          </a:p>
          <a:p>
            <a:endParaRPr lang="en-US" altLang="en-US" smtClean="0">
              <a:latin typeface="Arial" panose="020B0604020202020204" pitchFamily="34" charset="0"/>
            </a:endParaRPr>
          </a:p>
          <a:p>
            <a:r>
              <a:rPr lang="en-US" altLang="en-US" smtClean="0">
                <a:latin typeface="Arial" panose="020B0604020202020204" pitchFamily="34" charset="0"/>
              </a:rPr>
              <a:t>You might need to:</a:t>
            </a:r>
          </a:p>
          <a:p>
            <a:pPr lvl="1"/>
            <a:r>
              <a:rPr lang="en-US" altLang="en-US" sz="2400" smtClean="0">
                <a:latin typeface="Arial" panose="020B0604020202020204" pitchFamily="34" charset="0"/>
              </a:rPr>
              <a:t>Save all network device configuration files</a:t>
            </a:r>
          </a:p>
          <a:p>
            <a:pPr lvl="1"/>
            <a:r>
              <a:rPr lang="en-US" altLang="en-US" sz="2400" smtClean="0">
                <a:latin typeface="Arial" panose="020B0604020202020204" pitchFamily="34" charset="0"/>
              </a:rPr>
              <a:t>Document and back up workstation configurations</a:t>
            </a:r>
          </a:p>
          <a:p>
            <a:pPr lvl="1"/>
            <a:r>
              <a:rPr lang="en-US" altLang="en-US" sz="2400" smtClean="0">
                <a:latin typeface="Arial" panose="020B0604020202020204" pitchFamily="34" charset="0"/>
              </a:rPr>
              <a:t>Document wiring closet configurations</a:t>
            </a:r>
          </a:p>
          <a:p>
            <a:pPr lvl="1"/>
            <a:r>
              <a:rPr lang="en-US" altLang="en-US" sz="2400" smtClean="0">
                <a:latin typeface="Arial" panose="020B0604020202020204" pitchFamily="34" charset="0"/>
              </a:rPr>
              <a:t>Conduct a final baseline to compare new and old results</a:t>
            </a:r>
          </a:p>
          <a:p>
            <a:endParaRPr lang="en-US" altLang="en-US" sz="1800" smtClean="0">
              <a:latin typeface="Arial" panose="020B0604020202020204" pitchFamily="34" charset="0"/>
            </a:endParaRPr>
          </a:p>
          <a:p>
            <a:endParaRPr lang="en-US" altLang="en-US"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52B32C94-D92D-4839-B91D-F91448B5DE24}" type="slidenum">
              <a:rPr lang="en-US" altLang="en-US" sz="1200" smtClean="0">
                <a:solidFill>
                  <a:schemeClr val="tx1"/>
                </a:solidFill>
              </a:rPr>
              <a:pPr/>
              <a:t>19</a:t>
            </a:fld>
            <a:endParaRPr lang="en-US" altLang="en-US" sz="1200" smtClean="0">
              <a:solidFill>
                <a:schemeClr val="tx1"/>
              </a:solidFill>
            </a:endParaRPr>
          </a:p>
        </p:txBody>
      </p:sp>
    </p:spTree>
    <p:extLst>
      <p:ext uri="{BB962C8B-B14F-4D97-AF65-F5344CB8AC3E}">
        <p14:creationId xmlns:p14="http://schemas.microsoft.com/office/powerpoint/2010/main" val="2350502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5483A06-2FF7-46E9-85FE-32BEE7B1DA0F}" type="slidenum">
              <a:rPr lang="en-US" altLang="en-US" smtClean="0"/>
              <a:pPr>
                <a:spcBef>
                  <a:spcPct val="0"/>
                </a:spcBef>
              </a:pPr>
              <a:t>2</a:t>
            </a:fld>
            <a:endParaRPr lang="en-US" altLang="en-US"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Objectives</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Describe the benefits of documenting a network and list what elements should be documented</a:t>
            </a:r>
          </a:p>
          <a:p>
            <a:pPr eaLnBrk="1" hangingPunct="1"/>
            <a:r>
              <a:rPr lang="en-US" altLang="en-US" smtClean="0">
                <a:latin typeface="Arial" panose="020B0604020202020204" pitchFamily="34" charset="0"/>
              </a:rPr>
              <a:t>List the steps of the problem-solving process</a:t>
            </a:r>
          </a:p>
          <a:p>
            <a:pPr eaLnBrk="1" hangingPunct="1"/>
            <a:r>
              <a:rPr lang="en-US" altLang="en-US" smtClean="0">
                <a:latin typeface="Arial" panose="020B0604020202020204" pitchFamily="34" charset="0"/>
              </a:rPr>
              <a:t>Explain different approaches to network troubleshooting</a:t>
            </a:r>
          </a:p>
          <a:p>
            <a:pPr eaLnBrk="1" hangingPunct="1"/>
            <a:r>
              <a:rPr lang="en-US" altLang="en-US" smtClean="0">
                <a:latin typeface="Arial" panose="020B0604020202020204" pitchFamily="34" charset="0"/>
              </a:rPr>
              <a:t>Make use of problem-solving resources</a:t>
            </a:r>
          </a:p>
          <a:p>
            <a:pPr eaLnBrk="1" hangingPunct="1"/>
            <a:r>
              <a:rPr lang="en-US" altLang="en-US" smtClean="0">
                <a:latin typeface="Arial" panose="020B0604020202020204" pitchFamily="34" charset="0"/>
              </a:rPr>
              <a:t>Describe network troubleshooting tools</a:t>
            </a:r>
          </a:p>
          <a:p>
            <a:pPr eaLnBrk="1" hangingPunct="1"/>
            <a:r>
              <a:rPr lang="en-US" altLang="en-US" smtClean="0">
                <a:latin typeface="Arial" panose="020B0604020202020204" pitchFamily="34" charset="0"/>
              </a:rPr>
              <a:t>Summarize common trouble situations</a:t>
            </a:r>
          </a:p>
          <a:p>
            <a:pPr eaLnBrk="1" hangingPunct="1"/>
            <a:r>
              <a:rPr lang="en-US" altLang="en-US" smtClean="0">
                <a:latin typeface="Arial" panose="020B0604020202020204" pitchFamily="34" charset="0"/>
              </a:rPr>
              <a:t>Describe disaster recovery procedures</a:t>
            </a:r>
          </a:p>
          <a:p>
            <a:pPr eaLnBrk="1" hangingPunct="1"/>
            <a:endParaRPr lang="en-CA" altLang="en-US" smtClean="0"/>
          </a:p>
        </p:txBody>
      </p:sp>
    </p:spTree>
    <p:extLst>
      <p:ext uri="{BB962C8B-B14F-4D97-AF65-F5344CB8AC3E}">
        <p14:creationId xmlns:p14="http://schemas.microsoft.com/office/powerpoint/2010/main" val="2363371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Step 5: Implement the Solution</a:t>
            </a:r>
          </a:p>
          <a:p>
            <a:endParaRPr lang="en-US" altLang="en-US" smtClean="0">
              <a:latin typeface="Arial" panose="020B0604020202020204" pitchFamily="34" charset="0"/>
            </a:endParaRPr>
          </a:p>
          <a:p>
            <a:r>
              <a:rPr lang="en-US" altLang="en-US" sz="2400" smtClean="0">
                <a:latin typeface="Arial" panose="020B0604020202020204" pitchFamily="34" charset="0"/>
              </a:rPr>
              <a:t>Create Intermediate Testing Opportunities</a:t>
            </a:r>
          </a:p>
          <a:p>
            <a:pPr lvl="1"/>
            <a:r>
              <a:rPr lang="en-US" altLang="en-US" sz="2400" smtClean="0">
                <a:latin typeface="Arial" panose="020B0604020202020204" pitchFamily="34" charset="0"/>
              </a:rPr>
              <a:t>Testing small steps in which a limited number of things could go wrong is easier than testing a complex solution with lots of problem areas</a:t>
            </a:r>
          </a:p>
          <a:p>
            <a:r>
              <a:rPr lang="en-US" altLang="en-US" smtClean="0">
                <a:latin typeface="Arial" panose="020B0604020202020204" pitchFamily="34" charset="0"/>
              </a:rPr>
              <a:t>Inform Your Users</a:t>
            </a:r>
          </a:p>
          <a:p>
            <a:pPr lvl="1"/>
            <a:r>
              <a:rPr lang="en-US" altLang="en-US" sz="2400" smtClean="0">
                <a:latin typeface="Arial" panose="020B0604020202020204" pitchFamily="34" charset="0"/>
              </a:rPr>
              <a:t>Inform your users of the possible disruption to some network services</a:t>
            </a:r>
          </a:p>
          <a:p>
            <a:r>
              <a:rPr lang="en-US" altLang="en-US" smtClean="0">
                <a:latin typeface="Arial" panose="020B0604020202020204" pitchFamily="34" charset="0"/>
              </a:rPr>
              <a:t>Put the Plan into Action</a:t>
            </a:r>
          </a:p>
          <a:p>
            <a:pPr lvl="1"/>
            <a:r>
              <a:rPr lang="en-US" altLang="en-US" sz="2400" smtClean="0">
                <a:latin typeface="Arial" panose="020B0604020202020204" pitchFamily="34" charset="0"/>
              </a:rPr>
              <a:t>Take notes about every change you make to the network or servers</a:t>
            </a:r>
          </a:p>
          <a:p>
            <a:endParaRPr lang="en-US" altLang="en-US" smtClean="0"/>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DB4448DB-06D3-43B7-AD50-BCABC153EF4B}" type="slidenum">
              <a:rPr lang="en-US" altLang="en-US" sz="1200" smtClean="0">
                <a:solidFill>
                  <a:schemeClr val="tx1"/>
                </a:solidFill>
              </a:rPr>
              <a:pPr/>
              <a:t>20</a:t>
            </a:fld>
            <a:endParaRPr lang="en-US" altLang="en-US" sz="1200" smtClean="0">
              <a:solidFill>
                <a:schemeClr val="tx1"/>
              </a:solidFill>
            </a:endParaRPr>
          </a:p>
        </p:txBody>
      </p:sp>
    </p:spTree>
    <p:extLst>
      <p:ext uri="{BB962C8B-B14F-4D97-AF65-F5344CB8AC3E}">
        <p14:creationId xmlns:p14="http://schemas.microsoft.com/office/powerpoint/2010/main" val="3224633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Step 6: Test the Solution</a:t>
            </a:r>
          </a:p>
          <a:p>
            <a:endParaRPr lang="en-US" altLang="en-US" smtClean="0">
              <a:latin typeface="Arial" panose="020B0604020202020204" pitchFamily="34" charset="0"/>
            </a:endParaRPr>
          </a:p>
          <a:p>
            <a:r>
              <a:rPr lang="en-US" altLang="en-US" smtClean="0">
                <a:latin typeface="Arial" panose="020B0604020202020204" pitchFamily="34" charset="0"/>
              </a:rPr>
              <a:t>Your testing should attempt to emulate a real-world situation as closely as possible</a:t>
            </a:r>
          </a:p>
          <a:p>
            <a:r>
              <a:rPr lang="en-US" altLang="en-US" smtClean="0">
                <a:latin typeface="Arial" panose="020B0604020202020204" pitchFamily="34" charset="0"/>
              </a:rPr>
              <a:t>If testing a workstation problem:</a:t>
            </a:r>
          </a:p>
          <a:p>
            <a:pPr lvl="1"/>
            <a:r>
              <a:rPr lang="en-US" altLang="en-US" sz="2400" smtClean="0">
                <a:latin typeface="Arial" panose="020B0604020202020204" pitchFamily="34" charset="0"/>
              </a:rPr>
              <a:t>Attempt to logon to the network as a user with similar privileges as the main user</a:t>
            </a:r>
          </a:p>
          <a:p>
            <a:pPr lvl="1"/>
            <a:r>
              <a:rPr lang="en-US" altLang="en-US" sz="2400" smtClean="0">
                <a:latin typeface="Arial" panose="020B0604020202020204" pitchFamily="34" charset="0"/>
              </a:rPr>
              <a:t>Next, attempt to access applications that would be run from that workstation</a:t>
            </a:r>
          </a:p>
          <a:p>
            <a:endParaRPr lang="en-US" altLang="en-US" smtClean="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8583A334-1D5B-4780-B321-C99DDF0F8C66}" type="slidenum">
              <a:rPr lang="en-US" altLang="en-US" sz="1200" smtClean="0">
                <a:solidFill>
                  <a:schemeClr val="tx1"/>
                </a:solidFill>
              </a:rPr>
              <a:pPr/>
              <a:t>21</a:t>
            </a:fld>
            <a:endParaRPr lang="en-US" altLang="en-US" sz="1200" smtClean="0">
              <a:solidFill>
                <a:schemeClr val="tx1"/>
              </a:solidFill>
            </a:endParaRPr>
          </a:p>
        </p:txBody>
      </p:sp>
    </p:spTree>
    <p:extLst>
      <p:ext uri="{BB962C8B-B14F-4D97-AF65-F5344CB8AC3E}">
        <p14:creationId xmlns:p14="http://schemas.microsoft.com/office/powerpoint/2010/main" val="2629221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Step 6: Test the Solution</a:t>
            </a:r>
          </a:p>
          <a:p>
            <a:endParaRPr lang="en-US" altLang="en-US" smtClean="0">
              <a:latin typeface="Arial" panose="020B0604020202020204" pitchFamily="34" charset="0"/>
            </a:endParaRPr>
          </a:p>
          <a:p>
            <a:r>
              <a:rPr lang="en-US" altLang="en-US" smtClean="0">
                <a:latin typeface="Arial" panose="020B0604020202020204" pitchFamily="34" charset="0"/>
              </a:rPr>
              <a:t>If testing a network upgrade:</a:t>
            </a:r>
          </a:p>
          <a:p>
            <a:pPr lvl="1"/>
            <a:r>
              <a:rPr lang="en-US" altLang="en-US" sz="2400" smtClean="0">
                <a:latin typeface="Arial" panose="020B0604020202020204" pitchFamily="34" charset="0"/>
              </a:rPr>
              <a:t>Start some workstations on the upgraded part of the network and run some network-intensive applications </a:t>
            </a:r>
          </a:p>
          <a:p>
            <a:pPr lvl="1"/>
            <a:r>
              <a:rPr lang="en-US" altLang="en-US" sz="2400" smtClean="0">
                <a:latin typeface="Arial" panose="020B0604020202020204" pitchFamily="34" charset="0"/>
              </a:rPr>
              <a:t>Gather information about how the network behaves and compare to previous results (before the upgrade)</a:t>
            </a:r>
          </a:p>
          <a:p>
            <a:endParaRPr lang="en-US" altLang="en-US" smtClean="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04B3D9B7-F72E-4F41-8FF7-9812FD9EF894}" type="slidenum">
              <a:rPr lang="en-US" altLang="en-US" sz="1200" smtClean="0">
                <a:solidFill>
                  <a:schemeClr val="tx1"/>
                </a:solidFill>
              </a:rPr>
              <a:pPr/>
              <a:t>22</a:t>
            </a:fld>
            <a:endParaRPr lang="en-US" altLang="en-US" sz="1200" smtClean="0">
              <a:solidFill>
                <a:schemeClr val="tx1"/>
              </a:solidFill>
            </a:endParaRPr>
          </a:p>
        </p:txBody>
      </p:sp>
    </p:spTree>
    <p:extLst>
      <p:ext uri="{BB962C8B-B14F-4D97-AF65-F5344CB8AC3E}">
        <p14:creationId xmlns:p14="http://schemas.microsoft.com/office/powerpoint/2010/main" val="15168939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Step 7: Document the Solution</a:t>
            </a:r>
          </a:p>
          <a:p>
            <a:endParaRPr lang="en-US" altLang="en-US" smtClean="0">
              <a:latin typeface="Arial" panose="020B0604020202020204" pitchFamily="34" charset="0"/>
            </a:endParaRPr>
          </a:p>
          <a:p>
            <a:r>
              <a:rPr lang="en-US" altLang="en-US" smtClean="0">
                <a:latin typeface="Arial" panose="020B0604020202020204" pitchFamily="34" charset="0"/>
              </a:rPr>
              <a:t>Your documentation should include everything pertinent to the problem</a:t>
            </a:r>
          </a:p>
          <a:p>
            <a:pPr lvl="1"/>
            <a:r>
              <a:rPr lang="en-US" altLang="en-US" smtClean="0">
                <a:latin typeface="Arial" panose="020B0604020202020204" pitchFamily="34" charset="0"/>
              </a:rPr>
              <a:t>Problem definition</a:t>
            </a:r>
          </a:p>
          <a:p>
            <a:pPr lvl="1"/>
            <a:r>
              <a:rPr lang="en-US" altLang="en-US" smtClean="0">
                <a:latin typeface="Arial" panose="020B0604020202020204" pitchFamily="34" charset="0"/>
              </a:rPr>
              <a:t>Solution</a:t>
            </a:r>
          </a:p>
          <a:p>
            <a:pPr lvl="1"/>
            <a:r>
              <a:rPr lang="en-US" altLang="en-US" smtClean="0">
                <a:latin typeface="Arial" panose="020B0604020202020204" pitchFamily="34" charset="0"/>
              </a:rPr>
              <a:t>Implementation</a:t>
            </a:r>
          </a:p>
          <a:p>
            <a:pPr lvl="1"/>
            <a:r>
              <a:rPr lang="en-US" altLang="en-US" smtClean="0">
                <a:latin typeface="Arial" panose="020B0604020202020204" pitchFamily="34" charset="0"/>
              </a:rPr>
              <a:t>Testing</a:t>
            </a:r>
          </a:p>
          <a:p>
            <a:r>
              <a:rPr lang="en-US" altLang="en-US" smtClean="0">
                <a:latin typeface="Arial" panose="020B0604020202020204" pitchFamily="34" charset="0"/>
              </a:rPr>
              <a:t>If the problem and its solution have implications for the entire network, include this information </a:t>
            </a:r>
          </a:p>
          <a:p>
            <a:endParaRPr lang="en-US" altLang="en-US"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6CA9362A-C854-41E4-A956-FC6F5581BA97}" type="slidenum">
              <a:rPr lang="en-US" altLang="en-US" sz="1200" smtClean="0">
                <a:solidFill>
                  <a:schemeClr val="tx1"/>
                </a:solidFill>
              </a:rPr>
              <a:pPr/>
              <a:t>23</a:t>
            </a:fld>
            <a:endParaRPr lang="en-US" altLang="en-US" sz="1200" smtClean="0">
              <a:solidFill>
                <a:schemeClr val="tx1"/>
              </a:solidFill>
            </a:endParaRPr>
          </a:p>
        </p:txBody>
      </p:sp>
    </p:spTree>
    <p:extLst>
      <p:ext uri="{BB962C8B-B14F-4D97-AF65-F5344CB8AC3E}">
        <p14:creationId xmlns:p14="http://schemas.microsoft.com/office/powerpoint/2010/main" val="11662514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Step 8: Devise Preventive Measures</a:t>
            </a:r>
          </a:p>
          <a:p>
            <a:endParaRPr lang="en-US" altLang="en-US" smtClean="0">
              <a:latin typeface="Arial" panose="020B0604020202020204" pitchFamily="34" charset="0"/>
            </a:endParaRPr>
          </a:p>
          <a:p>
            <a:r>
              <a:rPr lang="en-US" altLang="en-US" smtClean="0">
                <a:latin typeface="Arial" panose="020B0604020202020204" pitchFamily="34" charset="0"/>
              </a:rPr>
              <a:t>After solving a problem, do everything you can to prevent this problem or similar problems from recurring</a:t>
            </a:r>
          </a:p>
          <a:p>
            <a:r>
              <a:rPr lang="en-US" altLang="en-US" smtClean="0">
                <a:latin typeface="Arial" panose="020B0604020202020204" pitchFamily="34" charset="0"/>
              </a:rPr>
              <a:t>Example:</a:t>
            </a:r>
          </a:p>
          <a:p>
            <a:pPr lvl="1"/>
            <a:r>
              <a:rPr lang="en-US" altLang="en-US" sz="2400" smtClean="0">
                <a:latin typeface="Arial" panose="020B0604020202020204" pitchFamily="34" charset="0"/>
              </a:rPr>
              <a:t>If your problem was a virus that spread throughout the network, install malware protection programs on your network and tighten policies for software and e-mail downloads</a:t>
            </a:r>
          </a:p>
          <a:p>
            <a:r>
              <a:rPr lang="en-US" altLang="en-US" smtClean="0">
                <a:latin typeface="Arial" panose="020B0604020202020204" pitchFamily="34" charset="0"/>
              </a:rPr>
              <a:t>Devising preventive measures is proactive rather than reactive network management</a:t>
            </a:r>
          </a:p>
          <a:p>
            <a:endParaRPr lang="en-US" altLang="en-US" smtClean="0"/>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0076A9C3-BE56-4A2F-82BD-77CB16C2B0A0}" type="slidenum">
              <a:rPr lang="en-US" altLang="en-US" sz="1200" smtClean="0">
                <a:solidFill>
                  <a:schemeClr val="tx1"/>
                </a:solidFill>
              </a:rPr>
              <a:pPr/>
              <a:t>24</a:t>
            </a:fld>
            <a:endParaRPr lang="en-US" altLang="en-US" sz="1200" smtClean="0">
              <a:solidFill>
                <a:schemeClr val="tx1"/>
              </a:solidFill>
            </a:endParaRPr>
          </a:p>
        </p:txBody>
      </p:sp>
    </p:spTree>
    <p:extLst>
      <p:ext uri="{BB962C8B-B14F-4D97-AF65-F5344CB8AC3E}">
        <p14:creationId xmlns:p14="http://schemas.microsoft.com/office/powerpoint/2010/main" val="508372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Approaches to Network Troubleshooting</a:t>
            </a:r>
          </a:p>
          <a:p>
            <a:endParaRPr lang="en-US" altLang="en-US" smtClean="0">
              <a:latin typeface="Arial" panose="020B0604020202020204" pitchFamily="34" charset="0"/>
            </a:endParaRPr>
          </a:p>
          <a:p>
            <a:r>
              <a:rPr lang="en-US" altLang="en-US" smtClean="0">
                <a:latin typeface="Arial" panose="020B0604020202020204" pitchFamily="34" charset="0"/>
              </a:rPr>
              <a:t>Different methods of troubleshooting:</a:t>
            </a:r>
          </a:p>
          <a:p>
            <a:pPr lvl="1"/>
            <a:r>
              <a:rPr lang="en-US" altLang="en-US" sz="2400" smtClean="0">
                <a:latin typeface="Arial" panose="020B0604020202020204" pitchFamily="34" charset="0"/>
              </a:rPr>
              <a:t>Trial and Error</a:t>
            </a:r>
          </a:p>
          <a:p>
            <a:pPr lvl="1"/>
            <a:r>
              <a:rPr lang="en-US" altLang="en-US" sz="2400" smtClean="0">
                <a:latin typeface="Arial" panose="020B0604020202020204" pitchFamily="34" charset="0"/>
              </a:rPr>
              <a:t>Solve by Example</a:t>
            </a:r>
          </a:p>
          <a:p>
            <a:pPr lvl="1"/>
            <a:r>
              <a:rPr lang="en-US" altLang="en-US" sz="2400" smtClean="0">
                <a:latin typeface="Arial" panose="020B0604020202020204" pitchFamily="34" charset="0"/>
              </a:rPr>
              <a:t>The Replacement Method</a:t>
            </a:r>
          </a:p>
          <a:p>
            <a:pPr lvl="1"/>
            <a:r>
              <a:rPr lang="en-US" altLang="en-US" sz="2400" smtClean="0">
                <a:latin typeface="Arial" panose="020B0604020202020204" pitchFamily="34" charset="0"/>
              </a:rPr>
              <a:t>Step by Step with the OSI Model</a:t>
            </a:r>
          </a:p>
          <a:p>
            <a:endParaRPr lang="en-US" altLang="en-US" smtClean="0"/>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E8A08DEC-B902-4A96-BCCE-A600181431D1}" type="slidenum">
              <a:rPr lang="en-US" altLang="en-US" sz="1200" smtClean="0">
                <a:solidFill>
                  <a:schemeClr val="tx1"/>
                </a:solidFill>
              </a:rPr>
              <a:pPr/>
              <a:t>25</a:t>
            </a:fld>
            <a:endParaRPr lang="en-US" altLang="en-US" sz="1200" smtClean="0">
              <a:solidFill>
                <a:schemeClr val="tx1"/>
              </a:solidFill>
            </a:endParaRPr>
          </a:p>
        </p:txBody>
      </p:sp>
    </p:spTree>
    <p:extLst>
      <p:ext uri="{BB962C8B-B14F-4D97-AF65-F5344CB8AC3E}">
        <p14:creationId xmlns:p14="http://schemas.microsoft.com/office/powerpoint/2010/main" val="10088133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smtClean="0">
                <a:latin typeface="Arial" panose="020B0604020202020204" pitchFamily="34" charset="0"/>
              </a:rPr>
              <a:t>Trial and Error</a:t>
            </a:r>
          </a:p>
          <a:p>
            <a:pPr>
              <a:defRPr/>
            </a:pPr>
            <a:endParaRPr lang="en-US" dirty="0" smtClean="0">
              <a:latin typeface="Arial" panose="020B0604020202020204" pitchFamily="34" charset="0"/>
            </a:endParaRPr>
          </a:p>
          <a:p>
            <a:pPr marL="411163">
              <a:buFont typeface="Wingdings" panose="05000000000000000000" pitchFamily="2" charset="2"/>
              <a:buChar char=""/>
              <a:defRPr/>
            </a:pPr>
            <a:r>
              <a:rPr lang="en-US" dirty="0" smtClean="0">
                <a:latin typeface="Arial" panose="020B0604020202020204" pitchFamily="34" charset="0"/>
              </a:rPr>
              <a:t>Trial-and-error requires an assessment of the problem, an educated guess to a solution and a test of the results</a:t>
            </a:r>
          </a:p>
          <a:p>
            <a:pPr marL="411163">
              <a:buFont typeface="Wingdings" panose="05000000000000000000" pitchFamily="2" charset="2"/>
              <a:buChar char=""/>
              <a:defRPr/>
            </a:pPr>
            <a:r>
              <a:rPr lang="en-US" dirty="0" smtClean="0">
                <a:latin typeface="Arial" panose="020B0604020202020204" pitchFamily="34" charset="0"/>
              </a:rPr>
              <a:t>Used under the following conditions:</a:t>
            </a:r>
          </a:p>
          <a:p>
            <a:pPr marL="811213" lvl="1">
              <a:buFont typeface="Wingdings" panose="05000000000000000000" pitchFamily="2" charset="2"/>
              <a:buChar char=""/>
              <a:defRPr/>
            </a:pPr>
            <a:r>
              <a:rPr lang="en-US" sz="2400" dirty="0" smtClean="0">
                <a:latin typeface="Arial" panose="020B0604020202020204" pitchFamily="34" charset="0"/>
              </a:rPr>
              <a:t>The system is being newly configured, no data can be lost</a:t>
            </a:r>
          </a:p>
          <a:p>
            <a:pPr marL="811213" lvl="1">
              <a:buFont typeface="Wingdings" panose="05000000000000000000" pitchFamily="2" charset="2"/>
              <a:buChar char=""/>
              <a:defRPr/>
            </a:pPr>
            <a:r>
              <a:rPr lang="en-US" sz="2400" dirty="0" smtClean="0">
                <a:latin typeface="Arial" panose="020B0604020202020204" pitchFamily="34" charset="0"/>
              </a:rPr>
              <a:t>The system is not attached to a live network</a:t>
            </a:r>
          </a:p>
          <a:p>
            <a:pPr marL="811213" lvl="1">
              <a:buFont typeface="Wingdings" panose="05000000000000000000" pitchFamily="2" charset="2"/>
              <a:buChar char=""/>
              <a:defRPr/>
            </a:pPr>
            <a:r>
              <a:rPr lang="en-US" sz="2400" dirty="0" smtClean="0">
                <a:latin typeface="Arial" panose="020B0604020202020204" pitchFamily="34" charset="0"/>
              </a:rPr>
              <a:t>You can undo changes easily</a:t>
            </a:r>
          </a:p>
          <a:p>
            <a:pPr marL="811213" lvl="1">
              <a:buFont typeface="Wingdings" panose="05000000000000000000" pitchFamily="2" charset="2"/>
              <a:buChar char=""/>
              <a:defRPr/>
            </a:pPr>
            <a:r>
              <a:rPr lang="en-US" sz="2400" dirty="0" smtClean="0">
                <a:latin typeface="Arial" panose="020B0604020202020204" pitchFamily="34" charset="0"/>
              </a:rPr>
              <a:t>Other approaches would take more time than a few trial-and-error attempts</a:t>
            </a:r>
          </a:p>
          <a:p>
            <a:pPr>
              <a:defRPr/>
            </a:pPr>
            <a:endParaRPr lang="en-US" dirty="0"/>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0BB3C808-080A-43BB-B0C5-B0F1AF884FA6}" type="slidenum">
              <a:rPr lang="en-US" altLang="en-US" sz="1200" smtClean="0">
                <a:solidFill>
                  <a:schemeClr val="tx1"/>
                </a:solidFill>
              </a:rPr>
              <a:pPr/>
              <a:t>26</a:t>
            </a:fld>
            <a:endParaRPr lang="en-US" altLang="en-US" sz="1200" smtClean="0">
              <a:solidFill>
                <a:schemeClr val="tx1"/>
              </a:solidFill>
            </a:endParaRPr>
          </a:p>
        </p:txBody>
      </p:sp>
    </p:spTree>
    <p:extLst>
      <p:ext uri="{BB962C8B-B14F-4D97-AF65-F5344CB8AC3E}">
        <p14:creationId xmlns:p14="http://schemas.microsoft.com/office/powerpoint/2010/main" val="10227516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smtClean="0">
                <a:latin typeface="Arial" panose="020B0604020202020204" pitchFamily="34" charset="0"/>
              </a:rPr>
              <a:t>Trial and Error</a:t>
            </a:r>
          </a:p>
          <a:p>
            <a:pPr>
              <a:defRPr/>
            </a:pPr>
            <a:endParaRPr lang="en-US" dirty="0" smtClean="0">
              <a:latin typeface="Arial" panose="020B0604020202020204" pitchFamily="34" charset="0"/>
            </a:endParaRPr>
          </a:p>
          <a:p>
            <a:pPr marL="411163">
              <a:buFont typeface="Wingdings" panose="05000000000000000000" pitchFamily="2" charset="2"/>
              <a:buChar char=""/>
              <a:defRPr/>
            </a:pPr>
            <a:r>
              <a:rPr lang="en-US" dirty="0" smtClean="0">
                <a:latin typeface="Arial" panose="020B0604020202020204" pitchFamily="34" charset="0"/>
              </a:rPr>
              <a:t>Used under the following conditions (cont’d):</a:t>
            </a:r>
          </a:p>
          <a:p>
            <a:pPr marL="811213" lvl="1">
              <a:buFont typeface="Wingdings" panose="05000000000000000000" pitchFamily="2" charset="2"/>
              <a:buChar char=""/>
              <a:defRPr/>
            </a:pPr>
            <a:r>
              <a:rPr lang="en-US" sz="2400" dirty="0" smtClean="0">
                <a:latin typeface="Arial" panose="020B0604020202020204" pitchFamily="34" charset="0"/>
              </a:rPr>
              <a:t>There are few possible causes of the problem</a:t>
            </a:r>
          </a:p>
          <a:p>
            <a:pPr marL="811213" lvl="1">
              <a:buFont typeface="Wingdings" panose="05000000000000000000" pitchFamily="2" charset="2"/>
              <a:buChar char=""/>
              <a:defRPr/>
            </a:pPr>
            <a:r>
              <a:rPr lang="en-US" sz="2400" dirty="0" smtClean="0">
                <a:latin typeface="Arial" panose="020B0604020202020204" pitchFamily="34" charset="0"/>
              </a:rPr>
              <a:t>No documentation and other resources are available to draw on to arrive at a solution more scientifically</a:t>
            </a:r>
          </a:p>
          <a:p>
            <a:pPr>
              <a:defRPr/>
            </a:pPr>
            <a:r>
              <a:rPr lang="en-US" dirty="0" smtClean="0">
                <a:latin typeface="Arial" panose="020B0604020202020204" pitchFamily="34" charset="0"/>
              </a:rPr>
              <a:t>Is NOT advisable under these conditions:</a:t>
            </a:r>
          </a:p>
          <a:p>
            <a:pPr lvl="1">
              <a:defRPr/>
            </a:pPr>
            <a:r>
              <a:rPr lang="en-US" sz="2400" dirty="0" smtClean="0">
                <a:latin typeface="Arial" panose="020B0604020202020204" pitchFamily="34" charset="0"/>
              </a:rPr>
              <a:t>A server or internetworking device is live on the network</a:t>
            </a:r>
          </a:p>
          <a:p>
            <a:pPr lvl="1">
              <a:defRPr/>
            </a:pPr>
            <a:r>
              <a:rPr lang="en-US" sz="2400" dirty="0" smtClean="0">
                <a:latin typeface="Arial" panose="020B0604020202020204" pitchFamily="34" charset="0"/>
              </a:rPr>
              <a:t>The problem is being discussed over the phone and you’re instructing an untrained user</a:t>
            </a:r>
          </a:p>
          <a:p>
            <a:pPr>
              <a:defRPr/>
            </a:pPr>
            <a:endParaRPr lang="en-US" dirty="0"/>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798CB20D-443A-4A78-97DF-A3CE485ED2C7}" type="slidenum">
              <a:rPr lang="en-US" altLang="en-US" sz="1200" smtClean="0">
                <a:solidFill>
                  <a:schemeClr val="tx1"/>
                </a:solidFill>
              </a:rPr>
              <a:pPr/>
              <a:t>27</a:t>
            </a:fld>
            <a:endParaRPr lang="en-US" altLang="en-US" sz="1200" smtClean="0">
              <a:solidFill>
                <a:schemeClr val="tx1"/>
              </a:solidFill>
            </a:endParaRPr>
          </a:p>
        </p:txBody>
      </p:sp>
    </p:spTree>
    <p:extLst>
      <p:ext uri="{BB962C8B-B14F-4D97-AF65-F5344CB8AC3E}">
        <p14:creationId xmlns:p14="http://schemas.microsoft.com/office/powerpoint/2010/main" val="10420280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Trial and Error</a:t>
            </a:r>
          </a:p>
          <a:p>
            <a:endParaRPr lang="en-US" altLang="en-US" smtClean="0">
              <a:latin typeface="Arial" panose="020B0604020202020204" pitchFamily="34" charset="0"/>
            </a:endParaRPr>
          </a:p>
          <a:p>
            <a:r>
              <a:rPr lang="en-US" altLang="en-US" smtClean="0">
                <a:latin typeface="Arial" panose="020B0604020202020204" pitchFamily="34" charset="0"/>
              </a:rPr>
              <a:t>Is NOT advisable under these conditions (cont’d):</a:t>
            </a:r>
          </a:p>
          <a:p>
            <a:pPr lvl="1"/>
            <a:r>
              <a:rPr lang="en-US" altLang="en-US" sz="2400" smtClean="0">
                <a:latin typeface="Arial" panose="020B0604020202020204" pitchFamily="34" charset="0"/>
              </a:rPr>
              <a:t>You aren’t sure of the consequences of the solutions you propose</a:t>
            </a:r>
          </a:p>
          <a:p>
            <a:pPr lvl="1"/>
            <a:r>
              <a:rPr lang="en-US" altLang="en-US" sz="2400" smtClean="0">
                <a:latin typeface="Arial" panose="020B0604020202020204" pitchFamily="34" charset="0"/>
              </a:rPr>
              <a:t>You have no sure way to undo the changes after they’re made</a:t>
            </a:r>
          </a:p>
          <a:p>
            <a:pPr lvl="1"/>
            <a:r>
              <a:rPr lang="en-US" altLang="en-US" sz="2400" smtClean="0">
                <a:latin typeface="Arial" panose="020B0604020202020204" pitchFamily="34" charset="0"/>
              </a:rPr>
              <a:t>Other approaches will take the same amount of time</a:t>
            </a:r>
          </a:p>
          <a:p>
            <a:endParaRPr lang="en-US" altLang="en-US" smtClean="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3C39BF81-B775-459E-902E-37F6CACCF2C9}" type="slidenum">
              <a:rPr lang="en-US" altLang="en-US" sz="1200" smtClean="0">
                <a:solidFill>
                  <a:schemeClr val="tx1"/>
                </a:solidFill>
              </a:rPr>
              <a:pPr/>
              <a:t>28</a:t>
            </a:fld>
            <a:endParaRPr lang="en-US" altLang="en-US" sz="1200" smtClean="0">
              <a:solidFill>
                <a:schemeClr val="tx1"/>
              </a:solidFill>
            </a:endParaRPr>
          </a:p>
        </p:txBody>
      </p:sp>
    </p:spTree>
    <p:extLst>
      <p:ext uri="{BB962C8B-B14F-4D97-AF65-F5344CB8AC3E}">
        <p14:creationId xmlns:p14="http://schemas.microsoft.com/office/powerpoint/2010/main" val="5333982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Trial and Error</a:t>
            </a:r>
          </a:p>
          <a:p>
            <a:endParaRPr lang="en-US" altLang="en-US" smtClean="0">
              <a:latin typeface="Arial" panose="020B0604020202020204" pitchFamily="34" charset="0"/>
            </a:endParaRPr>
          </a:p>
          <a:p>
            <a:r>
              <a:rPr lang="en-US" altLang="en-US" smtClean="0">
                <a:latin typeface="Arial" panose="020B0604020202020204" pitchFamily="34" charset="0"/>
              </a:rPr>
              <a:t>Follow these guidelines when using this method:</a:t>
            </a:r>
          </a:p>
          <a:p>
            <a:pPr lvl="1"/>
            <a:r>
              <a:rPr lang="en-US" altLang="en-US" sz="2400" smtClean="0">
                <a:latin typeface="Arial" panose="020B0604020202020204" pitchFamily="34" charset="0"/>
              </a:rPr>
              <a:t>Make only one change at a time before testing the results</a:t>
            </a:r>
          </a:p>
          <a:p>
            <a:pPr lvl="1"/>
            <a:r>
              <a:rPr lang="en-US" altLang="en-US" sz="2400" smtClean="0">
                <a:latin typeface="Arial" panose="020B0604020202020204" pitchFamily="34" charset="0"/>
              </a:rPr>
              <a:t>Avoid making changes that might affect the operation of a live network</a:t>
            </a:r>
          </a:p>
          <a:p>
            <a:pPr lvl="1"/>
            <a:r>
              <a:rPr lang="en-US" altLang="en-US" sz="2400" smtClean="0">
                <a:latin typeface="Arial" panose="020B0604020202020204" pitchFamily="34" charset="0"/>
              </a:rPr>
              <a:t>Document the original settings of hardware and software before making changes</a:t>
            </a:r>
          </a:p>
          <a:p>
            <a:pPr lvl="1"/>
            <a:r>
              <a:rPr lang="en-US" altLang="en-US" sz="2400" smtClean="0">
                <a:latin typeface="Arial" panose="020B0604020202020204" pitchFamily="34" charset="0"/>
              </a:rPr>
              <a:t>Avoid making a change that can destroy user data</a:t>
            </a:r>
          </a:p>
          <a:p>
            <a:pPr lvl="1"/>
            <a:r>
              <a:rPr lang="en-US" altLang="en-US" sz="2400" smtClean="0">
                <a:latin typeface="Arial" panose="020B0604020202020204" pitchFamily="34" charset="0"/>
              </a:rPr>
              <a:t>If possible, avoid making a change that you can’t undo</a:t>
            </a:r>
          </a:p>
          <a:p>
            <a:endParaRPr lang="en-US" altLang="en-US" smtClean="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5497FE72-06D8-4DE1-B5E2-363AD75D61BF}" type="slidenum">
              <a:rPr lang="en-US" altLang="en-US" sz="1200" smtClean="0">
                <a:solidFill>
                  <a:schemeClr val="tx1"/>
                </a:solidFill>
              </a:rPr>
              <a:pPr/>
              <a:t>29</a:t>
            </a:fld>
            <a:endParaRPr lang="en-US" altLang="en-US" sz="1200" smtClean="0">
              <a:solidFill>
                <a:schemeClr val="tx1"/>
              </a:solidFill>
            </a:endParaRPr>
          </a:p>
        </p:txBody>
      </p:sp>
    </p:spTree>
    <p:extLst>
      <p:ext uri="{BB962C8B-B14F-4D97-AF65-F5344CB8AC3E}">
        <p14:creationId xmlns:p14="http://schemas.microsoft.com/office/powerpoint/2010/main" val="2843182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Documenting Your Network</a:t>
            </a:r>
          </a:p>
          <a:p>
            <a:endParaRPr lang="en-US" altLang="en-US" smtClean="0">
              <a:latin typeface="Arial" panose="020B0604020202020204" pitchFamily="34" charset="0"/>
            </a:endParaRPr>
          </a:p>
          <a:p>
            <a:r>
              <a:rPr lang="en-US" altLang="en-US" smtClean="0">
                <a:latin typeface="Arial" panose="020B0604020202020204" pitchFamily="34" charset="0"/>
              </a:rPr>
              <a:t>Why should you document your network?</a:t>
            </a:r>
          </a:p>
          <a:p>
            <a:pPr lvl="1"/>
            <a:r>
              <a:rPr lang="en-US" altLang="en-US" smtClean="0">
                <a:latin typeface="Arial" panose="020B0604020202020204" pitchFamily="34" charset="0"/>
              </a:rPr>
              <a:t>Makes equipment moves, adds and changes easier</a:t>
            </a:r>
          </a:p>
          <a:p>
            <a:pPr lvl="1"/>
            <a:r>
              <a:rPr lang="en-US" altLang="en-US" smtClean="0">
                <a:latin typeface="Arial" panose="020B0604020202020204" pitchFamily="34" charset="0"/>
              </a:rPr>
              <a:t>Provides needed information for troubleshooting</a:t>
            </a:r>
          </a:p>
          <a:p>
            <a:pPr lvl="1"/>
            <a:r>
              <a:rPr lang="en-US" altLang="en-US" smtClean="0">
                <a:latin typeface="Arial" panose="020B0604020202020204" pitchFamily="34" charset="0"/>
              </a:rPr>
              <a:t>Offers justification for additional staff or equipment</a:t>
            </a:r>
          </a:p>
          <a:p>
            <a:pPr lvl="1"/>
            <a:r>
              <a:rPr lang="en-US" altLang="en-US" smtClean="0">
                <a:latin typeface="Arial" panose="020B0604020202020204" pitchFamily="34" charset="0"/>
              </a:rPr>
              <a:t>Helps determine compliance with standards</a:t>
            </a:r>
          </a:p>
          <a:p>
            <a:pPr lvl="1"/>
            <a:r>
              <a:rPr lang="en-US" altLang="en-US" smtClean="0">
                <a:latin typeface="Arial" panose="020B0604020202020204" pitchFamily="34" charset="0"/>
              </a:rPr>
              <a:t>Supplies proof that your installations meet hardware or software requirements</a:t>
            </a:r>
          </a:p>
          <a:p>
            <a:pPr lvl="1"/>
            <a:r>
              <a:rPr lang="en-US" altLang="en-US" smtClean="0">
                <a:latin typeface="Arial" panose="020B0604020202020204" pitchFamily="34" charset="0"/>
              </a:rPr>
              <a:t>Reduces training requirements</a:t>
            </a:r>
          </a:p>
          <a:p>
            <a:pPr lvl="1"/>
            <a:r>
              <a:rPr lang="en-US" altLang="en-US" smtClean="0">
                <a:latin typeface="Arial" panose="020B0604020202020204" pitchFamily="34" charset="0"/>
              </a:rPr>
              <a:t>Facilitates security management</a:t>
            </a:r>
          </a:p>
          <a:p>
            <a:pPr lvl="1"/>
            <a:r>
              <a:rPr lang="en-US" altLang="en-US" smtClean="0">
                <a:latin typeface="Arial" panose="020B0604020202020204" pitchFamily="34" charset="0"/>
              </a:rPr>
              <a:t>Improves compliance with software licensing agreements</a:t>
            </a:r>
          </a:p>
          <a:p>
            <a:endParaRPr lang="en-US" altLang="en-US" smtClean="0"/>
          </a:p>
        </p:txBody>
      </p:sp>
    </p:spTree>
    <p:extLst>
      <p:ext uri="{BB962C8B-B14F-4D97-AF65-F5344CB8AC3E}">
        <p14:creationId xmlns:p14="http://schemas.microsoft.com/office/powerpoint/2010/main" val="39039935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Solve by Example</a:t>
            </a:r>
          </a:p>
          <a:p>
            <a:endParaRPr lang="en-US" altLang="en-US" smtClean="0">
              <a:latin typeface="Arial" panose="020B0604020202020204" pitchFamily="34" charset="0"/>
            </a:endParaRPr>
          </a:p>
          <a:p>
            <a:r>
              <a:rPr lang="en-US" altLang="en-US" smtClean="0">
                <a:latin typeface="Arial" panose="020B0604020202020204" pitchFamily="34" charset="0"/>
              </a:rPr>
              <a:t>Solve by example is the process of comparing something that doesn’t work with something that does</a:t>
            </a:r>
          </a:p>
          <a:p>
            <a:pPr lvl="1"/>
            <a:r>
              <a:rPr lang="en-US" altLang="en-US" sz="2400" smtClean="0">
                <a:latin typeface="Arial" panose="020B0604020202020204" pitchFamily="34" charset="0"/>
              </a:rPr>
              <a:t>One of the easiest/fastest ways to solve a problem</a:t>
            </a:r>
          </a:p>
          <a:p>
            <a:r>
              <a:rPr lang="en-US" altLang="en-US" smtClean="0">
                <a:latin typeface="Arial" panose="020B0604020202020204" pitchFamily="34" charset="0"/>
              </a:rPr>
              <a:t>General rules to follow:</a:t>
            </a:r>
          </a:p>
          <a:p>
            <a:pPr lvl="1"/>
            <a:r>
              <a:rPr lang="en-US" altLang="en-US" sz="2400" smtClean="0">
                <a:latin typeface="Arial" panose="020B0604020202020204" pitchFamily="34" charset="0"/>
              </a:rPr>
              <a:t>Use the solve-by-example approach only when the working sample has a similar environment as the problem machine</a:t>
            </a:r>
          </a:p>
          <a:p>
            <a:endParaRPr lang="en-US" altLang="en-US" smtClean="0"/>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02293FB0-747E-47D4-A37F-926BC75304FF}" type="slidenum">
              <a:rPr lang="en-US" altLang="en-US" sz="1200" smtClean="0">
                <a:solidFill>
                  <a:schemeClr val="tx1"/>
                </a:solidFill>
              </a:rPr>
              <a:pPr/>
              <a:t>30</a:t>
            </a:fld>
            <a:endParaRPr lang="en-US" altLang="en-US" sz="1200" smtClean="0">
              <a:solidFill>
                <a:schemeClr val="tx1"/>
              </a:solidFill>
            </a:endParaRPr>
          </a:p>
        </p:txBody>
      </p:sp>
    </p:spTree>
    <p:extLst>
      <p:ext uri="{BB962C8B-B14F-4D97-AF65-F5344CB8AC3E}">
        <p14:creationId xmlns:p14="http://schemas.microsoft.com/office/powerpoint/2010/main" val="13533758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Solve by Example</a:t>
            </a:r>
          </a:p>
          <a:p>
            <a:endParaRPr lang="en-US" altLang="en-US" smtClean="0">
              <a:latin typeface="Arial" panose="020B0604020202020204" pitchFamily="34" charset="0"/>
            </a:endParaRPr>
          </a:p>
          <a:p>
            <a:r>
              <a:rPr lang="en-US" altLang="en-US" smtClean="0">
                <a:latin typeface="Arial" panose="020B0604020202020204" pitchFamily="34" charset="0"/>
              </a:rPr>
              <a:t>General rules to follow (cont’d):</a:t>
            </a:r>
          </a:p>
          <a:p>
            <a:pPr lvl="1"/>
            <a:r>
              <a:rPr lang="en-US" altLang="en-US" sz="2400" smtClean="0">
                <a:latin typeface="Arial" panose="020B0604020202020204" pitchFamily="34" charset="0"/>
              </a:rPr>
              <a:t>Don’t make configuration changes that will cause conflicts – Don’t change the TCP/IP address of a nonworking machine to the same address as a working machine</a:t>
            </a:r>
          </a:p>
          <a:p>
            <a:pPr lvl="1"/>
            <a:r>
              <a:rPr lang="en-US" altLang="en-US" sz="2400" smtClean="0">
                <a:latin typeface="Arial" panose="020B0604020202020204" pitchFamily="34" charset="0"/>
              </a:rPr>
              <a:t>Don’t make any changes that could destroy data that can’t be restored</a:t>
            </a:r>
          </a:p>
          <a:p>
            <a:endParaRPr lang="en-US" altLang="en-US" smtClean="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1AC7D9B5-C9A6-4F1C-8FC8-9C0B1DF69032}" type="slidenum">
              <a:rPr lang="en-US" altLang="en-US" sz="1200" smtClean="0">
                <a:solidFill>
                  <a:schemeClr val="tx1"/>
                </a:solidFill>
              </a:rPr>
              <a:pPr/>
              <a:t>31</a:t>
            </a:fld>
            <a:endParaRPr lang="en-US" altLang="en-US" sz="1200" smtClean="0">
              <a:solidFill>
                <a:schemeClr val="tx1"/>
              </a:solidFill>
            </a:endParaRPr>
          </a:p>
        </p:txBody>
      </p:sp>
    </p:spTree>
    <p:extLst>
      <p:ext uri="{BB962C8B-B14F-4D97-AF65-F5344CB8AC3E}">
        <p14:creationId xmlns:p14="http://schemas.microsoft.com/office/powerpoint/2010/main" val="22461984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smtClean="0">
                <a:latin typeface="Arial" panose="020B0604020202020204" pitchFamily="34" charset="0"/>
              </a:rPr>
              <a:t>The Replacement Method</a:t>
            </a:r>
          </a:p>
          <a:p>
            <a:pPr>
              <a:defRPr/>
            </a:pPr>
            <a:endParaRPr lang="en-US" dirty="0" smtClean="0">
              <a:latin typeface="Arial" panose="020B0604020202020204" pitchFamily="34" charset="0"/>
            </a:endParaRPr>
          </a:p>
          <a:p>
            <a:pPr marL="411480" fontAlgn="auto">
              <a:spcAft>
                <a:spcPts val="0"/>
              </a:spcAft>
              <a:defRPr/>
            </a:pPr>
            <a:r>
              <a:rPr lang="en-US" dirty="0" smtClean="0"/>
              <a:t>Requires narrowing down possible sources of the problem and having known working replacement parts on hand so that they can be swapped out</a:t>
            </a:r>
          </a:p>
          <a:p>
            <a:pPr marL="411480" fontAlgn="auto">
              <a:spcAft>
                <a:spcPts val="0"/>
              </a:spcAft>
              <a:defRPr/>
            </a:pPr>
            <a:r>
              <a:rPr lang="en-US" dirty="0" smtClean="0">
                <a:latin typeface="Arial" pitchFamily="34" charset="0"/>
              </a:rPr>
              <a:t>Follow these rules when using this method</a:t>
            </a:r>
            <a:r>
              <a:rPr lang="en-US" sz="2400" dirty="0" smtClean="0">
                <a:latin typeface="Arial" pitchFamily="34" charset="0"/>
              </a:rPr>
              <a:t>:</a:t>
            </a:r>
          </a:p>
          <a:p>
            <a:pPr marL="811530" lvl="1" fontAlgn="auto">
              <a:spcAft>
                <a:spcPts val="0"/>
              </a:spcAft>
              <a:defRPr/>
            </a:pPr>
            <a:r>
              <a:rPr lang="en-US" sz="2400" dirty="0" smtClean="0">
                <a:latin typeface="Arial" pitchFamily="34" charset="0"/>
              </a:rPr>
              <a:t>Narrow the list of potentially defective parts down to a few possibilities </a:t>
            </a:r>
          </a:p>
          <a:p>
            <a:pPr marL="811530" lvl="1" fontAlgn="auto">
              <a:spcAft>
                <a:spcPts val="0"/>
              </a:spcAft>
              <a:defRPr/>
            </a:pPr>
            <a:r>
              <a:rPr lang="en-US" sz="2400" dirty="0" smtClean="0">
                <a:latin typeface="Arial" pitchFamily="34" charset="0"/>
              </a:rPr>
              <a:t>Make sure you have the correct replacement parts on hand</a:t>
            </a:r>
          </a:p>
          <a:p>
            <a:pPr marL="811530" lvl="1" fontAlgn="auto">
              <a:spcAft>
                <a:spcPts val="0"/>
              </a:spcAft>
              <a:defRPr/>
            </a:pPr>
            <a:r>
              <a:rPr lang="en-US" sz="2400" dirty="0" smtClean="0">
                <a:latin typeface="Arial" pitchFamily="34" charset="0"/>
              </a:rPr>
              <a:t>Replace only one part at a time</a:t>
            </a:r>
          </a:p>
          <a:p>
            <a:pPr marL="811530" lvl="1" fontAlgn="auto">
              <a:spcAft>
                <a:spcPts val="0"/>
              </a:spcAft>
              <a:defRPr/>
            </a:pPr>
            <a:r>
              <a:rPr lang="en-US" sz="2400" dirty="0" smtClean="0">
                <a:latin typeface="Arial" pitchFamily="34" charset="0"/>
              </a:rPr>
              <a:t>If your first replacement does not fix the problem, reinstall original part before replacing another part</a:t>
            </a:r>
          </a:p>
          <a:p>
            <a:pPr>
              <a:defRPr/>
            </a:pPr>
            <a:endParaRPr lang="en-US" dirty="0"/>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146789AC-0C6F-47BC-A1E9-7FFC1FA34E1F}" type="slidenum">
              <a:rPr lang="en-US" altLang="en-US" sz="1200" smtClean="0">
                <a:solidFill>
                  <a:schemeClr val="tx1"/>
                </a:solidFill>
              </a:rPr>
              <a:pPr/>
              <a:t>32</a:t>
            </a:fld>
            <a:endParaRPr lang="en-US" altLang="en-US" sz="1200" smtClean="0">
              <a:solidFill>
                <a:schemeClr val="tx1"/>
              </a:solidFill>
            </a:endParaRPr>
          </a:p>
        </p:txBody>
      </p:sp>
    </p:spTree>
    <p:extLst>
      <p:ext uri="{BB962C8B-B14F-4D97-AF65-F5344CB8AC3E}">
        <p14:creationId xmlns:p14="http://schemas.microsoft.com/office/powerpoint/2010/main" val="6909056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Step by Step with the OSI Model</a:t>
            </a:r>
          </a:p>
          <a:p>
            <a:endParaRPr lang="en-US" altLang="en-US" smtClean="0">
              <a:latin typeface="Arial" panose="020B0604020202020204" pitchFamily="34" charset="0"/>
            </a:endParaRPr>
          </a:p>
          <a:p>
            <a:r>
              <a:rPr lang="en-US" altLang="en-US" smtClean="0">
                <a:latin typeface="Arial" panose="020B0604020202020204" pitchFamily="34" charset="0"/>
              </a:rPr>
              <a:t>You test a problem starting at the Application layer and keep testing at each layer until you have a successful test or reach the Physical layer</a:t>
            </a:r>
          </a:p>
          <a:p>
            <a:pPr lvl="1"/>
            <a:r>
              <a:rPr lang="en-US" altLang="en-US" sz="2400" smtClean="0">
                <a:latin typeface="Arial" panose="020B0604020202020204" pitchFamily="34" charset="0"/>
              </a:rPr>
              <a:t>You could also start at the Physical layer and work your way up</a:t>
            </a:r>
          </a:p>
          <a:p>
            <a:r>
              <a:rPr lang="en-US" altLang="en-US" smtClean="0">
                <a:latin typeface="Arial" panose="020B0604020202020204" pitchFamily="34" charset="0"/>
              </a:rPr>
              <a:t>To use this approach, you must understand how networks work and where you should use troubleshooting tools</a:t>
            </a:r>
          </a:p>
          <a:p>
            <a:endParaRPr lang="en-US" altLang="en-US" smtClean="0"/>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2852060F-881C-41A1-821B-24D5DEB03644}" type="slidenum">
              <a:rPr lang="en-US" altLang="en-US" sz="1200" smtClean="0">
                <a:solidFill>
                  <a:schemeClr val="tx1"/>
                </a:solidFill>
              </a:rPr>
              <a:pPr/>
              <a:t>33</a:t>
            </a:fld>
            <a:endParaRPr lang="en-US" altLang="en-US" sz="1200" smtClean="0">
              <a:solidFill>
                <a:schemeClr val="tx1"/>
              </a:solidFill>
            </a:endParaRPr>
          </a:p>
        </p:txBody>
      </p:sp>
    </p:spTree>
    <p:extLst>
      <p:ext uri="{BB962C8B-B14F-4D97-AF65-F5344CB8AC3E}">
        <p14:creationId xmlns:p14="http://schemas.microsoft.com/office/powerpoint/2010/main" val="30052287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Making Use of Problem-Solving Resources</a:t>
            </a:r>
          </a:p>
          <a:p>
            <a:endParaRPr lang="en-US" altLang="en-US" smtClean="0">
              <a:latin typeface="Arial" panose="020B0604020202020204" pitchFamily="34" charset="0"/>
            </a:endParaRPr>
          </a:p>
          <a:p>
            <a:r>
              <a:rPr lang="en-US" altLang="en-US" smtClean="0">
                <a:latin typeface="Arial" panose="020B0604020202020204" pitchFamily="34" charset="0"/>
              </a:rPr>
              <a:t>Resources available to you during the troubleshooting process:</a:t>
            </a:r>
          </a:p>
          <a:p>
            <a:pPr lvl="1"/>
            <a:r>
              <a:rPr lang="en-US" altLang="en-US" sz="2400" smtClean="0">
                <a:latin typeface="Arial" panose="020B0604020202020204" pitchFamily="34" charset="0"/>
              </a:rPr>
              <a:t>Experience</a:t>
            </a:r>
          </a:p>
          <a:p>
            <a:pPr lvl="1"/>
            <a:r>
              <a:rPr lang="en-US" altLang="en-US" sz="2400" smtClean="0">
                <a:latin typeface="Arial" panose="020B0604020202020204" pitchFamily="34" charset="0"/>
              </a:rPr>
              <a:t>The Internet</a:t>
            </a:r>
          </a:p>
          <a:p>
            <a:pPr lvl="1"/>
            <a:r>
              <a:rPr lang="en-US" altLang="en-US" sz="2400" smtClean="0">
                <a:latin typeface="Arial" panose="020B0604020202020204" pitchFamily="34" charset="0"/>
              </a:rPr>
              <a:t>Network Documentation</a:t>
            </a:r>
          </a:p>
          <a:p>
            <a:endParaRPr lang="en-US" altLang="en-US" smtClean="0"/>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3FFE2CE6-A3A7-44F3-A5EB-2E845A46BD4A}" type="slidenum">
              <a:rPr lang="en-US" altLang="en-US" sz="1200" smtClean="0">
                <a:solidFill>
                  <a:schemeClr val="tx1"/>
                </a:solidFill>
              </a:rPr>
              <a:pPr/>
              <a:t>34</a:t>
            </a:fld>
            <a:endParaRPr lang="en-US" altLang="en-US" sz="1200" smtClean="0">
              <a:solidFill>
                <a:schemeClr val="tx1"/>
              </a:solidFill>
            </a:endParaRPr>
          </a:p>
        </p:txBody>
      </p:sp>
    </p:spTree>
    <p:extLst>
      <p:ext uri="{BB962C8B-B14F-4D97-AF65-F5344CB8AC3E}">
        <p14:creationId xmlns:p14="http://schemas.microsoft.com/office/powerpoint/2010/main" val="35376730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Experience</a:t>
            </a:r>
          </a:p>
          <a:p>
            <a:endParaRPr lang="en-US" altLang="en-US" smtClean="0">
              <a:latin typeface="Arial" panose="020B0604020202020204" pitchFamily="34" charset="0"/>
            </a:endParaRPr>
          </a:p>
          <a:p>
            <a:r>
              <a:rPr lang="en-US" altLang="en-US" smtClean="0">
                <a:latin typeface="Arial" panose="020B0604020202020204" pitchFamily="34" charset="0"/>
              </a:rPr>
              <a:t>Make the most of your experience</a:t>
            </a:r>
          </a:p>
          <a:p>
            <a:pPr lvl="1"/>
            <a:r>
              <a:rPr lang="en-US" altLang="en-US" sz="2400" smtClean="0">
                <a:latin typeface="Arial" panose="020B0604020202020204" pitchFamily="34" charset="0"/>
              </a:rPr>
              <a:t>Take notes about what you see and learn</a:t>
            </a:r>
          </a:p>
          <a:p>
            <a:r>
              <a:rPr lang="en-US" altLang="en-US" smtClean="0">
                <a:latin typeface="Arial" panose="020B0604020202020204" pitchFamily="34" charset="0"/>
              </a:rPr>
              <a:t>If it happened once, it will happen again</a:t>
            </a:r>
          </a:p>
          <a:p>
            <a:pPr lvl="1"/>
            <a:r>
              <a:rPr lang="en-US" altLang="en-US" sz="2400" smtClean="0">
                <a:latin typeface="Arial" panose="020B0604020202020204" pitchFamily="34" charset="0"/>
              </a:rPr>
              <a:t>Don’t think that a problem is so obscure that it will never happen again – take the time to make not of it</a:t>
            </a:r>
          </a:p>
          <a:p>
            <a:r>
              <a:rPr lang="en-US" altLang="en-US" smtClean="0">
                <a:latin typeface="Arial" panose="020B0604020202020204" pitchFamily="34" charset="0"/>
              </a:rPr>
              <a:t>Colleagues’ experience</a:t>
            </a:r>
          </a:p>
          <a:p>
            <a:pPr lvl="1"/>
            <a:r>
              <a:rPr lang="en-US" altLang="en-US" sz="2400" smtClean="0">
                <a:latin typeface="Arial" panose="020B0604020202020204" pitchFamily="34" charset="0"/>
              </a:rPr>
              <a:t>Use the people you know as a resource</a:t>
            </a:r>
          </a:p>
          <a:p>
            <a:endParaRPr lang="en-US" altLang="en-US" smtClean="0"/>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2A08C0B2-7E6A-420F-915E-E15B683416D7}" type="slidenum">
              <a:rPr lang="en-US" altLang="en-US" sz="1200" smtClean="0">
                <a:solidFill>
                  <a:schemeClr val="tx1"/>
                </a:solidFill>
              </a:rPr>
              <a:pPr/>
              <a:t>35</a:t>
            </a:fld>
            <a:endParaRPr lang="en-US" altLang="en-US" sz="1200" smtClean="0">
              <a:solidFill>
                <a:schemeClr val="tx1"/>
              </a:solidFill>
            </a:endParaRPr>
          </a:p>
        </p:txBody>
      </p:sp>
    </p:spTree>
    <p:extLst>
      <p:ext uri="{BB962C8B-B14F-4D97-AF65-F5344CB8AC3E}">
        <p14:creationId xmlns:p14="http://schemas.microsoft.com/office/powerpoint/2010/main" val="16621275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Experience</a:t>
            </a:r>
          </a:p>
          <a:p>
            <a:endParaRPr lang="en-US" altLang="en-US" smtClean="0">
              <a:latin typeface="Arial" panose="020B0604020202020204" pitchFamily="34" charset="0"/>
            </a:endParaRPr>
          </a:p>
          <a:p>
            <a:r>
              <a:rPr lang="en-US" altLang="en-US" smtClean="0">
                <a:latin typeface="Arial" panose="020B0604020202020204" pitchFamily="34" charset="0"/>
              </a:rPr>
              <a:t>Experience from Manufacturer’s Technical Support</a:t>
            </a:r>
          </a:p>
          <a:p>
            <a:pPr lvl="1"/>
            <a:r>
              <a:rPr lang="en-US" altLang="en-US" sz="2400" smtClean="0">
                <a:latin typeface="Arial" panose="020B0604020202020204" pitchFamily="34" charset="0"/>
              </a:rPr>
              <a:t>Best time to call is when you have a specific error number or message that you can report to the manufacturer</a:t>
            </a:r>
          </a:p>
          <a:p>
            <a:pPr lvl="1"/>
            <a:r>
              <a:rPr lang="en-US" altLang="en-US" sz="2400" smtClean="0">
                <a:latin typeface="Arial" panose="020B0604020202020204" pitchFamily="34" charset="0"/>
              </a:rPr>
              <a:t>Have software version numbers or hardware’s serial number available when calling</a:t>
            </a:r>
          </a:p>
          <a:p>
            <a:endParaRPr lang="en-US" altLang="en-US" smtClean="0"/>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D8AD848A-ABDD-433D-9933-06F637C43737}" type="slidenum">
              <a:rPr lang="en-US" altLang="en-US" sz="1200" smtClean="0">
                <a:solidFill>
                  <a:schemeClr val="tx1"/>
                </a:solidFill>
              </a:rPr>
              <a:pPr/>
              <a:t>36</a:t>
            </a:fld>
            <a:endParaRPr lang="en-US" altLang="en-US" sz="1200" smtClean="0">
              <a:solidFill>
                <a:schemeClr val="tx1"/>
              </a:solidFill>
            </a:endParaRPr>
          </a:p>
        </p:txBody>
      </p:sp>
    </p:spTree>
    <p:extLst>
      <p:ext uri="{BB962C8B-B14F-4D97-AF65-F5344CB8AC3E}">
        <p14:creationId xmlns:p14="http://schemas.microsoft.com/office/powerpoint/2010/main" val="4323136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The Internet</a:t>
            </a:r>
          </a:p>
          <a:p>
            <a:endParaRPr lang="en-US" altLang="en-US" smtClean="0">
              <a:latin typeface="Arial" panose="020B0604020202020204" pitchFamily="34" charset="0"/>
            </a:endParaRPr>
          </a:p>
          <a:p>
            <a:r>
              <a:rPr lang="en-US" altLang="en-US" smtClean="0">
                <a:latin typeface="Arial" panose="020B0604020202020204" pitchFamily="34" charset="0"/>
              </a:rPr>
              <a:t>Most manufacturers create databases of problems and solutions so their customers can research the problem themselves (called a knowledge base or frequently asked questions/FAQ document)</a:t>
            </a:r>
          </a:p>
          <a:p>
            <a:r>
              <a:rPr lang="en-US" altLang="en-US" smtClean="0">
                <a:latin typeface="Arial" panose="020B0604020202020204" pitchFamily="34" charset="0"/>
              </a:rPr>
              <a:t>Using a Knowledge Base or Search Engine</a:t>
            </a:r>
          </a:p>
          <a:p>
            <a:pPr lvl="1"/>
            <a:r>
              <a:rPr lang="en-US" altLang="en-US" sz="2400" smtClean="0">
                <a:latin typeface="Arial" panose="020B0604020202020204" pitchFamily="34" charset="0"/>
              </a:rPr>
              <a:t>Be as specific as possible</a:t>
            </a:r>
          </a:p>
          <a:p>
            <a:pPr lvl="1"/>
            <a:r>
              <a:rPr lang="en-US" altLang="en-US" sz="2400" smtClean="0">
                <a:latin typeface="Arial" panose="020B0604020202020204" pitchFamily="34" charset="0"/>
              </a:rPr>
              <a:t>With error messages, enclose them in quotations marks</a:t>
            </a:r>
          </a:p>
          <a:p>
            <a:endParaRPr lang="en-US" altLang="en-US" smtClean="0"/>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AD0A6155-423A-40D1-860D-6806FA960DCE}" type="slidenum">
              <a:rPr lang="en-US" altLang="en-US" sz="1200" smtClean="0">
                <a:solidFill>
                  <a:schemeClr val="tx1"/>
                </a:solidFill>
              </a:rPr>
              <a:pPr/>
              <a:t>37</a:t>
            </a:fld>
            <a:endParaRPr lang="en-US" altLang="en-US" sz="1200" smtClean="0">
              <a:solidFill>
                <a:schemeClr val="tx1"/>
              </a:solidFill>
            </a:endParaRPr>
          </a:p>
        </p:txBody>
      </p:sp>
    </p:spTree>
    <p:extLst>
      <p:ext uri="{BB962C8B-B14F-4D97-AF65-F5344CB8AC3E}">
        <p14:creationId xmlns:p14="http://schemas.microsoft.com/office/powerpoint/2010/main" val="13456978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The Internet</a:t>
            </a:r>
          </a:p>
          <a:p>
            <a:endParaRPr lang="en-US" altLang="en-US" smtClean="0">
              <a:latin typeface="Arial" panose="020B0604020202020204" pitchFamily="34" charset="0"/>
            </a:endParaRPr>
          </a:p>
          <a:p>
            <a:r>
              <a:rPr lang="en-US" altLang="en-US" smtClean="0">
                <a:latin typeface="Arial" panose="020B0604020202020204" pitchFamily="34" charset="0"/>
              </a:rPr>
              <a:t>Finding Drivers and Updates</a:t>
            </a:r>
          </a:p>
          <a:p>
            <a:pPr lvl="1"/>
            <a:r>
              <a:rPr lang="en-US" altLang="en-US" sz="2400" smtClean="0">
                <a:latin typeface="Arial" panose="020B0604020202020204" pitchFamily="34" charset="0"/>
              </a:rPr>
              <a:t>When installing a new device or OS, check whether bug fixes, driver updates, or new firmware revisions are available</a:t>
            </a:r>
          </a:p>
          <a:p>
            <a:r>
              <a:rPr lang="en-US" altLang="en-US" sz="2400" smtClean="0">
                <a:latin typeface="Arial" panose="020B0604020202020204" pitchFamily="34" charset="0"/>
              </a:rPr>
              <a:t>Consulting Online Support Services and Newsgroups</a:t>
            </a:r>
          </a:p>
          <a:p>
            <a:pPr lvl="1"/>
            <a:r>
              <a:rPr lang="en-US" altLang="en-US" sz="2400" smtClean="0">
                <a:latin typeface="Arial" panose="020B0604020202020204" pitchFamily="34" charset="0"/>
              </a:rPr>
              <a:t>Many online support services are dedicated to technical subjects</a:t>
            </a:r>
          </a:p>
          <a:p>
            <a:pPr lvl="1"/>
            <a:r>
              <a:rPr lang="en-US" altLang="en-US" sz="2400" smtClean="0">
                <a:latin typeface="Arial" panose="020B0604020202020204" pitchFamily="34" charset="0"/>
              </a:rPr>
              <a:t>A useful subscription pay service is Experts Exchange (</a:t>
            </a:r>
            <a:r>
              <a:rPr lang="en-US" altLang="en-US" sz="2400" i="1" smtClean="0">
                <a:latin typeface="Arial" panose="020B0604020202020204" pitchFamily="34" charset="0"/>
              </a:rPr>
              <a:t>www.experts-exchange.com</a:t>
            </a:r>
            <a:r>
              <a:rPr lang="en-US" altLang="en-US" sz="2400" smtClean="0">
                <a:latin typeface="Arial" panose="020B0604020202020204" pitchFamily="34" charset="0"/>
              </a:rPr>
              <a:t>)</a:t>
            </a:r>
          </a:p>
          <a:p>
            <a:endParaRPr lang="en-US" altLang="en-US" smtClean="0"/>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100D1C54-7424-4FC5-88B9-E73A4F956E1B}" type="slidenum">
              <a:rPr lang="en-US" altLang="en-US" sz="1200" smtClean="0">
                <a:solidFill>
                  <a:schemeClr val="tx1"/>
                </a:solidFill>
              </a:rPr>
              <a:pPr/>
              <a:t>38</a:t>
            </a:fld>
            <a:endParaRPr lang="en-US" altLang="en-US" sz="1200" smtClean="0">
              <a:solidFill>
                <a:schemeClr val="tx1"/>
              </a:solidFill>
            </a:endParaRPr>
          </a:p>
        </p:txBody>
      </p:sp>
    </p:spTree>
    <p:extLst>
      <p:ext uri="{BB962C8B-B14F-4D97-AF65-F5344CB8AC3E}">
        <p14:creationId xmlns:p14="http://schemas.microsoft.com/office/powerpoint/2010/main" val="15147968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The Internet</a:t>
            </a:r>
          </a:p>
          <a:p>
            <a:endParaRPr lang="en-US" altLang="en-US" smtClean="0">
              <a:latin typeface="Arial" panose="020B0604020202020204" pitchFamily="34" charset="0"/>
            </a:endParaRPr>
          </a:p>
          <a:p>
            <a:r>
              <a:rPr lang="en-US" altLang="en-US" sz="2400" smtClean="0">
                <a:latin typeface="Arial" panose="020B0604020202020204" pitchFamily="34" charset="0"/>
              </a:rPr>
              <a:t>Researching Online Periodicals</a:t>
            </a:r>
          </a:p>
          <a:p>
            <a:pPr lvl="1"/>
            <a:r>
              <a:rPr lang="en-US" altLang="en-US" sz="2400" smtClean="0">
                <a:latin typeface="Arial" panose="020B0604020202020204" pitchFamily="34" charset="0"/>
              </a:rPr>
              <a:t>Some of the most popular networking journals include:</a:t>
            </a:r>
          </a:p>
          <a:p>
            <a:pPr lvl="2"/>
            <a:r>
              <a:rPr lang="en-US" altLang="en-US" sz="2200" i="1" smtClean="0">
                <a:latin typeface="Arial" panose="020B0604020202020204" pitchFamily="34" charset="0"/>
              </a:rPr>
              <a:t>Network Computing</a:t>
            </a:r>
          </a:p>
          <a:p>
            <a:pPr lvl="2"/>
            <a:r>
              <a:rPr lang="en-US" altLang="en-US" sz="2200" i="1" smtClean="0">
                <a:latin typeface="Arial" panose="020B0604020202020204" pitchFamily="34" charset="0"/>
              </a:rPr>
              <a:t>Information Week</a:t>
            </a:r>
          </a:p>
          <a:p>
            <a:pPr lvl="2"/>
            <a:r>
              <a:rPr lang="en-US" altLang="en-US" sz="2200" i="1" smtClean="0">
                <a:latin typeface="Arial" panose="020B0604020202020204" pitchFamily="34" charset="0"/>
              </a:rPr>
              <a:t>Network World</a:t>
            </a:r>
          </a:p>
          <a:p>
            <a:pPr lvl="2"/>
            <a:r>
              <a:rPr lang="en-US" altLang="en-US" sz="2200" i="1" smtClean="0">
                <a:latin typeface="Arial" panose="020B0604020202020204" pitchFamily="34" charset="0"/>
              </a:rPr>
              <a:t>Windows IT Pro Magazine</a:t>
            </a:r>
          </a:p>
          <a:p>
            <a:pPr lvl="2"/>
            <a:r>
              <a:rPr lang="en-US" altLang="en-US" sz="2200" i="1" smtClean="0">
                <a:latin typeface="Arial" panose="020B0604020202020204" pitchFamily="34" charset="0"/>
              </a:rPr>
              <a:t>Linux Journal</a:t>
            </a:r>
          </a:p>
          <a:p>
            <a:endParaRPr lang="en-US" altLang="en-US" smtClean="0"/>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DCA79042-8A65-4DFB-94D4-9D4056F5CE3A}" type="slidenum">
              <a:rPr lang="en-US" altLang="en-US" sz="1200" smtClean="0">
                <a:solidFill>
                  <a:schemeClr val="tx1"/>
                </a:solidFill>
              </a:rPr>
              <a:pPr/>
              <a:t>39</a:t>
            </a:fld>
            <a:endParaRPr lang="en-US" altLang="en-US" sz="1200" smtClean="0">
              <a:solidFill>
                <a:schemeClr val="tx1"/>
              </a:solidFill>
            </a:endParaRPr>
          </a:p>
        </p:txBody>
      </p:sp>
    </p:spTree>
    <p:extLst>
      <p:ext uri="{BB962C8B-B14F-4D97-AF65-F5344CB8AC3E}">
        <p14:creationId xmlns:p14="http://schemas.microsoft.com/office/powerpoint/2010/main" val="476254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Change Management</a:t>
            </a:r>
          </a:p>
          <a:p>
            <a:endParaRPr lang="en-US" altLang="en-US" smtClean="0">
              <a:latin typeface="Arial" panose="020B0604020202020204" pitchFamily="34" charset="0"/>
            </a:endParaRPr>
          </a:p>
          <a:p>
            <a:r>
              <a:rPr lang="en-US" altLang="en-US" smtClean="0">
                <a:latin typeface="Arial" panose="020B0604020202020204" pitchFamily="34" charset="0"/>
              </a:rPr>
              <a:t>When a workstation is moved, you must know which patch-panel and switch ports are currently being used so they can be disconnected</a:t>
            </a:r>
          </a:p>
          <a:p>
            <a:r>
              <a:rPr lang="en-US" altLang="en-US" smtClean="0">
                <a:latin typeface="Arial" panose="020B0604020202020204" pitchFamily="34" charset="0"/>
              </a:rPr>
              <a:t>Without proper documentation, cables must be traced</a:t>
            </a:r>
          </a:p>
          <a:p>
            <a:r>
              <a:rPr lang="en-US" altLang="en-US" smtClean="0">
                <a:latin typeface="Arial" panose="020B0604020202020204" pitchFamily="34" charset="0"/>
              </a:rPr>
              <a:t>Additions made to your network can happen more quickly and with less chance for errors if documentation is up to date</a:t>
            </a:r>
          </a:p>
          <a:p>
            <a:r>
              <a:rPr lang="en-US" altLang="en-US" smtClean="0">
                <a:latin typeface="Arial" panose="020B0604020202020204" pitchFamily="34" charset="0"/>
              </a:rPr>
              <a:t>Change management – document reasons for change, the potential impact of a change, notifications, and approval procedures</a:t>
            </a:r>
          </a:p>
          <a:p>
            <a:endParaRPr lang="en-US" altLang="en-US" smtClean="0"/>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1D5E4293-1C35-4AB6-A9EC-DF36984A343B}" type="slidenum">
              <a:rPr lang="en-US" altLang="en-US" sz="1200" smtClean="0">
                <a:solidFill>
                  <a:schemeClr val="tx1"/>
                </a:solidFill>
              </a:rPr>
              <a:pPr/>
              <a:t>4</a:t>
            </a:fld>
            <a:endParaRPr lang="en-US" altLang="en-US" sz="1200" smtClean="0">
              <a:solidFill>
                <a:schemeClr val="tx1"/>
              </a:solidFill>
            </a:endParaRPr>
          </a:p>
        </p:txBody>
      </p:sp>
    </p:spTree>
    <p:extLst>
      <p:ext uri="{BB962C8B-B14F-4D97-AF65-F5344CB8AC3E}">
        <p14:creationId xmlns:p14="http://schemas.microsoft.com/office/powerpoint/2010/main" val="21766536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Network Documentation</a:t>
            </a:r>
          </a:p>
          <a:p>
            <a:endParaRPr lang="en-US" altLang="en-US" smtClean="0">
              <a:latin typeface="Arial" panose="020B0604020202020204" pitchFamily="34" charset="0"/>
            </a:endParaRPr>
          </a:p>
          <a:p>
            <a:r>
              <a:rPr lang="en-US" altLang="en-US" smtClean="0">
                <a:latin typeface="Arial" panose="020B0604020202020204" pitchFamily="34" charset="0"/>
              </a:rPr>
              <a:t>Your documentation should read like a user’s manual for network administrators</a:t>
            </a:r>
          </a:p>
          <a:p>
            <a:r>
              <a:rPr lang="en-US" altLang="en-US" smtClean="0">
                <a:latin typeface="Arial" panose="020B0604020202020204" pitchFamily="34" charset="0"/>
              </a:rPr>
              <a:t>Network Diagrams</a:t>
            </a:r>
          </a:p>
          <a:p>
            <a:pPr lvl="1"/>
            <a:r>
              <a:rPr lang="en-US" altLang="en-US" sz="2400" smtClean="0">
                <a:latin typeface="Arial" panose="020B0604020202020204" pitchFamily="34" charset="0"/>
              </a:rPr>
              <a:t>Include network diagrams showing a logical picture of the network and another diagram showing the network’s physical aspects (rooms, devices, and connections)</a:t>
            </a:r>
          </a:p>
          <a:p>
            <a:endParaRPr lang="en-US" altLang="en-US" smtClean="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57D026C0-EA26-48B1-B923-F21ACF048C66}" type="slidenum">
              <a:rPr lang="en-US" altLang="en-US" sz="1200" smtClean="0">
                <a:solidFill>
                  <a:schemeClr val="tx1"/>
                </a:solidFill>
              </a:rPr>
              <a:pPr/>
              <a:t>40</a:t>
            </a:fld>
            <a:endParaRPr lang="en-US" altLang="en-US" sz="1200" smtClean="0">
              <a:solidFill>
                <a:schemeClr val="tx1"/>
              </a:solidFill>
            </a:endParaRPr>
          </a:p>
        </p:txBody>
      </p:sp>
    </p:spTree>
    <p:extLst>
      <p:ext uri="{BB962C8B-B14F-4D97-AF65-F5344CB8AC3E}">
        <p14:creationId xmlns:p14="http://schemas.microsoft.com/office/powerpoint/2010/main" val="2046426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Network Documentation</a:t>
            </a:r>
            <a:endParaRPr lang="en-US" altLang="en-US" smtClean="0"/>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9B8A4BEC-9715-4AC5-9D3C-6F2897FDF883}" type="slidenum">
              <a:rPr lang="en-US" altLang="en-US" sz="1200" smtClean="0">
                <a:solidFill>
                  <a:schemeClr val="tx1"/>
                </a:solidFill>
              </a:rPr>
              <a:pPr/>
              <a:t>41</a:t>
            </a:fld>
            <a:endParaRPr lang="en-US" altLang="en-US" sz="1200" smtClean="0">
              <a:solidFill>
                <a:schemeClr val="tx1"/>
              </a:solidFill>
            </a:endParaRPr>
          </a:p>
        </p:txBody>
      </p:sp>
    </p:spTree>
    <p:extLst>
      <p:ext uri="{BB962C8B-B14F-4D97-AF65-F5344CB8AC3E}">
        <p14:creationId xmlns:p14="http://schemas.microsoft.com/office/powerpoint/2010/main" val="9514016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Network Documentation</a:t>
            </a:r>
            <a:endParaRPr lang="en-US" altLang="en-US" smtClean="0"/>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A975DF56-EAE3-4C65-9CF3-C07441017AF9}" type="slidenum">
              <a:rPr lang="en-US" altLang="en-US" sz="1200" smtClean="0">
                <a:solidFill>
                  <a:schemeClr val="tx1"/>
                </a:solidFill>
              </a:rPr>
              <a:pPr/>
              <a:t>42</a:t>
            </a:fld>
            <a:endParaRPr lang="en-US" altLang="en-US" sz="1200" smtClean="0">
              <a:solidFill>
                <a:schemeClr val="tx1"/>
              </a:solidFill>
            </a:endParaRPr>
          </a:p>
        </p:txBody>
      </p:sp>
    </p:spTree>
    <p:extLst>
      <p:ext uri="{BB962C8B-B14F-4D97-AF65-F5344CB8AC3E}">
        <p14:creationId xmlns:p14="http://schemas.microsoft.com/office/powerpoint/2010/main" val="39973945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Network D</a:t>
            </a:r>
          </a:p>
          <a:p>
            <a:endParaRPr lang="en-US" altLang="en-US" smtClean="0">
              <a:latin typeface="Arial" panose="020B0604020202020204" pitchFamily="34" charset="0"/>
            </a:endParaRPr>
          </a:p>
          <a:p>
            <a:r>
              <a:rPr lang="en-US" altLang="en-US" sz="2400" smtClean="0">
                <a:latin typeface="Arial" panose="020B0604020202020204" pitchFamily="34" charset="0"/>
              </a:rPr>
              <a:t>Internetworking Devices</a:t>
            </a:r>
          </a:p>
          <a:p>
            <a:pPr lvl="1"/>
            <a:r>
              <a:rPr lang="en-US" altLang="en-US" sz="2400" smtClean="0">
                <a:latin typeface="Arial" panose="020B0604020202020204" pitchFamily="34" charset="0"/>
              </a:rPr>
              <a:t>Require different levels of documentation</a:t>
            </a:r>
          </a:p>
          <a:p>
            <a:pPr lvl="2"/>
            <a:r>
              <a:rPr lang="en-US" altLang="en-US" sz="2200" smtClean="0">
                <a:latin typeface="Arial" panose="020B0604020202020204" pitchFamily="34" charset="0"/>
              </a:rPr>
              <a:t>Simple, unmanaged switches require the least information</a:t>
            </a:r>
          </a:p>
          <a:p>
            <a:pPr lvl="1"/>
            <a:r>
              <a:rPr lang="en-US" altLang="en-US" sz="2400" smtClean="0">
                <a:latin typeface="Arial" panose="020B0604020202020204" pitchFamily="34" charset="0"/>
              </a:rPr>
              <a:t>Should include model and serial numbers, location, IP address, MAC address and # of Ports (total and number of free ports)</a:t>
            </a:r>
          </a:p>
          <a:p>
            <a:r>
              <a:rPr lang="en-US" altLang="en-US" smtClean="0">
                <a:latin typeface="Arial" panose="020B0604020202020204" pitchFamily="34" charset="0"/>
              </a:rPr>
              <a:t>ocumentation</a:t>
            </a:r>
            <a:endParaRPr lang="en-US" altLang="en-US" smtClean="0"/>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3D3F9E61-C319-4E8B-A7CA-7E7945EAA447}" type="slidenum">
              <a:rPr lang="en-US" altLang="en-US" sz="1200" smtClean="0">
                <a:solidFill>
                  <a:schemeClr val="tx1"/>
                </a:solidFill>
              </a:rPr>
              <a:pPr/>
              <a:t>43</a:t>
            </a:fld>
            <a:endParaRPr lang="en-US" altLang="en-US" sz="1200" smtClean="0">
              <a:solidFill>
                <a:schemeClr val="tx1"/>
              </a:solidFill>
            </a:endParaRPr>
          </a:p>
        </p:txBody>
      </p:sp>
    </p:spTree>
    <p:extLst>
      <p:ext uri="{BB962C8B-B14F-4D97-AF65-F5344CB8AC3E}">
        <p14:creationId xmlns:p14="http://schemas.microsoft.com/office/powerpoint/2010/main" val="17153119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Network Troubleshooting Tools</a:t>
            </a:r>
          </a:p>
          <a:p>
            <a:endParaRPr lang="en-US" altLang="en-US" smtClean="0">
              <a:latin typeface="Arial" panose="020B0604020202020204" pitchFamily="34" charset="0"/>
            </a:endParaRPr>
          </a:p>
          <a:p>
            <a:r>
              <a:rPr lang="en-US" altLang="en-US" sz="2400" smtClean="0">
                <a:latin typeface="Arial" panose="020B0604020202020204" pitchFamily="34" charset="0"/>
              </a:rPr>
              <a:t>Common tools for troubleshooting a network:</a:t>
            </a:r>
          </a:p>
          <a:p>
            <a:pPr lvl="1"/>
            <a:r>
              <a:rPr lang="en-US" altLang="en-US" smtClean="0">
                <a:latin typeface="Arial" panose="020B0604020202020204" pitchFamily="34" charset="0"/>
              </a:rPr>
              <a:t>Ping and Trace Route</a:t>
            </a:r>
          </a:p>
          <a:p>
            <a:pPr lvl="1"/>
            <a:r>
              <a:rPr lang="en-US" altLang="en-US" smtClean="0">
                <a:latin typeface="Arial" panose="020B0604020202020204" pitchFamily="34" charset="0"/>
              </a:rPr>
              <a:t>Network Monitors</a:t>
            </a:r>
          </a:p>
          <a:p>
            <a:pPr lvl="1"/>
            <a:r>
              <a:rPr lang="en-US" altLang="en-US" smtClean="0">
                <a:latin typeface="Arial" panose="020B0604020202020204" pitchFamily="34" charset="0"/>
              </a:rPr>
              <a:t>Protocol Analyzers</a:t>
            </a:r>
          </a:p>
          <a:p>
            <a:pPr lvl="1"/>
            <a:r>
              <a:rPr lang="en-US" altLang="en-US" smtClean="0">
                <a:latin typeface="Arial" panose="020B0604020202020204" pitchFamily="34" charset="0"/>
              </a:rPr>
              <a:t>Time-Domain Reflectometer (TDR)</a:t>
            </a:r>
          </a:p>
          <a:p>
            <a:pPr lvl="1"/>
            <a:r>
              <a:rPr lang="en-US" altLang="en-US" smtClean="0">
                <a:latin typeface="Arial" panose="020B0604020202020204" pitchFamily="34" charset="0"/>
              </a:rPr>
              <a:t>Cable Testers</a:t>
            </a:r>
          </a:p>
          <a:p>
            <a:pPr lvl="1"/>
            <a:r>
              <a:rPr lang="en-US" altLang="en-US" smtClean="0">
                <a:latin typeface="Arial" panose="020B0604020202020204" pitchFamily="34" charset="0"/>
              </a:rPr>
              <a:t>Additional Tools</a:t>
            </a:r>
          </a:p>
          <a:p>
            <a:endParaRPr lang="en-US" altLang="en-US" smtClean="0"/>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619E12CF-5E1C-4426-BF06-19F9BEA197C5}" type="slidenum">
              <a:rPr lang="en-US" altLang="en-US" sz="1200" smtClean="0">
                <a:solidFill>
                  <a:schemeClr val="tx1"/>
                </a:solidFill>
              </a:rPr>
              <a:pPr/>
              <a:t>44</a:t>
            </a:fld>
            <a:endParaRPr lang="en-US" altLang="en-US" sz="1200" smtClean="0">
              <a:solidFill>
                <a:schemeClr val="tx1"/>
              </a:solidFill>
            </a:endParaRPr>
          </a:p>
        </p:txBody>
      </p:sp>
    </p:spTree>
    <p:extLst>
      <p:ext uri="{BB962C8B-B14F-4D97-AF65-F5344CB8AC3E}">
        <p14:creationId xmlns:p14="http://schemas.microsoft.com/office/powerpoint/2010/main" val="141265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Using </a:t>
            </a:r>
            <a:r>
              <a:rPr lang="en-US" altLang="en-US" smtClean="0">
                <a:latin typeface="Courier New" panose="02070309020205020404" pitchFamily="49" charset="0"/>
                <a:cs typeface="Courier New" panose="02070309020205020404" pitchFamily="49" charset="0"/>
              </a:rPr>
              <a:t>ping</a:t>
            </a:r>
            <a:r>
              <a:rPr lang="en-US" altLang="en-US" smtClean="0">
                <a:latin typeface="Arial" panose="020B0604020202020204" pitchFamily="34" charset="0"/>
              </a:rPr>
              <a:t> and </a:t>
            </a:r>
            <a:r>
              <a:rPr lang="en-US" altLang="en-US" smtClean="0">
                <a:latin typeface="Courier New" panose="02070309020205020404" pitchFamily="49" charset="0"/>
                <a:cs typeface="Courier New" panose="02070309020205020404" pitchFamily="49" charset="0"/>
              </a:rPr>
              <a:t>tracert</a:t>
            </a:r>
          </a:p>
          <a:p>
            <a:endParaRPr lang="en-US" altLang="en-US" smtClean="0">
              <a:latin typeface="Courier New" panose="02070309020205020404" pitchFamily="49" charset="0"/>
              <a:cs typeface="Courier New" panose="02070309020205020404" pitchFamily="49" charset="0"/>
            </a:endParaRPr>
          </a:p>
          <a:p>
            <a:r>
              <a:rPr lang="en-US" altLang="en-US" smtClean="0">
                <a:latin typeface="Arial" panose="020B0604020202020204" pitchFamily="34" charset="0"/>
              </a:rPr>
              <a:t>The </a:t>
            </a:r>
            <a:r>
              <a:rPr lang="en-US" altLang="en-US" smtClean="0">
                <a:latin typeface="Courier New" panose="02070309020205020404" pitchFamily="49" charset="0"/>
                <a:cs typeface="Courier New" panose="02070309020205020404" pitchFamily="49" charset="0"/>
              </a:rPr>
              <a:t>ping </a:t>
            </a:r>
            <a:r>
              <a:rPr lang="en-US" altLang="en-US" smtClean="0">
                <a:latin typeface="Arial" panose="020B0604020202020204" pitchFamily="34" charset="0"/>
              </a:rPr>
              <a:t>command tells you whether your computer can communicate with another computer using IP</a:t>
            </a:r>
          </a:p>
          <a:p>
            <a:pPr lvl="1"/>
            <a:r>
              <a:rPr lang="en-US" altLang="en-US" sz="2200" smtClean="0">
                <a:latin typeface="Arial" panose="020B0604020202020204" pitchFamily="34" charset="0"/>
              </a:rPr>
              <a:t>With a successful reply, you know that the target machine is running and there is a path between your computer and the target</a:t>
            </a:r>
          </a:p>
          <a:p>
            <a:pPr lvl="1"/>
            <a:r>
              <a:rPr lang="en-US" altLang="en-US" sz="2200" smtClean="0">
                <a:latin typeface="Arial" panose="020B0604020202020204" pitchFamily="34" charset="0"/>
              </a:rPr>
              <a:t>Also tells you the amount of time elapsed before a reply was received</a:t>
            </a:r>
          </a:p>
          <a:p>
            <a:r>
              <a:rPr lang="en-US" altLang="en-US" smtClean="0">
                <a:latin typeface="Arial" panose="020B0604020202020204" pitchFamily="34" charset="0"/>
              </a:rPr>
              <a:t>With a connectivity problem, first verify that there are link lights on the switch and/or NIC</a:t>
            </a:r>
          </a:p>
          <a:p>
            <a:pPr lvl="1"/>
            <a:r>
              <a:rPr lang="en-US" altLang="en-US" sz="2200" smtClean="0">
                <a:latin typeface="Arial" panose="020B0604020202020204" pitchFamily="34" charset="0"/>
              </a:rPr>
              <a:t>Next, you can use </a:t>
            </a:r>
            <a:r>
              <a:rPr lang="en-US" altLang="en-US" sz="2200" smtClean="0">
                <a:latin typeface="Courier New" panose="02070309020205020404" pitchFamily="49" charset="0"/>
                <a:cs typeface="Courier New" panose="02070309020205020404" pitchFamily="49" charset="0"/>
              </a:rPr>
              <a:t>ping</a:t>
            </a:r>
            <a:r>
              <a:rPr lang="en-US" altLang="en-US" sz="2200" smtClean="0">
                <a:latin typeface="Arial" panose="020B0604020202020204" pitchFamily="34" charset="0"/>
              </a:rPr>
              <a:t> to verify Network layer connectivity</a:t>
            </a:r>
          </a:p>
          <a:p>
            <a:endParaRPr lang="en-US" altLang="en-US" smtClean="0"/>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B10EBA36-F78A-4B73-8C00-47598A11FA40}" type="slidenum">
              <a:rPr lang="en-US" altLang="en-US" sz="1200" smtClean="0">
                <a:solidFill>
                  <a:schemeClr val="tx1"/>
                </a:solidFill>
              </a:rPr>
              <a:pPr/>
              <a:t>45</a:t>
            </a:fld>
            <a:endParaRPr lang="en-US" altLang="en-US" sz="1200" smtClean="0">
              <a:solidFill>
                <a:schemeClr val="tx1"/>
              </a:solidFill>
            </a:endParaRPr>
          </a:p>
        </p:txBody>
      </p:sp>
    </p:spTree>
    <p:extLst>
      <p:ext uri="{BB962C8B-B14F-4D97-AF65-F5344CB8AC3E}">
        <p14:creationId xmlns:p14="http://schemas.microsoft.com/office/powerpoint/2010/main" val="37187593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Using </a:t>
            </a:r>
            <a:r>
              <a:rPr lang="en-US" altLang="en-US" smtClean="0">
                <a:latin typeface="Courier New" panose="02070309020205020404" pitchFamily="49" charset="0"/>
                <a:cs typeface="Courier New" panose="02070309020205020404" pitchFamily="49" charset="0"/>
              </a:rPr>
              <a:t>ping</a:t>
            </a:r>
            <a:r>
              <a:rPr lang="en-US" altLang="en-US" smtClean="0">
                <a:latin typeface="Arial" panose="020B0604020202020204" pitchFamily="34" charset="0"/>
              </a:rPr>
              <a:t> and </a:t>
            </a:r>
            <a:r>
              <a:rPr lang="en-US" altLang="en-US" smtClean="0">
                <a:latin typeface="Courier New" panose="02070309020205020404" pitchFamily="49" charset="0"/>
                <a:cs typeface="Courier New" panose="02070309020205020404" pitchFamily="49" charset="0"/>
              </a:rPr>
              <a:t>tracert</a:t>
            </a:r>
          </a:p>
          <a:p>
            <a:endParaRPr lang="en-US" altLang="en-US" smtClean="0">
              <a:latin typeface="Courier New" panose="02070309020205020404" pitchFamily="49" charset="0"/>
              <a:cs typeface="Courier New" panose="02070309020205020404" pitchFamily="49" charset="0"/>
            </a:endParaRPr>
          </a:p>
          <a:p>
            <a:r>
              <a:rPr lang="en-US" altLang="en-US" smtClean="0">
                <a:latin typeface="Arial" panose="020B0604020202020204" pitchFamily="34" charset="0"/>
              </a:rPr>
              <a:t>Follow these steps:</a:t>
            </a:r>
          </a:p>
          <a:p>
            <a:pPr lvl="1"/>
            <a:r>
              <a:rPr lang="en-US" altLang="en-US" i="1" smtClean="0">
                <a:latin typeface="Arial" panose="020B0604020202020204" pitchFamily="34" charset="0"/>
              </a:rPr>
              <a:t>Run ipconfig/all </a:t>
            </a:r>
            <a:r>
              <a:rPr lang="en-US" altLang="en-US" smtClean="0">
                <a:latin typeface="Arial" panose="020B0604020202020204" pitchFamily="34" charset="0"/>
              </a:rPr>
              <a:t>– this displays IP configuration </a:t>
            </a:r>
          </a:p>
          <a:p>
            <a:pPr lvl="1"/>
            <a:r>
              <a:rPr lang="en-US" altLang="en-US" i="1" smtClean="0">
                <a:latin typeface="Arial" panose="020B0604020202020204" pitchFamily="34" charset="0"/>
              </a:rPr>
              <a:t>Ping loopback address </a:t>
            </a:r>
            <a:r>
              <a:rPr lang="en-US" altLang="en-US" smtClean="0">
                <a:latin typeface="Arial" panose="020B0604020202020204" pitchFamily="34" charset="0"/>
              </a:rPr>
              <a:t>– if you ping 127.0.0.1 and receive a successful response, you have verified the IP protocol is working properly</a:t>
            </a:r>
          </a:p>
          <a:p>
            <a:pPr lvl="1"/>
            <a:r>
              <a:rPr lang="en-US" altLang="en-US" i="1" smtClean="0">
                <a:latin typeface="Arial" panose="020B0604020202020204" pitchFamily="34" charset="0"/>
              </a:rPr>
              <a:t>Ping local IP address </a:t>
            </a:r>
            <a:r>
              <a:rPr lang="en-US" altLang="en-US" smtClean="0">
                <a:latin typeface="Arial" panose="020B0604020202020204" pitchFamily="34" charset="0"/>
              </a:rPr>
              <a:t>– verifies that the computer can receive ICMP packets</a:t>
            </a:r>
          </a:p>
          <a:p>
            <a:pPr lvl="1"/>
            <a:r>
              <a:rPr lang="en-US" altLang="en-US" i="1" smtClean="0">
                <a:latin typeface="Arial" panose="020B0604020202020204" pitchFamily="34" charset="0"/>
              </a:rPr>
              <a:t>Ping default gateway </a:t>
            </a:r>
            <a:r>
              <a:rPr lang="en-US" altLang="en-US" smtClean="0">
                <a:latin typeface="Arial" panose="020B0604020202020204" pitchFamily="34" charset="0"/>
              </a:rPr>
              <a:t>– default gateway is the address of the router the computer sends packets to when the destination is on another network</a:t>
            </a:r>
          </a:p>
          <a:p>
            <a:pPr lvl="1"/>
            <a:r>
              <a:rPr lang="en-US" altLang="en-US" i="1" smtClean="0">
                <a:latin typeface="Arial" panose="020B0604020202020204" pitchFamily="34" charset="0"/>
              </a:rPr>
              <a:t>Ping IP address of host </a:t>
            </a:r>
            <a:r>
              <a:rPr lang="en-US" altLang="en-US" smtClean="0">
                <a:latin typeface="Arial" panose="020B0604020202020204" pitchFamily="34" charset="0"/>
              </a:rPr>
              <a:t>– verifies if you can communicate using ICMP of the target computer</a:t>
            </a:r>
          </a:p>
          <a:p>
            <a:pPr lvl="1"/>
            <a:r>
              <a:rPr lang="en-US" altLang="en-US" i="1" smtClean="0">
                <a:latin typeface="Arial" panose="020B0604020202020204" pitchFamily="34" charset="0"/>
              </a:rPr>
              <a:t>Ping the hostname </a:t>
            </a:r>
            <a:r>
              <a:rPr lang="en-US" altLang="en-US" smtClean="0">
                <a:latin typeface="Arial" panose="020B0604020202020204" pitchFamily="34" charset="0"/>
              </a:rPr>
              <a:t>– verifies you can resolve the hostname</a:t>
            </a:r>
          </a:p>
          <a:p>
            <a:endParaRPr lang="en-US" altLang="en-US" smtClean="0"/>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27A305AB-4870-40D3-83F4-E82BE1C07247}" type="slidenum">
              <a:rPr lang="en-US" altLang="en-US" sz="1200" smtClean="0">
                <a:solidFill>
                  <a:schemeClr val="tx1"/>
                </a:solidFill>
              </a:rPr>
              <a:pPr/>
              <a:t>46</a:t>
            </a:fld>
            <a:endParaRPr lang="en-US" altLang="en-US" sz="1200" smtClean="0">
              <a:solidFill>
                <a:schemeClr val="tx1"/>
              </a:solidFill>
            </a:endParaRPr>
          </a:p>
        </p:txBody>
      </p:sp>
    </p:spTree>
    <p:extLst>
      <p:ext uri="{BB962C8B-B14F-4D97-AF65-F5344CB8AC3E}">
        <p14:creationId xmlns:p14="http://schemas.microsoft.com/office/powerpoint/2010/main" val="19749877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Using </a:t>
            </a:r>
            <a:r>
              <a:rPr lang="en-US" altLang="en-US" smtClean="0">
                <a:latin typeface="Courier New" panose="02070309020205020404" pitchFamily="49" charset="0"/>
                <a:cs typeface="Courier New" panose="02070309020205020404" pitchFamily="49" charset="0"/>
              </a:rPr>
              <a:t>ping</a:t>
            </a:r>
            <a:r>
              <a:rPr lang="en-US" altLang="en-US" smtClean="0">
                <a:latin typeface="Arial" panose="020B0604020202020204" pitchFamily="34" charset="0"/>
              </a:rPr>
              <a:t> and </a:t>
            </a:r>
            <a:r>
              <a:rPr lang="en-US" altLang="en-US" smtClean="0">
                <a:latin typeface="Courier New" panose="02070309020205020404" pitchFamily="49" charset="0"/>
                <a:cs typeface="Courier New" panose="02070309020205020404" pitchFamily="49" charset="0"/>
              </a:rPr>
              <a:t>tracert</a:t>
            </a:r>
          </a:p>
          <a:p>
            <a:endParaRPr lang="en-US" altLang="en-US" smtClean="0">
              <a:latin typeface="Courier New" panose="02070309020205020404" pitchFamily="49" charset="0"/>
              <a:cs typeface="Courier New" panose="02070309020205020404" pitchFamily="49" charset="0"/>
            </a:endParaRPr>
          </a:p>
          <a:p>
            <a:r>
              <a:rPr lang="en-US" altLang="en-US" sz="2400" smtClean="0">
                <a:latin typeface="Arial" panose="020B0604020202020204" pitchFamily="34" charset="0"/>
              </a:rPr>
              <a:t>Follow these steps (continued):</a:t>
            </a:r>
          </a:p>
          <a:p>
            <a:pPr lvl="1"/>
            <a:r>
              <a:rPr lang="en-US" altLang="en-US" sz="1800" i="1" smtClean="0">
                <a:latin typeface="Arial" panose="020B0604020202020204" pitchFamily="34" charset="0"/>
              </a:rPr>
              <a:t>Ping DNS servers </a:t>
            </a:r>
            <a:r>
              <a:rPr lang="en-US" altLang="en-US" sz="1800" smtClean="0">
                <a:latin typeface="Arial" panose="020B0604020202020204" pitchFamily="34" charset="0"/>
              </a:rPr>
              <a:t>– a response from DNS servers indicates your computer can communicate with a server that can resolve names to IP addresses</a:t>
            </a:r>
          </a:p>
          <a:p>
            <a:pPr lvl="1"/>
            <a:r>
              <a:rPr lang="en-US" altLang="en-US" sz="1800" i="1" smtClean="0">
                <a:latin typeface="Arial" panose="020B0604020202020204" pitchFamily="34" charset="0"/>
              </a:rPr>
              <a:t>Use Nslookup </a:t>
            </a:r>
            <a:r>
              <a:rPr lang="en-US" altLang="en-US" sz="1800" smtClean="0">
                <a:latin typeface="Arial" panose="020B0604020202020204" pitchFamily="34" charset="0"/>
              </a:rPr>
              <a:t>– to verify that the DNS server can resolve the name of the host you’re trying to communicate with</a:t>
            </a:r>
          </a:p>
          <a:p>
            <a:r>
              <a:rPr lang="en-US" altLang="en-US" smtClean="0">
                <a:latin typeface="Arial" panose="020B0604020202020204" pitchFamily="34" charset="0"/>
              </a:rPr>
              <a:t>Using </a:t>
            </a:r>
            <a:r>
              <a:rPr lang="en-US" altLang="en-US" smtClean="0">
                <a:latin typeface="Courier New" panose="02070309020205020404" pitchFamily="49" charset="0"/>
                <a:cs typeface="Courier New" panose="02070309020205020404" pitchFamily="49" charset="0"/>
              </a:rPr>
              <a:t>tracert</a:t>
            </a:r>
          </a:p>
          <a:p>
            <a:pPr lvl="1"/>
            <a:r>
              <a:rPr lang="en-US" altLang="en-US" smtClean="0">
                <a:latin typeface="Courier New" panose="02070309020205020404" pitchFamily="49" charset="0"/>
                <a:cs typeface="Courier New" panose="02070309020205020404" pitchFamily="49" charset="0"/>
              </a:rPr>
              <a:t>tracert</a:t>
            </a:r>
            <a:r>
              <a:rPr lang="en-US" altLang="en-US" smtClean="0">
                <a:latin typeface="Arial" panose="020B0604020202020204" pitchFamily="34" charset="0"/>
              </a:rPr>
              <a:t> does a reverse DNS lookup on the IP address of each router and displays the name of the router</a:t>
            </a:r>
          </a:p>
          <a:p>
            <a:pPr lvl="1"/>
            <a:r>
              <a:rPr lang="en-US" altLang="en-US" smtClean="0">
                <a:latin typeface="Arial" panose="020B0604020202020204" pitchFamily="34" charset="0"/>
              </a:rPr>
              <a:t>Response times can help you determine if there is a bottleneck between the source and destination</a:t>
            </a:r>
          </a:p>
          <a:p>
            <a:pPr lvl="1"/>
            <a:r>
              <a:rPr lang="en-US" altLang="en-US" smtClean="0">
                <a:latin typeface="Arial" panose="020B0604020202020204" pitchFamily="34" charset="0"/>
              </a:rPr>
              <a:t>Can also be used to confirm your network design</a:t>
            </a:r>
          </a:p>
          <a:p>
            <a:endParaRPr lang="en-US" altLang="en-US" sz="1800" smtClean="0">
              <a:latin typeface="Arial" panose="020B0604020202020204" pitchFamily="34" charset="0"/>
            </a:endParaRPr>
          </a:p>
          <a:p>
            <a:endParaRPr lang="en-US" altLang="en-US" smtClean="0"/>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6C34F095-079B-40C1-835F-F72BAA29EDC0}" type="slidenum">
              <a:rPr lang="en-US" altLang="en-US" sz="1200" smtClean="0">
                <a:solidFill>
                  <a:schemeClr val="tx1"/>
                </a:solidFill>
              </a:rPr>
              <a:pPr/>
              <a:t>47</a:t>
            </a:fld>
            <a:endParaRPr lang="en-US" altLang="en-US" sz="1200" smtClean="0">
              <a:solidFill>
                <a:schemeClr val="tx1"/>
              </a:solidFill>
            </a:endParaRPr>
          </a:p>
        </p:txBody>
      </p:sp>
    </p:spTree>
    <p:extLst>
      <p:ext uri="{BB962C8B-B14F-4D97-AF65-F5344CB8AC3E}">
        <p14:creationId xmlns:p14="http://schemas.microsoft.com/office/powerpoint/2010/main" val="7439992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Ping and Trace Route</a:t>
            </a:r>
            <a:endParaRPr lang="en-US" altLang="en-US" smtClean="0"/>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B4DD2E55-788C-404F-AD5F-DD2AB0D6D2FE}" type="slidenum">
              <a:rPr lang="en-US" altLang="en-US" sz="1200" smtClean="0">
                <a:solidFill>
                  <a:schemeClr val="tx1"/>
                </a:solidFill>
              </a:rPr>
              <a:pPr/>
              <a:t>48</a:t>
            </a:fld>
            <a:endParaRPr lang="en-US" altLang="en-US" sz="1200" smtClean="0">
              <a:solidFill>
                <a:schemeClr val="tx1"/>
              </a:solidFill>
            </a:endParaRPr>
          </a:p>
        </p:txBody>
      </p:sp>
    </p:spTree>
    <p:extLst>
      <p:ext uri="{BB962C8B-B14F-4D97-AF65-F5344CB8AC3E}">
        <p14:creationId xmlns:p14="http://schemas.microsoft.com/office/powerpoint/2010/main" val="188665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Network Monitors</a:t>
            </a:r>
          </a:p>
          <a:p>
            <a:endParaRPr lang="en-US" altLang="en-US" smtClean="0">
              <a:latin typeface="Arial" panose="020B0604020202020204" pitchFamily="34" charset="0"/>
            </a:endParaRPr>
          </a:p>
          <a:p>
            <a:r>
              <a:rPr lang="en-US" altLang="en-US" smtClean="0">
                <a:latin typeface="Arial" panose="020B0604020202020204" pitchFamily="34" charset="0"/>
              </a:rPr>
              <a:t>Network monitors are software packages that can track all or part of the network traffic</a:t>
            </a:r>
          </a:p>
          <a:p>
            <a:pPr lvl="1"/>
            <a:r>
              <a:rPr lang="en-US" altLang="en-US" sz="2400" smtClean="0">
                <a:latin typeface="Arial" panose="020B0604020202020204" pitchFamily="34" charset="0"/>
              </a:rPr>
              <a:t>Can track packet type, errors, and traffic to and from each computer</a:t>
            </a:r>
          </a:p>
          <a:p>
            <a:pPr lvl="1"/>
            <a:r>
              <a:rPr lang="en-US" altLang="en-US" sz="2400" smtClean="0">
                <a:latin typeface="Arial" panose="020B0604020202020204" pitchFamily="34" charset="0"/>
              </a:rPr>
              <a:t>Can generate reports and graphs</a:t>
            </a:r>
          </a:p>
          <a:p>
            <a:pPr lvl="1"/>
            <a:r>
              <a:rPr lang="en-US" altLang="en-US" sz="2400" smtClean="0">
                <a:latin typeface="Arial" panose="020B0604020202020204" pitchFamily="34" charset="0"/>
              </a:rPr>
              <a:t>Some programs can email administrators when a problem is detected</a:t>
            </a:r>
          </a:p>
          <a:p>
            <a:endParaRPr lang="en-US" altLang="en-US" smtClean="0"/>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816F7535-6D46-4D90-AF50-64C77F89A5BB}" type="slidenum">
              <a:rPr lang="en-US" altLang="en-US" sz="1200" smtClean="0">
                <a:solidFill>
                  <a:schemeClr val="tx1"/>
                </a:solidFill>
              </a:rPr>
              <a:pPr/>
              <a:t>49</a:t>
            </a:fld>
            <a:endParaRPr lang="en-US" altLang="en-US" sz="1200" smtClean="0">
              <a:solidFill>
                <a:schemeClr val="tx1"/>
              </a:solidFill>
            </a:endParaRPr>
          </a:p>
        </p:txBody>
      </p:sp>
    </p:spTree>
    <p:extLst>
      <p:ext uri="{BB962C8B-B14F-4D97-AF65-F5344CB8AC3E}">
        <p14:creationId xmlns:p14="http://schemas.microsoft.com/office/powerpoint/2010/main" val="3835614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Documentation and Troubleshooting</a:t>
            </a:r>
          </a:p>
          <a:p>
            <a:endParaRPr lang="en-US" altLang="en-US" smtClean="0">
              <a:latin typeface="Arial" panose="020B0604020202020204" pitchFamily="34" charset="0"/>
            </a:endParaRPr>
          </a:p>
          <a:p>
            <a:r>
              <a:rPr lang="en-US" altLang="en-US" smtClean="0">
                <a:latin typeface="Arial" panose="020B0604020202020204" pitchFamily="34" charset="0"/>
              </a:rPr>
              <a:t>Accurate documentation of workstation MAC addresses helps quickly find issues such as IP address conflicts and the source of invalid or excessive frames</a:t>
            </a:r>
          </a:p>
          <a:p>
            <a:r>
              <a:rPr lang="en-US" altLang="en-US" smtClean="0">
                <a:latin typeface="Arial" panose="020B0604020202020204" pitchFamily="34" charset="0"/>
              </a:rPr>
              <a:t>Physical and logical addressing, connectivity to devices, and even data about the cabling should be documented</a:t>
            </a:r>
          </a:p>
          <a:p>
            <a:endParaRPr lang="en-US" altLang="en-US" smtClean="0"/>
          </a:p>
        </p:txBody>
      </p:sp>
      <p:sp>
        <p:nvSpPr>
          <p:cNvPr id="15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8DA69677-41C2-4076-B466-EC158DBE8E78}" type="slidenum">
              <a:rPr lang="en-US" altLang="en-US" sz="1200" smtClean="0">
                <a:solidFill>
                  <a:schemeClr val="tx1"/>
                </a:solidFill>
              </a:rPr>
              <a:pPr/>
              <a:t>5</a:t>
            </a:fld>
            <a:endParaRPr lang="en-US" altLang="en-US" sz="1200" smtClean="0">
              <a:solidFill>
                <a:schemeClr val="tx1"/>
              </a:solidFill>
            </a:endParaRPr>
          </a:p>
        </p:txBody>
      </p:sp>
    </p:spTree>
    <p:extLst>
      <p:ext uri="{BB962C8B-B14F-4D97-AF65-F5344CB8AC3E}">
        <p14:creationId xmlns:p14="http://schemas.microsoft.com/office/powerpoint/2010/main" val="12766360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Protocol Analyzers</a:t>
            </a:r>
          </a:p>
          <a:p>
            <a:endParaRPr lang="en-US" altLang="en-US" smtClean="0">
              <a:latin typeface="Arial" panose="020B0604020202020204" pitchFamily="34" charset="0"/>
            </a:endParaRPr>
          </a:p>
          <a:p>
            <a:r>
              <a:rPr lang="en-US" altLang="en-US" smtClean="0">
                <a:latin typeface="Arial" panose="020B0604020202020204" pitchFamily="34" charset="0"/>
              </a:rPr>
              <a:t>A protocol analyzer allows you to capture packets and analyze the network traffic generated by different protocols</a:t>
            </a:r>
          </a:p>
          <a:p>
            <a:pPr lvl="1"/>
            <a:r>
              <a:rPr lang="en-US" altLang="en-US" sz="2200" smtClean="0">
                <a:latin typeface="Arial" panose="020B0604020202020204" pitchFamily="34" charset="0"/>
              </a:rPr>
              <a:t>Can be used to troubleshoot problems related to DNS, authentication, DHCP, IP addressing, remote access, etc…</a:t>
            </a:r>
          </a:p>
          <a:p>
            <a:pPr lvl="1"/>
            <a:r>
              <a:rPr lang="en-US" altLang="en-US" sz="2200" smtClean="0">
                <a:latin typeface="Arial" panose="020B0604020202020204" pitchFamily="34" charset="0"/>
              </a:rPr>
              <a:t>Also used to create baselines for network performance</a:t>
            </a:r>
          </a:p>
          <a:p>
            <a:r>
              <a:rPr lang="en-US" altLang="en-US" smtClean="0">
                <a:latin typeface="Arial" panose="020B0604020202020204" pitchFamily="34" charset="0"/>
              </a:rPr>
              <a:t>Most advanced analyzers combine hardware and software in a self-contained unit</a:t>
            </a:r>
          </a:p>
          <a:p>
            <a:pPr lvl="1"/>
            <a:r>
              <a:rPr lang="en-US" altLang="en-US" sz="2200" smtClean="0">
                <a:latin typeface="Arial" panose="020B0604020202020204" pitchFamily="34" charset="0"/>
              </a:rPr>
              <a:t>Examples: </a:t>
            </a:r>
            <a:r>
              <a:rPr lang="en-US" altLang="en-US" sz="2200" i="1" smtClean="0">
                <a:latin typeface="Arial" panose="020B0604020202020204" pitchFamily="34" charset="0"/>
              </a:rPr>
              <a:t>Savvius (WildPackets) OmniPeek, Fluke Network OptiView Network Analyzer, Wireshark</a:t>
            </a:r>
          </a:p>
          <a:p>
            <a:endParaRPr lang="en-US" altLang="en-US" smtClean="0"/>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9D9EE669-0FA4-4686-9F2E-1F51F83D90EA}" type="slidenum">
              <a:rPr lang="en-US" altLang="en-US" sz="1200" smtClean="0">
                <a:solidFill>
                  <a:schemeClr val="tx1"/>
                </a:solidFill>
              </a:rPr>
              <a:pPr/>
              <a:t>50</a:t>
            </a:fld>
            <a:endParaRPr lang="en-US" altLang="en-US" sz="1200" smtClean="0">
              <a:solidFill>
                <a:schemeClr val="tx1"/>
              </a:solidFill>
            </a:endParaRPr>
          </a:p>
        </p:txBody>
      </p:sp>
    </p:spTree>
    <p:extLst>
      <p:ext uri="{BB962C8B-B14F-4D97-AF65-F5344CB8AC3E}">
        <p14:creationId xmlns:p14="http://schemas.microsoft.com/office/powerpoint/2010/main" val="40874468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Time-Domain Reflectometer (TDR)</a:t>
            </a:r>
          </a:p>
          <a:p>
            <a:endParaRPr lang="en-US" altLang="en-US" smtClean="0">
              <a:latin typeface="Arial" panose="020B0604020202020204" pitchFamily="34" charset="0"/>
            </a:endParaRPr>
          </a:p>
          <a:p>
            <a:r>
              <a:rPr lang="en-US" altLang="en-US" smtClean="0">
                <a:latin typeface="Arial" panose="020B0604020202020204" pitchFamily="34" charset="0"/>
              </a:rPr>
              <a:t>Used to determine whether there is a break or short in a cable and measure the cable’s length</a:t>
            </a:r>
          </a:p>
          <a:p>
            <a:r>
              <a:rPr lang="en-US" altLang="en-US" smtClean="0">
                <a:latin typeface="Arial" panose="020B0604020202020204" pitchFamily="34" charset="0"/>
              </a:rPr>
              <a:t>The TDR sends an electrical pulse down the cable that reflects back when it encounters a break or short</a:t>
            </a:r>
          </a:p>
          <a:p>
            <a:pPr lvl="1"/>
            <a:r>
              <a:rPr lang="en-US" altLang="en-US" sz="2400" smtClean="0">
                <a:latin typeface="Arial" panose="020B0604020202020204" pitchFamily="34" charset="0"/>
              </a:rPr>
              <a:t>It measures the time it takes for the signal to return and can estimate how far down the cable the fault is located</a:t>
            </a:r>
          </a:p>
          <a:p>
            <a:r>
              <a:rPr lang="en-US" altLang="en-US" smtClean="0">
                <a:latin typeface="Arial" panose="020B0604020202020204" pitchFamily="34" charset="0"/>
              </a:rPr>
              <a:t>You should use a TDR to document actual lengths of all cables</a:t>
            </a:r>
          </a:p>
          <a:p>
            <a:endParaRPr lang="en-US" altLang="en-US" smtClean="0"/>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549B65E1-CEC4-4B5D-AB82-CF4844FE82CB}" type="slidenum">
              <a:rPr lang="en-US" altLang="en-US" sz="1200" smtClean="0">
                <a:solidFill>
                  <a:schemeClr val="tx1"/>
                </a:solidFill>
              </a:rPr>
              <a:pPr/>
              <a:t>51</a:t>
            </a:fld>
            <a:endParaRPr lang="en-US" altLang="en-US" sz="1200" smtClean="0">
              <a:solidFill>
                <a:schemeClr val="tx1"/>
              </a:solidFill>
            </a:endParaRPr>
          </a:p>
        </p:txBody>
      </p:sp>
    </p:spTree>
    <p:extLst>
      <p:ext uri="{BB962C8B-B14F-4D97-AF65-F5344CB8AC3E}">
        <p14:creationId xmlns:p14="http://schemas.microsoft.com/office/powerpoint/2010/main" val="18902555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Basic Cable Testers</a:t>
            </a:r>
          </a:p>
          <a:p>
            <a:endParaRPr lang="en-US" altLang="en-US" smtClean="0">
              <a:latin typeface="Arial" panose="020B0604020202020204" pitchFamily="34" charset="0"/>
            </a:endParaRPr>
          </a:p>
          <a:p>
            <a:r>
              <a:rPr lang="en-US" altLang="en-US" smtClean="0">
                <a:latin typeface="Arial" panose="020B0604020202020204" pitchFamily="34" charset="0"/>
              </a:rPr>
              <a:t>Usually cost less than $100</a:t>
            </a:r>
          </a:p>
          <a:p>
            <a:r>
              <a:rPr lang="en-US" altLang="en-US" smtClean="0">
                <a:latin typeface="Arial" panose="020B0604020202020204" pitchFamily="34" charset="0"/>
              </a:rPr>
              <a:t>Only test the correct termination of a twisted-pair cable or the continuity of a coaxial cable</a:t>
            </a:r>
          </a:p>
          <a:p>
            <a:r>
              <a:rPr lang="en-US" altLang="en-US" smtClean="0">
                <a:latin typeface="Arial" panose="020B0604020202020204" pitchFamily="34" charset="0"/>
              </a:rPr>
              <a:t>Great for checking patch cables and testing correct termination at the patch panel and jack</a:t>
            </a:r>
          </a:p>
          <a:p>
            <a:r>
              <a:rPr lang="en-US" altLang="en-US" smtClean="0">
                <a:latin typeface="Arial" panose="020B0604020202020204" pitchFamily="34" charset="0"/>
              </a:rPr>
              <a:t>Cannot check for attenuation, noise or other possible performance problems</a:t>
            </a:r>
          </a:p>
          <a:p>
            <a:endParaRPr lang="en-US" altLang="en-US" smtClean="0"/>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691558A6-17AA-4722-B826-9571E4511922}" type="slidenum">
              <a:rPr lang="en-US" altLang="en-US" sz="1200" smtClean="0">
                <a:solidFill>
                  <a:schemeClr val="tx1"/>
                </a:solidFill>
              </a:rPr>
              <a:pPr/>
              <a:t>52</a:t>
            </a:fld>
            <a:endParaRPr lang="en-US" altLang="en-US" sz="1200" smtClean="0">
              <a:solidFill>
                <a:schemeClr val="tx1"/>
              </a:solidFill>
            </a:endParaRPr>
          </a:p>
        </p:txBody>
      </p:sp>
    </p:spTree>
    <p:extLst>
      <p:ext uri="{BB962C8B-B14F-4D97-AF65-F5344CB8AC3E}">
        <p14:creationId xmlns:p14="http://schemas.microsoft.com/office/powerpoint/2010/main" val="40572572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Advanced Cable Testers</a:t>
            </a:r>
          </a:p>
          <a:p>
            <a:endParaRPr lang="en-US" altLang="en-US" smtClean="0">
              <a:latin typeface="Arial" panose="020B0604020202020204" pitchFamily="34" charset="0"/>
            </a:endParaRPr>
          </a:p>
          <a:p>
            <a:r>
              <a:rPr lang="en-US" altLang="en-US" smtClean="0">
                <a:latin typeface="Arial" panose="020B0604020202020204" pitchFamily="34" charset="0"/>
              </a:rPr>
              <a:t>More expensive than TDRs or basic cable testers</a:t>
            </a:r>
          </a:p>
          <a:p>
            <a:r>
              <a:rPr lang="en-US" altLang="en-US" smtClean="0">
                <a:latin typeface="Arial" panose="020B0604020202020204" pitchFamily="34" charset="0"/>
              </a:rPr>
              <a:t>Performs several test for crosstalk, attenuation, EMI, and impedance mismatches</a:t>
            </a:r>
          </a:p>
          <a:p>
            <a:r>
              <a:rPr lang="en-US" altLang="en-US" smtClean="0">
                <a:latin typeface="Arial" panose="020B0604020202020204" pitchFamily="34" charset="0"/>
              </a:rPr>
              <a:t>Some advanced cable testers can measure frame counts, collisions, CRC errors, and broadcast storms</a:t>
            </a:r>
          </a:p>
          <a:p>
            <a:r>
              <a:rPr lang="en-US" altLang="en-US" smtClean="0">
                <a:latin typeface="Arial" panose="020B0604020202020204" pitchFamily="34" charset="0"/>
              </a:rPr>
              <a:t>Can cost from $1000 to several thousand dollars</a:t>
            </a:r>
          </a:p>
          <a:p>
            <a:endParaRPr lang="en-US" altLang="en-US" smtClean="0"/>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6FCD9BDD-5F7F-4462-86EA-063E30FD964E}" type="slidenum">
              <a:rPr lang="en-US" altLang="en-US" sz="1200" smtClean="0">
                <a:solidFill>
                  <a:schemeClr val="tx1"/>
                </a:solidFill>
              </a:rPr>
              <a:pPr/>
              <a:t>53</a:t>
            </a:fld>
            <a:endParaRPr lang="en-US" altLang="en-US" sz="1200" smtClean="0">
              <a:solidFill>
                <a:schemeClr val="tx1"/>
              </a:solidFill>
            </a:endParaRPr>
          </a:p>
        </p:txBody>
      </p:sp>
    </p:spTree>
    <p:extLst>
      <p:ext uri="{BB962C8B-B14F-4D97-AF65-F5344CB8AC3E}">
        <p14:creationId xmlns:p14="http://schemas.microsoft.com/office/powerpoint/2010/main" val="28946891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Additional Tools</a:t>
            </a:r>
          </a:p>
          <a:p>
            <a:endParaRPr lang="en-US" altLang="en-US" smtClean="0">
              <a:latin typeface="Arial" panose="020B0604020202020204" pitchFamily="34" charset="0"/>
            </a:endParaRPr>
          </a:p>
          <a:p>
            <a:r>
              <a:rPr lang="en-US" altLang="en-US" i="1" smtClean="0">
                <a:latin typeface="Arial" panose="020B0604020202020204" pitchFamily="34" charset="0"/>
              </a:rPr>
              <a:t>Multimeter</a:t>
            </a:r>
            <a:r>
              <a:rPr lang="en-US" altLang="en-US" smtClean="0">
                <a:latin typeface="Arial" panose="020B0604020202020204" pitchFamily="34" charset="0"/>
              </a:rPr>
              <a:t> – can measure voltage, current, and resistance on a wire</a:t>
            </a:r>
          </a:p>
          <a:p>
            <a:pPr lvl="1"/>
            <a:r>
              <a:rPr lang="en-US" altLang="en-US" sz="2400" smtClean="0">
                <a:latin typeface="Arial" panose="020B0604020202020204" pitchFamily="34" charset="0"/>
              </a:rPr>
              <a:t>Resistance (impedance) measures the opposition to electrical current and is important in determining faults</a:t>
            </a:r>
          </a:p>
          <a:p>
            <a:r>
              <a:rPr lang="en-US" altLang="en-US" i="1" smtClean="0">
                <a:latin typeface="Arial" panose="020B0604020202020204" pitchFamily="34" charset="0"/>
              </a:rPr>
              <a:t>Tone generator and probe </a:t>
            </a:r>
            <a:r>
              <a:rPr lang="en-US" altLang="en-US" smtClean="0">
                <a:latin typeface="Arial" panose="020B0604020202020204" pitchFamily="34" charset="0"/>
              </a:rPr>
              <a:t>– generator issues an electrical signal and a probe (tone locator) detects the signal and emits a tone</a:t>
            </a:r>
          </a:p>
          <a:p>
            <a:pPr lvl="1"/>
            <a:r>
              <a:rPr lang="en-US" altLang="en-US" sz="2400" smtClean="0">
                <a:latin typeface="Arial" panose="020B0604020202020204" pitchFamily="34" charset="0"/>
              </a:rPr>
              <a:t>Useful for locating a wire that might be in a bundle of other wires</a:t>
            </a:r>
          </a:p>
          <a:p>
            <a:endParaRPr lang="en-US" altLang="en-US" smtClean="0"/>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6C25DFC7-442D-45E1-A2A2-D7BA6A44CA5E}" type="slidenum">
              <a:rPr lang="en-US" altLang="en-US" sz="1200" smtClean="0">
                <a:solidFill>
                  <a:schemeClr val="tx1"/>
                </a:solidFill>
              </a:rPr>
              <a:pPr/>
              <a:t>54</a:t>
            </a:fld>
            <a:endParaRPr lang="en-US" altLang="en-US" sz="1200" smtClean="0">
              <a:solidFill>
                <a:schemeClr val="tx1"/>
              </a:solidFill>
            </a:endParaRPr>
          </a:p>
        </p:txBody>
      </p:sp>
    </p:spTree>
    <p:extLst>
      <p:ext uri="{BB962C8B-B14F-4D97-AF65-F5344CB8AC3E}">
        <p14:creationId xmlns:p14="http://schemas.microsoft.com/office/powerpoint/2010/main" val="23490069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Additional Tools</a:t>
            </a:r>
          </a:p>
          <a:p>
            <a:endParaRPr lang="en-US" altLang="en-US" smtClean="0">
              <a:latin typeface="Arial" panose="020B0604020202020204" pitchFamily="34" charset="0"/>
            </a:endParaRPr>
          </a:p>
          <a:p>
            <a:r>
              <a:rPr lang="en-US" altLang="en-US" i="1" smtClean="0">
                <a:latin typeface="Arial" panose="020B0604020202020204" pitchFamily="34" charset="0"/>
              </a:rPr>
              <a:t>Optical power meter (OPM) </a:t>
            </a:r>
            <a:r>
              <a:rPr lang="en-US" altLang="en-US" smtClean="0">
                <a:latin typeface="Arial" panose="020B0604020202020204" pitchFamily="34" charset="0"/>
              </a:rPr>
              <a:t>– used to measure the amount of light on a fiber-optic circuit</a:t>
            </a:r>
          </a:p>
          <a:p>
            <a:pPr lvl="1"/>
            <a:r>
              <a:rPr lang="en-US" altLang="en-US" sz="2400" smtClean="0">
                <a:latin typeface="Arial" panose="020B0604020202020204" pitchFamily="34" charset="0"/>
              </a:rPr>
              <a:t>Often used to determine the amount of signal loss on a fiber-optic cable between the transmitter (emitter) and receiver</a:t>
            </a:r>
          </a:p>
          <a:p>
            <a:pPr lvl="1"/>
            <a:r>
              <a:rPr lang="en-US" altLang="en-US" sz="2400" smtClean="0">
                <a:latin typeface="Arial" panose="020B0604020202020204" pitchFamily="34" charset="0"/>
              </a:rPr>
              <a:t>Amount of signal loss can determine whether the fiber-optic cable termination was done correctly and whether the receiver can interpret signals correctly</a:t>
            </a:r>
            <a:endParaRPr lang="en-US" altLang="en-US" smtClean="0"/>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F6BCDCDF-C5B4-4227-900E-0FF63171C260}" type="slidenum">
              <a:rPr lang="en-US" altLang="en-US" sz="1200" smtClean="0">
                <a:solidFill>
                  <a:schemeClr val="tx1"/>
                </a:solidFill>
              </a:rPr>
              <a:pPr/>
              <a:t>55</a:t>
            </a:fld>
            <a:endParaRPr lang="en-US" altLang="en-US" sz="1200" smtClean="0">
              <a:solidFill>
                <a:schemeClr val="tx1"/>
              </a:solidFill>
            </a:endParaRPr>
          </a:p>
        </p:txBody>
      </p:sp>
    </p:spTree>
    <p:extLst>
      <p:ext uri="{BB962C8B-B14F-4D97-AF65-F5344CB8AC3E}">
        <p14:creationId xmlns:p14="http://schemas.microsoft.com/office/powerpoint/2010/main" val="14498566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Common Troubleshooting Situations</a:t>
            </a:r>
          </a:p>
          <a:p>
            <a:endParaRPr lang="en-US" altLang="en-US" smtClean="0">
              <a:latin typeface="Arial" panose="020B0604020202020204" pitchFamily="34" charset="0"/>
            </a:endParaRPr>
          </a:p>
          <a:p>
            <a:r>
              <a:rPr lang="en-US" altLang="en-US" smtClean="0">
                <a:latin typeface="Arial" panose="020B0604020202020204" pitchFamily="34" charset="0"/>
              </a:rPr>
              <a:t>Cabling and Related Components</a:t>
            </a:r>
          </a:p>
          <a:p>
            <a:pPr lvl="1"/>
            <a:r>
              <a:rPr lang="en-US" altLang="en-US" sz="2400" smtClean="0">
                <a:latin typeface="Arial" panose="020B0604020202020204" pitchFamily="34" charset="0"/>
              </a:rPr>
              <a:t>First step is to determine whether the problem is with the cable or computer – check by connecting another computer to the cable</a:t>
            </a:r>
          </a:p>
          <a:p>
            <a:pPr lvl="1"/>
            <a:r>
              <a:rPr lang="en-US" altLang="en-US" sz="2400" smtClean="0">
                <a:latin typeface="Arial" panose="020B0604020202020204" pitchFamily="34" charset="0"/>
              </a:rPr>
              <a:t>Verify it is the right type of cable for the connection and that it is terminated correctly</a:t>
            </a:r>
          </a:p>
          <a:p>
            <a:pPr lvl="1"/>
            <a:r>
              <a:rPr lang="en-US" altLang="en-US" sz="2400" smtClean="0">
                <a:latin typeface="Arial" panose="020B0604020202020204" pitchFamily="34" charset="0"/>
              </a:rPr>
              <a:t>Check the back of the NIC card to see if it has indicator lights</a:t>
            </a:r>
          </a:p>
          <a:p>
            <a:pPr lvl="1"/>
            <a:r>
              <a:rPr lang="en-US" altLang="en-US" sz="2400" smtClean="0">
                <a:latin typeface="Arial" panose="020B0604020202020204" pitchFamily="34" charset="0"/>
              </a:rPr>
              <a:t>If NIC has no lights, you can try swapping out NICs </a:t>
            </a:r>
          </a:p>
          <a:p>
            <a:endParaRPr lang="en-US" altLang="en-US" smtClean="0"/>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034D5F79-A332-441F-8C4C-F0C296BA84D3}" type="slidenum">
              <a:rPr lang="en-US" altLang="en-US" sz="1200" smtClean="0">
                <a:solidFill>
                  <a:schemeClr val="tx1"/>
                </a:solidFill>
              </a:rPr>
              <a:pPr/>
              <a:t>56</a:t>
            </a:fld>
            <a:endParaRPr lang="en-US" altLang="en-US" sz="1200" smtClean="0">
              <a:solidFill>
                <a:schemeClr val="tx1"/>
              </a:solidFill>
            </a:endParaRPr>
          </a:p>
        </p:txBody>
      </p:sp>
    </p:spTree>
    <p:extLst>
      <p:ext uri="{BB962C8B-B14F-4D97-AF65-F5344CB8AC3E}">
        <p14:creationId xmlns:p14="http://schemas.microsoft.com/office/powerpoint/2010/main" val="9342038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Common Troubleshooting Situations</a:t>
            </a:r>
          </a:p>
          <a:p>
            <a:endParaRPr lang="en-US" altLang="en-US" smtClean="0">
              <a:latin typeface="Arial" panose="020B0604020202020204" pitchFamily="34" charset="0"/>
            </a:endParaRPr>
          </a:p>
          <a:p>
            <a:r>
              <a:rPr lang="en-US" altLang="en-US" smtClean="0">
                <a:latin typeface="Arial" panose="020B0604020202020204" pitchFamily="34" charset="0"/>
              </a:rPr>
              <a:t>Power Fluctuations</a:t>
            </a:r>
          </a:p>
          <a:p>
            <a:pPr lvl="1"/>
            <a:r>
              <a:rPr lang="en-US" altLang="en-US" sz="2400" smtClean="0">
                <a:latin typeface="Arial" panose="020B0604020202020204" pitchFamily="34" charset="0"/>
              </a:rPr>
              <a:t>Verify that the servers are up and running</a:t>
            </a:r>
          </a:p>
          <a:p>
            <a:pPr lvl="1"/>
            <a:r>
              <a:rPr lang="en-US" altLang="en-US" sz="2400" smtClean="0">
                <a:latin typeface="Arial" panose="020B0604020202020204" pitchFamily="34" charset="0"/>
              </a:rPr>
              <a:t>Use UPSs with battery power to they can be shut down without data loss (in the event of power loss)</a:t>
            </a:r>
          </a:p>
          <a:p>
            <a:r>
              <a:rPr lang="en-US" altLang="en-US" smtClean="0">
                <a:latin typeface="Arial" panose="020B0604020202020204" pitchFamily="34" charset="0"/>
              </a:rPr>
              <a:t>Upgrades - when you perform network upgrades:</a:t>
            </a:r>
          </a:p>
          <a:p>
            <a:pPr lvl="2"/>
            <a:r>
              <a:rPr lang="en-US" altLang="en-US" sz="2400" smtClean="0">
                <a:latin typeface="Arial" panose="020B0604020202020204" pitchFamily="34" charset="0"/>
              </a:rPr>
              <a:t>Keep current and do one upgrade at a time to make your life easier</a:t>
            </a:r>
          </a:p>
          <a:p>
            <a:pPr lvl="2"/>
            <a:r>
              <a:rPr lang="en-US" altLang="en-US" sz="2400" smtClean="0">
                <a:latin typeface="Arial" panose="020B0604020202020204" pitchFamily="34" charset="0"/>
              </a:rPr>
              <a:t>Test any upgrade before deploying it on your production network</a:t>
            </a:r>
          </a:p>
          <a:p>
            <a:pPr lvl="2"/>
            <a:r>
              <a:rPr lang="en-US" altLang="en-US" sz="2400" smtClean="0">
                <a:latin typeface="Arial" panose="020B0604020202020204" pitchFamily="34" charset="0"/>
              </a:rPr>
              <a:t>Tell users about upgrades – they will be more understanding if they are notified beforehand</a:t>
            </a:r>
          </a:p>
          <a:p>
            <a:endParaRPr lang="en-US" altLang="en-US" smtClean="0"/>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C859B861-EBE8-4891-9B6C-FC36F82DD9D4}" type="slidenum">
              <a:rPr lang="en-US" altLang="en-US" sz="1200" smtClean="0">
                <a:solidFill>
                  <a:schemeClr val="tx1"/>
                </a:solidFill>
              </a:rPr>
              <a:pPr/>
              <a:t>57</a:t>
            </a:fld>
            <a:endParaRPr lang="en-US" altLang="en-US" sz="1200" smtClean="0">
              <a:solidFill>
                <a:schemeClr val="tx1"/>
              </a:solidFill>
            </a:endParaRPr>
          </a:p>
        </p:txBody>
      </p:sp>
    </p:spTree>
    <p:extLst>
      <p:ext uri="{BB962C8B-B14F-4D97-AF65-F5344CB8AC3E}">
        <p14:creationId xmlns:p14="http://schemas.microsoft.com/office/powerpoint/2010/main" val="42196335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Common Troubleshooting Situations</a:t>
            </a:r>
          </a:p>
          <a:p>
            <a:endParaRPr lang="en-US" altLang="en-US" smtClean="0">
              <a:latin typeface="Arial" panose="020B0604020202020204" pitchFamily="34" charset="0"/>
            </a:endParaRPr>
          </a:p>
          <a:p>
            <a:r>
              <a:rPr lang="en-US" altLang="en-US" sz="2400" smtClean="0">
                <a:latin typeface="Arial" panose="020B0604020202020204" pitchFamily="34" charset="0"/>
              </a:rPr>
              <a:t>Poor Network Performance</a:t>
            </a:r>
          </a:p>
          <a:p>
            <a:pPr lvl="1"/>
            <a:r>
              <a:rPr lang="en-US" altLang="en-US" smtClean="0">
                <a:latin typeface="Arial" panose="020B0604020202020204" pitchFamily="34" charset="0"/>
              </a:rPr>
              <a:t>What has changed since the last time the network functioned normally?</a:t>
            </a:r>
          </a:p>
          <a:p>
            <a:pPr lvl="1"/>
            <a:r>
              <a:rPr lang="en-US" altLang="en-US" smtClean="0">
                <a:latin typeface="Arial" panose="020B0604020202020204" pitchFamily="34" charset="0"/>
              </a:rPr>
              <a:t>Has new equipment been added to the network?</a:t>
            </a:r>
          </a:p>
          <a:p>
            <a:pPr lvl="1"/>
            <a:r>
              <a:rPr lang="en-US" altLang="en-US" smtClean="0">
                <a:latin typeface="Arial" panose="020B0604020202020204" pitchFamily="34" charset="0"/>
              </a:rPr>
              <a:t>Have new applications been added to computers on the network?</a:t>
            </a:r>
          </a:p>
          <a:p>
            <a:pPr lvl="1"/>
            <a:r>
              <a:rPr lang="en-US" altLang="en-US" smtClean="0">
                <a:latin typeface="Arial" panose="020B0604020202020204" pitchFamily="34" charset="0"/>
              </a:rPr>
              <a:t>Is someone playing electronic games across the network?</a:t>
            </a:r>
          </a:p>
          <a:p>
            <a:pPr lvl="1"/>
            <a:r>
              <a:rPr lang="en-US" altLang="en-US" smtClean="0">
                <a:latin typeface="Arial" panose="020B0604020202020204" pitchFamily="34" charset="0"/>
              </a:rPr>
              <a:t>Are there new users on the network? How many?</a:t>
            </a:r>
          </a:p>
          <a:p>
            <a:pPr lvl="1"/>
            <a:r>
              <a:rPr lang="en-US" altLang="en-US" smtClean="0">
                <a:latin typeface="Arial" panose="020B0604020202020204" pitchFamily="34" charset="0"/>
              </a:rPr>
              <a:t>Could any other new equipment, such as a generator, cause interference near the network?</a:t>
            </a:r>
          </a:p>
          <a:p>
            <a:r>
              <a:rPr lang="en-US" altLang="en-US" sz="2400" smtClean="0">
                <a:latin typeface="Arial" panose="020B0604020202020204" pitchFamily="34" charset="0"/>
              </a:rPr>
              <a:t>If new users, added equipment, or newly introduced applications degrade network performance, time to expand your network</a:t>
            </a:r>
          </a:p>
          <a:p>
            <a:endParaRPr lang="en-US" altLang="en-US" smtClean="0"/>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780A0DE2-2414-487A-A528-F69E0D951E06}" type="slidenum">
              <a:rPr lang="en-US" altLang="en-US" sz="1200" smtClean="0">
                <a:solidFill>
                  <a:schemeClr val="tx1"/>
                </a:solidFill>
              </a:rPr>
              <a:pPr/>
              <a:t>58</a:t>
            </a:fld>
            <a:endParaRPr lang="en-US" altLang="en-US" sz="1200" smtClean="0">
              <a:solidFill>
                <a:schemeClr val="tx1"/>
              </a:solidFill>
            </a:endParaRPr>
          </a:p>
        </p:txBody>
      </p:sp>
    </p:spTree>
    <p:extLst>
      <p:ext uri="{BB962C8B-B14F-4D97-AF65-F5344CB8AC3E}">
        <p14:creationId xmlns:p14="http://schemas.microsoft.com/office/powerpoint/2010/main" val="10510334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Disaster Recovery</a:t>
            </a:r>
          </a:p>
          <a:p>
            <a:endParaRPr lang="en-US" altLang="en-US" smtClean="0">
              <a:latin typeface="Arial" panose="020B0604020202020204" pitchFamily="34" charset="0"/>
            </a:endParaRPr>
          </a:p>
          <a:p>
            <a:r>
              <a:rPr lang="en-US" altLang="en-US" smtClean="0">
                <a:latin typeface="Arial" panose="020B0604020202020204" pitchFamily="34" charset="0"/>
              </a:rPr>
              <a:t>Disaster can be anything from a server disk crash to a fire or flood</a:t>
            </a:r>
          </a:p>
          <a:p>
            <a:r>
              <a:rPr lang="en-US" altLang="en-US" smtClean="0">
                <a:latin typeface="Arial" panose="020B0604020202020204" pitchFamily="34" charset="0"/>
              </a:rPr>
              <a:t>This section focuses on:</a:t>
            </a:r>
          </a:p>
          <a:p>
            <a:pPr lvl="1"/>
            <a:r>
              <a:rPr lang="en-US" altLang="en-US" sz="2400" smtClean="0">
                <a:latin typeface="Arial" panose="020B0604020202020204" pitchFamily="34" charset="0"/>
              </a:rPr>
              <a:t>Backup procedures</a:t>
            </a:r>
          </a:p>
          <a:p>
            <a:pPr lvl="1"/>
            <a:r>
              <a:rPr lang="en-US" altLang="en-US" sz="2400" smtClean="0">
                <a:latin typeface="Arial" panose="020B0604020202020204" pitchFamily="34" charset="0"/>
              </a:rPr>
              <a:t>Recovery from system failure</a:t>
            </a:r>
          </a:p>
          <a:p>
            <a:endParaRPr lang="en-US" altLang="en-US" smtClean="0"/>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5CB5C989-E03C-469E-B93E-1315EF30D4BD}" type="slidenum">
              <a:rPr lang="en-US" altLang="en-US" sz="1200" smtClean="0">
                <a:solidFill>
                  <a:schemeClr val="tx1"/>
                </a:solidFill>
              </a:rPr>
              <a:pPr/>
              <a:t>59</a:t>
            </a:fld>
            <a:endParaRPr lang="en-US" altLang="en-US" sz="1200" smtClean="0">
              <a:solidFill>
                <a:schemeClr val="tx1"/>
              </a:solidFill>
            </a:endParaRPr>
          </a:p>
        </p:txBody>
      </p:sp>
    </p:spTree>
    <p:extLst>
      <p:ext uri="{BB962C8B-B14F-4D97-AF65-F5344CB8AC3E}">
        <p14:creationId xmlns:p14="http://schemas.microsoft.com/office/powerpoint/2010/main" val="1424767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Documentation and IT Staffing</a:t>
            </a:r>
          </a:p>
          <a:p>
            <a:endParaRPr lang="en-US" altLang="en-US" smtClean="0">
              <a:latin typeface="Arial" panose="020B0604020202020204" pitchFamily="34" charset="0"/>
            </a:endParaRPr>
          </a:p>
          <a:p>
            <a:r>
              <a:rPr lang="en-US" altLang="en-US" smtClean="0">
                <a:latin typeface="Arial" panose="020B0604020202020204" pitchFamily="34" charset="0"/>
              </a:rPr>
              <a:t>Documenting the type and frequency of support calls can provide justification for additions to staff or tools to make support more efficient</a:t>
            </a:r>
          </a:p>
          <a:p>
            <a:r>
              <a:rPr lang="en-US" altLang="en-US" smtClean="0">
                <a:latin typeface="Arial" panose="020B0604020202020204" pitchFamily="34" charset="0"/>
              </a:rPr>
              <a:t>Statistics on network response time and bandwidth load as justification for upgrading servers or adding new equipment</a:t>
            </a:r>
          </a:p>
          <a:p>
            <a:r>
              <a:rPr lang="en-US" altLang="en-US" smtClean="0">
                <a:latin typeface="Arial" panose="020B0604020202020204" pitchFamily="34" charset="0"/>
              </a:rPr>
              <a:t>Train new employees on how to properly document additions and changes</a:t>
            </a:r>
          </a:p>
          <a:p>
            <a:endParaRPr lang="en-US" altLang="en-US" smtClean="0"/>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5DBA4042-66CC-44DA-8E22-57BC1CB78D7E}" type="slidenum">
              <a:rPr lang="en-US" altLang="en-US" sz="1200" smtClean="0">
                <a:solidFill>
                  <a:schemeClr val="tx1"/>
                </a:solidFill>
              </a:rPr>
              <a:pPr/>
              <a:t>6</a:t>
            </a:fld>
            <a:endParaRPr lang="en-US" altLang="en-US" sz="1200" smtClean="0">
              <a:solidFill>
                <a:schemeClr val="tx1"/>
              </a:solidFill>
            </a:endParaRPr>
          </a:p>
        </p:txBody>
      </p:sp>
    </p:spTree>
    <p:extLst>
      <p:ext uri="{BB962C8B-B14F-4D97-AF65-F5344CB8AC3E}">
        <p14:creationId xmlns:p14="http://schemas.microsoft.com/office/powerpoint/2010/main" val="158915458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Backing Up Network Data</a:t>
            </a:r>
          </a:p>
          <a:p>
            <a:endParaRPr lang="en-US" altLang="en-US" smtClean="0">
              <a:latin typeface="Arial" panose="020B0604020202020204" pitchFamily="34" charset="0"/>
            </a:endParaRPr>
          </a:p>
          <a:p>
            <a:r>
              <a:rPr lang="en-US" altLang="en-US" smtClean="0">
                <a:latin typeface="Arial" panose="020B0604020202020204" pitchFamily="34" charset="0"/>
              </a:rPr>
              <a:t>Determine what data should be backed up and how often</a:t>
            </a:r>
          </a:p>
          <a:p>
            <a:r>
              <a:rPr lang="en-US" altLang="en-US" smtClean="0">
                <a:latin typeface="Arial" panose="020B0604020202020204" pitchFamily="34" charset="0"/>
              </a:rPr>
              <a:t>Develop a schedule for backing up your data </a:t>
            </a:r>
          </a:p>
          <a:p>
            <a:r>
              <a:rPr lang="en-US" altLang="en-US" smtClean="0">
                <a:latin typeface="Arial" panose="020B0604020202020204" pitchFamily="34" charset="0"/>
              </a:rPr>
              <a:t>Identify people responsible for performing backups</a:t>
            </a:r>
          </a:p>
          <a:p>
            <a:r>
              <a:rPr lang="en-US" altLang="en-US" smtClean="0">
                <a:latin typeface="Arial" panose="020B0604020202020204" pitchFamily="34" charset="0"/>
              </a:rPr>
              <a:t>Test your backup system regularly</a:t>
            </a:r>
          </a:p>
          <a:p>
            <a:r>
              <a:rPr lang="en-US" altLang="en-US" smtClean="0">
                <a:latin typeface="Arial" panose="020B0604020202020204" pitchFamily="34" charset="0"/>
              </a:rPr>
              <a:t>Maintain a backup log listing what data was back up, when the backup took place, who performed the backup, and what media was used</a:t>
            </a:r>
          </a:p>
          <a:p>
            <a:r>
              <a:rPr lang="en-US" altLang="en-US" smtClean="0">
                <a:latin typeface="Arial" panose="020B0604020202020204" pitchFamily="34" charset="0"/>
              </a:rPr>
              <a:t>Develop a plan for storing data after it has been backed up</a:t>
            </a:r>
          </a:p>
          <a:p>
            <a:endParaRPr lang="en-US" altLang="en-US" smtClean="0"/>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59F848C9-7B48-4BC7-9EF7-68CD450E4F54}" type="slidenum">
              <a:rPr lang="en-US" altLang="en-US" sz="1200" smtClean="0">
                <a:solidFill>
                  <a:schemeClr val="tx1"/>
                </a:solidFill>
              </a:rPr>
              <a:pPr/>
              <a:t>60</a:t>
            </a:fld>
            <a:endParaRPr lang="en-US" altLang="en-US" sz="1200" smtClean="0">
              <a:solidFill>
                <a:schemeClr val="tx1"/>
              </a:solidFill>
            </a:endParaRPr>
          </a:p>
        </p:txBody>
      </p:sp>
    </p:spTree>
    <p:extLst>
      <p:ext uri="{BB962C8B-B14F-4D97-AF65-F5344CB8AC3E}">
        <p14:creationId xmlns:p14="http://schemas.microsoft.com/office/powerpoint/2010/main" val="55878177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Backup Types</a:t>
            </a:r>
          </a:p>
          <a:p>
            <a:endParaRPr lang="en-US" altLang="en-US" smtClean="0">
              <a:latin typeface="Arial" panose="020B0604020202020204" pitchFamily="34" charset="0"/>
            </a:endParaRPr>
          </a:p>
          <a:p>
            <a:r>
              <a:rPr lang="en-US" altLang="en-US" i="1" smtClean="0">
                <a:latin typeface="Arial" panose="020B0604020202020204" pitchFamily="34" charset="0"/>
              </a:rPr>
              <a:t>Full backup </a:t>
            </a:r>
            <a:r>
              <a:rPr lang="en-US" altLang="en-US" smtClean="0">
                <a:latin typeface="Arial" panose="020B0604020202020204" pitchFamily="34" charset="0"/>
              </a:rPr>
              <a:t>– copies all selected files to the selected media and marks files as backed up</a:t>
            </a:r>
          </a:p>
          <a:p>
            <a:r>
              <a:rPr lang="en-US" altLang="en-US" i="1" smtClean="0">
                <a:latin typeface="Arial" panose="020B0604020202020204" pitchFamily="34" charset="0"/>
              </a:rPr>
              <a:t>Incremental backup </a:t>
            </a:r>
            <a:r>
              <a:rPr lang="en-US" altLang="en-US" smtClean="0">
                <a:latin typeface="Arial" panose="020B0604020202020204" pitchFamily="34" charset="0"/>
              </a:rPr>
              <a:t>– copies all files changed since the last full or incremental backup and marks files as backed up</a:t>
            </a:r>
          </a:p>
          <a:p>
            <a:r>
              <a:rPr lang="en-US" altLang="en-US" i="1" smtClean="0">
                <a:latin typeface="Arial" panose="020B0604020202020204" pitchFamily="34" charset="0"/>
              </a:rPr>
              <a:t>Differential backup </a:t>
            </a:r>
            <a:r>
              <a:rPr lang="en-US" altLang="en-US" smtClean="0">
                <a:latin typeface="Arial" panose="020B0604020202020204" pitchFamily="34" charset="0"/>
              </a:rPr>
              <a:t>– copies all files since the last file backup; doesn’t mark files as backed up</a:t>
            </a:r>
          </a:p>
          <a:p>
            <a:r>
              <a:rPr lang="en-US" altLang="en-US" i="1" smtClean="0">
                <a:latin typeface="Arial" panose="020B0604020202020204" pitchFamily="34" charset="0"/>
              </a:rPr>
              <a:t>Copy backup </a:t>
            </a:r>
            <a:r>
              <a:rPr lang="en-US" altLang="en-US" smtClean="0">
                <a:latin typeface="Arial" panose="020B0604020202020204" pitchFamily="34" charset="0"/>
              </a:rPr>
              <a:t>– copies selected files to the selected media without marking files as backed up</a:t>
            </a:r>
          </a:p>
          <a:p>
            <a:endParaRPr lang="en-US" altLang="en-US" smtClean="0"/>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42DC3DF5-78C8-416F-A7B7-ADD425F430DC}" type="slidenum">
              <a:rPr lang="en-US" altLang="en-US" sz="1200" smtClean="0">
                <a:solidFill>
                  <a:schemeClr val="tx1"/>
                </a:solidFill>
              </a:rPr>
              <a:pPr/>
              <a:t>61</a:t>
            </a:fld>
            <a:endParaRPr lang="en-US" altLang="en-US" sz="1200" smtClean="0">
              <a:solidFill>
                <a:schemeClr val="tx1"/>
              </a:solidFill>
            </a:endParaRPr>
          </a:p>
        </p:txBody>
      </p:sp>
    </p:spTree>
    <p:extLst>
      <p:ext uri="{BB962C8B-B14F-4D97-AF65-F5344CB8AC3E}">
        <p14:creationId xmlns:p14="http://schemas.microsoft.com/office/powerpoint/2010/main" val="24334343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Backup Types</a:t>
            </a:r>
          </a:p>
          <a:p>
            <a:endParaRPr lang="en-US" altLang="en-US" smtClean="0">
              <a:latin typeface="Arial" panose="020B0604020202020204" pitchFamily="34" charset="0"/>
            </a:endParaRPr>
          </a:p>
          <a:p>
            <a:r>
              <a:rPr lang="en-US" altLang="en-US" i="1" smtClean="0">
                <a:latin typeface="Arial" panose="020B0604020202020204" pitchFamily="34" charset="0"/>
              </a:rPr>
              <a:t>Daily backup </a:t>
            </a:r>
            <a:r>
              <a:rPr lang="en-US" altLang="en-US" smtClean="0">
                <a:latin typeface="Arial" panose="020B0604020202020204" pitchFamily="34" charset="0"/>
              </a:rPr>
              <a:t>– copies all files changed the day the backup is made; doesn’t mark files as backed up</a:t>
            </a:r>
          </a:p>
          <a:p>
            <a:r>
              <a:rPr lang="en-US" altLang="en-US" i="1" smtClean="0">
                <a:latin typeface="Arial" panose="020B0604020202020204" pitchFamily="34" charset="0"/>
              </a:rPr>
              <a:t>Bare metal restore backup </a:t>
            </a:r>
            <a:r>
              <a:rPr lang="en-US" altLang="en-US" smtClean="0">
                <a:latin typeface="Arial" panose="020B0604020202020204" pitchFamily="34" charset="0"/>
              </a:rPr>
              <a:t>– designed to allow restoring the system disk directly from backup media without having to install the OS and backup software first</a:t>
            </a:r>
          </a:p>
          <a:p>
            <a:r>
              <a:rPr lang="en-US" altLang="en-US" smtClean="0">
                <a:latin typeface="Arial" panose="020B0604020202020204" pitchFamily="34" charset="0"/>
              </a:rPr>
              <a:t>Of these backup types:</a:t>
            </a:r>
          </a:p>
          <a:p>
            <a:pPr lvl="1"/>
            <a:r>
              <a:rPr lang="en-US" altLang="en-US" sz="2400" smtClean="0">
                <a:latin typeface="Arial" panose="020B0604020202020204" pitchFamily="34" charset="0"/>
              </a:rPr>
              <a:t>Full, incremental, and differential backups are most useful as part of a regular backup schedule</a:t>
            </a:r>
          </a:p>
          <a:p>
            <a:endParaRPr lang="en-US" altLang="en-US" smtClean="0"/>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8773F2AC-538C-4A3F-A075-93B78B38FDEE}" type="slidenum">
              <a:rPr lang="en-US" altLang="en-US" sz="1200" smtClean="0">
                <a:solidFill>
                  <a:schemeClr val="tx1"/>
                </a:solidFill>
              </a:rPr>
              <a:pPr/>
              <a:t>62</a:t>
            </a:fld>
            <a:endParaRPr lang="en-US" altLang="en-US" sz="1200" smtClean="0">
              <a:solidFill>
                <a:schemeClr val="tx1"/>
              </a:solidFill>
            </a:endParaRPr>
          </a:p>
        </p:txBody>
      </p:sp>
    </p:spTree>
    <p:extLst>
      <p:ext uri="{BB962C8B-B14F-4D97-AF65-F5344CB8AC3E}">
        <p14:creationId xmlns:p14="http://schemas.microsoft.com/office/powerpoint/2010/main" val="6067248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Backup Types</a:t>
            </a:r>
          </a:p>
          <a:p>
            <a:endParaRPr lang="en-US" altLang="en-US" smtClean="0">
              <a:latin typeface="Arial" panose="020B0604020202020204" pitchFamily="34" charset="0"/>
            </a:endParaRPr>
          </a:p>
          <a:p>
            <a:r>
              <a:rPr lang="en-US" altLang="en-US" smtClean="0">
                <a:latin typeface="Arial" panose="020B0604020202020204" pitchFamily="34" charset="0"/>
              </a:rPr>
              <a:t>A good model for creating a backup schedule combines a weekly full backup with daily differential backups</a:t>
            </a:r>
          </a:p>
          <a:p>
            <a:r>
              <a:rPr lang="en-US" altLang="en-US" smtClean="0">
                <a:latin typeface="Arial" panose="020B0604020202020204" pitchFamily="34" charset="0"/>
              </a:rPr>
              <a:t>When creating a schedule, post the schedule and assign one person to perform the backups and sign off on them</a:t>
            </a:r>
          </a:p>
          <a:p>
            <a:r>
              <a:rPr lang="en-US" altLang="en-US" smtClean="0">
                <a:latin typeface="Arial" panose="020B0604020202020204" pitchFamily="34" charset="0"/>
              </a:rPr>
              <a:t>Windows systems have an additional backup type called a system state backup</a:t>
            </a:r>
          </a:p>
          <a:p>
            <a:pPr lvl="1"/>
            <a:r>
              <a:rPr lang="en-US" altLang="en-US" sz="2400" smtClean="0">
                <a:latin typeface="Arial" panose="020B0604020202020204" pitchFamily="34" charset="0"/>
              </a:rPr>
              <a:t>Copies the boot files, registry, Active Directory on domain controllers, and other critical information</a:t>
            </a:r>
          </a:p>
          <a:p>
            <a:endParaRPr lang="en-US" altLang="en-US" smtClean="0"/>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CC8A5714-16DD-4996-B7B1-7C730AE0FEEF}" type="slidenum">
              <a:rPr lang="en-US" altLang="en-US" sz="1200" smtClean="0">
                <a:solidFill>
                  <a:schemeClr val="tx1"/>
                </a:solidFill>
              </a:rPr>
              <a:pPr/>
              <a:t>63</a:t>
            </a:fld>
            <a:endParaRPr lang="en-US" altLang="en-US" sz="1200" smtClean="0">
              <a:solidFill>
                <a:schemeClr val="tx1"/>
              </a:solidFill>
            </a:endParaRPr>
          </a:p>
        </p:txBody>
      </p:sp>
    </p:spTree>
    <p:extLst>
      <p:ext uri="{BB962C8B-B14F-4D97-AF65-F5344CB8AC3E}">
        <p14:creationId xmlns:p14="http://schemas.microsoft.com/office/powerpoint/2010/main" val="35652546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Business Continuity</a:t>
            </a:r>
          </a:p>
          <a:p>
            <a:endParaRPr lang="en-US" altLang="en-US" smtClean="0">
              <a:latin typeface="Arial" panose="020B0604020202020204" pitchFamily="34" charset="0"/>
            </a:endParaRPr>
          </a:p>
          <a:p>
            <a:r>
              <a:rPr lang="en-US" altLang="en-US" smtClean="0">
                <a:latin typeface="Arial" panose="020B0604020202020204" pitchFamily="34" charset="0"/>
              </a:rPr>
              <a:t>Business continuity consists of the policies, procedures, and resources required to ensure a business can function after a major catastrophe</a:t>
            </a:r>
          </a:p>
          <a:p>
            <a:r>
              <a:rPr lang="en-US" altLang="en-US" smtClean="0">
                <a:latin typeface="Arial" panose="020B0604020202020204" pitchFamily="34" charset="0"/>
              </a:rPr>
              <a:t>If the bulk of IT infrastructure is maintained in house, the company should consider one of the following options:</a:t>
            </a:r>
          </a:p>
          <a:p>
            <a:pPr lvl="1"/>
            <a:r>
              <a:rPr lang="en-US" altLang="en-US" sz="2400" b="1" smtClean="0">
                <a:latin typeface="Arial" panose="020B0604020202020204" pitchFamily="34" charset="0"/>
              </a:rPr>
              <a:t>Cold site </a:t>
            </a:r>
            <a:r>
              <a:rPr lang="en-US" altLang="en-US" sz="2400" smtClean="0">
                <a:latin typeface="Arial" panose="020B0604020202020204" pitchFamily="34" charset="0"/>
              </a:rPr>
              <a:t>– physical location that house the hardware needed to get IT functioning again</a:t>
            </a:r>
          </a:p>
          <a:p>
            <a:pPr lvl="1"/>
            <a:r>
              <a:rPr lang="en-US" altLang="en-US" sz="2400" b="1" smtClean="0">
                <a:latin typeface="Arial" panose="020B0604020202020204" pitchFamily="34" charset="0"/>
              </a:rPr>
              <a:t>Warm site </a:t>
            </a:r>
            <a:r>
              <a:rPr lang="en-US" altLang="en-US" sz="2400" smtClean="0">
                <a:latin typeface="Arial" panose="020B0604020202020204" pitchFamily="34" charset="0"/>
              </a:rPr>
              <a:t>– location containing all infrastructure needed for operations to continue</a:t>
            </a:r>
          </a:p>
          <a:p>
            <a:pPr lvl="1"/>
            <a:r>
              <a:rPr lang="en-US" altLang="en-US" sz="2400" b="1" smtClean="0">
                <a:latin typeface="Arial" panose="020B0604020202020204" pitchFamily="34" charset="0"/>
              </a:rPr>
              <a:t>Hot site </a:t>
            </a:r>
            <a:r>
              <a:rPr lang="en-US" altLang="en-US" sz="2400" smtClean="0">
                <a:latin typeface="Arial" panose="020B0604020202020204" pitchFamily="34" charset="0"/>
              </a:rPr>
              <a:t>– can be running at a moment’s notice</a:t>
            </a:r>
          </a:p>
          <a:p>
            <a:endParaRPr lang="en-US" altLang="en-US" smtClean="0"/>
          </a:p>
        </p:txBody>
      </p:sp>
      <p:sp>
        <p:nvSpPr>
          <p:cNvPr id="136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564A0B6A-33D5-4E26-B812-9EE05E417D12}" type="slidenum">
              <a:rPr lang="en-US" altLang="en-US" sz="1200" smtClean="0">
                <a:solidFill>
                  <a:schemeClr val="tx1"/>
                </a:solidFill>
              </a:rPr>
              <a:pPr/>
              <a:t>64</a:t>
            </a:fld>
            <a:endParaRPr lang="en-US" altLang="en-US" sz="1200" smtClean="0">
              <a:solidFill>
                <a:schemeClr val="tx1"/>
              </a:solidFill>
            </a:endParaRPr>
          </a:p>
        </p:txBody>
      </p:sp>
    </p:spTree>
    <p:extLst>
      <p:ext uri="{BB962C8B-B14F-4D97-AF65-F5344CB8AC3E}">
        <p14:creationId xmlns:p14="http://schemas.microsoft.com/office/powerpoint/2010/main" val="29960878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Chapter Summary</a:t>
            </a:r>
          </a:p>
          <a:p>
            <a:endParaRPr lang="en-US" altLang="en-US" smtClean="0">
              <a:latin typeface="Arial" panose="020B0604020202020204" pitchFamily="34" charset="0"/>
            </a:endParaRPr>
          </a:p>
          <a:p>
            <a:r>
              <a:rPr lang="en-US" altLang="en-US" smtClean="0">
                <a:latin typeface="Arial" panose="020B0604020202020204" pitchFamily="34" charset="0"/>
              </a:rPr>
              <a:t>Documenting a network can provide the following advantages:</a:t>
            </a:r>
          </a:p>
          <a:p>
            <a:pPr lvl="1"/>
            <a:r>
              <a:rPr lang="en-US" altLang="en-US" sz="2400" smtClean="0">
                <a:latin typeface="Arial" panose="020B0604020202020204" pitchFamily="34" charset="0"/>
              </a:rPr>
              <a:t>Makes moves, adds and changes easier, provides needed information for troubleshooting, offers justification for additional staff or equipment, helps determine compliance with standards, supplies proof that your installations meet manufacturer hardware or software requirements, reduces training requirements, facilitates security management, allows for better compliance with software licensing agreements</a:t>
            </a:r>
          </a:p>
          <a:p>
            <a:endParaRPr lang="en-US" altLang="en-US" smtClean="0"/>
          </a:p>
        </p:txBody>
      </p:sp>
      <p:sp>
        <p:nvSpPr>
          <p:cNvPr id="138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1E71D5C3-6645-4227-812A-34BA4F3FB233}" type="slidenum">
              <a:rPr lang="en-US" altLang="en-US" sz="1200" smtClean="0">
                <a:solidFill>
                  <a:schemeClr val="tx1"/>
                </a:solidFill>
              </a:rPr>
              <a:pPr/>
              <a:t>65</a:t>
            </a:fld>
            <a:endParaRPr lang="en-US" altLang="en-US" sz="1200" smtClean="0">
              <a:solidFill>
                <a:schemeClr val="tx1"/>
              </a:solidFill>
            </a:endParaRPr>
          </a:p>
        </p:txBody>
      </p:sp>
    </p:spTree>
    <p:extLst>
      <p:ext uri="{BB962C8B-B14F-4D97-AF65-F5344CB8AC3E}">
        <p14:creationId xmlns:p14="http://schemas.microsoft.com/office/powerpoint/2010/main" val="186484291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Chapter Summary</a:t>
            </a:r>
          </a:p>
          <a:p>
            <a:endParaRPr lang="en-US" altLang="en-US" smtClean="0">
              <a:latin typeface="Arial" panose="020B0604020202020204" pitchFamily="34" charset="0"/>
            </a:endParaRPr>
          </a:p>
          <a:p>
            <a:r>
              <a:rPr lang="en-US" altLang="en-US" smtClean="0">
                <a:latin typeface="Arial" panose="020B0604020202020204" pitchFamily="34" charset="0"/>
              </a:rPr>
              <a:t>Elements of the network that should be documented include:</a:t>
            </a:r>
          </a:p>
          <a:p>
            <a:pPr lvl="1"/>
            <a:r>
              <a:rPr lang="en-US" altLang="en-US" sz="2400" smtClean="0">
                <a:latin typeface="Arial" panose="020B0604020202020204" pitchFamily="34" charset="0"/>
              </a:rPr>
              <a:t>A network description, the cable plant, equipment rooms, internetworking devices, servers and workstations</a:t>
            </a:r>
          </a:p>
          <a:p>
            <a:r>
              <a:rPr lang="en-US" altLang="en-US" smtClean="0">
                <a:latin typeface="Arial" panose="020B0604020202020204" pitchFamily="34" charset="0"/>
              </a:rPr>
              <a:t>The problem solving process involves eight steps:</a:t>
            </a:r>
          </a:p>
          <a:p>
            <a:pPr lvl="1"/>
            <a:r>
              <a:rPr lang="en-US" altLang="en-US" sz="2400" smtClean="0">
                <a:latin typeface="Arial" panose="020B0604020202020204" pitchFamily="34" charset="0"/>
              </a:rPr>
              <a:t>Determine the problem definition and scope, gather information, consider possible causes, devise a solution, implement the solution, test the solution, document the solution, and devise preventive measures</a:t>
            </a:r>
          </a:p>
          <a:p>
            <a:endParaRPr lang="en-US" altLang="en-US" smtClean="0"/>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A30912C4-D7A9-4418-8B1D-DBE83F74FA94}" type="slidenum">
              <a:rPr lang="en-US" altLang="en-US" sz="1200" smtClean="0">
                <a:solidFill>
                  <a:schemeClr val="tx1"/>
                </a:solidFill>
              </a:rPr>
              <a:pPr/>
              <a:t>66</a:t>
            </a:fld>
            <a:endParaRPr lang="en-US" altLang="en-US" sz="1200" smtClean="0">
              <a:solidFill>
                <a:schemeClr val="tx1"/>
              </a:solidFill>
            </a:endParaRPr>
          </a:p>
        </p:txBody>
      </p:sp>
    </p:spTree>
    <p:extLst>
      <p:ext uri="{BB962C8B-B14F-4D97-AF65-F5344CB8AC3E}">
        <p14:creationId xmlns:p14="http://schemas.microsoft.com/office/powerpoint/2010/main" val="286641301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Chapter Summary</a:t>
            </a:r>
          </a:p>
          <a:p>
            <a:endParaRPr lang="en-US" altLang="en-US" smtClean="0">
              <a:latin typeface="Arial" panose="020B0604020202020204" pitchFamily="34" charset="0"/>
            </a:endParaRPr>
          </a:p>
          <a:p>
            <a:r>
              <a:rPr lang="en-US" altLang="en-US" smtClean="0">
                <a:latin typeface="Arial" panose="020B0604020202020204" pitchFamily="34" charset="0"/>
              </a:rPr>
              <a:t>There are many approaches to network troubleshooting including:</a:t>
            </a:r>
          </a:p>
          <a:p>
            <a:pPr lvl="1"/>
            <a:r>
              <a:rPr lang="en-US" altLang="en-US" sz="2400" smtClean="0">
                <a:latin typeface="Arial" panose="020B0604020202020204" pitchFamily="34" charset="0"/>
              </a:rPr>
              <a:t>Trial and error, solve by example, the replacement method, and step by step using the OSI model</a:t>
            </a:r>
          </a:p>
          <a:p>
            <a:r>
              <a:rPr lang="en-US" altLang="en-US" smtClean="0">
                <a:latin typeface="Arial" panose="020B0604020202020204" pitchFamily="34" charset="0"/>
              </a:rPr>
              <a:t>Resources available to help troubleshoot include experience, the Web, and network documentation</a:t>
            </a:r>
          </a:p>
          <a:p>
            <a:r>
              <a:rPr lang="en-US" altLang="en-US" smtClean="0">
                <a:latin typeface="Arial" panose="020B0604020202020204" pitchFamily="34" charset="0"/>
              </a:rPr>
              <a:t>There are several tools you can use to get information from your network and its devices to help solve network problems</a:t>
            </a:r>
          </a:p>
          <a:p>
            <a:endParaRPr lang="en-US" altLang="en-US" smtClean="0"/>
          </a:p>
        </p:txBody>
      </p:sp>
      <p:sp>
        <p:nvSpPr>
          <p:cNvPr id="142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2C408CDF-91F2-403C-8D63-D1BF5C177FB8}" type="slidenum">
              <a:rPr lang="en-US" altLang="en-US" sz="1200" smtClean="0">
                <a:solidFill>
                  <a:schemeClr val="tx1"/>
                </a:solidFill>
              </a:rPr>
              <a:pPr/>
              <a:t>67</a:t>
            </a:fld>
            <a:endParaRPr lang="en-US" altLang="en-US" sz="1200" smtClean="0">
              <a:solidFill>
                <a:schemeClr val="tx1"/>
              </a:solidFill>
            </a:endParaRPr>
          </a:p>
        </p:txBody>
      </p:sp>
    </p:spTree>
    <p:extLst>
      <p:ext uri="{BB962C8B-B14F-4D97-AF65-F5344CB8AC3E}">
        <p14:creationId xmlns:p14="http://schemas.microsoft.com/office/powerpoint/2010/main" val="180962296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144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Chapter Summary</a:t>
            </a:r>
          </a:p>
          <a:p>
            <a:endParaRPr lang="en-US" altLang="en-US" smtClean="0">
              <a:latin typeface="Arial" panose="020B0604020202020204" pitchFamily="34" charset="0"/>
            </a:endParaRPr>
          </a:p>
          <a:p>
            <a:r>
              <a:rPr lang="en-US" altLang="en-US" smtClean="0">
                <a:latin typeface="Arial" panose="020B0604020202020204" pitchFamily="34" charset="0"/>
              </a:rPr>
              <a:t>Some common troubleshooting situations are related to cable plant components, electrical power, and network and software upgrades</a:t>
            </a:r>
          </a:p>
          <a:p>
            <a:r>
              <a:rPr lang="en-US" altLang="en-US" smtClean="0">
                <a:latin typeface="Arial" panose="020B0604020202020204" pitchFamily="34" charset="0"/>
              </a:rPr>
              <a:t>If your network is well documented, recovering from network disaster will be easier. Some of the tools to prevent disasters and expedite recovery include data backups, and system repair and recovery features in Windows</a:t>
            </a:r>
          </a:p>
          <a:p>
            <a:endParaRPr lang="en-US" altLang="en-US" smtClean="0"/>
          </a:p>
        </p:txBody>
      </p:sp>
      <p:sp>
        <p:nvSpPr>
          <p:cNvPr id="144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6AC2C055-C9B9-44A3-AB33-5D5855A74C5E}" type="slidenum">
              <a:rPr lang="en-US" altLang="en-US" sz="1200" smtClean="0">
                <a:solidFill>
                  <a:schemeClr val="tx1"/>
                </a:solidFill>
              </a:rPr>
              <a:pPr/>
              <a:t>68</a:t>
            </a:fld>
            <a:endParaRPr lang="en-US" altLang="en-US" sz="1200" smtClean="0">
              <a:solidFill>
                <a:schemeClr val="tx1"/>
              </a:solidFill>
            </a:endParaRPr>
          </a:p>
        </p:txBody>
      </p:sp>
    </p:spTree>
    <p:extLst>
      <p:ext uri="{BB962C8B-B14F-4D97-AF65-F5344CB8AC3E}">
        <p14:creationId xmlns:p14="http://schemas.microsoft.com/office/powerpoint/2010/main" val="2004183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Documentation and Standards Compliance</a:t>
            </a:r>
          </a:p>
          <a:p>
            <a:endParaRPr lang="en-US" altLang="en-US" smtClean="0">
              <a:latin typeface="Arial" panose="020B0604020202020204" pitchFamily="34" charset="0"/>
            </a:endParaRPr>
          </a:p>
          <a:p>
            <a:r>
              <a:rPr lang="en-US" altLang="en-US" smtClean="0">
                <a:latin typeface="Arial" panose="020B0604020202020204" pitchFamily="34" charset="0"/>
              </a:rPr>
              <a:t>Be sure to document which standards are in use</a:t>
            </a:r>
          </a:p>
          <a:p>
            <a:pPr lvl="1"/>
            <a:r>
              <a:rPr lang="en-US" altLang="en-US" sz="2400" smtClean="0">
                <a:latin typeface="Arial" panose="020B0604020202020204" pitchFamily="34" charset="0"/>
              </a:rPr>
              <a:t>Example: Whether 568-A or 568-B wiring standard is used for patch panels and jacks</a:t>
            </a:r>
          </a:p>
          <a:p>
            <a:r>
              <a:rPr lang="en-US" altLang="en-US" smtClean="0">
                <a:latin typeface="Arial" panose="020B0604020202020204" pitchFamily="34" charset="0"/>
              </a:rPr>
              <a:t>Another reason to document standards compliance:</a:t>
            </a:r>
          </a:p>
          <a:p>
            <a:pPr lvl="1"/>
            <a:r>
              <a:rPr lang="en-US" altLang="en-US" sz="2400" smtClean="0">
                <a:latin typeface="Arial" panose="020B0604020202020204" pitchFamily="34" charset="0"/>
              </a:rPr>
              <a:t>When there’s a dispute between you and an equipment vendor about a persistent network error</a:t>
            </a:r>
          </a:p>
          <a:p>
            <a:endParaRPr lang="en-US" altLang="en-US" smtClean="0"/>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9C0C85AA-03E4-45A6-B95A-1674225989A5}" type="slidenum">
              <a:rPr lang="en-US" altLang="en-US" sz="1200" smtClean="0">
                <a:solidFill>
                  <a:schemeClr val="tx1"/>
                </a:solidFill>
              </a:rPr>
              <a:pPr/>
              <a:t>7</a:t>
            </a:fld>
            <a:endParaRPr lang="en-US" altLang="en-US" sz="1200" smtClean="0">
              <a:solidFill>
                <a:schemeClr val="tx1"/>
              </a:solidFill>
            </a:endParaRPr>
          </a:p>
        </p:txBody>
      </p:sp>
    </p:spTree>
    <p:extLst>
      <p:ext uri="{BB962C8B-B14F-4D97-AF65-F5344CB8AC3E}">
        <p14:creationId xmlns:p14="http://schemas.microsoft.com/office/powerpoint/2010/main" val="2230450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Documentation and Technical Support</a:t>
            </a:r>
          </a:p>
          <a:p>
            <a:endParaRPr lang="en-US" altLang="en-US" smtClean="0">
              <a:latin typeface="Arial" panose="020B0604020202020204" pitchFamily="34" charset="0"/>
            </a:endParaRPr>
          </a:p>
          <a:p>
            <a:r>
              <a:rPr lang="en-US" altLang="en-US" smtClean="0">
                <a:latin typeface="Arial" panose="020B0604020202020204" pitchFamily="34" charset="0"/>
              </a:rPr>
              <a:t>When solving a network device problem, some manufacturers of  network devices will want to know that your cabling passed appropriate tests as well as other test results</a:t>
            </a:r>
          </a:p>
          <a:p>
            <a:r>
              <a:rPr lang="en-US" altLang="en-US" smtClean="0">
                <a:latin typeface="Arial" panose="020B0604020202020204" pitchFamily="34" charset="0"/>
              </a:rPr>
              <a:t>When calling technical support for a software problem on one of your servers, the manufacturer will most likely want to know the hardware details as well as operating system version and patch installations</a:t>
            </a:r>
          </a:p>
          <a:p>
            <a:endParaRPr lang="en-US" altLang="en-US" smtClean="0"/>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05168A2A-1364-4E87-9A72-33A7343DD50E}" type="slidenum">
              <a:rPr lang="en-US" altLang="en-US" sz="1200" smtClean="0">
                <a:solidFill>
                  <a:schemeClr val="tx1"/>
                </a:solidFill>
              </a:rPr>
              <a:pPr/>
              <a:t>8</a:t>
            </a:fld>
            <a:endParaRPr lang="en-US" altLang="en-US" sz="1200" smtClean="0">
              <a:solidFill>
                <a:schemeClr val="tx1"/>
              </a:solidFill>
            </a:endParaRPr>
          </a:p>
        </p:txBody>
      </p:sp>
    </p:spTree>
    <p:extLst>
      <p:ext uri="{BB962C8B-B14F-4D97-AF65-F5344CB8AC3E}">
        <p14:creationId xmlns:p14="http://schemas.microsoft.com/office/powerpoint/2010/main" val="2215784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Documentation and Security</a:t>
            </a:r>
          </a:p>
          <a:p>
            <a:endParaRPr lang="en-US" altLang="en-US" smtClean="0">
              <a:latin typeface="Arial" panose="020B0604020202020204" pitchFamily="34" charset="0"/>
            </a:endParaRPr>
          </a:p>
          <a:p>
            <a:r>
              <a:rPr lang="en-US" altLang="en-US" smtClean="0">
                <a:latin typeface="Arial" panose="020B0604020202020204" pitchFamily="34" charset="0"/>
              </a:rPr>
              <a:t>Documenting security patches and virus protection updates helps you adhere to your security policies and confirms your resistance to current threats</a:t>
            </a:r>
          </a:p>
          <a:p>
            <a:endParaRPr lang="en-US" altLang="en-US" smtClean="0"/>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0B866B35-7C7A-4389-B5C0-78AB1E281A04}" type="slidenum">
              <a:rPr lang="en-US" altLang="en-US" sz="1200" smtClean="0">
                <a:solidFill>
                  <a:schemeClr val="tx1"/>
                </a:solidFill>
              </a:rPr>
              <a:pPr/>
              <a:t>9</a:t>
            </a:fld>
            <a:endParaRPr lang="en-US" altLang="en-US" sz="1200" smtClean="0">
              <a:solidFill>
                <a:schemeClr val="tx1"/>
              </a:solidFill>
            </a:endParaRPr>
          </a:p>
        </p:txBody>
      </p:sp>
    </p:spTree>
    <p:extLst>
      <p:ext uri="{BB962C8B-B14F-4D97-AF65-F5344CB8AC3E}">
        <p14:creationId xmlns:p14="http://schemas.microsoft.com/office/powerpoint/2010/main" val="11676024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3124200"/>
            <a:ext cx="7772400" cy="838200"/>
          </a:xfrm>
        </p:spPr>
        <p:txBody>
          <a:bodyPr/>
          <a:lstStyle>
            <a:lvl1pPr>
              <a:defRPr sz="4400"/>
            </a:lvl1pPr>
          </a:lstStyle>
          <a:p>
            <a:r>
              <a:rPr lang="en-US"/>
              <a:t>Click to edit Master title</a:t>
            </a:r>
          </a:p>
        </p:txBody>
      </p:sp>
      <p:sp>
        <p:nvSpPr>
          <p:cNvPr id="4099" name="Rectangle 3"/>
          <p:cNvSpPr>
            <a:spLocks noGrp="1" noChangeArrowheads="1"/>
          </p:cNvSpPr>
          <p:nvPr>
            <p:ph type="subTitle" idx="1"/>
          </p:nvPr>
        </p:nvSpPr>
        <p:spPr>
          <a:xfrm>
            <a:off x="1371600" y="4191000"/>
            <a:ext cx="6248400" cy="990600"/>
          </a:xfrm>
        </p:spPr>
        <p:txBody>
          <a:bodyPr/>
          <a:lstStyle>
            <a:lvl1pPr marL="0" indent="0" algn="ctr">
              <a:buFontTx/>
              <a:buNone/>
              <a:defRPr sz="4300" b="1"/>
            </a:lvl1pPr>
          </a:lstStyle>
          <a:p>
            <a:r>
              <a:rPr lang="en-US"/>
              <a:t>Click to edit Master subtitle style</a:t>
            </a:r>
          </a:p>
        </p:txBody>
      </p:sp>
    </p:spTree>
    <p:extLst>
      <p:ext uri="{BB962C8B-B14F-4D97-AF65-F5344CB8AC3E}">
        <p14:creationId xmlns:p14="http://schemas.microsoft.com/office/powerpoint/2010/main" val="57725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5638800" y="6426200"/>
            <a:ext cx="188118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r>
              <a:rPr lang="en-US" sz="1100" dirty="0" smtClean="0">
                <a:solidFill>
                  <a:schemeClr val="tx1"/>
                </a:solidFill>
                <a:latin typeface="Arial" panose="020B0604020202020204" pitchFamily="34" charset="0"/>
                <a:ea typeface="ＭＳ Ｐゴシック"/>
                <a:cs typeface="ＭＳ Ｐゴシック"/>
              </a:rPr>
              <a:t>© </a:t>
            </a:r>
            <a:r>
              <a:rPr lang="en-US" sz="1100" dirty="0" err="1" smtClean="0">
                <a:solidFill>
                  <a:schemeClr val="tx1"/>
                </a:solidFill>
                <a:latin typeface="Arial" panose="020B0604020202020204" pitchFamily="34" charset="0"/>
                <a:ea typeface="ＭＳ Ｐゴシック"/>
                <a:cs typeface="ＭＳ Ｐゴシック"/>
              </a:rPr>
              <a:t>Cengage</a:t>
            </a:r>
            <a:r>
              <a:rPr lang="en-US" sz="1100" dirty="0" smtClean="0">
                <a:solidFill>
                  <a:schemeClr val="tx1"/>
                </a:solidFill>
                <a:latin typeface="Arial" panose="020B0604020202020204" pitchFamily="34" charset="0"/>
                <a:ea typeface="ＭＳ Ｐゴシック"/>
                <a:cs typeface="ＭＳ Ｐゴシック"/>
              </a:rPr>
              <a:t> Learning  2016</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33400" y="1524000"/>
            <a:ext cx="8077200" cy="457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ftr" sz="quarter" idx="10"/>
          </p:nvPr>
        </p:nvSpPr>
        <p:spPr/>
        <p:txBody>
          <a:bodyPr/>
          <a:lstStyle>
            <a:lvl1pPr>
              <a:defRPr/>
            </a:lvl1pPr>
          </a:lstStyle>
          <a:p>
            <a:pPr>
              <a:defRPr/>
            </a:pPr>
            <a:r>
              <a:rPr lang="en-US"/>
              <a:t>Guide to Networking Essentials, 7th ed.</a:t>
            </a:r>
          </a:p>
        </p:txBody>
      </p:sp>
      <p:sp>
        <p:nvSpPr>
          <p:cNvPr id="6" name="Rectangle 5"/>
          <p:cNvSpPr>
            <a:spLocks noGrp="1" noChangeArrowheads="1"/>
          </p:cNvSpPr>
          <p:nvPr>
            <p:ph type="sldNum" sz="quarter" idx="11"/>
          </p:nvPr>
        </p:nvSpPr>
        <p:spPr/>
        <p:txBody>
          <a:bodyPr/>
          <a:lstStyle>
            <a:lvl1pPr>
              <a:defRPr/>
            </a:lvl1pPr>
          </a:lstStyle>
          <a:p>
            <a:pPr>
              <a:defRPr/>
            </a:pPr>
            <a:fld id="{F9EACB77-57F9-49FC-A612-53A6313D6CF3}" type="slidenum">
              <a:rPr lang="en-US"/>
              <a:pPr>
                <a:defRPr/>
              </a:pPr>
              <a:t>‹#›</a:t>
            </a:fld>
            <a:endParaRPr lang="en-US"/>
          </a:p>
        </p:txBody>
      </p:sp>
    </p:spTree>
    <p:extLst>
      <p:ext uri="{BB962C8B-B14F-4D97-AF65-F5344CB8AC3E}">
        <p14:creationId xmlns:p14="http://schemas.microsoft.com/office/powerpoint/2010/main" val="37027550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6" name="Footer Placeholder 5"/>
          <p:cNvSpPr>
            <a:spLocks noGrp="1" noChangeArrowheads="1"/>
          </p:cNvSpPr>
          <p:nvPr>
            <p:ph type="ftr" sz="quarter" idx="3"/>
          </p:nvPr>
        </p:nvSpPr>
        <p:spPr bwMode="auto">
          <a:xfrm>
            <a:off x="533400" y="6324600"/>
            <a:ext cx="3733800" cy="3810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solidFill>
                  <a:srgbClr val="222222"/>
                </a:solidFill>
                <a:latin typeface="Arial" charset="0"/>
              </a:defRPr>
            </a:lvl1pPr>
          </a:lstStyle>
          <a:p>
            <a:pPr>
              <a:defRPr/>
            </a:pPr>
            <a:r>
              <a:rPr lang="en-US"/>
              <a:t>Guide to Networking Essentials, 7th ed.</a:t>
            </a:r>
          </a:p>
        </p:txBody>
      </p:sp>
      <p:sp>
        <p:nvSpPr>
          <p:cNvPr id="7" name="Slide Number Placeholder 6"/>
          <p:cNvSpPr>
            <a:spLocks noGrp="1" noChangeArrowheads="1"/>
          </p:cNvSpPr>
          <p:nvPr>
            <p:ph type="sldNum" sz="quarter" idx="4"/>
          </p:nvPr>
        </p:nvSpPr>
        <p:spPr bwMode="auto">
          <a:xfrm>
            <a:off x="8001000" y="6324600"/>
            <a:ext cx="609600" cy="3810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solidFill>
                  <a:srgbClr val="222222"/>
                </a:solidFill>
              </a:defRPr>
            </a:lvl1pPr>
          </a:lstStyle>
          <a:p>
            <a:pPr>
              <a:defRPr/>
            </a:pPr>
            <a:fld id="{79D88C77-8DF8-4A26-8507-E0DF2199B54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08" r:id="rId1"/>
    <p:sldLayoutId id="2147484009" r:id="rId2"/>
  </p:sldLayoutIdLst>
  <p:hf hdr="0" dt="0"/>
  <p:txStyles>
    <p:titleStyle>
      <a:lvl1pPr algn="ctr" rtl="0" eaLnBrk="0" fontAlgn="base" hangingPunct="0">
        <a:spcBef>
          <a:spcPct val="0"/>
        </a:spcBef>
        <a:spcAft>
          <a:spcPct val="0"/>
        </a:spcAft>
        <a:defRPr sz="3600">
          <a:solidFill>
            <a:srgbClr val="222222"/>
          </a:solidFill>
          <a:latin typeface="Arial" charset="0"/>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Arial" charset="0"/>
          <a:ea typeface="+mn-ea"/>
          <a:cs typeface="+mn-cs"/>
        </a:defRPr>
      </a:lvl1pPr>
      <a:lvl2pPr marL="742950" indent="-285750" algn="l" rtl="0" eaLnBrk="0" fontAlgn="base" hangingPunct="0">
        <a:spcBef>
          <a:spcPct val="20000"/>
        </a:spcBef>
        <a:spcAft>
          <a:spcPct val="0"/>
        </a:spcAft>
        <a:buChar char="–"/>
        <a:defRPr sz="2000">
          <a:solidFill>
            <a:srgbClr val="222222"/>
          </a:solidFill>
          <a:latin typeface="Arial" charset="0"/>
        </a:defRPr>
      </a:lvl2pPr>
      <a:lvl3pPr marL="1143000" indent="-228600" algn="l" rtl="0" eaLnBrk="0" fontAlgn="base" hangingPunct="0">
        <a:spcBef>
          <a:spcPct val="20000"/>
        </a:spcBef>
        <a:spcAft>
          <a:spcPct val="0"/>
        </a:spcAft>
        <a:buChar char="•"/>
        <a:defRPr>
          <a:solidFill>
            <a:srgbClr val="222222"/>
          </a:solidFill>
          <a:latin typeface="Arial" charset="0"/>
        </a:defRPr>
      </a:lvl3pPr>
      <a:lvl4pPr marL="1600200" indent="-228600" algn="l" rtl="0" eaLnBrk="0" fontAlgn="base" hangingPunct="0">
        <a:spcBef>
          <a:spcPct val="20000"/>
        </a:spcBef>
        <a:spcAft>
          <a:spcPct val="0"/>
        </a:spcAft>
        <a:buChar char="–"/>
        <a:defRPr sz="1600">
          <a:solidFill>
            <a:srgbClr val="222222"/>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ctrTitle"/>
          </p:nvPr>
        </p:nvSpPr>
        <p:spPr>
          <a:xfrm>
            <a:off x="609600" y="1447800"/>
            <a:ext cx="8001000" cy="2209800"/>
          </a:xfrm>
        </p:spPr>
        <p:txBody>
          <a:bodyPr/>
          <a:lstStyle/>
          <a:p>
            <a:pPr eaLnBrk="1" hangingPunct="1"/>
            <a:r>
              <a:rPr lang="en-US" altLang="en-US" sz="3600" b="1" smtClean="0">
                <a:latin typeface="Arial" panose="020B0604020202020204" pitchFamily="34" charset="0"/>
              </a:rPr>
              <a:t>Guide to Networking Essentials, </a:t>
            </a:r>
            <a:br>
              <a:rPr lang="en-US" altLang="en-US" sz="3600" b="1" smtClean="0">
                <a:latin typeface="Arial" panose="020B0604020202020204" pitchFamily="34" charset="0"/>
              </a:rPr>
            </a:br>
            <a:r>
              <a:rPr lang="en-US" altLang="en-US" sz="3600" b="1" smtClean="0">
                <a:latin typeface="Arial" panose="020B0604020202020204" pitchFamily="34" charset="0"/>
              </a:rPr>
              <a:t>7</a:t>
            </a:r>
            <a:r>
              <a:rPr lang="en-US" altLang="en-US" sz="3600" b="1" baseline="30000" smtClean="0">
                <a:latin typeface="Arial" panose="020B0604020202020204" pitchFamily="34" charset="0"/>
              </a:rPr>
              <a:t>th</a:t>
            </a:r>
            <a:r>
              <a:rPr lang="en-US" altLang="en-US" sz="3600" b="1" smtClean="0">
                <a:latin typeface="Arial" panose="020B0604020202020204" pitchFamily="34" charset="0"/>
              </a:rPr>
              <a:t> ed.</a:t>
            </a:r>
          </a:p>
        </p:txBody>
      </p:sp>
      <p:sp>
        <p:nvSpPr>
          <p:cNvPr id="6147" name="Rectangle 1027"/>
          <p:cNvSpPr>
            <a:spLocks noGrp="1" noChangeArrowheads="1"/>
          </p:cNvSpPr>
          <p:nvPr>
            <p:ph type="subTitle" idx="1"/>
          </p:nvPr>
        </p:nvSpPr>
        <p:spPr>
          <a:xfrm>
            <a:off x="609600" y="4419600"/>
            <a:ext cx="8077200" cy="1447800"/>
          </a:xfrm>
        </p:spPr>
        <p:txBody>
          <a:bodyPr/>
          <a:lstStyle/>
          <a:p>
            <a:pPr eaLnBrk="1" hangingPunct="1">
              <a:lnSpc>
                <a:spcPct val="90000"/>
              </a:lnSpc>
            </a:pPr>
            <a:r>
              <a:rPr lang="en-US" altLang="en-US" sz="3400" b="0" i="1" dirty="0" smtClean="0">
                <a:latin typeface="Arial" panose="020B0604020202020204" pitchFamily="34" charset="0"/>
              </a:rPr>
              <a:t>Topic 05</a:t>
            </a:r>
          </a:p>
          <a:p>
            <a:pPr eaLnBrk="1" hangingPunct="1">
              <a:lnSpc>
                <a:spcPct val="90000"/>
              </a:lnSpc>
            </a:pPr>
            <a:r>
              <a:rPr lang="en-US" altLang="en-US" sz="3400" b="0" i="1" dirty="0" smtClean="0">
                <a:latin typeface="Arial" panose="020B0604020202020204" pitchFamily="34" charset="0"/>
              </a:rPr>
              <a:t>Troubleshooting </a:t>
            </a:r>
            <a:r>
              <a:rPr lang="en-US" altLang="en-US" sz="3400" b="0" i="1" dirty="0" smtClean="0">
                <a:latin typeface="Arial" panose="020B0604020202020204" pitchFamily="34" charset="0"/>
              </a:rPr>
              <a:t>and Support</a:t>
            </a:r>
          </a:p>
        </p:txBody>
      </p:sp>
      <p:pic>
        <p:nvPicPr>
          <p:cNvPr id="6148" name="Picture 2" descr="C:\Users\Julie\Documents\DropBox\InstructorResources\cengage-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2860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latin typeface="Arial" panose="020B0604020202020204" pitchFamily="34" charset="0"/>
              </a:rPr>
              <a:t>What Should Be Documented?</a:t>
            </a:r>
          </a:p>
        </p:txBody>
      </p:sp>
      <p:sp>
        <p:nvSpPr>
          <p:cNvPr id="2457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2458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71A72B4-8C8B-4164-994B-DBD18E8791A6}" type="slidenum">
              <a:rPr lang="en-US" altLang="en-US" sz="1400" smtClean="0">
                <a:latin typeface="Times New Roman" panose="02020603050405020304" pitchFamily="18" charset="0"/>
              </a:rPr>
              <a:pPr>
                <a:spcBef>
                  <a:spcPct val="0"/>
                </a:spcBef>
                <a:buFontTx/>
                <a:buNone/>
              </a:pPr>
              <a:t>10</a:t>
            </a:fld>
            <a:endParaRPr lang="en-US" altLang="en-US" sz="1400" smtClean="0">
              <a:latin typeface="Times New Roman" panose="02020603050405020304" pitchFamily="18" charset="0"/>
            </a:endParaRPr>
          </a:p>
        </p:txBody>
      </p:sp>
      <p:sp>
        <p:nvSpPr>
          <p:cNvPr id="24581" name="Content Placeholder 6"/>
          <p:cNvSpPr>
            <a:spLocks noGrp="1"/>
          </p:cNvSpPr>
          <p:nvPr>
            <p:ph idx="1"/>
          </p:nvPr>
        </p:nvSpPr>
        <p:spPr/>
        <p:txBody>
          <a:bodyPr/>
          <a:lstStyle/>
          <a:p>
            <a:r>
              <a:rPr lang="en-US" altLang="en-US" smtClean="0">
                <a:latin typeface="Arial" panose="020B0604020202020204" pitchFamily="34" charset="0"/>
              </a:rPr>
              <a:t>Some items you might want to document:</a:t>
            </a:r>
          </a:p>
          <a:p>
            <a:pPr lvl="1"/>
            <a:r>
              <a:rPr lang="en-US" altLang="en-US" sz="2400" i="1" smtClean="0">
                <a:latin typeface="Arial" panose="020B0604020202020204" pitchFamily="34" charset="0"/>
              </a:rPr>
              <a:t>Description of the network </a:t>
            </a:r>
            <a:r>
              <a:rPr lang="en-US" altLang="en-US" sz="2400" smtClean="0">
                <a:latin typeface="Arial" panose="020B0604020202020204" pitchFamily="34" charset="0"/>
              </a:rPr>
              <a:t>– should include network topology, network technologies in use, the operating systems installed, and the number of devices and users served</a:t>
            </a:r>
          </a:p>
          <a:p>
            <a:pPr lvl="1"/>
            <a:r>
              <a:rPr lang="en-US" altLang="en-US" sz="2400" i="1" smtClean="0">
                <a:latin typeface="Arial" panose="020B0604020202020204" pitchFamily="34" charset="0"/>
              </a:rPr>
              <a:t>Cable plant</a:t>
            </a:r>
            <a:r>
              <a:rPr lang="en-US" altLang="en-US" sz="2400" smtClean="0">
                <a:latin typeface="Arial" panose="020B0604020202020204" pitchFamily="34" charset="0"/>
              </a:rPr>
              <a:t> – describes the physical layout of your network cabling, the terminations used, conventions used for labeling your cable and equipment, and results of test completed on the cable plant</a:t>
            </a:r>
          </a:p>
          <a:p>
            <a:pPr lvl="1"/>
            <a:r>
              <a:rPr lang="en-US" altLang="en-US" sz="2400" i="1" smtClean="0">
                <a:latin typeface="Arial" panose="020B0604020202020204" pitchFamily="34" charset="0"/>
              </a:rPr>
              <a:t>Equipment rooms/telecommunications closets </a:t>
            </a:r>
            <a:r>
              <a:rPr lang="en-US" altLang="en-US" sz="2400" smtClean="0">
                <a:latin typeface="Arial" panose="020B0604020202020204" pitchFamily="34" charset="0"/>
              </a:rPr>
              <a:t>– document the items in each room and their location</a:t>
            </a:r>
          </a:p>
          <a:p>
            <a:endParaRPr lang="en-US" altLang="en-US" smtClean="0">
              <a:latin typeface="Arial" panose="020B0604020202020204" pitchFamily="34" charset="0"/>
            </a:endParaRPr>
          </a:p>
          <a:p>
            <a:endParaRPr lang="en-US" altLang="en-US" smtClean="0">
              <a:latin typeface="Arial" panose="020B0604020202020204" pitchFamily="34" charset="0"/>
            </a:endParaRPr>
          </a:p>
          <a:p>
            <a:endParaRPr lang="en-US" altLang="en-US" smtClean="0">
              <a:latin typeface="Arial" panose="020B0604020202020204" pitchFamily="34" charset="0"/>
            </a:endParaRPr>
          </a:p>
          <a:p>
            <a:endParaRPr lang="en-US" altLang="en-US" smtClean="0">
              <a:latin typeface="Arial" panose="020B0604020202020204" pitchFamily="34" charset="0"/>
            </a:endParaRPr>
          </a:p>
          <a:p>
            <a:endParaRPr lang="en-US" altLang="en-US" smtClean="0">
              <a:latin typeface="Arial" panose="020B0604020202020204" pitchFamily="34" charset="0"/>
            </a:endParaRPr>
          </a:p>
          <a:p>
            <a:endParaRPr lang="en-US" altLang="en-US" smtClean="0">
              <a:latin typeface="Arial" panose="020B0604020202020204" pitchFamily="34" charset="0"/>
            </a:endParaRPr>
          </a:p>
          <a:p>
            <a:endParaRPr lang="en-US" altLang="en-US" smtClean="0">
              <a:latin typeface="Arial" panose="020B0604020202020204" pitchFamily="34" charset="0"/>
            </a:endParaRPr>
          </a:p>
          <a:p>
            <a:endParaRPr lang="en-US" altLang="en-US" smtClean="0">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mtClean="0">
                <a:latin typeface="Arial" panose="020B0604020202020204" pitchFamily="34" charset="0"/>
              </a:rPr>
              <a:t>What Should Be Documented?</a:t>
            </a:r>
          </a:p>
        </p:txBody>
      </p:sp>
      <p:sp>
        <p:nvSpPr>
          <p:cNvPr id="2662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2662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2EC3013-D420-4532-965C-6771630E1DDE}" type="slidenum">
              <a:rPr lang="en-US" altLang="en-US" sz="1400" smtClean="0">
                <a:latin typeface="Times New Roman" panose="02020603050405020304" pitchFamily="18" charset="0"/>
              </a:rPr>
              <a:pPr>
                <a:spcBef>
                  <a:spcPct val="0"/>
                </a:spcBef>
                <a:buFontTx/>
                <a:buNone/>
              </a:pPr>
              <a:t>11</a:t>
            </a:fld>
            <a:endParaRPr lang="en-US" altLang="en-US" sz="1400" smtClean="0">
              <a:latin typeface="Times New Roman" panose="02020603050405020304" pitchFamily="18" charset="0"/>
            </a:endParaRPr>
          </a:p>
        </p:txBody>
      </p:sp>
      <p:sp>
        <p:nvSpPr>
          <p:cNvPr id="26629" name="Content Placeholder 6"/>
          <p:cNvSpPr>
            <a:spLocks noGrp="1"/>
          </p:cNvSpPr>
          <p:nvPr>
            <p:ph idx="1"/>
          </p:nvPr>
        </p:nvSpPr>
        <p:spPr/>
        <p:txBody>
          <a:bodyPr/>
          <a:lstStyle/>
          <a:p>
            <a:r>
              <a:rPr lang="en-US" altLang="en-US" smtClean="0">
                <a:latin typeface="Arial" panose="020B0604020202020204" pitchFamily="34" charset="0"/>
              </a:rPr>
              <a:t>Some items you might want to document (cont’d):</a:t>
            </a:r>
          </a:p>
          <a:p>
            <a:pPr lvl="1"/>
            <a:r>
              <a:rPr lang="en-US" altLang="en-US" sz="2400" i="1" smtClean="0">
                <a:latin typeface="Arial" panose="020B0604020202020204" pitchFamily="34" charset="0"/>
              </a:rPr>
              <a:t>Internetworking devices </a:t>
            </a:r>
            <a:r>
              <a:rPr lang="en-US" altLang="en-US" sz="2400" smtClean="0">
                <a:latin typeface="Arial" panose="020B0604020202020204" pitchFamily="34" charset="0"/>
              </a:rPr>
              <a:t>– Know what devices are connected to other devices, network management features, port usage, physical and logical addresses, model numbers, and hardware/software revision numbers</a:t>
            </a:r>
          </a:p>
          <a:p>
            <a:pPr lvl="1"/>
            <a:r>
              <a:rPr lang="en-US" altLang="en-US" sz="2400" i="1" smtClean="0">
                <a:latin typeface="Arial" panose="020B0604020202020204" pitchFamily="34" charset="0"/>
              </a:rPr>
              <a:t>Servers </a:t>
            </a:r>
            <a:r>
              <a:rPr lang="en-US" altLang="en-US" sz="2400" smtClean="0">
                <a:latin typeface="Arial" panose="020B0604020202020204" pitchFamily="34" charset="0"/>
              </a:rPr>
              <a:t>– Document hardware configuration, operating system and application version numbers, NIC information, and system serial and model numbers</a:t>
            </a:r>
          </a:p>
          <a:p>
            <a:pPr lvl="1"/>
            <a:r>
              <a:rPr lang="en-US" altLang="en-US" sz="2400" smtClean="0">
                <a:latin typeface="Arial" panose="020B0604020202020204" pitchFamily="34" charset="0"/>
              </a:rPr>
              <a:t>Workstations – Hardware and software configuration, physical and logical addresses</a:t>
            </a:r>
          </a:p>
          <a:p>
            <a:pPr lvl="1"/>
            <a:endParaRPr lang="en-US" altLang="en-US" sz="2400" smtClean="0">
              <a:latin typeface="Arial" panose="020B0604020202020204" pitchFamily="34" charset="0"/>
            </a:endParaRPr>
          </a:p>
          <a:p>
            <a:endParaRPr lang="en-US" altLang="en-US" smtClean="0">
              <a:latin typeface="Arial" panose="020B0604020202020204" pitchFamily="34" charset="0"/>
            </a:endParaRPr>
          </a:p>
          <a:p>
            <a:endParaRPr lang="en-US" altLang="en-US" smtClean="0">
              <a:latin typeface="Arial" panose="020B0604020202020204" pitchFamily="34" charset="0"/>
            </a:endParaRPr>
          </a:p>
          <a:p>
            <a:endParaRPr lang="en-US" altLang="en-US" smtClean="0">
              <a:latin typeface="Arial" panose="020B0604020202020204" pitchFamily="34" charset="0"/>
            </a:endParaRPr>
          </a:p>
          <a:p>
            <a:endParaRPr lang="en-US" altLang="en-US" smtClean="0">
              <a:latin typeface="Arial" panose="020B0604020202020204" pitchFamily="34" charset="0"/>
            </a:endParaRPr>
          </a:p>
          <a:p>
            <a:endParaRPr lang="en-US" altLang="en-US" smtClean="0">
              <a:latin typeface="Arial" panose="020B0604020202020204" pitchFamily="34" charset="0"/>
            </a:endParaRPr>
          </a:p>
          <a:p>
            <a:endParaRPr lang="en-US" altLang="en-US" smtClean="0">
              <a:latin typeface="Arial" panose="020B0604020202020204" pitchFamily="34" charset="0"/>
            </a:endParaRPr>
          </a:p>
          <a:p>
            <a:endParaRPr lang="en-US" altLang="en-US" smtClean="0">
              <a:latin typeface="Arial" panose="020B0604020202020204" pitchFamily="34" charset="0"/>
            </a:endParaRPr>
          </a:p>
          <a:p>
            <a:endParaRPr lang="en-US" altLang="en-US" smtClean="0">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28675" name="Slide Number Placeholder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6EB2660-FF56-469C-A21F-D082C7F5066D}" type="slidenum">
              <a:rPr lang="en-US" altLang="en-US" sz="1400" smtClean="0">
                <a:latin typeface="Times New Roman" panose="02020603050405020304" pitchFamily="18" charset="0"/>
              </a:rPr>
              <a:pPr>
                <a:spcBef>
                  <a:spcPct val="0"/>
                </a:spcBef>
                <a:buFontTx/>
                <a:buNone/>
              </a:pPr>
              <a:t>12</a:t>
            </a:fld>
            <a:endParaRPr lang="en-US" altLang="en-US" sz="1400" smtClean="0">
              <a:latin typeface="Times New Roman" panose="02020603050405020304" pitchFamily="18" charset="0"/>
            </a:endParaRPr>
          </a:p>
        </p:txBody>
      </p:sp>
      <p:sp>
        <p:nvSpPr>
          <p:cNvPr id="28676" name="Rectangle 2"/>
          <p:cNvSpPr>
            <a:spLocks noGrp="1" noChangeArrowheads="1"/>
          </p:cNvSpPr>
          <p:nvPr>
            <p:ph type="title" idx="4294967295"/>
          </p:nvPr>
        </p:nvSpPr>
        <p:spPr/>
        <p:txBody>
          <a:bodyPr/>
          <a:lstStyle/>
          <a:p>
            <a:r>
              <a:rPr lang="en-US" altLang="en-US" smtClean="0">
                <a:latin typeface="Arial" panose="020B0604020202020204" pitchFamily="34" charset="0"/>
              </a:rPr>
              <a:t>The Problem-Solving Process</a:t>
            </a:r>
          </a:p>
        </p:txBody>
      </p:sp>
      <p:sp>
        <p:nvSpPr>
          <p:cNvPr id="28677" name="Rectangle 3"/>
          <p:cNvSpPr>
            <a:spLocks noGrp="1" noChangeArrowheads="1"/>
          </p:cNvSpPr>
          <p:nvPr>
            <p:ph type="body" idx="4294967295"/>
          </p:nvPr>
        </p:nvSpPr>
        <p:spPr/>
        <p:txBody>
          <a:bodyPr/>
          <a:lstStyle/>
          <a:p>
            <a:r>
              <a:rPr lang="en-US" altLang="en-US" smtClean="0">
                <a:latin typeface="Arial" panose="020B0604020202020204" pitchFamily="34" charset="0"/>
              </a:rPr>
              <a:t>Steps of the problem-solving process:</a:t>
            </a:r>
          </a:p>
          <a:p>
            <a:pPr lvl="1"/>
            <a:r>
              <a:rPr lang="en-US" altLang="en-US" smtClean="0">
                <a:latin typeface="Arial" panose="020B0604020202020204" pitchFamily="34" charset="0"/>
              </a:rPr>
              <a:t>Determine the problem definition and scope</a:t>
            </a:r>
          </a:p>
          <a:p>
            <a:pPr lvl="1"/>
            <a:r>
              <a:rPr lang="en-US" altLang="en-US" smtClean="0">
                <a:latin typeface="Arial" panose="020B0604020202020204" pitchFamily="34" charset="0"/>
              </a:rPr>
              <a:t>Gather information</a:t>
            </a:r>
          </a:p>
          <a:p>
            <a:pPr lvl="1"/>
            <a:r>
              <a:rPr lang="en-US" altLang="en-US" smtClean="0">
                <a:latin typeface="Arial" panose="020B0604020202020204" pitchFamily="34" charset="0"/>
              </a:rPr>
              <a:t>Consider possible causes</a:t>
            </a:r>
          </a:p>
          <a:p>
            <a:pPr lvl="1"/>
            <a:r>
              <a:rPr lang="en-US" altLang="en-US" smtClean="0">
                <a:latin typeface="Arial" panose="020B0604020202020204" pitchFamily="34" charset="0"/>
              </a:rPr>
              <a:t>Devise a solution</a:t>
            </a:r>
          </a:p>
          <a:p>
            <a:pPr lvl="1"/>
            <a:r>
              <a:rPr lang="en-US" altLang="en-US" smtClean="0">
                <a:latin typeface="Arial" panose="020B0604020202020204" pitchFamily="34" charset="0"/>
              </a:rPr>
              <a:t>Implement the solution</a:t>
            </a:r>
          </a:p>
          <a:p>
            <a:pPr lvl="1"/>
            <a:r>
              <a:rPr lang="en-US" altLang="en-US" smtClean="0">
                <a:latin typeface="Arial" panose="020B0604020202020204" pitchFamily="34" charset="0"/>
              </a:rPr>
              <a:t>Test the solution</a:t>
            </a:r>
          </a:p>
          <a:p>
            <a:pPr lvl="1"/>
            <a:r>
              <a:rPr lang="en-US" altLang="en-US" smtClean="0">
                <a:latin typeface="Arial" panose="020B0604020202020204" pitchFamily="34" charset="0"/>
              </a:rPr>
              <a:t>Document the solution</a:t>
            </a:r>
          </a:p>
          <a:p>
            <a:pPr lvl="1"/>
            <a:r>
              <a:rPr lang="en-US" altLang="en-US" smtClean="0">
                <a:latin typeface="Arial" panose="020B0604020202020204" pitchFamily="34" charset="0"/>
              </a:rPr>
              <a:t>Devise preventative measures</a:t>
            </a:r>
          </a:p>
          <a:p>
            <a:pPr>
              <a:buFontTx/>
              <a:buNone/>
            </a:pPr>
            <a:endParaRPr lang="en-US" altLang="en-US" smtClean="0">
              <a:latin typeface="Arial" panose="020B0604020202020204" pitchFamily="34" charset="0"/>
            </a:endParaRPr>
          </a:p>
          <a:p>
            <a:endParaRPr lang="en-US" altLang="en-US" smtClean="0">
              <a:latin typeface="Arial" panose="020B0604020202020204" pitchFamily="34" charset="0"/>
            </a:endParaRPr>
          </a:p>
          <a:p>
            <a:endParaRPr lang="en-US" altLang="en-US" smtClean="0">
              <a:latin typeface="Arial" panose="020B0604020202020204" pitchFamily="34" charset="0"/>
            </a:endParaRPr>
          </a:p>
          <a:p>
            <a:endParaRPr lang="en-US" altLang="en-US" smtClean="0">
              <a:latin typeface="Arial" panose="020B0604020202020204" pitchFamily="34" charset="0"/>
            </a:endParaRPr>
          </a:p>
          <a:p>
            <a:endParaRPr lang="en-US" altLang="en-US" smtClean="0">
              <a:latin typeface="Arial" panose="020B0604020202020204" pitchFamily="34" charset="0"/>
            </a:endParaRPr>
          </a:p>
          <a:p>
            <a:endParaRPr lang="en-US" altLang="en-US" smtClean="0">
              <a:latin typeface="Arial" panose="020B0604020202020204" pitchFamily="34" charset="0"/>
            </a:endParaRPr>
          </a:p>
          <a:p>
            <a:pPr>
              <a:buFontTx/>
              <a:buNone/>
            </a:pPr>
            <a:endParaRPr lang="en-US" altLang="en-US" smtClean="0">
              <a:latin typeface="Arial" panose="020B0604020202020204" pitchFamily="34" charset="0"/>
            </a:endParaRPr>
          </a:p>
          <a:p>
            <a:endParaRPr lang="en-US" altLang="en-US" smtClean="0">
              <a:latin typeface="Arial" panose="020B0604020202020204" pitchFamily="34" charset="0"/>
            </a:endParaRPr>
          </a:p>
          <a:p>
            <a:pPr>
              <a:buFontTx/>
              <a:buNone/>
            </a:pPr>
            <a:r>
              <a:rPr lang="en-US" altLang="en-US" sz="2000" smtClean="0">
                <a:latin typeface="Arial" panose="020B0604020202020204" pitchFamily="34"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30723" name="Slide Number Placeholder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402B6A-E3C2-4530-81D1-F7B50CB69713}" type="slidenum">
              <a:rPr lang="en-US" altLang="en-US" sz="1400" smtClean="0">
                <a:latin typeface="Times New Roman" panose="02020603050405020304" pitchFamily="18" charset="0"/>
              </a:rPr>
              <a:pPr>
                <a:spcBef>
                  <a:spcPct val="0"/>
                </a:spcBef>
                <a:buFontTx/>
                <a:buNone/>
              </a:pPr>
              <a:t>13</a:t>
            </a:fld>
            <a:endParaRPr lang="en-US" altLang="en-US" sz="1400" smtClean="0">
              <a:latin typeface="Times New Roman" panose="02020603050405020304" pitchFamily="18" charset="0"/>
            </a:endParaRPr>
          </a:p>
        </p:txBody>
      </p:sp>
      <p:sp>
        <p:nvSpPr>
          <p:cNvPr id="30724" name="Rectangle 2"/>
          <p:cNvSpPr>
            <a:spLocks noGrp="1" noChangeArrowheads="1"/>
          </p:cNvSpPr>
          <p:nvPr>
            <p:ph type="title" idx="4294967295"/>
          </p:nvPr>
        </p:nvSpPr>
        <p:spPr/>
        <p:txBody>
          <a:bodyPr/>
          <a:lstStyle/>
          <a:p>
            <a:r>
              <a:rPr lang="en-US" altLang="en-US" smtClean="0">
                <a:latin typeface="Arial" panose="020B0604020202020204" pitchFamily="34" charset="0"/>
              </a:rPr>
              <a:t>Step 1: Determine the Problem Definition and Scope</a:t>
            </a:r>
          </a:p>
        </p:txBody>
      </p:sp>
      <p:sp>
        <p:nvSpPr>
          <p:cNvPr id="30725" name="Rectangle 3"/>
          <p:cNvSpPr>
            <a:spLocks noGrp="1" noChangeArrowheads="1"/>
          </p:cNvSpPr>
          <p:nvPr>
            <p:ph type="body" idx="4294967295"/>
          </p:nvPr>
        </p:nvSpPr>
        <p:spPr/>
        <p:txBody>
          <a:bodyPr/>
          <a:lstStyle/>
          <a:p>
            <a:r>
              <a:rPr lang="en-US" altLang="en-US" smtClean="0">
                <a:solidFill>
                  <a:schemeClr val="tx1"/>
                </a:solidFill>
                <a:latin typeface="Arial" panose="020B0604020202020204" pitchFamily="34" charset="0"/>
              </a:rPr>
              <a:t>A problem definition should describe what does work and what doesn’t work</a:t>
            </a:r>
          </a:p>
          <a:p>
            <a:r>
              <a:rPr lang="en-US" altLang="en-US" smtClean="0">
                <a:solidFill>
                  <a:schemeClr val="tx1"/>
                </a:solidFill>
                <a:latin typeface="Arial" panose="020B0604020202020204" pitchFamily="34" charset="0"/>
              </a:rPr>
              <a:t>Know who and what are affected by the problem</a:t>
            </a:r>
          </a:p>
          <a:p>
            <a:r>
              <a:rPr lang="en-US" altLang="en-US" smtClean="0">
                <a:solidFill>
                  <a:schemeClr val="tx1"/>
                </a:solidFill>
                <a:latin typeface="Arial" panose="020B0604020202020204" pitchFamily="34" charset="0"/>
              </a:rPr>
              <a:t>Questions to ask:</a:t>
            </a:r>
          </a:p>
          <a:p>
            <a:pPr lvl="1"/>
            <a:r>
              <a:rPr lang="en-US" altLang="en-US" sz="2200" smtClean="0">
                <a:solidFill>
                  <a:schemeClr val="tx1"/>
                </a:solidFill>
                <a:latin typeface="Arial" panose="020B0604020202020204" pitchFamily="34" charset="0"/>
              </a:rPr>
              <a:t>Is anyone else near you having the same problem?</a:t>
            </a:r>
          </a:p>
          <a:p>
            <a:pPr lvl="1"/>
            <a:r>
              <a:rPr lang="en-US" altLang="en-US" sz="2200" smtClean="0">
                <a:solidFill>
                  <a:schemeClr val="tx1"/>
                </a:solidFill>
                <a:latin typeface="Arial" panose="020B0604020202020204" pitchFamily="34" charset="0"/>
              </a:rPr>
              <a:t>What about other areas of the building?</a:t>
            </a:r>
          </a:p>
          <a:p>
            <a:pPr lvl="1"/>
            <a:r>
              <a:rPr lang="en-US" altLang="en-US" sz="2200" smtClean="0">
                <a:solidFill>
                  <a:schemeClr val="tx1"/>
                </a:solidFill>
                <a:latin typeface="Arial" panose="020B0604020202020204" pitchFamily="34" charset="0"/>
              </a:rPr>
              <a:t>Is the problem occurring with all applications or just one?</a:t>
            </a:r>
          </a:p>
          <a:p>
            <a:pPr lvl="1"/>
            <a:r>
              <a:rPr lang="en-US" altLang="en-US" sz="2200" smtClean="0">
                <a:solidFill>
                  <a:schemeClr val="tx1"/>
                </a:solidFill>
                <a:latin typeface="Arial" panose="020B0604020202020204" pitchFamily="34" charset="0"/>
              </a:rPr>
              <a:t>If you move to a different computer, does the problem occur there as well?</a:t>
            </a:r>
          </a:p>
          <a:p>
            <a:pPr>
              <a:buFontTx/>
              <a:buNone/>
            </a:pPr>
            <a:endParaRPr lang="en-US" altLang="en-US" smtClean="0">
              <a:solidFill>
                <a:schemeClr val="tx1"/>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32771" name="Slide Number Placeholder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B3CB432-926E-4022-82FF-1F8947B248D7}" type="slidenum">
              <a:rPr lang="en-US" altLang="en-US" sz="1400" smtClean="0">
                <a:latin typeface="Times New Roman" panose="02020603050405020304" pitchFamily="18" charset="0"/>
              </a:rPr>
              <a:pPr>
                <a:spcBef>
                  <a:spcPct val="0"/>
                </a:spcBef>
                <a:buFontTx/>
                <a:buNone/>
              </a:pPr>
              <a:t>14</a:t>
            </a:fld>
            <a:endParaRPr lang="en-US" altLang="en-US" sz="1400" smtClean="0">
              <a:latin typeface="Times New Roman" panose="02020603050405020304" pitchFamily="18" charset="0"/>
            </a:endParaRPr>
          </a:p>
        </p:txBody>
      </p:sp>
      <p:sp>
        <p:nvSpPr>
          <p:cNvPr id="32772" name="Rectangle 2"/>
          <p:cNvSpPr>
            <a:spLocks noGrp="1" noChangeArrowheads="1"/>
          </p:cNvSpPr>
          <p:nvPr>
            <p:ph type="title" idx="4294967295"/>
          </p:nvPr>
        </p:nvSpPr>
        <p:spPr/>
        <p:txBody>
          <a:bodyPr/>
          <a:lstStyle/>
          <a:p>
            <a:r>
              <a:rPr lang="en-US" altLang="en-US" smtClean="0">
                <a:latin typeface="Arial" panose="020B0604020202020204" pitchFamily="34" charset="0"/>
              </a:rPr>
              <a:t>Step 1: Determine the Problem Definition and Scope</a:t>
            </a:r>
          </a:p>
        </p:txBody>
      </p:sp>
      <p:sp>
        <p:nvSpPr>
          <p:cNvPr id="32773" name="Rectangle 3"/>
          <p:cNvSpPr>
            <a:spLocks noGrp="1" noChangeArrowheads="1"/>
          </p:cNvSpPr>
          <p:nvPr>
            <p:ph type="body" idx="4294967295"/>
          </p:nvPr>
        </p:nvSpPr>
        <p:spPr/>
        <p:txBody>
          <a:bodyPr/>
          <a:lstStyle/>
          <a:p>
            <a:r>
              <a:rPr lang="en-US" altLang="en-US" smtClean="0">
                <a:latin typeface="Arial" panose="020B0604020202020204" pitchFamily="34" charset="0"/>
              </a:rPr>
              <a:t>Examples of a problem definition and scope:</a:t>
            </a:r>
          </a:p>
          <a:p>
            <a:pPr lvl="1"/>
            <a:r>
              <a:rPr lang="en-US" altLang="en-US" smtClean="0">
                <a:latin typeface="Arial" panose="020B0604020202020204" pitchFamily="34" charset="0"/>
              </a:rPr>
              <a:t>Mike can’t access the e-mail server. Other servers are available to Mike, and no one else reports the problem.</a:t>
            </a:r>
          </a:p>
          <a:p>
            <a:pPr lvl="1"/>
            <a:r>
              <a:rPr lang="en-US" altLang="en-US" smtClean="0">
                <a:latin typeface="Arial" panose="020B0604020202020204" pitchFamily="34" charset="0"/>
              </a:rPr>
              <a:t>Third-floor users can’t log on to the network, other floors can.</a:t>
            </a:r>
          </a:p>
          <a:p>
            <a:pPr lvl="1"/>
            <a:r>
              <a:rPr lang="en-US" altLang="en-US" smtClean="0">
                <a:latin typeface="Arial" panose="020B0604020202020204" pitchFamily="34" charset="0"/>
              </a:rPr>
              <a:t>Camille can’t print to the new LaserJet printer on her fourth floor. She as tried several applications. No other users have tried to print to this printer.</a:t>
            </a:r>
          </a:p>
          <a:p>
            <a:pPr lvl="1"/>
            <a:r>
              <a:rPr lang="en-US" altLang="en-US" smtClean="0">
                <a:latin typeface="Arial" panose="020B0604020202020204" pitchFamily="34" charset="0"/>
              </a:rPr>
              <a:t>Julie reports that the network is slow while accessing her Documents folder. Access to the Internet and other resources seem to work with normal performance</a:t>
            </a:r>
          </a:p>
          <a:p>
            <a:r>
              <a:rPr lang="en-US" altLang="en-US" smtClean="0">
                <a:latin typeface="Arial" panose="020B0604020202020204" pitchFamily="34" charset="0"/>
              </a:rPr>
              <a:t>Assign a priority to the problem once you have defined it.</a:t>
            </a:r>
          </a:p>
          <a:p>
            <a:endParaRPr lang="en-US" altLang="en-US"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34819" name="Slide Number Placeholder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8A79BF6-6066-432E-8660-2E6C2FB3F30F}" type="slidenum">
              <a:rPr lang="en-US" altLang="en-US" sz="1400" smtClean="0">
                <a:latin typeface="Times New Roman" panose="02020603050405020304" pitchFamily="18" charset="0"/>
              </a:rPr>
              <a:pPr>
                <a:spcBef>
                  <a:spcPct val="0"/>
                </a:spcBef>
                <a:buFontTx/>
                <a:buNone/>
              </a:pPr>
              <a:t>15</a:t>
            </a:fld>
            <a:endParaRPr lang="en-US" altLang="en-US" sz="1400" smtClean="0">
              <a:latin typeface="Times New Roman" panose="02020603050405020304" pitchFamily="18" charset="0"/>
            </a:endParaRPr>
          </a:p>
        </p:txBody>
      </p:sp>
      <p:sp>
        <p:nvSpPr>
          <p:cNvPr id="34820" name="Rectangle 2"/>
          <p:cNvSpPr>
            <a:spLocks noGrp="1" noChangeArrowheads="1"/>
          </p:cNvSpPr>
          <p:nvPr>
            <p:ph type="title" idx="4294967295"/>
          </p:nvPr>
        </p:nvSpPr>
        <p:spPr/>
        <p:txBody>
          <a:bodyPr/>
          <a:lstStyle/>
          <a:p>
            <a:r>
              <a:rPr lang="en-US" altLang="en-US" smtClean="0">
                <a:latin typeface="Arial" panose="020B0604020202020204" pitchFamily="34" charset="0"/>
              </a:rPr>
              <a:t>Step 2: Gather Information</a:t>
            </a:r>
          </a:p>
        </p:txBody>
      </p:sp>
      <p:sp>
        <p:nvSpPr>
          <p:cNvPr id="34821" name="Rectangle 3"/>
          <p:cNvSpPr>
            <a:spLocks noGrp="1" noChangeArrowheads="1"/>
          </p:cNvSpPr>
          <p:nvPr>
            <p:ph type="body" idx="4294967295"/>
          </p:nvPr>
        </p:nvSpPr>
        <p:spPr/>
        <p:txBody>
          <a:bodyPr/>
          <a:lstStyle/>
          <a:p>
            <a:r>
              <a:rPr lang="en-US" altLang="en-US" smtClean="0">
                <a:latin typeface="Arial" panose="020B0604020202020204" pitchFamily="34" charset="0"/>
              </a:rPr>
              <a:t>Know the right questions to ask:</a:t>
            </a:r>
          </a:p>
          <a:p>
            <a:r>
              <a:rPr lang="en-US" altLang="en-US" smtClean="0">
                <a:latin typeface="Arial" panose="020B0604020202020204" pitchFamily="34" charset="0"/>
              </a:rPr>
              <a:t>Did it ever work?</a:t>
            </a:r>
          </a:p>
          <a:p>
            <a:pPr lvl="1"/>
            <a:r>
              <a:rPr lang="en-US" altLang="en-US" sz="2200" smtClean="0">
                <a:latin typeface="Arial" panose="020B0604020202020204" pitchFamily="34" charset="0"/>
              </a:rPr>
              <a:t>This question is often overlooked but may prove helpful</a:t>
            </a:r>
          </a:p>
          <a:p>
            <a:r>
              <a:rPr lang="en-US" altLang="en-US" smtClean="0">
                <a:latin typeface="Arial" panose="020B0604020202020204" pitchFamily="34" charset="0"/>
              </a:rPr>
              <a:t>When did it stop working?</a:t>
            </a:r>
          </a:p>
          <a:p>
            <a:pPr lvl="1"/>
            <a:r>
              <a:rPr lang="en-US" altLang="en-US" sz="2200" smtClean="0">
                <a:latin typeface="Arial" panose="020B0604020202020204" pitchFamily="34" charset="0"/>
              </a:rPr>
              <a:t>Does the problem occur all the time or only intermittently?</a:t>
            </a:r>
          </a:p>
          <a:p>
            <a:pPr lvl="1"/>
            <a:r>
              <a:rPr lang="en-US" altLang="en-US" sz="2200" smtClean="0">
                <a:latin typeface="Arial" panose="020B0604020202020204" pitchFamily="34" charset="0"/>
              </a:rPr>
              <a:t>Are there particular times of the day when the problem occurs?</a:t>
            </a:r>
          </a:p>
          <a:p>
            <a:pPr lvl="1"/>
            <a:r>
              <a:rPr lang="en-US" altLang="en-US" sz="2200" smtClean="0">
                <a:latin typeface="Arial" panose="020B0604020202020204" pitchFamily="34" charset="0"/>
              </a:rPr>
              <a:t>Are other applications running when the problem occurs?</a:t>
            </a:r>
          </a:p>
          <a:p>
            <a:r>
              <a:rPr lang="en-US" altLang="en-US" smtClean="0">
                <a:latin typeface="Arial" panose="020B0604020202020204" pitchFamily="34" charset="0"/>
              </a:rPr>
              <a:t>Has anything changed?</a:t>
            </a:r>
          </a:p>
          <a:p>
            <a:pPr lvl="1"/>
            <a:r>
              <a:rPr lang="en-US" altLang="en-US" sz="2200" smtClean="0">
                <a:latin typeface="Arial" panose="020B0604020202020204" pitchFamily="34" charset="0"/>
              </a:rPr>
              <a:t>Ask your self that question as well…were any network changes made?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36867" name="Slide Number Placeholder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6FF4B19-C070-4461-B27B-E6E18990F00D}" type="slidenum">
              <a:rPr lang="en-US" altLang="en-US" sz="1400" smtClean="0">
                <a:latin typeface="Times New Roman" panose="02020603050405020304" pitchFamily="18" charset="0"/>
              </a:rPr>
              <a:pPr>
                <a:spcBef>
                  <a:spcPct val="0"/>
                </a:spcBef>
                <a:buFontTx/>
                <a:buNone/>
              </a:pPr>
              <a:t>16</a:t>
            </a:fld>
            <a:endParaRPr lang="en-US" altLang="en-US" sz="1400" smtClean="0">
              <a:latin typeface="Times New Roman" panose="02020603050405020304" pitchFamily="18" charset="0"/>
            </a:endParaRPr>
          </a:p>
        </p:txBody>
      </p:sp>
      <p:sp>
        <p:nvSpPr>
          <p:cNvPr id="36868" name="Rectangle 2"/>
          <p:cNvSpPr>
            <a:spLocks noGrp="1" noChangeArrowheads="1"/>
          </p:cNvSpPr>
          <p:nvPr>
            <p:ph type="title" idx="4294967295"/>
          </p:nvPr>
        </p:nvSpPr>
        <p:spPr/>
        <p:txBody>
          <a:bodyPr/>
          <a:lstStyle/>
          <a:p>
            <a:r>
              <a:rPr lang="en-US" altLang="en-US" smtClean="0">
                <a:latin typeface="Arial" panose="020B0604020202020204" pitchFamily="34" charset="0"/>
              </a:rPr>
              <a:t>Step 2: Gather Information</a:t>
            </a:r>
          </a:p>
        </p:txBody>
      </p:sp>
      <p:sp>
        <p:nvSpPr>
          <p:cNvPr id="36869" name="Rectangle 3"/>
          <p:cNvSpPr>
            <a:spLocks noGrp="1" noChangeArrowheads="1"/>
          </p:cNvSpPr>
          <p:nvPr>
            <p:ph type="body" idx="4294967295"/>
          </p:nvPr>
        </p:nvSpPr>
        <p:spPr>
          <a:xfrm>
            <a:off x="762000" y="1676400"/>
            <a:ext cx="7239000" cy="4572000"/>
          </a:xfrm>
        </p:spPr>
        <p:txBody>
          <a:bodyPr/>
          <a:lstStyle/>
          <a:p>
            <a:pPr>
              <a:lnSpc>
                <a:spcPct val="90000"/>
              </a:lnSpc>
            </a:pPr>
            <a:r>
              <a:rPr lang="en-US" altLang="en-US" sz="2400" smtClean="0">
                <a:latin typeface="Arial" panose="020B0604020202020204" pitchFamily="34" charset="0"/>
              </a:rPr>
              <a:t>Never ignore the obvious</a:t>
            </a:r>
          </a:p>
          <a:p>
            <a:pPr lvl="1">
              <a:lnSpc>
                <a:spcPct val="90000"/>
              </a:lnSpc>
            </a:pPr>
            <a:r>
              <a:rPr lang="en-US" altLang="en-US" sz="2200" smtClean="0">
                <a:latin typeface="Arial" panose="020B0604020202020204" pitchFamily="34" charset="0"/>
              </a:rPr>
              <a:t>Check for unplugged cables</a:t>
            </a:r>
          </a:p>
          <a:p>
            <a:pPr>
              <a:lnSpc>
                <a:spcPct val="90000"/>
              </a:lnSpc>
            </a:pPr>
            <a:r>
              <a:rPr lang="en-US" altLang="en-US" smtClean="0">
                <a:latin typeface="Arial" panose="020B0604020202020204" pitchFamily="34" charset="0"/>
              </a:rPr>
              <a:t>Define how it is supposed to work</a:t>
            </a:r>
          </a:p>
          <a:p>
            <a:pPr lvl="1">
              <a:lnSpc>
                <a:spcPct val="90000"/>
              </a:lnSpc>
            </a:pPr>
            <a:r>
              <a:rPr lang="en-US" altLang="en-US" sz="2200" smtClean="0">
                <a:latin typeface="Arial" panose="020B0604020202020204" pitchFamily="34" charset="0"/>
              </a:rPr>
              <a:t>Have good documentation and a clear baseline of your network</a:t>
            </a:r>
          </a:p>
          <a:p>
            <a:pPr lvl="1">
              <a:lnSpc>
                <a:spcPct val="90000"/>
              </a:lnSpc>
            </a:pPr>
            <a:r>
              <a:rPr lang="en-US" altLang="en-US" sz="2200" smtClean="0">
                <a:latin typeface="Arial" panose="020B0604020202020204" pitchFamily="34" charset="0"/>
              </a:rPr>
              <a:t>A baseline of your network should include network utilization statistics; utilization statistics on server CPUs, memory, hard drives, and other resources; and normal traffic patterns</a:t>
            </a:r>
          </a:p>
          <a:p>
            <a:pPr lvl="1">
              <a:lnSpc>
                <a:spcPct val="90000"/>
              </a:lnSpc>
            </a:pPr>
            <a:r>
              <a:rPr lang="en-US" altLang="en-US" sz="2200" smtClean="0">
                <a:latin typeface="Arial" panose="020B0604020202020204" pitchFamily="34" charset="0"/>
              </a:rPr>
              <a:t>Why important? Example – If network utilization increases 2-3% per month for several months, you can prepare for a performance upgrade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smtClean="0">
                <a:latin typeface="Arial" panose="020B0604020202020204" pitchFamily="34" charset="0"/>
              </a:rPr>
              <a:t>Step 3: Consider Possible Causes</a:t>
            </a:r>
          </a:p>
        </p:txBody>
      </p:sp>
      <p:sp>
        <p:nvSpPr>
          <p:cNvPr id="38915" name="Content Placeholder 2"/>
          <p:cNvSpPr>
            <a:spLocks noGrp="1"/>
          </p:cNvSpPr>
          <p:nvPr>
            <p:ph idx="1"/>
          </p:nvPr>
        </p:nvSpPr>
        <p:spPr/>
        <p:txBody>
          <a:bodyPr/>
          <a:lstStyle/>
          <a:p>
            <a:r>
              <a:rPr lang="en-US" altLang="en-US" sz="2500" smtClean="0">
                <a:latin typeface="Arial" panose="020B0604020202020204" pitchFamily="34" charset="0"/>
              </a:rPr>
              <a:t>Your goal is to create a checklist of possible things that could have gone wrong</a:t>
            </a:r>
          </a:p>
          <a:p>
            <a:r>
              <a:rPr lang="en-US" altLang="en-US" sz="2500" smtClean="0">
                <a:latin typeface="Arial" panose="020B0604020202020204" pitchFamily="34" charset="0"/>
              </a:rPr>
              <a:t>Example: An entire area of a building lost connection with the network, but no other areas are affected</a:t>
            </a:r>
          </a:p>
          <a:p>
            <a:pPr lvl="1"/>
            <a:r>
              <a:rPr lang="en-US" altLang="en-US" smtClean="0">
                <a:latin typeface="Arial" panose="020B0604020202020204" pitchFamily="34" charset="0"/>
              </a:rPr>
              <a:t>The connection in the main wiring closet to the rest of the network has failed</a:t>
            </a:r>
          </a:p>
          <a:p>
            <a:pPr lvl="1"/>
            <a:r>
              <a:rPr lang="en-US" altLang="en-US" smtClean="0">
                <a:latin typeface="Arial" panose="020B0604020202020204" pitchFamily="34" charset="0"/>
              </a:rPr>
              <a:t>The switch to which all workstations are connected has lost power or completely failed in some way</a:t>
            </a:r>
          </a:p>
          <a:p>
            <a:pPr lvl="1"/>
            <a:r>
              <a:rPr lang="en-US" altLang="en-US" smtClean="0">
                <a:latin typeface="Arial" panose="020B0604020202020204" pitchFamily="34" charset="0"/>
              </a:rPr>
              <a:t>All workstations have acquired a virus through the network, and the virus affects their network connection</a:t>
            </a:r>
          </a:p>
          <a:p>
            <a:pPr lvl="1"/>
            <a:r>
              <a:rPr lang="en-US" altLang="en-US" smtClean="0">
                <a:latin typeface="Arial" panose="020B0604020202020204" pitchFamily="34" charset="0"/>
              </a:rPr>
              <a:t>A major upgrade has been made recently on all workstations in that area, and incorrect network addresses were configured</a:t>
            </a:r>
          </a:p>
        </p:txBody>
      </p:sp>
      <p:sp>
        <p:nvSpPr>
          <p:cNvPr id="3891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3891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B4B3FB9-7FE6-4D05-B8F9-69EDF6AF46BE}" type="slidenum">
              <a:rPr lang="en-US" altLang="en-US" sz="1400" smtClean="0">
                <a:latin typeface="Times New Roman" panose="02020603050405020304" pitchFamily="18" charset="0"/>
              </a:rPr>
              <a:pPr>
                <a:spcBef>
                  <a:spcPct val="0"/>
                </a:spcBef>
                <a:buFontTx/>
                <a:buNone/>
              </a:pPr>
              <a:t>17</a:t>
            </a:fld>
            <a:endParaRPr lang="en-US" altLang="en-US" sz="1400" smtClean="0">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smtClean="0">
                <a:latin typeface="Arial" panose="020B0604020202020204" pitchFamily="34" charset="0"/>
              </a:rPr>
              <a:t>Step 4: Devise a Solution</a:t>
            </a:r>
          </a:p>
        </p:txBody>
      </p:sp>
      <p:sp>
        <p:nvSpPr>
          <p:cNvPr id="40963" name="Content Placeholder 2"/>
          <p:cNvSpPr>
            <a:spLocks noGrp="1"/>
          </p:cNvSpPr>
          <p:nvPr>
            <p:ph idx="1"/>
          </p:nvPr>
        </p:nvSpPr>
        <p:spPr/>
        <p:txBody>
          <a:bodyPr/>
          <a:lstStyle/>
          <a:p>
            <a:r>
              <a:rPr lang="en-US" altLang="en-US" smtClean="0">
                <a:latin typeface="Arial" panose="020B0604020202020204" pitchFamily="34" charset="0"/>
              </a:rPr>
              <a:t>Before devising a solution, consider the following:</a:t>
            </a:r>
          </a:p>
          <a:p>
            <a:pPr lvl="1"/>
            <a:r>
              <a:rPr lang="en-US" altLang="en-US" sz="2400" smtClean="0">
                <a:latin typeface="Arial" panose="020B0604020202020204" pitchFamily="34" charset="0"/>
              </a:rPr>
              <a:t>Is the identified cause of the problem truly the cause, or is it just another symptom of the problem’s true cause?</a:t>
            </a:r>
          </a:p>
          <a:p>
            <a:pPr lvl="1"/>
            <a:r>
              <a:rPr lang="en-US" altLang="en-US" sz="2400" smtClean="0">
                <a:latin typeface="Arial" panose="020B0604020202020204" pitchFamily="34" charset="0"/>
              </a:rPr>
              <a:t>Is there a way to test the proposed solution adequately?</a:t>
            </a:r>
          </a:p>
          <a:p>
            <a:pPr lvl="1"/>
            <a:r>
              <a:rPr lang="en-US" altLang="en-US" sz="2400" smtClean="0">
                <a:latin typeface="Arial" panose="020B0604020202020204" pitchFamily="34" charset="0"/>
              </a:rPr>
              <a:t>What results should the proposed solution produce?</a:t>
            </a:r>
          </a:p>
          <a:p>
            <a:pPr lvl="1"/>
            <a:r>
              <a:rPr lang="en-US" altLang="en-US" sz="2400" smtClean="0">
                <a:latin typeface="Arial" panose="020B0604020202020204" pitchFamily="34" charset="0"/>
              </a:rPr>
              <a:t>What are the ramifications of the proposed solution for the rest of the network?</a:t>
            </a:r>
          </a:p>
          <a:p>
            <a:pPr lvl="1"/>
            <a:r>
              <a:rPr lang="en-US" altLang="en-US" sz="2400" smtClean="0">
                <a:latin typeface="Arial" panose="020B0604020202020204" pitchFamily="34" charset="0"/>
              </a:rPr>
              <a:t>Do you need additional help to answer some of these questions?</a:t>
            </a:r>
          </a:p>
        </p:txBody>
      </p:sp>
      <p:sp>
        <p:nvSpPr>
          <p:cNvPr id="4096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4096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9F18552-C89A-45F3-B613-7254CE7D16A6}" type="slidenum">
              <a:rPr lang="en-US" altLang="en-US" sz="1400" smtClean="0">
                <a:latin typeface="Times New Roman" panose="02020603050405020304" pitchFamily="18" charset="0"/>
              </a:rPr>
              <a:pPr>
                <a:spcBef>
                  <a:spcPct val="0"/>
                </a:spcBef>
                <a:buFontTx/>
                <a:buNone/>
              </a:pPr>
              <a:t>18</a:t>
            </a:fld>
            <a:endParaRPr lang="en-US" altLang="en-US" sz="1400" smtClean="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mtClean="0">
                <a:latin typeface="Arial" panose="020B0604020202020204" pitchFamily="34" charset="0"/>
              </a:rPr>
              <a:t>Step 4: Devise a Solution</a:t>
            </a:r>
          </a:p>
        </p:txBody>
      </p:sp>
      <p:sp>
        <p:nvSpPr>
          <p:cNvPr id="43011" name="Content Placeholder 2"/>
          <p:cNvSpPr>
            <a:spLocks noGrp="1"/>
          </p:cNvSpPr>
          <p:nvPr>
            <p:ph idx="1"/>
          </p:nvPr>
        </p:nvSpPr>
        <p:spPr/>
        <p:txBody>
          <a:bodyPr/>
          <a:lstStyle/>
          <a:p>
            <a:r>
              <a:rPr lang="en-US" altLang="en-US" smtClean="0">
                <a:latin typeface="Arial" panose="020B0604020202020204" pitchFamily="34" charset="0"/>
              </a:rPr>
              <a:t>You might need to:</a:t>
            </a:r>
          </a:p>
          <a:p>
            <a:pPr lvl="1"/>
            <a:r>
              <a:rPr lang="en-US" altLang="en-US" sz="2400" smtClean="0">
                <a:latin typeface="Arial" panose="020B0604020202020204" pitchFamily="34" charset="0"/>
              </a:rPr>
              <a:t>Save all network device configuration files</a:t>
            </a:r>
          </a:p>
          <a:p>
            <a:pPr lvl="1"/>
            <a:r>
              <a:rPr lang="en-US" altLang="en-US" sz="2400" smtClean="0">
                <a:latin typeface="Arial" panose="020B0604020202020204" pitchFamily="34" charset="0"/>
              </a:rPr>
              <a:t>Document and back up workstation configurations</a:t>
            </a:r>
          </a:p>
          <a:p>
            <a:pPr lvl="1"/>
            <a:r>
              <a:rPr lang="en-US" altLang="en-US" sz="2400" smtClean="0">
                <a:latin typeface="Arial" panose="020B0604020202020204" pitchFamily="34" charset="0"/>
              </a:rPr>
              <a:t>Document wiring closet configurations</a:t>
            </a:r>
          </a:p>
          <a:p>
            <a:pPr lvl="1"/>
            <a:r>
              <a:rPr lang="en-US" altLang="en-US" sz="2400" smtClean="0">
                <a:latin typeface="Arial" panose="020B0604020202020204" pitchFamily="34" charset="0"/>
              </a:rPr>
              <a:t>Conduct a final baseline to compare new and old results</a:t>
            </a:r>
          </a:p>
          <a:p>
            <a:endParaRPr lang="en-US" altLang="en-US" sz="1800" smtClean="0">
              <a:latin typeface="Arial" panose="020B0604020202020204" pitchFamily="34" charset="0"/>
            </a:endParaRPr>
          </a:p>
        </p:txBody>
      </p:sp>
      <p:sp>
        <p:nvSpPr>
          <p:cNvPr id="430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4301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FBCD72A-EA1D-4046-AEC6-DFA89D372722}" type="slidenum">
              <a:rPr lang="en-US" altLang="en-US" sz="1400" smtClean="0">
                <a:latin typeface="Times New Roman" panose="02020603050405020304" pitchFamily="18" charset="0"/>
              </a:rPr>
              <a:pPr>
                <a:spcBef>
                  <a:spcPct val="0"/>
                </a:spcBef>
                <a:buFontTx/>
                <a:buNone/>
              </a:pPr>
              <a:t>19</a:t>
            </a:fld>
            <a:endParaRPr lang="en-US" altLang="en-US" sz="1400" smtClean="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8195" name="Rectangle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910E09A-A872-4828-BA88-2B685978A955}" type="slidenum">
              <a:rPr lang="en-US" altLang="en-US" sz="1400" smtClean="0">
                <a:latin typeface="Times New Roman" panose="02020603050405020304" pitchFamily="18" charset="0"/>
              </a:rPr>
              <a:pPr>
                <a:spcBef>
                  <a:spcPct val="0"/>
                </a:spcBef>
                <a:buFontTx/>
                <a:buNone/>
              </a:pPr>
              <a:t>2</a:t>
            </a:fld>
            <a:endParaRPr lang="en-US" altLang="en-US" sz="1400" smtClean="0">
              <a:latin typeface="Times New Roman" panose="02020603050405020304" pitchFamily="18" charset="0"/>
            </a:endParaRPr>
          </a:p>
        </p:txBody>
      </p:sp>
      <p:sp>
        <p:nvSpPr>
          <p:cNvPr id="8196" name="Rectangle 2"/>
          <p:cNvSpPr>
            <a:spLocks noGrp="1" noChangeArrowheads="1"/>
          </p:cNvSpPr>
          <p:nvPr>
            <p:ph type="title"/>
          </p:nvPr>
        </p:nvSpPr>
        <p:spPr/>
        <p:txBody>
          <a:bodyPr/>
          <a:lstStyle/>
          <a:p>
            <a:pPr eaLnBrk="1" hangingPunct="1"/>
            <a:r>
              <a:rPr lang="en-US" altLang="en-US" smtClean="0">
                <a:latin typeface="Arial" panose="020B0604020202020204" pitchFamily="34" charset="0"/>
              </a:rPr>
              <a:t>Objectives</a:t>
            </a:r>
          </a:p>
        </p:txBody>
      </p:sp>
      <p:sp>
        <p:nvSpPr>
          <p:cNvPr id="8197" name="Slide Number Placeholder 5"/>
          <p:cNvSpPr txBox="1">
            <a:spLocks noGrp="1"/>
          </p:cNvSpPr>
          <p:nvPr/>
        </p:nvSpPr>
        <p:spPr bwMode="auto">
          <a:xfrm>
            <a:off x="6553200" y="6324600"/>
            <a:ext cx="205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B04BC188-EA9B-4CF6-B6EE-93C67887020E}" type="slidenum">
              <a:rPr lang="en-US" altLang="en-US" sz="1400">
                <a:latin typeface="Times New Roman" panose="02020603050405020304" pitchFamily="18" charset="0"/>
              </a:rPr>
              <a:pPr algn="r" eaLnBrk="1" hangingPunct="1">
                <a:spcBef>
                  <a:spcPct val="0"/>
                </a:spcBef>
                <a:buFontTx/>
                <a:buNone/>
              </a:pPr>
              <a:t>2</a:t>
            </a:fld>
            <a:endParaRPr lang="en-US" altLang="en-US" sz="1400">
              <a:latin typeface="Times New Roman" panose="02020603050405020304" pitchFamily="18" charset="0"/>
            </a:endParaRPr>
          </a:p>
        </p:txBody>
      </p:sp>
      <p:sp>
        <p:nvSpPr>
          <p:cNvPr id="8198" name="Rectangle 8"/>
          <p:cNvSpPr>
            <a:spLocks noGrp="1" noChangeArrowheads="1"/>
          </p:cNvSpPr>
          <p:nvPr>
            <p:ph type="body" idx="4294967295"/>
          </p:nvPr>
        </p:nvSpPr>
        <p:spPr>
          <a:xfrm>
            <a:off x="685800" y="1600200"/>
            <a:ext cx="8077200" cy="4572000"/>
          </a:xfrm>
        </p:spPr>
        <p:txBody>
          <a:bodyPr/>
          <a:lstStyle/>
          <a:p>
            <a:pPr eaLnBrk="1" hangingPunct="1"/>
            <a:r>
              <a:rPr lang="en-US" altLang="en-US" smtClean="0">
                <a:latin typeface="Arial" panose="020B0604020202020204" pitchFamily="34" charset="0"/>
              </a:rPr>
              <a:t>Describe the benefits of documenting a network and list what elements should be documented</a:t>
            </a:r>
          </a:p>
          <a:p>
            <a:pPr eaLnBrk="1" hangingPunct="1"/>
            <a:r>
              <a:rPr lang="en-US" altLang="en-US" smtClean="0">
                <a:latin typeface="Arial" panose="020B0604020202020204" pitchFamily="34" charset="0"/>
              </a:rPr>
              <a:t>List the steps of the problem-solving process</a:t>
            </a:r>
          </a:p>
          <a:p>
            <a:pPr eaLnBrk="1" hangingPunct="1"/>
            <a:r>
              <a:rPr lang="en-US" altLang="en-US" smtClean="0">
                <a:latin typeface="Arial" panose="020B0604020202020204" pitchFamily="34" charset="0"/>
              </a:rPr>
              <a:t>Explain different approaches to network troubleshooting</a:t>
            </a:r>
          </a:p>
          <a:p>
            <a:pPr eaLnBrk="1" hangingPunct="1"/>
            <a:r>
              <a:rPr lang="en-US" altLang="en-US" smtClean="0">
                <a:latin typeface="Arial" panose="020B0604020202020204" pitchFamily="34" charset="0"/>
              </a:rPr>
              <a:t>Make use of problem-solving resources</a:t>
            </a:r>
          </a:p>
          <a:p>
            <a:pPr eaLnBrk="1" hangingPunct="1"/>
            <a:r>
              <a:rPr lang="en-US" altLang="en-US" smtClean="0">
                <a:latin typeface="Arial" panose="020B0604020202020204" pitchFamily="34" charset="0"/>
              </a:rPr>
              <a:t>Describe network troubleshooting tools</a:t>
            </a:r>
          </a:p>
          <a:p>
            <a:pPr eaLnBrk="1" hangingPunct="1"/>
            <a:r>
              <a:rPr lang="en-US" altLang="en-US" smtClean="0">
                <a:latin typeface="Arial" panose="020B0604020202020204" pitchFamily="34" charset="0"/>
              </a:rPr>
              <a:t>Summarize common trouble situations</a:t>
            </a:r>
          </a:p>
          <a:p>
            <a:pPr eaLnBrk="1" hangingPunct="1"/>
            <a:r>
              <a:rPr lang="en-US" altLang="en-US" smtClean="0">
                <a:latin typeface="Arial" panose="020B0604020202020204" pitchFamily="34" charset="0"/>
              </a:rPr>
              <a:t>Describe disaster recovery procedures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smtClean="0">
                <a:latin typeface="Arial" panose="020B0604020202020204" pitchFamily="34" charset="0"/>
              </a:rPr>
              <a:t>Step 5: Implement the Solution</a:t>
            </a:r>
          </a:p>
        </p:txBody>
      </p:sp>
      <p:sp>
        <p:nvSpPr>
          <p:cNvPr id="45059" name="Content Placeholder 2"/>
          <p:cNvSpPr>
            <a:spLocks noGrp="1"/>
          </p:cNvSpPr>
          <p:nvPr>
            <p:ph idx="1"/>
          </p:nvPr>
        </p:nvSpPr>
        <p:spPr/>
        <p:txBody>
          <a:bodyPr/>
          <a:lstStyle/>
          <a:p>
            <a:r>
              <a:rPr lang="en-US" altLang="en-US" sz="2400" smtClean="0">
                <a:latin typeface="Arial" panose="020B0604020202020204" pitchFamily="34" charset="0"/>
              </a:rPr>
              <a:t>Create Intermediate Testing Opportunities</a:t>
            </a:r>
          </a:p>
          <a:p>
            <a:pPr lvl="1"/>
            <a:r>
              <a:rPr lang="en-US" altLang="en-US" sz="2400" smtClean="0">
                <a:latin typeface="Arial" panose="020B0604020202020204" pitchFamily="34" charset="0"/>
              </a:rPr>
              <a:t>Testing small steps in which a limited number of things could go wrong is easier than testing a complex solution with lots of problem areas</a:t>
            </a:r>
          </a:p>
          <a:p>
            <a:r>
              <a:rPr lang="en-US" altLang="en-US" smtClean="0">
                <a:latin typeface="Arial" panose="020B0604020202020204" pitchFamily="34" charset="0"/>
              </a:rPr>
              <a:t>Inform Your Users</a:t>
            </a:r>
          </a:p>
          <a:p>
            <a:pPr lvl="1"/>
            <a:r>
              <a:rPr lang="en-US" altLang="en-US" sz="2400" smtClean="0">
                <a:latin typeface="Arial" panose="020B0604020202020204" pitchFamily="34" charset="0"/>
              </a:rPr>
              <a:t>Inform your users of the possible disruption to some network services</a:t>
            </a:r>
          </a:p>
          <a:p>
            <a:r>
              <a:rPr lang="en-US" altLang="en-US" smtClean="0">
                <a:latin typeface="Arial" panose="020B0604020202020204" pitchFamily="34" charset="0"/>
              </a:rPr>
              <a:t>Put the Plan into Action</a:t>
            </a:r>
          </a:p>
          <a:p>
            <a:pPr lvl="1"/>
            <a:r>
              <a:rPr lang="en-US" altLang="en-US" sz="2400" smtClean="0">
                <a:latin typeface="Arial" panose="020B0604020202020204" pitchFamily="34" charset="0"/>
              </a:rPr>
              <a:t>Take notes about every change you make to the network or servers</a:t>
            </a:r>
          </a:p>
        </p:txBody>
      </p:sp>
      <p:sp>
        <p:nvSpPr>
          <p:cNvPr id="4506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4506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2115F78-3C07-49D0-BDFE-1BF268F8FFF0}" type="slidenum">
              <a:rPr lang="en-US" altLang="en-US" sz="1400" smtClean="0">
                <a:latin typeface="Times New Roman" panose="02020603050405020304" pitchFamily="18" charset="0"/>
              </a:rPr>
              <a:pPr>
                <a:spcBef>
                  <a:spcPct val="0"/>
                </a:spcBef>
                <a:buFontTx/>
                <a:buNone/>
              </a:pPr>
              <a:t>20</a:t>
            </a:fld>
            <a:endParaRPr lang="en-US" altLang="en-US" sz="1400" smtClean="0">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mtClean="0">
                <a:latin typeface="Arial" panose="020B0604020202020204" pitchFamily="34" charset="0"/>
              </a:rPr>
              <a:t>Step 6: Test the Solution</a:t>
            </a:r>
          </a:p>
        </p:txBody>
      </p:sp>
      <p:sp>
        <p:nvSpPr>
          <p:cNvPr id="47107" name="Content Placeholder 2"/>
          <p:cNvSpPr>
            <a:spLocks noGrp="1"/>
          </p:cNvSpPr>
          <p:nvPr>
            <p:ph idx="1"/>
          </p:nvPr>
        </p:nvSpPr>
        <p:spPr/>
        <p:txBody>
          <a:bodyPr/>
          <a:lstStyle/>
          <a:p>
            <a:r>
              <a:rPr lang="en-US" altLang="en-US" smtClean="0">
                <a:latin typeface="Arial" panose="020B0604020202020204" pitchFamily="34" charset="0"/>
              </a:rPr>
              <a:t>Your testing should attempt to emulate a real-world situation as closely as possible</a:t>
            </a:r>
          </a:p>
          <a:p>
            <a:r>
              <a:rPr lang="en-US" altLang="en-US" smtClean="0">
                <a:latin typeface="Arial" panose="020B0604020202020204" pitchFamily="34" charset="0"/>
              </a:rPr>
              <a:t>If testing a workstation problem:</a:t>
            </a:r>
          </a:p>
          <a:p>
            <a:pPr lvl="1"/>
            <a:r>
              <a:rPr lang="en-US" altLang="en-US" sz="2400" smtClean="0">
                <a:latin typeface="Arial" panose="020B0604020202020204" pitchFamily="34" charset="0"/>
              </a:rPr>
              <a:t>Attempt to logon to the network as a user with similar privileges as the main user</a:t>
            </a:r>
          </a:p>
          <a:p>
            <a:pPr lvl="1"/>
            <a:r>
              <a:rPr lang="en-US" altLang="en-US" sz="2400" smtClean="0">
                <a:latin typeface="Arial" panose="020B0604020202020204" pitchFamily="34" charset="0"/>
              </a:rPr>
              <a:t>Next, attempt to access applications that would be run from that workstation</a:t>
            </a:r>
          </a:p>
        </p:txBody>
      </p:sp>
      <p:sp>
        <p:nvSpPr>
          <p:cNvPr id="4710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4710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E4619A3-77D0-40EB-AE93-2269C791EFFB}" type="slidenum">
              <a:rPr lang="en-US" altLang="en-US" sz="1400" smtClean="0">
                <a:latin typeface="Times New Roman" panose="02020603050405020304" pitchFamily="18" charset="0"/>
              </a:rPr>
              <a:pPr>
                <a:spcBef>
                  <a:spcPct val="0"/>
                </a:spcBef>
                <a:buFontTx/>
                <a:buNone/>
              </a:pPr>
              <a:t>21</a:t>
            </a:fld>
            <a:endParaRPr lang="en-US" altLang="en-US" sz="1400" smtClean="0">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smtClean="0">
                <a:latin typeface="Arial" panose="020B0604020202020204" pitchFamily="34" charset="0"/>
              </a:rPr>
              <a:t>Step 6: Test the Solution</a:t>
            </a:r>
          </a:p>
        </p:txBody>
      </p:sp>
      <p:sp>
        <p:nvSpPr>
          <p:cNvPr id="49155" name="Content Placeholder 2"/>
          <p:cNvSpPr>
            <a:spLocks noGrp="1"/>
          </p:cNvSpPr>
          <p:nvPr>
            <p:ph idx="1"/>
          </p:nvPr>
        </p:nvSpPr>
        <p:spPr/>
        <p:txBody>
          <a:bodyPr/>
          <a:lstStyle/>
          <a:p>
            <a:r>
              <a:rPr lang="en-US" altLang="en-US" smtClean="0">
                <a:latin typeface="Arial" panose="020B0604020202020204" pitchFamily="34" charset="0"/>
              </a:rPr>
              <a:t>If testing a network upgrade:</a:t>
            </a:r>
          </a:p>
          <a:p>
            <a:pPr lvl="1"/>
            <a:r>
              <a:rPr lang="en-US" altLang="en-US" sz="2400" smtClean="0">
                <a:latin typeface="Arial" panose="020B0604020202020204" pitchFamily="34" charset="0"/>
              </a:rPr>
              <a:t>Start some workstations on the upgraded part of the network and run some network-intensive applications </a:t>
            </a:r>
          </a:p>
          <a:p>
            <a:pPr lvl="1"/>
            <a:r>
              <a:rPr lang="en-US" altLang="en-US" sz="2400" smtClean="0">
                <a:latin typeface="Arial" panose="020B0604020202020204" pitchFamily="34" charset="0"/>
              </a:rPr>
              <a:t>Gather information about how the network behaves and compare to previous results (before the upgrade)</a:t>
            </a:r>
          </a:p>
        </p:txBody>
      </p:sp>
      <p:sp>
        <p:nvSpPr>
          <p:cNvPr id="4915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4915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50E8F9B-1B51-4155-87F5-DFBB68B46E81}" type="slidenum">
              <a:rPr lang="en-US" altLang="en-US" sz="1400" smtClean="0">
                <a:latin typeface="Times New Roman" panose="02020603050405020304" pitchFamily="18" charset="0"/>
              </a:rPr>
              <a:pPr>
                <a:spcBef>
                  <a:spcPct val="0"/>
                </a:spcBef>
                <a:buFontTx/>
                <a:buNone/>
              </a:pPr>
              <a:t>22</a:t>
            </a:fld>
            <a:endParaRPr lang="en-US" altLang="en-US" sz="1400" smtClean="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smtClean="0">
                <a:latin typeface="Arial" panose="020B0604020202020204" pitchFamily="34" charset="0"/>
              </a:rPr>
              <a:t>Step 7: Document the Solution</a:t>
            </a:r>
          </a:p>
        </p:txBody>
      </p:sp>
      <p:sp>
        <p:nvSpPr>
          <p:cNvPr id="51203" name="Content Placeholder 2"/>
          <p:cNvSpPr>
            <a:spLocks noGrp="1"/>
          </p:cNvSpPr>
          <p:nvPr>
            <p:ph idx="1"/>
          </p:nvPr>
        </p:nvSpPr>
        <p:spPr/>
        <p:txBody>
          <a:bodyPr/>
          <a:lstStyle/>
          <a:p>
            <a:r>
              <a:rPr lang="en-US" altLang="en-US" smtClean="0">
                <a:latin typeface="Arial" panose="020B0604020202020204" pitchFamily="34" charset="0"/>
              </a:rPr>
              <a:t>Your documentation should include everything pertinent to the problem</a:t>
            </a:r>
          </a:p>
          <a:p>
            <a:pPr lvl="1"/>
            <a:r>
              <a:rPr lang="en-US" altLang="en-US" smtClean="0">
                <a:latin typeface="Arial" panose="020B0604020202020204" pitchFamily="34" charset="0"/>
              </a:rPr>
              <a:t>Problem definition</a:t>
            </a:r>
          </a:p>
          <a:p>
            <a:pPr lvl="1"/>
            <a:r>
              <a:rPr lang="en-US" altLang="en-US" smtClean="0">
                <a:latin typeface="Arial" panose="020B0604020202020204" pitchFamily="34" charset="0"/>
              </a:rPr>
              <a:t>Solution</a:t>
            </a:r>
          </a:p>
          <a:p>
            <a:pPr lvl="1"/>
            <a:r>
              <a:rPr lang="en-US" altLang="en-US" smtClean="0">
                <a:latin typeface="Arial" panose="020B0604020202020204" pitchFamily="34" charset="0"/>
              </a:rPr>
              <a:t>Implementation</a:t>
            </a:r>
          </a:p>
          <a:p>
            <a:pPr lvl="1"/>
            <a:r>
              <a:rPr lang="en-US" altLang="en-US" smtClean="0">
                <a:latin typeface="Arial" panose="020B0604020202020204" pitchFamily="34" charset="0"/>
              </a:rPr>
              <a:t>Testing</a:t>
            </a:r>
          </a:p>
          <a:p>
            <a:r>
              <a:rPr lang="en-US" altLang="en-US" smtClean="0">
                <a:latin typeface="Arial" panose="020B0604020202020204" pitchFamily="34" charset="0"/>
              </a:rPr>
              <a:t>If the problem and its solution have implications for the entire network, include this information </a:t>
            </a:r>
          </a:p>
        </p:txBody>
      </p:sp>
      <p:sp>
        <p:nvSpPr>
          <p:cNvPr id="5120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5120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A1C05C2-6D65-41BB-BE74-EA1F0EA1EFF7}" type="slidenum">
              <a:rPr lang="en-US" altLang="en-US" sz="1400" smtClean="0">
                <a:latin typeface="Times New Roman" panose="02020603050405020304" pitchFamily="18" charset="0"/>
              </a:rPr>
              <a:pPr>
                <a:spcBef>
                  <a:spcPct val="0"/>
                </a:spcBef>
                <a:buFontTx/>
                <a:buNone/>
              </a:pPr>
              <a:t>23</a:t>
            </a:fld>
            <a:endParaRPr lang="en-US" altLang="en-US" sz="1400" smtClean="0">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53251" name="Slide Number Placeholder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86C5BC1-74C8-4308-A6E9-3B0D9B684A06}" type="slidenum">
              <a:rPr lang="en-US" altLang="en-US" sz="1400" smtClean="0">
                <a:latin typeface="Times New Roman" panose="02020603050405020304" pitchFamily="18" charset="0"/>
              </a:rPr>
              <a:pPr>
                <a:spcBef>
                  <a:spcPct val="0"/>
                </a:spcBef>
                <a:buFontTx/>
                <a:buNone/>
              </a:pPr>
              <a:t>24</a:t>
            </a:fld>
            <a:endParaRPr lang="en-US" altLang="en-US" sz="1400" smtClean="0">
              <a:latin typeface="Times New Roman" panose="02020603050405020304" pitchFamily="18" charset="0"/>
            </a:endParaRPr>
          </a:p>
        </p:txBody>
      </p:sp>
      <p:sp>
        <p:nvSpPr>
          <p:cNvPr id="53252" name="Rectangle 2"/>
          <p:cNvSpPr>
            <a:spLocks noGrp="1" noChangeArrowheads="1"/>
          </p:cNvSpPr>
          <p:nvPr>
            <p:ph type="title" idx="4294967295"/>
          </p:nvPr>
        </p:nvSpPr>
        <p:spPr/>
        <p:txBody>
          <a:bodyPr/>
          <a:lstStyle/>
          <a:p>
            <a:r>
              <a:rPr lang="en-US" altLang="en-US" smtClean="0">
                <a:latin typeface="Arial" panose="020B0604020202020204" pitchFamily="34" charset="0"/>
              </a:rPr>
              <a:t>Step 8: Devise Preventive Measures</a:t>
            </a:r>
          </a:p>
        </p:txBody>
      </p:sp>
      <p:sp>
        <p:nvSpPr>
          <p:cNvPr id="53253" name="Rectangle 3"/>
          <p:cNvSpPr>
            <a:spLocks noGrp="1" noChangeArrowheads="1"/>
          </p:cNvSpPr>
          <p:nvPr>
            <p:ph type="body" idx="4294967295"/>
          </p:nvPr>
        </p:nvSpPr>
        <p:spPr/>
        <p:txBody>
          <a:bodyPr/>
          <a:lstStyle/>
          <a:p>
            <a:r>
              <a:rPr lang="en-US" altLang="en-US" smtClean="0">
                <a:latin typeface="Arial" panose="020B0604020202020204" pitchFamily="34" charset="0"/>
              </a:rPr>
              <a:t>After solving a problem, do everything you can to prevent this problem or similar problems from recurring</a:t>
            </a:r>
          </a:p>
          <a:p>
            <a:r>
              <a:rPr lang="en-US" altLang="en-US" smtClean="0">
                <a:latin typeface="Arial" panose="020B0604020202020204" pitchFamily="34" charset="0"/>
              </a:rPr>
              <a:t>Example:</a:t>
            </a:r>
          </a:p>
          <a:p>
            <a:pPr lvl="1"/>
            <a:r>
              <a:rPr lang="en-US" altLang="en-US" sz="2400" smtClean="0">
                <a:latin typeface="Arial" panose="020B0604020202020204" pitchFamily="34" charset="0"/>
              </a:rPr>
              <a:t>If your problem was a virus that spread throughout the network, install malware protection programs on your network and tighten policies for software and e-mail downloads</a:t>
            </a:r>
          </a:p>
          <a:p>
            <a:r>
              <a:rPr lang="en-US" altLang="en-US" smtClean="0">
                <a:latin typeface="Arial" panose="020B0604020202020204" pitchFamily="34" charset="0"/>
              </a:rPr>
              <a:t>Devising preventive measures is proactive rather than reactive network management</a:t>
            </a:r>
          </a:p>
          <a:p>
            <a:endParaRPr lang="en-US" altLang="en-US" sz="1800" smtClean="0">
              <a:latin typeface="Arial" panose="020B0604020202020204" pitchFamily="34" charset="0"/>
            </a:endParaRPr>
          </a:p>
          <a:p>
            <a:endParaRPr lang="en-US" altLang="en-US" sz="1800" smtClean="0">
              <a:latin typeface="Arial" panose="020B0604020202020204" pitchFamily="34" charset="0"/>
            </a:endParaRPr>
          </a:p>
          <a:p>
            <a:endParaRPr lang="en-US" altLang="en-US" sz="1800" smtClean="0">
              <a:latin typeface="Arial" panose="020B0604020202020204" pitchFamily="34" charset="0"/>
            </a:endParaRPr>
          </a:p>
          <a:p>
            <a:endParaRPr lang="en-US" altLang="en-US" sz="1800" smtClean="0">
              <a:latin typeface="Arial" panose="020B0604020202020204" pitchFamily="34" charset="0"/>
            </a:endParaRPr>
          </a:p>
          <a:p>
            <a:endParaRPr lang="en-US" altLang="en-US" sz="1800" smtClean="0">
              <a:latin typeface="Arial" panose="020B0604020202020204" pitchFamily="34" charset="0"/>
            </a:endParaRPr>
          </a:p>
          <a:p>
            <a:endParaRPr lang="en-US" altLang="en-US" sz="1800" smtClean="0">
              <a:latin typeface="Arial" panose="020B0604020202020204" pitchFamily="34" charset="0"/>
            </a:endParaRPr>
          </a:p>
          <a:p>
            <a:endParaRPr lang="en-US" altLang="en-US" sz="1800" smtClean="0">
              <a:latin typeface="Arial" panose="020B0604020202020204" pitchFamily="34" charset="0"/>
            </a:endParaRPr>
          </a:p>
          <a:p>
            <a:endParaRPr lang="en-US" altLang="en-US" sz="1800" smtClean="0">
              <a:latin typeface="Arial" panose="020B0604020202020204" pitchFamily="34" charset="0"/>
            </a:endParaRPr>
          </a:p>
          <a:p>
            <a:endParaRPr lang="en-US" altLang="en-US" sz="18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55299" name="Slide Number Placeholder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7CE829A-EB13-420D-9709-4A8218A26A87}" type="slidenum">
              <a:rPr lang="en-US" altLang="en-US" sz="1400" smtClean="0">
                <a:latin typeface="Times New Roman" panose="02020603050405020304" pitchFamily="18" charset="0"/>
              </a:rPr>
              <a:pPr>
                <a:spcBef>
                  <a:spcPct val="0"/>
                </a:spcBef>
                <a:buFontTx/>
                <a:buNone/>
              </a:pPr>
              <a:t>25</a:t>
            </a:fld>
            <a:endParaRPr lang="en-US" altLang="en-US" sz="1400" smtClean="0">
              <a:latin typeface="Times New Roman" panose="02020603050405020304" pitchFamily="18" charset="0"/>
            </a:endParaRPr>
          </a:p>
        </p:txBody>
      </p:sp>
      <p:sp>
        <p:nvSpPr>
          <p:cNvPr id="55300" name="Rectangle 2"/>
          <p:cNvSpPr>
            <a:spLocks noGrp="1" noChangeArrowheads="1"/>
          </p:cNvSpPr>
          <p:nvPr>
            <p:ph type="title" idx="4294967295"/>
          </p:nvPr>
        </p:nvSpPr>
        <p:spPr/>
        <p:txBody>
          <a:bodyPr/>
          <a:lstStyle/>
          <a:p>
            <a:r>
              <a:rPr lang="en-US" altLang="en-US" smtClean="0">
                <a:latin typeface="Arial" panose="020B0604020202020204" pitchFamily="34" charset="0"/>
              </a:rPr>
              <a:t>Approaches to Network Troubleshooting</a:t>
            </a:r>
          </a:p>
        </p:txBody>
      </p:sp>
      <p:sp>
        <p:nvSpPr>
          <p:cNvPr id="55301" name="Rectangle 3"/>
          <p:cNvSpPr>
            <a:spLocks noGrp="1" noChangeArrowheads="1"/>
          </p:cNvSpPr>
          <p:nvPr>
            <p:ph type="body" idx="4294967295"/>
          </p:nvPr>
        </p:nvSpPr>
        <p:spPr/>
        <p:txBody>
          <a:bodyPr/>
          <a:lstStyle/>
          <a:p>
            <a:r>
              <a:rPr lang="en-US" altLang="en-US" smtClean="0">
                <a:latin typeface="Arial" panose="020B0604020202020204" pitchFamily="34" charset="0"/>
              </a:rPr>
              <a:t>Different methods of troubleshooting:</a:t>
            </a:r>
          </a:p>
          <a:p>
            <a:pPr lvl="1"/>
            <a:r>
              <a:rPr lang="en-US" altLang="en-US" sz="2400" smtClean="0">
                <a:latin typeface="Arial" panose="020B0604020202020204" pitchFamily="34" charset="0"/>
              </a:rPr>
              <a:t>Trial and Error</a:t>
            </a:r>
          </a:p>
          <a:p>
            <a:pPr lvl="1"/>
            <a:r>
              <a:rPr lang="en-US" altLang="en-US" sz="2400" smtClean="0">
                <a:latin typeface="Arial" panose="020B0604020202020204" pitchFamily="34" charset="0"/>
              </a:rPr>
              <a:t>Solve by Example</a:t>
            </a:r>
          </a:p>
          <a:p>
            <a:pPr lvl="1"/>
            <a:r>
              <a:rPr lang="en-US" altLang="en-US" sz="2400" smtClean="0">
                <a:latin typeface="Arial" panose="020B0604020202020204" pitchFamily="34" charset="0"/>
              </a:rPr>
              <a:t>The Replacement Method</a:t>
            </a:r>
          </a:p>
          <a:p>
            <a:pPr lvl="1"/>
            <a:r>
              <a:rPr lang="en-US" altLang="en-US" sz="2400" smtClean="0">
                <a:latin typeface="Arial" panose="020B0604020202020204" pitchFamily="34" charset="0"/>
              </a:rPr>
              <a:t>Step by Step with the OSI Model</a:t>
            </a:r>
          </a:p>
          <a:p>
            <a:pPr lvl="1">
              <a:buFontTx/>
              <a:buNone/>
            </a:pPr>
            <a:endParaRPr lang="en-US" altLang="en-US" smtClean="0">
              <a:latin typeface="Arial" panose="020B0604020202020204" pitchFamily="34" charset="0"/>
            </a:endParaRPr>
          </a:p>
          <a:p>
            <a:pPr>
              <a:buFontTx/>
              <a:buNone/>
            </a:pPr>
            <a:endParaRPr lang="en-US" altLang="en-US" smtClean="0">
              <a:latin typeface="Arial" panose="020B0604020202020204" pitchFamily="34" charset="0"/>
            </a:endParaRPr>
          </a:p>
          <a:p>
            <a:pPr>
              <a:buFontTx/>
              <a:buNone/>
            </a:pPr>
            <a:endParaRPr lang="en-US" altLang="en-US" smtClean="0">
              <a:latin typeface="Arial" panose="020B0604020202020204" pitchFamily="34" charset="0"/>
            </a:endParaRPr>
          </a:p>
          <a:p>
            <a:pPr>
              <a:buFontTx/>
              <a:buNone/>
            </a:pPr>
            <a:endParaRPr lang="en-US" altLang="en-US" smtClean="0">
              <a:latin typeface="Arial" panose="020B0604020202020204" pitchFamily="34" charset="0"/>
            </a:endParaRPr>
          </a:p>
          <a:p>
            <a:pPr>
              <a:buFontTx/>
              <a:buNone/>
            </a:pPr>
            <a:endParaRPr lang="en-US" altLang="en-US" smtClean="0">
              <a:latin typeface="Arial" panose="020B0604020202020204" pitchFamily="34" charset="0"/>
            </a:endParaRPr>
          </a:p>
          <a:p>
            <a:pPr>
              <a:buFontTx/>
              <a:buNone/>
            </a:pPr>
            <a:endParaRPr lang="en-US" altLang="en-US" smtClean="0">
              <a:latin typeface="Arial" panose="020B0604020202020204" pitchFamily="34" charset="0"/>
            </a:endParaRPr>
          </a:p>
          <a:p>
            <a:pPr>
              <a:buFontTx/>
              <a:buNone/>
            </a:pPr>
            <a:endParaRPr lang="en-US" altLang="en-US" smtClean="0">
              <a:latin typeface="Arial" panose="020B0604020202020204" pitchFamily="34" charset="0"/>
            </a:endParaRPr>
          </a:p>
          <a:p>
            <a:pPr>
              <a:buFontTx/>
              <a:buNone/>
            </a:pPr>
            <a:endParaRPr lang="en-US" altLang="en-US"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57347" name="Slide Number Placeholder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5ADDB20-C12D-4877-926D-707C642AA89E}" type="slidenum">
              <a:rPr lang="en-US" altLang="en-US" sz="1400" smtClean="0">
                <a:latin typeface="Times New Roman" panose="02020603050405020304" pitchFamily="18" charset="0"/>
              </a:rPr>
              <a:pPr>
                <a:spcBef>
                  <a:spcPct val="0"/>
                </a:spcBef>
                <a:buFontTx/>
                <a:buNone/>
              </a:pPr>
              <a:t>26</a:t>
            </a:fld>
            <a:endParaRPr lang="en-US" altLang="en-US" sz="1400" smtClean="0">
              <a:latin typeface="Times New Roman" panose="02020603050405020304" pitchFamily="18" charset="0"/>
            </a:endParaRPr>
          </a:p>
        </p:txBody>
      </p:sp>
      <p:sp>
        <p:nvSpPr>
          <p:cNvPr id="57348" name="Rectangle 2"/>
          <p:cNvSpPr>
            <a:spLocks noGrp="1" noChangeArrowheads="1"/>
          </p:cNvSpPr>
          <p:nvPr>
            <p:ph type="title" idx="4294967295"/>
          </p:nvPr>
        </p:nvSpPr>
        <p:spPr/>
        <p:txBody>
          <a:bodyPr/>
          <a:lstStyle/>
          <a:p>
            <a:r>
              <a:rPr lang="en-US" altLang="en-US" smtClean="0">
                <a:latin typeface="Arial" panose="020B0604020202020204" pitchFamily="34" charset="0"/>
              </a:rPr>
              <a:t>Trial and Error</a:t>
            </a:r>
          </a:p>
        </p:txBody>
      </p:sp>
      <p:sp>
        <p:nvSpPr>
          <p:cNvPr id="13317" name="Rectangle 3"/>
          <p:cNvSpPr>
            <a:spLocks noGrp="1" noChangeArrowheads="1"/>
          </p:cNvSpPr>
          <p:nvPr>
            <p:ph type="body" idx="4294967295"/>
          </p:nvPr>
        </p:nvSpPr>
        <p:spPr/>
        <p:txBody>
          <a:bodyPr/>
          <a:lstStyle/>
          <a:p>
            <a:pPr marL="411163">
              <a:buFont typeface="Wingdings" panose="05000000000000000000" pitchFamily="2" charset="2"/>
              <a:buChar char=""/>
              <a:defRPr/>
            </a:pPr>
            <a:r>
              <a:rPr lang="en-US" dirty="0" smtClean="0">
                <a:latin typeface="Arial" panose="020B0604020202020204" pitchFamily="34" charset="0"/>
              </a:rPr>
              <a:t>Trial-and-error requires an assessment of the problem, an educated guess to a solution and a test of the results</a:t>
            </a:r>
          </a:p>
          <a:p>
            <a:pPr marL="411163">
              <a:buFont typeface="Wingdings" panose="05000000000000000000" pitchFamily="2" charset="2"/>
              <a:buChar char=""/>
              <a:defRPr/>
            </a:pPr>
            <a:r>
              <a:rPr lang="en-US" dirty="0" smtClean="0">
                <a:latin typeface="Arial" panose="020B0604020202020204" pitchFamily="34" charset="0"/>
              </a:rPr>
              <a:t>Used under the following conditions:</a:t>
            </a:r>
          </a:p>
          <a:p>
            <a:pPr marL="811213" lvl="1">
              <a:buFont typeface="Wingdings" panose="05000000000000000000" pitchFamily="2" charset="2"/>
              <a:buChar char=""/>
              <a:defRPr/>
            </a:pPr>
            <a:r>
              <a:rPr lang="en-US" sz="2400" dirty="0" smtClean="0">
                <a:latin typeface="Arial" panose="020B0604020202020204" pitchFamily="34" charset="0"/>
              </a:rPr>
              <a:t>The system is being newly configured, no data can be lost</a:t>
            </a:r>
          </a:p>
          <a:p>
            <a:pPr marL="811213" lvl="1">
              <a:buFont typeface="Wingdings" panose="05000000000000000000" pitchFamily="2" charset="2"/>
              <a:buChar char=""/>
              <a:defRPr/>
            </a:pPr>
            <a:r>
              <a:rPr lang="en-US" sz="2400" dirty="0" smtClean="0">
                <a:latin typeface="Arial" panose="020B0604020202020204" pitchFamily="34" charset="0"/>
              </a:rPr>
              <a:t>The system is not attached to a live network</a:t>
            </a:r>
          </a:p>
          <a:p>
            <a:pPr marL="811213" lvl="1">
              <a:buFont typeface="Wingdings" panose="05000000000000000000" pitchFamily="2" charset="2"/>
              <a:buChar char=""/>
              <a:defRPr/>
            </a:pPr>
            <a:r>
              <a:rPr lang="en-US" sz="2400" dirty="0" smtClean="0">
                <a:latin typeface="Arial" panose="020B0604020202020204" pitchFamily="34" charset="0"/>
              </a:rPr>
              <a:t>You can undo changes easily</a:t>
            </a:r>
          </a:p>
          <a:p>
            <a:pPr marL="811213" lvl="1">
              <a:buFont typeface="Wingdings" panose="05000000000000000000" pitchFamily="2" charset="2"/>
              <a:buChar char=""/>
              <a:defRPr/>
            </a:pPr>
            <a:r>
              <a:rPr lang="en-US" sz="2400" dirty="0" smtClean="0">
                <a:latin typeface="Arial" panose="020B0604020202020204" pitchFamily="34" charset="0"/>
              </a:rPr>
              <a:t>Other approaches would take more time than a few trial-and-error attempts</a:t>
            </a:r>
          </a:p>
          <a:p>
            <a:pPr marL="68263" indent="0">
              <a:buFontTx/>
              <a:buNone/>
              <a:defRPr/>
            </a:pPr>
            <a:endParaRPr lang="en-US" sz="1800" dirty="0" smtClean="0">
              <a:latin typeface="Arial" panose="020B0604020202020204" pitchFamily="34" charset="0"/>
            </a:endParaRPr>
          </a:p>
          <a:p>
            <a:pPr marL="411163">
              <a:buFont typeface="Wingdings" panose="05000000000000000000" pitchFamily="2" charset="2"/>
              <a:buChar char=""/>
              <a:defRPr/>
            </a:pPr>
            <a:endParaRPr lang="en-US" sz="1800" dirty="0" smtClean="0">
              <a:latin typeface="Arial" panose="020B0604020202020204" pitchFamily="34" charset="0"/>
            </a:endParaRPr>
          </a:p>
          <a:p>
            <a:pPr marL="411163">
              <a:buFont typeface="Wingdings" panose="05000000000000000000" pitchFamily="2" charset="2"/>
              <a:buChar char=""/>
              <a:defRPr/>
            </a:pPr>
            <a:endParaRPr lang="en-US" sz="1800" dirty="0" smtClean="0">
              <a:latin typeface="Arial" panose="020B0604020202020204" pitchFamily="34" charset="0"/>
            </a:endParaRPr>
          </a:p>
          <a:p>
            <a:pPr marL="411163">
              <a:buFont typeface="Wingdings" panose="05000000000000000000" pitchFamily="2" charset="2"/>
              <a:buChar char=""/>
              <a:defRPr/>
            </a:pPr>
            <a:endParaRPr lang="en-US" sz="1800" dirty="0" smtClean="0">
              <a:latin typeface="Arial" panose="020B0604020202020204" pitchFamily="34" charset="0"/>
            </a:endParaRPr>
          </a:p>
          <a:p>
            <a:pPr marL="411163">
              <a:buFont typeface="Wingdings" panose="05000000000000000000" pitchFamily="2" charset="2"/>
              <a:buChar char=""/>
              <a:defRPr/>
            </a:pPr>
            <a:endParaRPr lang="en-US" sz="1800" dirty="0" smtClean="0">
              <a:latin typeface="Arial" panose="020B0604020202020204" pitchFamily="34" charset="0"/>
            </a:endParaRPr>
          </a:p>
          <a:p>
            <a:pPr marL="411163">
              <a:buFont typeface="Wingdings" panose="05000000000000000000" pitchFamily="2" charset="2"/>
              <a:buChar char=""/>
              <a:defRPr/>
            </a:pPr>
            <a:endParaRPr lang="en-US" sz="1800" dirty="0" smtClean="0">
              <a:latin typeface="Arial" panose="020B0604020202020204" pitchFamily="34" charset="0"/>
            </a:endParaRPr>
          </a:p>
          <a:p>
            <a:pPr marL="411163">
              <a:buFont typeface="Wingdings" panose="05000000000000000000" pitchFamily="2" charset="2"/>
              <a:buChar char=""/>
              <a:defRPr/>
            </a:pPr>
            <a:endParaRPr lang="en-US" sz="1800" dirty="0" smtClean="0">
              <a:latin typeface="Arial" panose="020B0604020202020204" pitchFamily="34" charset="0"/>
            </a:endParaRPr>
          </a:p>
          <a:p>
            <a:pPr marL="411163">
              <a:buFont typeface="Wingdings" panose="05000000000000000000" pitchFamily="2" charset="2"/>
              <a:buChar char=""/>
              <a:defRPr/>
            </a:pPr>
            <a:endParaRPr lang="en-US" sz="1800" dirty="0" smtClean="0">
              <a:latin typeface="Arial" panose="020B0604020202020204" pitchFamily="34" charset="0"/>
            </a:endParaRPr>
          </a:p>
          <a:p>
            <a:pPr marL="411163">
              <a:buFont typeface="Wingdings" panose="05000000000000000000" pitchFamily="2" charset="2"/>
              <a:buChar char=""/>
              <a:defRPr/>
            </a:pPr>
            <a:endParaRPr lang="en-US" sz="1800" dirty="0" smtClean="0">
              <a:latin typeface="Arial" panose="020B0604020202020204" pitchFamily="34" charset="0"/>
            </a:endParaRPr>
          </a:p>
          <a:p>
            <a:pPr marL="411163">
              <a:buFont typeface="Wingdings" panose="05000000000000000000" pitchFamily="2" charset="2"/>
              <a:buChar char=""/>
              <a:defRPr/>
            </a:pPr>
            <a:endParaRPr lang="en-US" sz="1800" dirty="0" smtClean="0">
              <a:latin typeface="Arial" panose="020B0604020202020204" pitchFamily="34" charset="0"/>
            </a:endParaRPr>
          </a:p>
          <a:p>
            <a:pPr marL="411163">
              <a:buFont typeface="Wingdings" panose="05000000000000000000" pitchFamily="2" charset="2"/>
              <a:buChar char=""/>
              <a:defRPr/>
            </a:pPr>
            <a:endParaRPr lang="en-US" sz="1800" dirty="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59395" name="Slide Number Placeholder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7209BDC-355B-4980-A347-25928292C32F}" type="slidenum">
              <a:rPr lang="en-US" altLang="en-US" sz="1400" smtClean="0">
                <a:latin typeface="Times New Roman" panose="02020603050405020304" pitchFamily="18" charset="0"/>
              </a:rPr>
              <a:pPr>
                <a:spcBef>
                  <a:spcPct val="0"/>
                </a:spcBef>
                <a:buFontTx/>
                <a:buNone/>
              </a:pPr>
              <a:t>27</a:t>
            </a:fld>
            <a:endParaRPr lang="en-US" altLang="en-US" sz="1400" smtClean="0">
              <a:latin typeface="Times New Roman" panose="02020603050405020304" pitchFamily="18" charset="0"/>
            </a:endParaRPr>
          </a:p>
        </p:txBody>
      </p:sp>
      <p:sp>
        <p:nvSpPr>
          <p:cNvPr id="59396" name="Rectangle 2"/>
          <p:cNvSpPr>
            <a:spLocks noGrp="1" noChangeArrowheads="1"/>
          </p:cNvSpPr>
          <p:nvPr>
            <p:ph type="title" idx="4294967295"/>
          </p:nvPr>
        </p:nvSpPr>
        <p:spPr/>
        <p:txBody>
          <a:bodyPr/>
          <a:lstStyle/>
          <a:p>
            <a:r>
              <a:rPr lang="en-US" altLang="en-US" smtClean="0">
                <a:latin typeface="Arial" panose="020B0604020202020204" pitchFamily="34" charset="0"/>
              </a:rPr>
              <a:t>Trial and Error</a:t>
            </a:r>
          </a:p>
        </p:txBody>
      </p:sp>
      <p:sp>
        <p:nvSpPr>
          <p:cNvPr id="13317" name="Rectangle 3"/>
          <p:cNvSpPr>
            <a:spLocks noGrp="1" noChangeArrowheads="1"/>
          </p:cNvSpPr>
          <p:nvPr>
            <p:ph type="body" idx="4294967295"/>
          </p:nvPr>
        </p:nvSpPr>
        <p:spPr/>
        <p:txBody>
          <a:bodyPr/>
          <a:lstStyle/>
          <a:p>
            <a:pPr marL="411163">
              <a:buFont typeface="Wingdings" panose="05000000000000000000" pitchFamily="2" charset="2"/>
              <a:buChar char=""/>
              <a:defRPr/>
            </a:pPr>
            <a:r>
              <a:rPr lang="en-US" dirty="0" smtClean="0">
                <a:latin typeface="Arial" panose="020B0604020202020204" pitchFamily="34" charset="0"/>
              </a:rPr>
              <a:t>Used under the following conditions (cont’d):</a:t>
            </a:r>
          </a:p>
          <a:p>
            <a:pPr marL="811213" lvl="1">
              <a:buFont typeface="Wingdings" panose="05000000000000000000" pitchFamily="2" charset="2"/>
              <a:buChar char=""/>
              <a:defRPr/>
            </a:pPr>
            <a:r>
              <a:rPr lang="en-US" sz="2400" dirty="0" smtClean="0">
                <a:latin typeface="Arial" panose="020B0604020202020204" pitchFamily="34" charset="0"/>
              </a:rPr>
              <a:t>There are few possible causes of the problem</a:t>
            </a:r>
          </a:p>
          <a:p>
            <a:pPr marL="811213" lvl="1">
              <a:buFont typeface="Wingdings" panose="05000000000000000000" pitchFamily="2" charset="2"/>
              <a:buChar char=""/>
              <a:defRPr/>
            </a:pPr>
            <a:r>
              <a:rPr lang="en-US" sz="2400" dirty="0" smtClean="0">
                <a:latin typeface="Arial" panose="020B0604020202020204" pitchFamily="34" charset="0"/>
              </a:rPr>
              <a:t>No documentation and other resources are available to draw on to arrive at a solution more scientifically</a:t>
            </a:r>
          </a:p>
          <a:p>
            <a:pPr>
              <a:defRPr/>
            </a:pPr>
            <a:r>
              <a:rPr lang="en-US" dirty="0" smtClean="0">
                <a:latin typeface="Arial" panose="020B0604020202020204" pitchFamily="34" charset="0"/>
              </a:rPr>
              <a:t>Is NOT advisable under these conditions:</a:t>
            </a:r>
          </a:p>
          <a:p>
            <a:pPr lvl="1">
              <a:defRPr/>
            </a:pPr>
            <a:r>
              <a:rPr lang="en-US" sz="2400" dirty="0" smtClean="0">
                <a:latin typeface="Arial" panose="020B0604020202020204" pitchFamily="34" charset="0"/>
              </a:rPr>
              <a:t>A server or internetworking device is live on the network</a:t>
            </a:r>
          </a:p>
          <a:p>
            <a:pPr lvl="1">
              <a:defRPr/>
            </a:pPr>
            <a:r>
              <a:rPr lang="en-US" sz="2400" dirty="0" smtClean="0">
                <a:latin typeface="Arial" panose="020B0604020202020204" pitchFamily="34" charset="0"/>
              </a:rPr>
              <a:t>The problem is being discussed over the phone and you’re instructing an untrained user</a:t>
            </a:r>
          </a:p>
          <a:p>
            <a:pPr marL="411163">
              <a:buFont typeface="Wingdings" panose="05000000000000000000" pitchFamily="2" charset="2"/>
              <a:buChar char=""/>
              <a:defRPr/>
            </a:pPr>
            <a:endParaRPr lang="en-US" sz="3000" dirty="0" smtClean="0">
              <a:latin typeface="Arial" panose="020B0604020202020204" pitchFamily="34" charset="0"/>
            </a:endParaRPr>
          </a:p>
          <a:p>
            <a:pPr marL="411163">
              <a:buFont typeface="Wingdings" panose="05000000000000000000" pitchFamily="2" charset="2"/>
              <a:buChar char=""/>
              <a:defRPr/>
            </a:pPr>
            <a:endParaRPr lang="en-US" sz="1800" dirty="0" smtClean="0">
              <a:latin typeface="Arial" panose="020B0604020202020204" pitchFamily="34" charset="0"/>
            </a:endParaRPr>
          </a:p>
          <a:p>
            <a:pPr marL="411163">
              <a:buFont typeface="Wingdings" panose="05000000000000000000" pitchFamily="2" charset="2"/>
              <a:buChar char=""/>
              <a:defRPr/>
            </a:pPr>
            <a:endParaRPr lang="en-US" sz="1800" dirty="0" smtClean="0">
              <a:latin typeface="Arial" panose="020B0604020202020204" pitchFamily="34" charset="0"/>
            </a:endParaRPr>
          </a:p>
          <a:p>
            <a:pPr marL="411163">
              <a:buFont typeface="Wingdings" panose="05000000000000000000" pitchFamily="2" charset="2"/>
              <a:buChar char=""/>
              <a:defRPr/>
            </a:pPr>
            <a:endParaRPr lang="en-US" sz="1800" dirty="0" smtClean="0">
              <a:latin typeface="Arial" panose="020B0604020202020204" pitchFamily="34" charset="0"/>
            </a:endParaRPr>
          </a:p>
          <a:p>
            <a:pPr marL="411163">
              <a:buFont typeface="Wingdings" panose="05000000000000000000" pitchFamily="2" charset="2"/>
              <a:buChar char=""/>
              <a:defRPr/>
            </a:pPr>
            <a:endParaRPr lang="en-US" sz="1800" dirty="0" smtClean="0">
              <a:latin typeface="Arial" panose="020B0604020202020204" pitchFamily="34" charset="0"/>
            </a:endParaRPr>
          </a:p>
          <a:p>
            <a:pPr marL="411163">
              <a:buFont typeface="Wingdings" panose="05000000000000000000" pitchFamily="2" charset="2"/>
              <a:buChar char=""/>
              <a:defRPr/>
            </a:pPr>
            <a:endParaRPr lang="en-US" sz="1800" dirty="0" smtClean="0">
              <a:latin typeface="Arial" panose="020B0604020202020204" pitchFamily="34" charset="0"/>
            </a:endParaRPr>
          </a:p>
          <a:p>
            <a:pPr marL="411163">
              <a:buFont typeface="Wingdings" panose="05000000000000000000" pitchFamily="2" charset="2"/>
              <a:buChar char=""/>
              <a:defRPr/>
            </a:pPr>
            <a:endParaRPr lang="en-US" sz="1800" dirty="0" smtClean="0">
              <a:latin typeface="Arial" panose="020B0604020202020204" pitchFamily="34" charset="0"/>
            </a:endParaRPr>
          </a:p>
          <a:p>
            <a:pPr marL="411163">
              <a:buFont typeface="Wingdings" panose="05000000000000000000" pitchFamily="2" charset="2"/>
              <a:buChar char=""/>
              <a:defRPr/>
            </a:pPr>
            <a:endParaRPr lang="en-US" sz="1800" dirty="0" smtClean="0">
              <a:latin typeface="Arial" panose="020B0604020202020204" pitchFamily="34" charset="0"/>
            </a:endParaRPr>
          </a:p>
          <a:p>
            <a:pPr marL="411163">
              <a:buFont typeface="Wingdings" panose="05000000000000000000" pitchFamily="2" charset="2"/>
              <a:buChar char=""/>
              <a:defRPr/>
            </a:pPr>
            <a:endParaRPr lang="en-US" sz="1800" dirty="0" smtClean="0">
              <a:latin typeface="Arial" panose="020B0604020202020204" pitchFamily="34" charset="0"/>
            </a:endParaRPr>
          </a:p>
          <a:p>
            <a:pPr marL="411163">
              <a:buFont typeface="Wingdings" panose="05000000000000000000" pitchFamily="2" charset="2"/>
              <a:buChar char=""/>
              <a:defRPr/>
            </a:pPr>
            <a:endParaRPr lang="en-US" sz="1800" dirty="0" smtClean="0">
              <a:latin typeface="Arial" panose="020B0604020202020204" pitchFamily="34" charset="0"/>
            </a:endParaRPr>
          </a:p>
          <a:p>
            <a:pPr marL="411163">
              <a:buFont typeface="Wingdings" panose="05000000000000000000" pitchFamily="2" charset="2"/>
              <a:buChar char=""/>
              <a:defRPr/>
            </a:pPr>
            <a:endParaRPr lang="en-US" sz="1800" dirty="0" smtClean="0">
              <a:latin typeface="Arial" panose="020B0604020202020204" pitchFamily="34" charset="0"/>
            </a:endParaRPr>
          </a:p>
          <a:p>
            <a:pPr marL="411163">
              <a:buFont typeface="Wingdings" panose="05000000000000000000" pitchFamily="2" charset="2"/>
              <a:buChar char=""/>
              <a:defRPr/>
            </a:pPr>
            <a:endParaRPr lang="en-US" sz="1800" dirty="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en-US" smtClean="0">
                <a:latin typeface="Arial" panose="020B0604020202020204" pitchFamily="34" charset="0"/>
              </a:rPr>
              <a:t>Trial and Error</a:t>
            </a:r>
          </a:p>
        </p:txBody>
      </p:sp>
      <p:sp>
        <p:nvSpPr>
          <p:cNvPr id="61443" name="Content Placeholder 2"/>
          <p:cNvSpPr>
            <a:spLocks noGrp="1"/>
          </p:cNvSpPr>
          <p:nvPr>
            <p:ph idx="1"/>
          </p:nvPr>
        </p:nvSpPr>
        <p:spPr/>
        <p:txBody>
          <a:bodyPr/>
          <a:lstStyle/>
          <a:p>
            <a:r>
              <a:rPr lang="en-US" altLang="en-US" smtClean="0">
                <a:latin typeface="Arial" panose="020B0604020202020204" pitchFamily="34" charset="0"/>
              </a:rPr>
              <a:t>Is NOT advisable under these conditions (cont’d):</a:t>
            </a:r>
          </a:p>
          <a:p>
            <a:pPr lvl="1"/>
            <a:r>
              <a:rPr lang="en-US" altLang="en-US" sz="2400" smtClean="0">
                <a:latin typeface="Arial" panose="020B0604020202020204" pitchFamily="34" charset="0"/>
              </a:rPr>
              <a:t>You aren’t sure of the consequences of the solutions you propose</a:t>
            </a:r>
          </a:p>
          <a:p>
            <a:pPr lvl="1"/>
            <a:r>
              <a:rPr lang="en-US" altLang="en-US" sz="2400" smtClean="0">
                <a:latin typeface="Arial" panose="020B0604020202020204" pitchFamily="34" charset="0"/>
              </a:rPr>
              <a:t>You have no sure way to undo the changes after they’re made</a:t>
            </a:r>
          </a:p>
          <a:p>
            <a:pPr lvl="1"/>
            <a:r>
              <a:rPr lang="en-US" altLang="en-US" sz="2400" smtClean="0">
                <a:latin typeface="Arial" panose="020B0604020202020204" pitchFamily="34" charset="0"/>
              </a:rPr>
              <a:t>Other approaches will take the same amount of time</a:t>
            </a:r>
          </a:p>
          <a:p>
            <a:pPr lvl="1">
              <a:buFontTx/>
              <a:buNone/>
            </a:pPr>
            <a:endParaRPr lang="en-US" altLang="en-US" smtClean="0">
              <a:latin typeface="Arial" panose="020B0604020202020204" pitchFamily="34" charset="0"/>
            </a:endParaRPr>
          </a:p>
          <a:p>
            <a:endParaRPr lang="en-US" altLang="en-US" smtClean="0">
              <a:latin typeface="Arial" panose="020B0604020202020204" pitchFamily="34" charset="0"/>
            </a:endParaRPr>
          </a:p>
          <a:p>
            <a:endParaRPr lang="en-US" altLang="en-US" smtClean="0">
              <a:latin typeface="Arial" panose="020B0604020202020204" pitchFamily="34" charset="0"/>
            </a:endParaRPr>
          </a:p>
          <a:p>
            <a:endParaRPr lang="en-US" altLang="en-US" smtClean="0">
              <a:latin typeface="Arial" panose="020B0604020202020204" pitchFamily="34" charset="0"/>
            </a:endParaRPr>
          </a:p>
          <a:p>
            <a:endParaRPr lang="en-US" altLang="en-US" smtClean="0">
              <a:latin typeface="Arial" panose="020B0604020202020204" pitchFamily="34" charset="0"/>
            </a:endParaRPr>
          </a:p>
          <a:p>
            <a:endParaRPr lang="en-US" altLang="en-US" smtClean="0">
              <a:latin typeface="Arial" panose="020B0604020202020204" pitchFamily="34" charset="0"/>
            </a:endParaRPr>
          </a:p>
          <a:p>
            <a:pPr>
              <a:buFontTx/>
              <a:buNone/>
            </a:pPr>
            <a:r>
              <a:rPr lang="en-US" altLang="en-US" smtClean="0">
                <a:latin typeface="Arial" panose="020B0604020202020204" pitchFamily="34" charset="0"/>
              </a:rPr>
              <a:t>	</a:t>
            </a:r>
          </a:p>
          <a:p>
            <a:pPr>
              <a:buFontTx/>
              <a:buNone/>
            </a:pPr>
            <a:endParaRPr lang="en-US" altLang="en-US" smtClean="0">
              <a:latin typeface="Arial" panose="020B0604020202020204" pitchFamily="34" charset="0"/>
            </a:endParaRPr>
          </a:p>
          <a:p>
            <a:pPr>
              <a:buFontTx/>
              <a:buNone/>
            </a:pPr>
            <a:endParaRPr lang="en-US" altLang="en-US" smtClean="0">
              <a:latin typeface="Arial" panose="020B0604020202020204" pitchFamily="34" charset="0"/>
            </a:endParaRPr>
          </a:p>
          <a:p>
            <a:pPr>
              <a:buFontTx/>
              <a:buNone/>
            </a:pPr>
            <a:endParaRPr lang="en-US" altLang="en-US" smtClean="0">
              <a:latin typeface="Arial" panose="020B0604020202020204" pitchFamily="34" charset="0"/>
            </a:endParaRPr>
          </a:p>
        </p:txBody>
      </p:sp>
      <p:sp>
        <p:nvSpPr>
          <p:cNvPr id="6144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6144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B47411D-7516-47EA-968C-F3B143D405AD}" type="slidenum">
              <a:rPr lang="en-US" altLang="en-US" sz="1400" smtClean="0">
                <a:latin typeface="Times New Roman" panose="02020603050405020304" pitchFamily="18" charset="0"/>
              </a:rPr>
              <a:pPr>
                <a:spcBef>
                  <a:spcPct val="0"/>
                </a:spcBef>
                <a:buFontTx/>
                <a:buNone/>
              </a:pPr>
              <a:t>28</a:t>
            </a:fld>
            <a:endParaRPr lang="en-US" altLang="en-US" sz="1400" smtClean="0">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63491" name="Slide Number Placeholder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E3FAE62-CB52-4DBD-887F-4B3FDB0F2A0D}" type="slidenum">
              <a:rPr lang="en-US" altLang="en-US" sz="1400" smtClean="0">
                <a:latin typeface="Times New Roman" panose="02020603050405020304" pitchFamily="18" charset="0"/>
              </a:rPr>
              <a:pPr>
                <a:spcBef>
                  <a:spcPct val="0"/>
                </a:spcBef>
                <a:buFontTx/>
                <a:buNone/>
              </a:pPr>
              <a:t>29</a:t>
            </a:fld>
            <a:endParaRPr lang="en-US" altLang="en-US" sz="1400" smtClean="0">
              <a:latin typeface="Times New Roman" panose="02020603050405020304" pitchFamily="18" charset="0"/>
            </a:endParaRPr>
          </a:p>
        </p:txBody>
      </p:sp>
      <p:sp>
        <p:nvSpPr>
          <p:cNvPr id="63492" name="Rectangle 2"/>
          <p:cNvSpPr>
            <a:spLocks noGrp="1" noChangeArrowheads="1"/>
          </p:cNvSpPr>
          <p:nvPr>
            <p:ph type="title" idx="4294967295"/>
          </p:nvPr>
        </p:nvSpPr>
        <p:spPr/>
        <p:txBody>
          <a:bodyPr/>
          <a:lstStyle/>
          <a:p>
            <a:r>
              <a:rPr lang="en-US" altLang="en-US" smtClean="0">
                <a:latin typeface="Arial" panose="020B0604020202020204" pitchFamily="34" charset="0"/>
              </a:rPr>
              <a:t>Trial and Error</a:t>
            </a:r>
          </a:p>
        </p:txBody>
      </p:sp>
      <p:sp>
        <p:nvSpPr>
          <p:cNvPr id="63493" name="Rectangle 3"/>
          <p:cNvSpPr>
            <a:spLocks noGrp="1" noChangeArrowheads="1"/>
          </p:cNvSpPr>
          <p:nvPr>
            <p:ph type="body" idx="4294967295"/>
          </p:nvPr>
        </p:nvSpPr>
        <p:spPr>
          <a:xfrm>
            <a:off x="533400" y="1676400"/>
            <a:ext cx="8077200" cy="4495800"/>
          </a:xfrm>
        </p:spPr>
        <p:txBody>
          <a:bodyPr/>
          <a:lstStyle/>
          <a:p>
            <a:r>
              <a:rPr lang="en-US" altLang="en-US" smtClean="0">
                <a:latin typeface="Arial" panose="020B0604020202020204" pitchFamily="34" charset="0"/>
              </a:rPr>
              <a:t>Follow these guidelines when using this method:</a:t>
            </a:r>
          </a:p>
          <a:p>
            <a:pPr lvl="1"/>
            <a:r>
              <a:rPr lang="en-US" altLang="en-US" sz="2400" smtClean="0">
                <a:latin typeface="Arial" panose="020B0604020202020204" pitchFamily="34" charset="0"/>
              </a:rPr>
              <a:t>Make only one change at a time before testing the results</a:t>
            </a:r>
          </a:p>
          <a:p>
            <a:pPr lvl="1"/>
            <a:r>
              <a:rPr lang="en-US" altLang="en-US" sz="2400" smtClean="0">
                <a:latin typeface="Arial" panose="020B0604020202020204" pitchFamily="34" charset="0"/>
              </a:rPr>
              <a:t>Avoid making changes that might affect the operation of a live network</a:t>
            </a:r>
          </a:p>
          <a:p>
            <a:pPr lvl="1"/>
            <a:r>
              <a:rPr lang="en-US" altLang="en-US" sz="2400" smtClean="0">
                <a:latin typeface="Arial" panose="020B0604020202020204" pitchFamily="34" charset="0"/>
              </a:rPr>
              <a:t>Document the original settings of hardware and software before making changes</a:t>
            </a:r>
          </a:p>
          <a:p>
            <a:pPr lvl="1"/>
            <a:r>
              <a:rPr lang="en-US" altLang="en-US" sz="2400" smtClean="0">
                <a:latin typeface="Arial" panose="020B0604020202020204" pitchFamily="34" charset="0"/>
              </a:rPr>
              <a:t>Avoid making a change that can destroy user data</a:t>
            </a:r>
          </a:p>
          <a:p>
            <a:pPr lvl="1"/>
            <a:r>
              <a:rPr lang="en-US" altLang="en-US" sz="2400" smtClean="0">
                <a:latin typeface="Arial" panose="020B0604020202020204" pitchFamily="34" charset="0"/>
              </a:rPr>
              <a:t>If possible, avoid making a change that you can’t undo</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10243" name="Slide Number Placeholder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12D9A1D-E607-47AB-8E35-1EE79B5BB524}" type="slidenum">
              <a:rPr lang="en-US" altLang="en-US" sz="1400" smtClean="0">
                <a:latin typeface="Times New Roman" panose="02020603050405020304" pitchFamily="18" charset="0"/>
              </a:rPr>
              <a:pPr>
                <a:spcBef>
                  <a:spcPct val="0"/>
                </a:spcBef>
                <a:buFontTx/>
                <a:buNone/>
              </a:pPr>
              <a:t>3</a:t>
            </a:fld>
            <a:endParaRPr lang="en-US" altLang="en-US" sz="1400" smtClean="0">
              <a:latin typeface="Times New Roman" panose="02020603050405020304" pitchFamily="18" charset="0"/>
            </a:endParaRPr>
          </a:p>
        </p:txBody>
      </p:sp>
      <p:sp>
        <p:nvSpPr>
          <p:cNvPr id="10244" name="Rectangle 2"/>
          <p:cNvSpPr>
            <a:spLocks noGrp="1" noChangeArrowheads="1"/>
          </p:cNvSpPr>
          <p:nvPr>
            <p:ph type="title" idx="4294967295"/>
          </p:nvPr>
        </p:nvSpPr>
        <p:spPr/>
        <p:txBody>
          <a:bodyPr/>
          <a:lstStyle/>
          <a:p>
            <a:r>
              <a:rPr lang="en-US" altLang="en-US" smtClean="0">
                <a:latin typeface="Arial" panose="020B0604020202020204" pitchFamily="34" charset="0"/>
              </a:rPr>
              <a:t>Documenting Your Network</a:t>
            </a:r>
          </a:p>
        </p:txBody>
      </p:sp>
      <p:sp>
        <p:nvSpPr>
          <p:cNvPr id="10245" name="Rectangle 3"/>
          <p:cNvSpPr>
            <a:spLocks noGrp="1" noChangeArrowheads="1"/>
          </p:cNvSpPr>
          <p:nvPr>
            <p:ph type="body" idx="4294967295"/>
          </p:nvPr>
        </p:nvSpPr>
        <p:spPr/>
        <p:txBody>
          <a:bodyPr/>
          <a:lstStyle/>
          <a:p>
            <a:r>
              <a:rPr lang="en-US" altLang="en-US" smtClean="0">
                <a:latin typeface="Arial" panose="020B0604020202020204" pitchFamily="34" charset="0"/>
              </a:rPr>
              <a:t>Why should you document your network?</a:t>
            </a:r>
          </a:p>
          <a:p>
            <a:pPr lvl="1"/>
            <a:r>
              <a:rPr lang="en-US" altLang="en-US" smtClean="0">
                <a:latin typeface="Arial" panose="020B0604020202020204" pitchFamily="34" charset="0"/>
              </a:rPr>
              <a:t>Makes equipment moves, adds and changes easier</a:t>
            </a:r>
          </a:p>
          <a:p>
            <a:pPr lvl="1"/>
            <a:r>
              <a:rPr lang="en-US" altLang="en-US" smtClean="0">
                <a:latin typeface="Arial" panose="020B0604020202020204" pitchFamily="34" charset="0"/>
              </a:rPr>
              <a:t>Provides needed information for troubleshooting</a:t>
            </a:r>
          </a:p>
          <a:p>
            <a:pPr lvl="1"/>
            <a:r>
              <a:rPr lang="en-US" altLang="en-US" smtClean="0">
                <a:latin typeface="Arial" panose="020B0604020202020204" pitchFamily="34" charset="0"/>
              </a:rPr>
              <a:t>Offers justification for additional staff or equipment</a:t>
            </a:r>
          </a:p>
          <a:p>
            <a:pPr lvl="1"/>
            <a:r>
              <a:rPr lang="en-US" altLang="en-US" smtClean="0">
                <a:latin typeface="Arial" panose="020B0604020202020204" pitchFamily="34" charset="0"/>
              </a:rPr>
              <a:t>Helps determine compliance with standards</a:t>
            </a:r>
          </a:p>
          <a:p>
            <a:pPr lvl="1"/>
            <a:r>
              <a:rPr lang="en-US" altLang="en-US" smtClean="0">
                <a:latin typeface="Arial" panose="020B0604020202020204" pitchFamily="34" charset="0"/>
              </a:rPr>
              <a:t>Supplies proof that your installations meet hardware or software requirements</a:t>
            </a:r>
          </a:p>
          <a:p>
            <a:pPr lvl="1"/>
            <a:r>
              <a:rPr lang="en-US" altLang="en-US" smtClean="0">
                <a:latin typeface="Arial" panose="020B0604020202020204" pitchFamily="34" charset="0"/>
              </a:rPr>
              <a:t>Reduces training requirements</a:t>
            </a:r>
          </a:p>
          <a:p>
            <a:pPr lvl="1"/>
            <a:r>
              <a:rPr lang="en-US" altLang="en-US" smtClean="0">
                <a:latin typeface="Arial" panose="020B0604020202020204" pitchFamily="34" charset="0"/>
              </a:rPr>
              <a:t>Facilitates security management</a:t>
            </a:r>
          </a:p>
          <a:p>
            <a:pPr lvl="1"/>
            <a:r>
              <a:rPr lang="en-US" altLang="en-US" smtClean="0">
                <a:latin typeface="Arial" panose="020B0604020202020204" pitchFamily="34" charset="0"/>
              </a:rPr>
              <a:t>Improves compliance with software licensing agreements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65539" name="Slide Number Placeholder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90E13FB-2225-4AC1-996D-BF9E46BFAF22}" type="slidenum">
              <a:rPr lang="en-US" altLang="en-US" sz="1400" smtClean="0">
                <a:latin typeface="Times New Roman" panose="02020603050405020304" pitchFamily="18" charset="0"/>
              </a:rPr>
              <a:pPr>
                <a:spcBef>
                  <a:spcPct val="0"/>
                </a:spcBef>
                <a:buFontTx/>
                <a:buNone/>
              </a:pPr>
              <a:t>30</a:t>
            </a:fld>
            <a:endParaRPr lang="en-US" altLang="en-US" sz="1400" smtClean="0">
              <a:latin typeface="Times New Roman" panose="02020603050405020304" pitchFamily="18" charset="0"/>
            </a:endParaRPr>
          </a:p>
        </p:txBody>
      </p:sp>
      <p:sp>
        <p:nvSpPr>
          <p:cNvPr id="65540" name="Rectangle 2"/>
          <p:cNvSpPr>
            <a:spLocks noGrp="1" noChangeArrowheads="1"/>
          </p:cNvSpPr>
          <p:nvPr>
            <p:ph type="title" idx="4294967295"/>
          </p:nvPr>
        </p:nvSpPr>
        <p:spPr/>
        <p:txBody>
          <a:bodyPr/>
          <a:lstStyle/>
          <a:p>
            <a:r>
              <a:rPr lang="en-US" altLang="en-US" smtClean="0">
                <a:latin typeface="Arial" panose="020B0604020202020204" pitchFamily="34" charset="0"/>
              </a:rPr>
              <a:t>Solve by Example</a:t>
            </a:r>
          </a:p>
        </p:txBody>
      </p:sp>
      <p:sp>
        <p:nvSpPr>
          <p:cNvPr id="65541" name="Rectangle 3"/>
          <p:cNvSpPr>
            <a:spLocks noGrp="1" noChangeArrowheads="1"/>
          </p:cNvSpPr>
          <p:nvPr>
            <p:ph type="body" idx="4294967295"/>
          </p:nvPr>
        </p:nvSpPr>
        <p:spPr>
          <a:xfrm>
            <a:off x="533400" y="1676400"/>
            <a:ext cx="8077200" cy="4343400"/>
          </a:xfrm>
        </p:spPr>
        <p:txBody>
          <a:bodyPr/>
          <a:lstStyle/>
          <a:p>
            <a:r>
              <a:rPr lang="en-US" altLang="en-US" smtClean="0">
                <a:latin typeface="Arial" panose="020B0604020202020204" pitchFamily="34" charset="0"/>
              </a:rPr>
              <a:t>Solve by example is the process of comparing something that doesn’t work with something that does</a:t>
            </a:r>
          </a:p>
          <a:p>
            <a:pPr lvl="1"/>
            <a:r>
              <a:rPr lang="en-US" altLang="en-US" sz="2400" smtClean="0">
                <a:latin typeface="Arial" panose="020B0604020202020204" pitchFamily="34" charset="0"/>
              </a:rPr>
              <a:t>One of the easiest/fastest ways to solve a problem</a:t>
            </a:r>
          </a:p>
          <a:p>
            <a:r>
              <a:rPr lang="en-US" altLang="en-US" smtClean="0">
                <a:latin typeface="Arial" panose="020B0604020202020204" pitchFamily="34" charset="0"/>
              </a:rPr>
              <a:t>General rules to follow:</a:t>
            </a:r>
          </a:p>
          <a:p>
            <a:pPr lvl="1"/>
            <a:r>
              <a:rPr lang="en-US" altLang="en-US" sz="2400" smtClean="0">
                <a:latin typeface="Arial" panose="020B0604020202020204" pitchFamily="34" charset="0"/>
              </a:rPr>
              <a:t>Use the solve-by-example approach only when the working sample has a similar environment as the problem machine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67587" name="Slide Number Placeholder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2EF0011-64B3-44A3-BB23-3AC62E9A83BE}" type="slidenum">
              <a:rPr lang="en-US" altLang="en-US" sz="1400" smtClean="0">
                <a:latin typeface="Times New Roman" panose="02020603050405020304" pitchFamily="18" charset="0"/>
              </a:rPr>
              <a:pPr>
                <a:spcBef>
                  <a:spcPct val="0"/>
                </a:spcBef>
                <a:buFontTx/>
                <a:buNone/>
              </a:pPr>
              <a:t>31</a:t>
            </a:fld>
            <a:endParaRPr lang="en-US" altLang="en-US" sz="1400" smtClean="0">
              <a:latin typeface="Times New Roman" panose="02020603050405020304" pitchFamily="18" charset="0"/>
            </a:endParaRPr>
          </a:p>
        </p:txBody>
      </p:sp>
      <p:sp>
        <p:nvSpPr>
          <p:cNvPr id="67588" name="Rectangle 2"/>
          <p:cNvSpPr>
            <a:spLocks noGrp="1" noChangeArrowheads="1"/>
          </p:cNvSpPr>
          <p:nvPr>
            <p:ph type="title" idx="4294967295"/>
          </p:nvPr>
        </p:nvSpPr>
        <p:spPr/>
        <p:txBody>
          <a:bodyPr/>
          <a:lstStyle/>
          <a:p>
            <a:r>
              <a:rPr lang="en-US" altLang="en-US" smtClean="0">
                <a:latin typeface="Arial" panose="020B0604020202020204" pitchFamily="34" charset="0"/>
              </a:rPr>
              <a:t>Solve by Example</a:t>
            </a:r>
          </a:p>
        </p:txBody>
      </p:sp>
      <p:sp>
        <p:nvSpPr>
          <p:cNvPr id="67589" name="Rectangle 3"/>
          <p:cNvSpPr>
            <a:spLocks noGrp="1" noChangeArrowheads="1"/>
          </p:cNvSpPr>
          <p:nvPr>
            <p:ph type="body" idx="4294967295"/>
          </p:nvPr>
        </p:nvSpPr>
        <p:spPr>
          <a:xfrm>
            <a:off x="533400" y="1676400"/>
            <a:ext cx="8077200" cy="4343400"/>
          </a:xfrm>
        </p:spPr>
        <p:txBody>
          <a:bodyPr/>
          <a:lstStyle/>
          <a:p>
            <a:r>
              <a:rPr lang="en-US" altLang="en-US" smtClean="0">
                <a:latin typeface="Arial" panose="020B0604020202020204" pitchFamily="34" charset="0"/>
              </a:rPr>
              <a:t>General rules to follow (cont’d):</a:t>
            </a:r>
          </a:p>
          <a:p>
            <a:pPr lvl="1"/>
            <a:r>
              <a:rPr lang="en-US" altLang="en-US" sz="2400" smtClean="0">
                <a:latin typeface="Arial" panose="020B0604020202020204" pitchFamily="34" charset="0"/>
              </a:rPr>
              <a:t>Don’t make configuration changes that will cause conflicts – Don’t change the TCP/IP address of a nonworking machine to the same address as a working machine</a:t>
            </a:r>
          </a:p>
          <a:p>
            <a:pPr lvl="1"/>
            <a:r>
              <a:rPr lang="en-US" altLang="en-US" sz="2400" smtClean="0">
                <a:latin typeface="Arial" panose="020B0604020202020204" pitchFamily="34" charset="0"/>
              </a:rPr>
              <a:t>Don’t make any changes that could destroy data that can’t be restored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69635" name="Slide Number Placeholder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A94B42F-21C1-4368-8146-38A32AF17CEE}" type="slidenum">
              <a:rPr lang="en-US" altLang="en-US" sz="1400" smtClean="0">
                <a:latin typeface="Times New Roman" panose="02020603050405020304" pitchFamily="18" charset="0"/>
              </a:rPr>
              <a:pPr>
                <a:spcBef>
                  <a:spcPct val="0"/>
                </a:spcBef>
                <a:buFontTx/>
                <a:buNone/>
              </a:pPr>
              <a:t>32</a:t>
            </a:fld>
            <a:endParaRPr lang="en-US" altLang="en-US" sz="1400" smtClean="0">
              <a:latin typeface="Times New Roman" panose="02020603050405020304" pitchFamily="18" charset="0"/>
            </a:endParaRPr>
          </a:p>
        </p:txBody>
      </p:sp>
      <p:sp>
        <p:nvSpPr>
          <p:cNvPr id="69636" name="Rectangle 2"/>
          <p:cNvSpPr>
            <a:spLocks noGrp="1" noChangeArrowheads="1"/>
          </p:cNvSpPr>
          <p:nvPr>
            <p:ph type="title" idx="4294967295"/>
          </p:nvPr>
        </p:nvSpPr>
        <p:spPr/>
        <p:txBody>
          <a:bodyPr/>
          <a:lstStyle/>
          <a:p>
            <a:r>
              <a:rPr lang="en-US" altLang="en-US" smtClean="0">
                <a:latin typeface="Arial" panose="020B0604020202020204" pitchFamily="34" charset="0"/>
              </a:rPr>
              <a:t>The Replacement Method</a:t>
            </a:r>
          </a:p>
        </p:txBody>
      </p:sp>
      <p:sp>
        <p:nvSpPr>
          <p:cNvPr id="22533" name="Rectangle 3"/>
          <p:cNvSpPr>
            <a:spLocks noGrp="1" noChangeArrowheads="1"/>
          </p:cNvSpPr>
          <p:nvPr>
            <p:ph type="body" idx="4294967295"/>
          </p:nvPr>
        </p:nvSpPr>
        <p:spPr/>
        <p:txBody>
          <a:bodyPr/>
          <a:lstStyle/>
          <a:p>
            <a:pPr marL="411480" fontAlgn="auto">
              <a:spcAft>
                <a:spcPts val="0"/>
              </a:spcAft>
              <a:defRPr/>
            </a:pPr>
            <a:r>
              <a:rPr lang="en-US" dirty="0" smtClean="0"/>
              <a:t>Requires narrowing down possible sources of the problem and having known working replacement parts on hand so that they can be swapped out</a:t>
            </a:r>
          </a:p>
          <a:p>
            <a:pPr marL="411480" fontAlgn="auto">
              <a:spcAft>
                <a:spcPts val="0"/>
              </a:spcAft>
              <a:defRPr/>
            </a:pPr>
            <a:r>
              <a:rPr lang="en-US" dirty="0" smtClean="0">
                <a:latin typeface="Arial" pitchFamily="34" charset="0"/>
              </a:rPr>
              <a:t>Follow these rules when using this method</a:t>
            </a:r>
            <a:r>
              <a:rPr lang="en-US" sz="2400" dirty="0" smtClean="0">
                <a:latin typeface="Arial" pitchFamily="34" charset="0"/>
              </a:rPr>
              <a:t>:</a:t>
            </a:r>
          </a:p>
          <a:p>
            <a:pPr marL="811530" lvl="1" fontAlgn="auto">
              <a:spcAft>
                <a:spcPts val="0"/>
              </a:spcAft>
              <a:defRPr/>
            </a:pPr>
            <a:r>
              <a:rPr lang="en-US" sz="2400" dirty="0" smtClean="0">
                <a:latin typeface="Arial" pitchFamily="34" charset="0"/>
              </a:rPr>
              <a:t>Narrow the list of potentially defective parts down to a few possibilities </a:t>
            </a:r>
          </a:p>
          <a:p>
            <a:pPr marL="811530" lvl="1" fontAlgn="auto">
              <a:spcAft>
                <a:spcPts val="0"/>
              </a:spcAft>
              <a:defRPr/>
            </a:pPr>
            <a:r>
              <a:rPr lang="en-US" sz="2400" dirty="0" smtClean="0">
                <a:latin typeface="Arial" pitchFamily="34" charset="0"/>
              </a:rPr>
              <a:t>Make sure you have the correct replacement parts on hand</a:t>
            </a:r>
          </a:p>
          <a:p>
            <a:pPr marL="811530" lvl="1" fontAlgn="auto">
              <a:spcAft>
                <a:spcPts val="0"/>
              </a:spcAft>
              <a:defRPr/>
            </a:pPr>
            <a:r>
              <a:rPr lang="en-US" sz="2400" dirty="0" smtClean="0">
                <a:latin typeface="Arial" pitchFamily="34" charset="0"/>
              </a:rPr>
              <a:t>Replace only one part at a time</a:t>
            </a:r>
          </a:p>
          <a:p>
            <a:pPr marL="811530" lvl="1" fontAlgn="auto">
              <a:spcAft>
                <a:spcPts val="0"/>
              </a:spcAft>
              <a:defRPr/>
            </a:pPr>
            <a:r>
              <a:rPr lang="en-US" sz="2400" dirty="0" smtClean="0">
                <a:latin typeface="Arial" pitchFamily="34" charset="0"/>
              </a:rPr>
              <a:t>If your first replacement does not fix the problem, reinstall original part before replacing another part</a:t>
            </a:r>
          </a:p>
          <a:p>
            <a:pPr marL="411480" fontAlgn="auto">
              <a:spcAft>
                <a:spcPts val="0"/>
              </a:spcAft>
              <a:defRPr/>
            </a:pPr>
            <a:endParaRPr lang="en-US" dirty="0" smtClean="0">
              <a:latin typeface="Arial" pitchFamily="34" charset="0"/>
            </a:endParaRPr>
          </a:p>
          <a:p>
            <a:pPr>
              <a:defRPr/>
            </a:pPr>
            <a:endParaRPr lang="en-US" dirty="0" smtClean="0">
              <a:latin typeface="Arial" pitchFamily="34" charset="0"/>
            </a:endParaRPr>
          </a:p>
          <a:p>
            <a:pPr>
              <a:defRPr/>
            </a:pPr>
            <a:endParaRPr lang="en-US" dirty="0" smtClean="0">
              <a:latin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71683" name="Slide Number Placeholder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13520EF-242E-46AC-B8B5-7AC636BBA422}" type="slidenum">
              <a:rPr lang="en-US" altLang="en-US" sz="1400" smtClean="0">
                <a:latin typeface="Times New Roman" panose="02020603050405020304" pitchFamily="18" charset="0"/>
              </a:rPr>
              <a:pPr>
                <a:spcBef>
                  <a:spcPct val="0"/>
                </a:spcBef>
                <a:buFontTx/>
                <a:buNone/>
              </a:pPr>
              <a:t>33</a:t>
            </a:fld>
            <a:endParaRPr lang="en-US" altLang="en-US" sz="1400" smtClean="0">
              <a:latin typeface="Times New Roman" panose="02020603050405020304" pitchFamily="18" charset="0"/>
            </a:endParaRPr>
          </a:p>
        </p:txBody>
      </p:sp>
      <p:sp>
        <p:nvSpPr>
          <p:cNvPr id="71684" name="Rectangle 2"/>
          <p:cNvSpPr>
            <a:spLocks noGrp="1" noChangeArrowheads="1"/>
          </p:cNvSpPr>
          <p:nvPr>
            <p:ph type="title" idx="4294967295"/>
          </p:nvPr>
        </p:nvSpPr>
        <p:spPr/>
        <p:txBody>
          <a:bodyPr/>
          <a:lstStyle/>
          <a:p>
            <a:r>
              <a:rPr lang="en-US" altLang="en-US" smtClean="0">
                <a:latin typeface="Arial" panose="020B0604020202020204" pitchFamily="34" charset="0"/>
              </a:rPr>
              <a:t>Step by Step with the OSI Model</a:t>
            </a:r>
          </a:p>
        </p:txBody>
      </p:sp>
      <p:sp>
        <p:nvSpPr>
          <p:cNvPr id="71685" name="Rectangle 3"/>
          <p:cNvSpPr>
            <a:spLocks noGrp="1" noChangeArrowheads="1"/>
          </p:cNvSpPr>
          <p:nvPr>
            <p:ph type="body" idx="4294967295"/>
          </p:nvPr>
        </p:nvSpPr>
        <p:spPr>
          <a:xfrm>
            <a:off x="609600" y="1676400"/>
            <a:ext cx="7696200" cy="4572000"/>
          </a:xfrm>
        </p:spPr>
        <p:txBody>
          <a:bodyPr/>
          <a:lstStyle/>
          <a:p>
            <a:r>
              <a:rPr lang="en-US" altLang="en-US" smtClean="0">
                <a:latin typeface="Arial" panose="020B0604020202020204" pitchFamily="34" charset="0"/>
              </a:rPr>
              <a:t>You test a problem starting at the Application layer and keep testing at each layer until you have a successful test or reach the Physical layer</a:t>
            </a:r>
          </a:p>
          <a:p>
            <a:pPr lvl="1"/>
            <a:r>
              <a:rPr lang="en-US" altLang="en-US" sz="2400" smtClean="0">
                <a:latin typeface="Arial" panose="020B0604020202020204" pitchFamily="34" charset="0"/>
              </a:rPr>
              <a:t>You could also start at the Physical layer and work your way up</a:t>
            </a:r>
          </a:p>
          <a:p>
            <a:r>
              <a:rPr lang="en-US" altLang="en-US" smtClean="0">
                <a:latin typeface="Arial" panose="020B0604020202020204" pitchFamily="34" charset="0"/>
              </a:rPr>
              <a:t>To use this approach, you must understand how networks work and where you should use troubleshooting tools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smtClean="0">
                <a:latin typeface="Arial" panose="020B0604020202020204" pitchFamily="34" charset="0"/>
              </a:rPr>
              <a:t>Making Use of Problem-Solving Resources</a:t>
            </a:r>
          </a:p>
        </p:txBody>
      </p:sp>
      <p:sp>
        <p:nvSpPr>
          <p:cNvPr id="73731" name="Content Placeholder 2"/>
          <p:cNvSpPr>
            <a:spLocks noGrp="1"/>
          </p:cNvSpPr>
          <p:nvPr>
            <p:ph idx="1"/>
          </p:nvPr>
        </p:nvSpPr>
        <p:spPr/>
        <p:txBody>
          <a:bodyPr/>
          <a:lstStyle/>
          <a:p>
            <a:r>
              <a:rPr lang="en-US" altLang="en-US" smtClean="0">
                <a:latin typeface="Arial" panose="020B0604020202020204" pitchFamily="34" charset="0"/>
              </a:rPr>
              <a:t>Resources available to you during the troubleshooting process:</a:t>
            </a:r>
          </a:p>
          <a:p>
            <a:pPr lvl="1"/>
            <a:r>
              <a:rPr lang="en-US" altLang="en-US" sz="2400" smtClean="0">
                <a:latin typeface="Arial" panose="020B0604020202020204" pitchFamily="34" charset="0"/>
              </a:rPr>
              <a:t>Experience</a:t>
            </a:r>
          </a:p>
          <a:p>
            <a:pPr lvl="1"/>
            <a:r>
              <a:rPr lang="en-US" altLang="en-US" sz="2400" smtClean="0">
                <a:latin typeface="Arial" panose="020B0604020202020204" pitchFamily="34" charset="0"/>
              </a:rPr>
              <a:t>The Internet</a:t>
            </a:r>
          </a:p>
          <a:p>
            <a:pPr lvl="1"/>
            <a:r>
              <a:rPr lang="en-US" altLang="en-US" sz="2400" smtClean="0">
                <a:latin typeface="Arial" panose="020B0604020202020204" pitchFamily="34" charset="0"/>
              </a:rPr>
              <a:t>Network Documentation</a:t>
            </a:r>
          </a:p>
          <a:p>
            <a:endParaRPr lang="en-US" altLang="en-US" smtClean="0">
              <a:latin typeface="Arial" panose="020B0604020202020204" pitchFamily="34" charset="0"/>
            </a:endParaRPr>
          </a:p>
        </p:txBody>
      </p:sp>
      <p:sp>
        <p:nvSpPr>
          <p:cNvPr id="7373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7373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935A8ED-4028-407B-A159-B28842069C0E}" type="slidenum">
              <a:rPr lang="en-US" altLang="en-US" sz="1400" smtClean="0">
                <a:latin typeface="Times New Roman" panose="02020603050405020304" pitchFamily="18" charset="0"/>
              </a:rPr>
              <a:pPr>
                <a:spcBef>
                  <a:spcPct val="0"/>
                </a:spcBef>
                <a:buFontTx/>
                <a:buNone/>
              </a:pPr>
              <a:t>34</a:t>
            </a:fld>
            <a:endParaRPr lang="en-US" altLang="en-US" sz="1400" smtClean="0">
              <a:latin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smtClean="0">
                <a:latin typeface="Arial" panose="020B0604020202020204" pitchFamily="34" charset="0"/>
              </a:rPr>
              <a:t>Experience</a:t>
            </a:r>
          </a:p>
        </p:txBody>
      </p:sp>
      <p:sp>
        <p:nvSpPr>
          <p:cNvPr id="31747" name="Content Placeholder 2"/>
          <p:cNvSpPr>
            <a:spLocks noGrp="1"/>
          </p:cNvSpPr>
          <p:nvPr>
            <p:ph idx="1"/>
          </p:nvPr>
        </p:nvSpPr>
        <p:spPr/>
        <p:txBody>
          <a:bodyPr/>
          <a:lstStyle/>
          <a:p>
            <a:pPr>
              <a:defRPr/>
            </a:pPr>
            <a:r>
              <a:rPr lang="en-US" dirty="0" smtClean="0">
                <a:latin typeface="Arial" panose="020B0604020202020204" pitchFamily="34" charset="0"/>
              </a:rPr>
              <a:t>Make the most of your experience</a:t>
            </a:r>
          </a:p>
          <a:p>
            <a:pPr lvl="1">
              <a:defRPr/>
            </a:pPr>
            <a:r>
              <a:rPr lang="en-US" sz="2400" dirty="0" smtClean="0">
                <a:latin typeface="Arial" panose="020B0604020202020204" pitchFamily="34" charset="0"/>
              </a:rPr>
              <a:t>Take notes about what you see and learn</a:t>
            </a:r>
          </a:p>
          <a:p>
            <a:pPr>
              <a:defRPr/>
            </a:pPr>
            <a:r>
              <a:rPr lang="en-US" dirty="0" smtClean="0">
                <a:latin typeface="Arial" panose="020B0604020202020204" pitchFamily="34" charset="0"/>
              </a:rPr>
              <a:t>If it happened once, it will happen again</a:t>
            </a:r>
          </a:p>
          <a:p>
            <a:pPr lvl="1">
              <a:defRPr/>
            </a:pPr>
            <a:r>
              <a:rPr lang="en-US" sz="2400" dirty="0" smtClean="0">
                <a:latin typeface="Arial" panose="020B0604020202020204" pitchFamily="34" charset="0"/>
              </a:rPr>
              <a:t>Don’t think that a problem is so obscure that it will never happen again – take the time to make not of it</a:t>
            </a:r>
          </a:p>
          <a:p>
            <a:pPr>
              <a:defRPr/>
            </a:pPr>
            <a:r>
              <a:rPr lang="en-US" dirty="0" smtClean="0">
                <a:latin typeface="Arial" panose="020B0604020202020204" pitchFamily="34" charset="0"/>
              </a:rPr>
              <a:t>Colleagues’ experience</a:t>
            </a:r>
          </a:p>
          <a:p>
            <a:pPr lvl="1">
              <a:defRPr/>
            </a:pPr>
            <a:r>
              <a:rPr lang="en-US" sz="2400" dirty="0" smtClean="0">
                <a:latin typeface="Arial" panose="020B0604020202020204" pitchFamily="34" charset="0"/>
              </a:rPr>
              <a:t>Use the people you know as a resource</a:t>
            </a:r>
          </a:p>
          <a:p>
            <a:pPr marL="457200" lvl="1" indent="0">
              <a:buFontTx/>
              <a:buNone/>
              <a:defRPr/>
            </a:pPr>
            <a:endParaRPr lang="en-US" dirty="0" smtClean="0">
              <a:latin typeface="Arial" panose="020B0604020202020204" pitchFamily="34" charset="0"/>
            </a:endParaRPr>
          </a:p>
          <a:p>
            <a:pPr>
              <a:defRPr/>
            </a:pPr>
            <a:endParaRPr lang="en-US" dirty="0" smtClean="0">
              <a:latin typeface="Arial" panose="020B0604020202020204" pitchFamily="34" charset="0"/>
            </a:endParaRPr>
          </a:p>
        </p:txBody>
      </p:sp>
      <p:sp>
        <p:nvSpPr>
          <p:cNvPr id="7578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7578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2F9AA8C-903F-4421-9C56-82ADF371ABF8}" type="slidenum">
              <a:rPr lang="en-US" altLang="en-US" sz="1400" smtClean="0">
                <a:latin typeface="Times New Roman" panose="02020603050405020304" pitchFamily="18" charset="0"/>
              </a:rPr>
              <a:pPr>
                <a:spcBef>
                  <a:spcPct val="0"/>
                </a:spcBef>
                <a:buFontTx/>
                <a:buNone/>
              </a:pPr>
              <a:t>35</a:t>
            </a:fld>
            <a:endParaRPr lang="en-US" altLang="en-US" sz="1400" smtClean="0">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altLang="en-US" smtClean="0">
                <a:latin typeface="Arial" panose="020B0604020202020204" pitchFamily="34" charset="0"/>
              </a:rPr>
              <a:t>Experience</a:t>
            </a:r>
          </a:p>
        </p:txBody>
      </p:sp>
      <p:sp>
        <p:nvSpPr>
          <p:cNvPr id="77827" name="Content Placeholder 2"/>
          <p:cNvSpPr>
            <a:spLocks noGrp="1"/>
          </p:cNvSpPr>
          <p:nvPr>
            <p:ph idx="1"/>
          </p:nvPr>
        </p:nvSpPr>
        <p:spPr/>
        <p:txBody>
          <a:bodyPr/>
          <a:lstStyle/>
          <a:p>
            <a:r>
              <a:rPr lang="en-US" altLang="en-US" smtClean="0">
                <a:latin typeface="Arial" panose="020B0604020202020204" pitchFamily="34" charset="0"/>
              </a:rPr>
              <a:t>Experience from Manufacturer’s Technical Support</a:t>
            </a:r>
          </a:p>
          <a:p>
            <a:pPr lvl="1"/>
            <a:r>
              <a:rPr lang="en-US" altLang="en-US" sz="2400" smtClean="0">
                <a:latin typeface="Arial" panose="020B0604020202020204" pitchFamily="34" charset="0"/>
              </a:rPr>
              <a:t>Best time to call is when you have a specific error number or message that you can report to the manufacturer</a:t>
            </a:r>
          </a:p>
          <a:p>
            <a:pPr lvl="1"/>
            <a:r>
              <a:rPr lang="en-US" altLang="en-US" sz="2400" smtClean="0">
                <a:latin typeface="Arial" panose="020B0604020202020204" pitchFamily="34" charset="0"/>
              </a:rPr>
              <a:t>Have software version numbers or hardware’s serial number available when calling</a:t>
            </a:r>
          </a:p>
          <a:p>
            <a:pPr lvl="1"/>
            <a:endParaRPr lang="en-US" altLang="en-US" smtClean="0">
              <a:latin typeface="Arial" panose="020B0604020202020204" pitchFamily="34" charset="0"/>
            </a:endParaRPr>
          </a:p>
          <a:p>
            <a:endParaRPr lang="en-US" altLang="en-US" smtClean="0">
              <a:latin typeface="Arial" panose="020B0604020202020204" pitchFamily="34" charset="0"/>
            </a:endParaRPr>
          </a:p>
        </p:txBody>
      </p:sp>
      <p:sp>
        <p:nvSpPr>
          <p:cNvPr id="7782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7782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69EE584-3E51-4FAE-9097-195A6214AAF6}" type="slidenum">
              <a:rPr lang="en-US" altLang="en-US" sz="1400" smtClean="0">
                <a:latin typeface="Times New Roman" panose="02020603050405020304" pitchFamily="18" charset="0"/>
              </a:rPr>
              <a:pPr>
                <a:spcBef>
                  <a:spcPct val="0"/>
                </a:spcBef>
                <a:buFontTx/>
                <a:buNone/>
              </a:pPr>
              <a:t>36</a:t>
            </a:fld>
            <a:endParaRPr lang="en-US" altLang="en-US" sz="1400" smtClean="0">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altLang="en-US" smtClean="0">
                <a:latin typeface="Arial" panose="020B0604020202020204" pitchFamily="34" charset="0"/>
              </a:rPr>
              <a:t>The Internet</a:t>
            </a:r>
          </a:p>
        </p:txBody>
      </p:sp>
      <p:sp>
        <p:nvSpPr>
          <p:cNvPr id="79875" name="Content Placeholder 2"/>
          <p:cNvSpPr>
            <a:spLocks noGrp="1"/>
          </p:cNvSpPr>
          <p:nvPr>
            <p:ph idx="1"/>
          </p:nvPr>
        </p:nvSpPr>
        <p:spPr/>
        <p:txBody>
          <a:bodyPr/>
          <a:lstStyle/>
          <a:p>
            <a:r>
              <a:rPr lang="en-US" altLang="en-US" smtClean="0">
                <a:latin typeface="Arial" panose="020B0604020202020204" pitchFamily="34" charset="0"/>
              </a:rPr>
              <a:t>Most manufacturers create databases of problems and solutions so their customers can research the problem themselves (called a knowledge base or frequently asked questions/FAQ document)</a:t>
            </a:r>
          </a:p>
          <a:p>
            <a:r>
              <a:rPr lang="en-US" altLang="en-US" smtClean="0">
                <a:latin typeface="Arial" panose="020B0604020202020204" pitchFamily="34" charset="0"/>
              </a:rPr>
              <a:t>Using a Knowledge Base or Search Engine</a:t>
            </a:r>
          </a:p>
          <a:p>
            <a:pPr lvl="1"/>
            <a:r>
              <a:rPr lang="en-US" altLang="en-US" sz="2400" smtClean="0">
                <a:latin typeface="Arial" panose="020B0604020202020204" pitchFamily="34" charset="0"/>
              </a:rPr>
              <a:t>Be as specific as possible</a:t>
            </a:r>
          </a:p>
          <a:p>
            <a:pPr lvl="1"/>
            <a:r>
              <a:rPr lang="en-US" altLang="en-US" sz="2400" smtClean="0">
                <a:latin typeface="Arial" panose="020B0604020202020204" pitchFamily="34" charset="0"/>
              </a:rPr>
              <a:t>With error messages, enclose them in quotations marks</a:t>
            </a:r>
          </a:p>
          <a:p>
            <a:endParaRPr lang="en-US" altLang="en-US" smtClean="0">
              <a:latin typeface="Arial" panose="020B0604020202020204" pitchFamily="34" charset="0"/>
            </a:endParaRPr>
          </a:p>
          <a:p>
            <a:endParaRPr lang="en-US" altLang="en-US" smtClean="0">
              <a:latin typeface="Arial" panose="020B0604020202020204" pitchFamily="34" charset="0"/>
            </a:endParaRPr>
          </a:p>
          <a:p>
            <a:endParaRPr lang="en-US" altLang="en-US" smtClean="0">
              <a:latin typeface="Arial" panose="020B0604020202020204" pitchFamily="34" charset="0"/>
            </a:endParaRPr>
          </a:p>
          <a:p>
            <a:endParaRPr lang="en-US" altLang="en-US" smtClean="0">
              <a:latin typeface="Arial" panose="020B0604020202020204" pitchFamily="34" charset="0"/>
            </a:endParaRPr>
          </a:p>
          <a:p>
            <a:endParaRPr lang="en-US" altLang="en-US" smtClean="0">
              <a:latin typeface="Arial" panose="020B0604020202020204" pitchFamily="34" charset="0"/>
            </a:endParaRPr>
          </a:p>
          <a:p>
            <a:endParaRPr lang="en-US" altLang="en-US" smtClean="0">
              <a:latin typeface="Arial" panose="020B0604020202020204" pitchFamily="34" charset="0"/>
            </a:endParaRPr>
          </a:p>
          <a:p>
            <a:endParaRPr lang="en-US" altLang="en-US" smtClean="0">
              <a:latin typeface="Arial" panose="020B0604020202020204" pitchFamily="34" charset="0"/>
            </a:endParaRPr>
          </a:p>
        </p:txBody>
      </p:sp>
      <p:sp>
        <p:nvSpPr>
          <p:cNvPr id="7987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7987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DC9E29D-BEEF-44EA-8DDF-C36CF2354638}" type="slidenum">
              <a:rPr lang="en-US" altLang="en-US" sz="1400" smtClean="0">
                <a:latin typeface="Times New Roman" panose="02020603050405020304" pitchFamily="18" charset="0"/>
              </a:rPr>
              <a:pPr>
                <a:spcBef>
                  <a:spcPct val="0"/>
                </a:spcBef>
                <a:buFontTx/>
                <a:buNone/>
              </a:pPr>
              <a:t>37</a:t>
            </a:fld>
            <a:endParaRPr lang="en-US" altLang="en-US" sz="1400" smtClean="0">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altLang="en-US" smtClean="0">
                <a:latin typeface="Arial" panose="020B0604020202020204" pitchFamily="34" charset="0"/>
              </a:rPr>
              <a:t>The Internet</a:t>
            </a:r>
          </a:p>
        </p:txBody>
      </p:sp>
      <p:sp>
        <p:nvSpPr>
          <p:cNvPr id="81923" name="Content Placeholder 2"/>
          <p:cNvSpPr>
            <a:spLocks noGrp="1"/>
          </p:cNvSpPr>
          <p:nvPr>
            <p:ph idx="1"/>
          </p:nvPr>
        </p:nvSpPr>
        <p:spPr/>
        <p:txBody>
          <a:bodyPr/>
          <a:lstStyle/>
          <a:p>
            <a:r>
              <a:rPr lang="en-US" altLang="en-US" smtClean="0">
                <a:latin typeface="Arial" panose="020B0604020202020204" pitchFamily="34" charset="0"/>
              </a:rPr>
              <a:t>Finding Drivers and Updates</a:t>
            </a:r>
          </a:p>
          <a:p>
            <a:pPr lvl="1"/>
            <a:r>
              <a:rPr lang="en-US" altLang="en-US" sz="2400" smtClean="0">
                <a:latin typeface="Arial" panose="020B0604020202020204" pitchFamily="34" charset="0"/>
              </a:rPr>
              <a:t>When installing a new device or OS, check whether bug fixes, driver updates, or new firmware revisions are available</a:t>
            </a:r>
          </a:p>
          <a:p>
            <a:r>
              <a:rPr lang="en-US" altLang="en-US" sz="2400" smtClean="0">
                <a:latin typeface="Arial" panose="020B0604020202020204" pitchFamily="34" charset="0"/>
              </a:rPr>
              <a:t>Consulting Online Support Services and Newsgroups</a:t>
            </a:r>
          </a:p>
          <a:p>
            <a:pPr lvl="1"/>
            <a:r>
              <a:rPr lang="en-US" altLang="en-US" sz="2400" smtClean="0">
                <a:latin typeface="Arial" panose="020B0604020202020204" pitchFamily="34" charset="0"/>
              </a:rPr>
              <a:t>Many online support services are dedicated to technical subjects</a:t>
            </a:r>
          </a:p>
          <a:p>
            <a:pPr lvl="1"/>
            <a:r>
              <a:rPr lang="en-US" altLang="en-US" sz="2400" smtClean="0">
                <a:latin typeface="Arial" panose="020B0604020202020204" pitchFamily="34" charset="0"/>
              </a:rPr>
              <a:t>A useful subscription pay service is Experts Exchange (</a:t>
            </a:r>
            <a:r>
              <a:rPr lang="en-US" altLang="en-US" sz="2400" i="1" smtClean="0">
                <a:latin typeface="Arial" panose="020B0604020202020204" pitchFamily="34" charset="0"/>
              </a:rPr>
              <a:t>www.experts-exchange.com</a:t>
            </a:r>
            <a:r>
              <a:rPr lang="en-US" altLang="en-US" sz="2400" smtClean="0">
                <a:latin typeface="Arial" panose="020B0604020202020204" pitchFamily="34" charset="0"/>
              </a:rPr>
              <a:t>)</a:t>
            </a:r>
          </a:p>
          <a:p>
            <a:endParaRPr lang="en-US" altLang="en-US" sz="3000" smtClean="0">
              <a:latin typeface="Arial" panose="020B0604020202020204" pitchFamily="34" charset="0"/>
            </a:endParaRPr>
          </a:p>
          <a:p>
            <a:endParaRPr lang="en-US" altLang="en-US" smtClean="0">
              <a:latin typeface="Arial" panose="020B0604020202020204" pitchFamily="34" charset="0"/>
            </a:endParaRPr>
          </a:p>
          <a:p>
            <a:endParaRPr lang="en-US" altLang="en-US" smtClean="0">
              <a:latin typeface="Arial" panose="020B0604020202020204" pitchFamily="34" charset="0"/>
            </a:endParaRPr>
          </a:p>
          <a:p>
            <a:endParaRPr lang="en-US" altLang="en-US" smtClean="0">
              <a:latin typeface="Arial" panose="020B0604020202020204" pitchFamily="34" charset="0"/>
            </a:endParaRPr>
          </a:p>
          <a:p>
            <a:endParaRPr lang="en-US" altLang="en-US" smtClean="0">
              <a:latin typeface="Arial" panose="020B0604020202020204" pitchFamily="34" charset="0"/>
            </a:endParaRPr>
          </a:p>
          <a:p>
            <a:endParaRPr lang="en-US" altLang="en-US" smtClean="0">
              <a:latin typeface="Arial" panose="020B0604020202020204" pitchFamily="34" charset="0"/>
            </a:endParaRPr>
          </a:p>
          <a:p>
            <a:endParaRPr lang="en-US" altLang="en-US" smtClean="0">
              <a:latin typeface="Arial" panose="020B0604020202020204" pitchFamily="34" charset="0"/>
            </a:endParaRPr>
          </a:p>
          <a:p>
            <a:endParaRPr lang="en-US" altLang="en-US" smtClean="0">
              <a:latin typeface="Arial" panose="020B0604020202020204" pitchFamily="34" charset="0"/>
            </a:endParaRPr>
          </a:p>
        </p:txBody>
      </p:sp>
      <p:sp>
        <p:nvSpPr>
          <p:cNvPr id="8192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8192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EADAB08-6434-482F-8FC1-6CBA4D511A51}" type="slidenum">
              <a:rPr lang="en-US" altLang="en-US" sz="1400" smtClean="0">
                <a:latin typeface="Times New Roman" panose="02020603050405020304" pitchFamily="18" charset="0"/>
              </a:rPr>
              <a:pPr>
                <a:spcBef>
                  <a:spcPct val="0"/>
                </a:spcBef>
                <a:buFontTx/>
                <a:buNone/>
              </a:pPr>
              <a:t>38</a:t>
            </a:fld>
            <a:endParaRPr lang="en-US" altLang="en-US" sz="1400" smtClean="0">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altLang="en-US" smtClean="0">
                <a:latin typeface="Arial" panose="020B0604020202020204" pitchFamily="34" charset="0"/>
              </a:rPr>
              <a:t>The Internet</a:t>
            </a:r>
          </a:p>
        </p:txBody>
      </p:sp>
      <p:sp>
        <p:nvSpPr>
          <p:cNvPr id="83971" name="Content Placeholder 2"/>
          <p:cNvSpPr>
            <a:spLocks noGrp="1"/>
          </p:cNvSpPr>
          <p:nvPr>
            <p:ph idx="1"/>
          </p:nvPr>
        </p:nvSpPr>
        <p:spPr/>
        <p:txBody>
          <a:bodyPr/>
          <a:lstStyle/>
          <a:p>
            <a:r>
              <a:rPr lang="en-US" altLang="en-US" sz="2400" smtClean="0">
                <a:latin typeface="Arial" panose="020B0604020202020204" pitchFamily="34" charset="0"/>
              </a:rPr>
              <a:t>Researching Online Periodicals</a:t>
            </a:r>
          </a:p>
          <a:p>
            <a:pPr lvl="1"/>
            <a:r>
              <a:rPr lang="en-US" altLang="en-US" sz="2400" smtClean="0">
                <a:latin typeface="Arial" panose="020B0604020202020204" pitchFamily="34" charset="0"/>
              </a:rPr>
              <a:t>Some of the most popular networking journals include:</a:t>
            </a:r>
          </a:p>
          <a:p>
            <a:pPr lvl="2"/>
            <a:r>
              <a:rPr lang="en-US" altLang="en-US" sz="2200" i="1" smtClean="0">
                <a:latin typeface="Arial" panose="020B0604020202020204" pitchFamily="34" charset="0"/>
              </a:rPr>
              <a:t>Network Computing</a:t>
            </a:r>
          </a:p>
          <a:p>
            <a:pPr lvl="2"/>
            <a:r>
              <a:rPr lang="en-US" altLang="en-US" sz="2200" i="1" smtClean="0">
                <a:latin typeface="Arial" panose="020B0604020202020204" pitchFamily="34" charset="0"/>
              </a:rPr>
              <a:t>Information Week</a:t>
            </a:r>
          </a:p>
          <a:p>
            <a:pPr lvl="2"/>
            <a:r>
              <a:rPr lang="en-US" altLang="en-US" sz="2200" i="1" smtClean="0">
                <a:latin typeface="Arial" panose="020B0604020202020204" pitchFamily="34" charset="0"/>
              </a:rPr>
              <a:t>Network World</a:t>
            </a:r>
          </a:p>
          <a:p>
            <a:pPr lvl="2"/>
            <a:r>
              <a:rPr lang="en-US" altLang="en-US" sz="2200" i="1" smtClean="0">
                <a:latin typeface="Arial" panose="020B0604020202020204" pitchFamily="34" charset="0"/>
              </a:rPr>
              <a:t>Windows IT Pro Magazine</a:t>
            </a:r>
          </a:p>
          <a:p>
            <a:pPr lvl="2"/>
            <a:r>
              <a:rPr lang="en-US" altLang="en-US" sz="2200" i="1" smtClean="0">
                <a:latin typeface="Arial" panose="020B0604020202020204" pitchFamily="34" charset="0"/>
              </a:rPr>
              <a:t>Linux Journal</a:t>
            </a:r>
          </a:p>
        </p:txBody>
      </p:sp>
      <p:sp>
        <p:nvSpPr>
          <p:cNvPr id="8397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8397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6C46F9F-147A-49FE-A1CD-61B4DFB4AC73}" type="slidenum">
              <a:rPr lang="en-US" altLang="en-US" sz="1400" smtClean="0">
                <a:latin typeface="Times New Roman" panose="02020603050405020304" pitchFamily="18" charset="0"/>
              </a:rPr>
              <a:pPr>
                <a:spcBef>
                  <a:spcPct val="0"/>
                </a:spcBef>
                <a:buFontTx/>
                <a:buNone/>
              </a:pPr>
              <a:t>39</a:t>
            </a:fld>
            <a:endParaRPr lang="en-US" altLang="en-US" sz="1400" smtClean="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12291" name="Slide Number Placeholder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FE250EA-B47E-4D85-BF8E-24B3613220C3}" type="slidenum">
              <a:rPr lang="en-US" altLang="en-US" sz="1400" smtClean="0">
                <a:latin typeface="Times New Roman" panose="02020603050405020304" pitchFamily="18" charset="0"/>
              </a:rPr>
              <a:pPr>
                <a:spcBef>
                  <a:spcPct val="0"/>
                </a:spcBef>
                <a:buFontTx/>
                <a:buNone/>
              </a:pPr>
              <a:t>4</a:t>
            </a:fld>
            <a:endParaRPr lang="en-US" altLang="en-US" sz="1400" smtClean="0">
              <a:latin typeface="Times New Roman" panose="02020603050405020304" pitchFamily="18" charset="0"/>
            </a:endParaRPr>
          </a:p>
        </p:txBody>
      </p:sp>
      <p:sp>
        <p:nvSpPr>
          <p:cNvPr id="12292" name="Rectangle 2"/>
          <p:cNvSpPr>
            <a:spLocks noGrp="1" noChangeArrowheads="1"/>
          </p:cNvSpPr>
          <p:nvPr>
            <p:ph type="title" idx="4294967295"/>
          </p:nvPr>
        </p:nvSpPr>
        <p:spPr/>
        <p:txBody>
          <a:bodyPr/>
          <a:lstStyle/>
          <a:p>
            <a:r>
              <a:rPr lang="en-US" altLang="en-US" smtClean="0">
                <a:latin typeface="Arial" panose="020B0604020202020204" pitchFamily="34" charset="0"/>
              </a:rPr>
              <a:t>Change Management</a:t>
            </a:r>
          </a:p>
        </p:txBody>
      </p:sp>
      <p:sp>
        <p:nvSpPr>
          <p:cNvPr id="12293" name="Rectangle 3"/>
          <p:cNvSpPr>
            <a:spLocks noGrp="1" noChangeArrowheads="1"/>
          </p:cNvSpPr>
          <p:nvPr>
            <p:ph type="body" idx="4294967295"/>
          </p:nvPr>
        </p:nvSpPr>
        <p:spPr/>
        <p:txBody>
          <a:bodyPr/>
          <a:lstStyle/>
          <a:p>
            <a:r>
              <a:rPr lang="en-US" altLang="en-US" smtClean="0">
                <a:latin typeface="Arial" panose="020B0604020202020204" pitchFamily="34" charset="0"/>
              </a:rPr>
              <a:t>When a workstation is moved, you must know which patch-panel and switch ports are currently being used so they can be disconnected</a:t>
            </a:r>
          </a:p>
          <a:p>
            <a:r>
              <a:rPr lang="en-US" altLang="en-US" smtClean="0">
                <a:latin typeface="Arial" panose="020B0604020202020204" pitchFamily="34" charset="0"/>
              </a:rPr>
              <a:t>Without proper documentation, cables must be traced</a:t>
            </a:r>
          </a:p>
          <a:p>
            <a:r>
              <a:rPr lang="en-US" altLang="en-US" smtClean="0">
                <a:latin typeface="Arial" panose="020B0604020202020204" pitchFamily="34" charset="0"/>
              </a:rPr>
              <a:t>Additions made to your network can happen more quickly and with less chance for errors if documentation is up to date</a:t>
            </a:r>
          </a:p>
          <a:p>
            <a:r>
              <a:rPr lang="en-US" altLang="en-US" smtClean="0">
                <a:latin typeface="Arial" panose="020B0604020202020204" pitchFamily="34" charset="0"/>
              </a:rPr>
              <a:t>Change management – document reasons for change, the potential impact of a change, notifications, and approval procedures</a:t>
            </a:r>
          </a:p>
          <a:p>
            <a:pPr>
              <a:buFontTx/>
              <a:buNone/>
            </a:pPr>
            <a:endParaRPr lang="en-US" altLang="en-US" sz="2400" smtClean="0">
              <a:latin typeface="Arial" panose="020B0604020202020204" pitchFamily="34" charset="0"/>
            </a:endParaRPr>
          </a:p>
          <a:p>
            <a:pPr>
              <a:buFontTx/>
              <a:buNone/>
            </a:pPr>
            <a:endParaRPr lang="en-US" altLang="en-US" sz="2400" smtClean="0">
              <a:latin typeface="Arial" panose="020B0604020202020204" pitchFamily="34" charset="0"/>
            </a:endParaRPr>
          </a:p>
          <a:p>
            <a:pPr>
              <a:buFontTx/>
              <a:buNone/>
            </a:pPr>
            <a:endParaRPr lang="en-US" altLang="en-US" sz="2400" smtClean="0">
              <a:latin typeface="Arial" panose="020B0604020202020204" pitchFamily="34" charset="0"/>
            </a:endParaRPr>
          </a:p>
          <a:p>
            <a:pPr>
              <a:buFontTx/>
              <a:buNone/>
            </a:pPr>
            <a:endParaRPr lang="en-US" altLang="en-US" sz="2400" smtClean="0">
              <a:latin typeface="Arial" panose="020B0604020202020204" pitchFamily="34" charset="0"/>
            </a:endParaRPr>
          </a:p>
          <a:p>
            <a:pPr>
              <a:buFontTx/>
              <a:buNone/>
            </a:pPr>
            <a:endParaRPr lang="en-US" altLang="en-US" sz="2400" smtClean="0">
              <a:latin typeface="Arial" panose="020B0604020202020204" pitchFamily="34" charset="0"/>
            </a:endParaRPr>
          </a:p>
          <a:p>
            <a:pPr>
              <a:buFontTx/>
              <a:buNone/>
            </a:pPr>
            <a:endParaRPr lang="en-US" altLang="en-US" sz="2400" smtClean="0">
              <a:latin typeface="Arial" panose="020B0604020202020204" pitchFamily="34" charset="0"/>
            </a:endParaRPr>
          </a:p>
          <a:p>
            <a:pPr>
              <a:buFontTx/>
              <a:buNone/>
            </a:pPr>
            <a:endParaRPr lang="en-US" altLang="en-US" sz="2400" smtClean="0">
              <a:latin typeface="Arial" panose="020B0604020202020204" pitchFamily="34" charset="0"/>
            </a:endParaRPr>
          </a:p>
          <a:p>
            <a:pPr>
              <a:buFontTx/>
              <a:buNone/>
            </a:pPr>
            <a:endParaRPr lang="en-US" altLang="en-US" sz="24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altLang="en-US" smtClean="0">
                <a:latin typeface="Arial" panose="020B0604020202020204" pitchFamily="34" charset="0"/>
              </a:rPr>
              <a:t>Network Documentation</a:t>
            </a:r>
          </a:p>
        </p:txBody>
      </p:sp>
      <p:sp>
        <p:nvSpPr>
          <p:cNvPr id="86019" name="Content Placeholder 2"/>
          <p:cNvSpPr>
            <a:spLocks noGrp="1"/>
          </p:cNvSpPr>
          <p:nvPr>
            <p:ph idx="1"/>
          </p:nvPr>
        </p:nvSpPr>
        <p:spPr/>
        <p:txBody>
          <a:bodyPr/>
          <a:lstStyle/>
          <a:p>
            <a:r>
              <a:rPr lang="en-US" altLang="en-US" smtClean="0">
                <a:latin typeface="Arial" panose="020B0604020202020204" pitchFamily="34" charset="0"/>
              </a:rPr>
              <a:t>Your documentation should read like a user’s manual for network administrators</a:t>
            </a:r>
          </a:p>
          <a:p>
            <a:r>
              <a:rPr lang="en-US" altLang="en-US" smtClean="0">
                <a:latin typeface="Arial" panose="020B0604020202020204" pitchFamily="34" charset="0"/>
              </a:rPr>
              <a:t>Network Diagrams</a:t>
            </a:r>
          </a:p>
          <a:p>
            <a:pPr lvl="1"/>
            <a:r>
              <a:rPr lang="en-US" altLang="en-US" sz="2400" smtClean="0">
                <a:latin typeface="Arial" panose="020B0604020202020204" pitchFamily="34" charset="0"/>
              </a:rPr>
              <a:t>Include network diagrams showing a logical picture of the network and another diagram showing the network’s physical aspects (rooms, devices, and connections)</a:t>
            </a:r>
          </a:p>
          <a:p>
            <a:endParaRPr lang="en-US" altLang="en-US" smtClean="0">
              <a:latin typeface="Arial" panose="020B0604020202020204" pitchFamily="34" charset="0"/>
            </a:endParaRPr>
          </a:p>
        </p:txBody>
      </p:sp>
      <p:sp>
        <p:nvSpPr>
          <p:cNvPr id="8602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8602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C5B552C-B5D8-435D-9186-5A18EA588925}" type="slidenum">
              <a:rPr lang="en-US" altLang="en-US" sz="1400" smtClean="0">
                <a:latin typeface="Times New Roman" panose="02020603050405020304" pitchFamily="18" charset="0"/>
              </a:rPr>
              <a:pPr>
                <a:spcBef>
                  <a:spcPct val="0"/>
                </a:spcBef>
                <a:buFontTx/>
                <a:buNone/>
              </a:pPr>
              <a:t>40</a:t>
            </a:fld>
            <a:endParaRPr lang="en-US" altLang="en-US" sz="1400" smtClean="0">
              <a:latin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altLang="en-US" smtClean="0">
                <a:latin typeface="Arial" panose="020B0604020202020204" pitchFamily="34" charset="0"/>
              </a:rPr>
              <a:t>Network Documentation</a:t>
            </a:r>
          </a:p>
        </p:txBody>
      </p:sp>
      <p:pic>
        <p:nvPicPr>
          <p:cNvPr id="49155" name="Content Placeholder 1" descr="A logical network diagram" title="Figure 13-3"/>
          <p:cNvPicPr>
            <a:picLocks noGrp="1" noChangeAspect="1"/>
          </p:cNvPicPr>
          <p:nvPr>
            <p:ph idx="1"/>
          </p:nvPr>
        </p:nvPicPr>
        <p:blipFill>
          <a:blip r:embed="rId3"/>
          <a:srcRect/>
          <a:stretch>
            <a:fillRect/>
          </a:stretch>
        </p:blipFill>
        <p:spPr>
          <a:xfrm>
            <a:off x="2081213" y="1524000"/>
            <a:ext cx="4981575" cy="4572000"/>
          </a:xfrm>
        </p:spPr>
      </p:pic>
      <p:sp>
        <p:nvSpPr>
          <p:cNvPr id="8806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8806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F1D9070-0531-49C7-B854-9DEE82F20C2D}" type="slidenum">
              <a:rPr lang="en-US" altLang="en-US" sz="1400" smtClean="0">
                <a:latin typeface="Times New Roman" panose="02020603050405020304" pitchFamily="18" charset="0"/>
              </a:rPr>
              <a:pPr>
                <a:spcBef>
                  <a:spcPct val="0"/>
                </a:spcBef>
                <a:buFontTx/>
                <a:buNone/>
              </a:pPr>
              <a:t>41</a:t>
            </a:fld>
            <a:endParaRPr lang="en-US" altLang="en-US" sz="1400" smtClean="0">
              <a:latin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ltLang="en-US" smtClean="0">
                <a:latin typeface="Arial" panose="020B0604020202020204" pitchFamily="34" charset="0"/>
              </a:rPr>
              <a:t>Network Documentation</a:t>
            </a:r>
          </a:p>
        </p:txBody>
      </p:sp>
      <p:sp>
        <p:nvSpPr>
          <p:cNvPr id="9011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9011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6FBA6D5-46E8-4F87-8383-ADF325C7C284}" type="slidenum">
              <a:rPr lang="en-US" altLang="en-US" sz="1400" smtClean="0">
                <a:latin typeface="Times New Roman" panose="02020603050405020304" pitchFamily="18" charset="0"/>
              </a:rPr>
              <a:pPr>
                <a:spcBef>
                  <a:spcPct val="0"/>
                </a:spcBef>
                <a:buFontTx/>
                <a:buNone/>
              </a:pPr>
              <a:t>42</a:t>
            </a:fld>
            <a:endParaRPr lang="en-US" altLang="en-US" sz="1400" smtClean="0">
              <a:latin typeface="Times New Roman" panose="02020603050405020304" pitchFamily="18" charset="0"/>
            </a:endParaRPr>
          </a:p>
        </p:txBody>
      </p:sp>
      <p:pic>
        <p:nvPicPr>
          <p:cNvPr id="50181" name="Content Placeholder 3" descr="A physical network diagram" title="Figure 13-4"/>
          <p:cNvPicPr>
            <a:picLocks noGrp="1" noChangeAspect="1"/>
          </p:cNvPicPr>
          <p:nvPr>
            <p:ph idx="1"/>
          </p:nvPr>
        </p:nvPicPr>
        <p:blipFill>
          <a:blip r:embed="rId3"/>
          <a:srcRect/>
          <a:stretch>
            <a:fillRect/>
          </a:stretch>
        </p:blipFill>
        <p:spPr>
          <a:xfrm>
            <a:off x="2278063" y="1524000"/>
            <a:ext cx="4587875" cy="4572000"/>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altLang="en-US" smtClean="0">
                <a:latin typeface="Arial" panose="020B0604020202020204" pitchFamily="34" charset="0"/>
              </a:rPr>
              <a:t>Network Documentation</a:t>
            </a:r>
          </a:p>
        </p:txBody>
      </p:sp>
      <p:sp>
        <p:nvSpPr>
          <p:cNvPr id="92163" name="Content Placeholder 2"/>
          <p:cNvSpPr>
            <a:spLocks noGrp="1"/>
          </p:cNvSpPr>
          <p:nvPr>
            <p:ph idx="1"/>
          </p:nvPr>
        </p:nvSpPr>
        <p:spPr/>
        <p:txBody>
          <a:bodyPr/>
          <a:lstStyle/>
          <a:p>
            <a:r>
              <a:rPr lang="en-US" altLang="en-US" sz="2400" smtClean="0">
                <a:latin typeface="Arial" panose="020B0604020202020204" pitchFamily="34" charset="0"/>
              </a:rPr>
              <a:t>Internetworking Devices</a:t>
            </a:r>
          </a:p>
          <a:p>
            <a:pPr lvl="1"/>
            <a:r>
              <a:rPr lang="en-US" altLang="en-US" sz="2400" smtClean="0">
                <a:latin typeface="Arial" panose="020B0604020202020204" pitchFamily="34" charset="0"/>
              </a:rPr>
              <a:t>Require different levels of documentation</a:t>
            </a:r>
          </a:p>
          <a:p>
            <a:pPr lvl="2"/>
            <a:r>
              <a:rPr lang="en-US" altLang="en-US" sz="2200" smtClean="0">
                <a:latin typeface="Arial" panose="020B0604020202020204" pitchFamily="34" charset="0"/>
              </a:rPr>
              <a:t>Simple, unmanaged switches require the least information</a:t>
            </a:r>
          </a:p>
          <a:p>
            <a:pPr lvl="1"/>
            <a:r>
              <a:rPr lang="en-US" altLang="en-US" sz="2400" smtClean="0">
                <a:latin typeface="Arial" panose="020B0604020202020204" pitchFamily="34" charset="0"/>
              </a:rPr>
              <a:t>Should include model and serial numbers, location, IP address, MAC address and # of Ports (total and number of free ports)</a:t>
            </a:r>
          </a:p>
          <a:p>
            <a:endParaRPr lang="en-US" altLang="en-US" smtClean="0">
              <a:latin typeface="Arial" panose="020B0604020202020204" pitchFamily="34" charset="0"/>
            </a:endParaRPr>
          </a:p>
        </p:txBody>
      </p:sp>
      <p:sp>
        <p:nvSpPr>
          <p:cNvPr id="9216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9216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66B4CE4-14D8-495E-9F1E-896041FED166}" type="slidenum">
              <a:rPr lang="en-US" altLang="en-US" sz="1400" smtClean="0">
                <a:latin typeface="Times New Roman" panose="02020603050405020304" pitchFamily="18" charset="0"/>
              </a:rPr>
              <a:pPr>
                <a:spcBef>
                  <a:spcPct val="0"/>
                </a:spcBef>
                <a:buFontTx/>
                <a:buNone/>
              </a:pPr>
              <a:t>43</a:t>
            </a:fld>
            <a:endParaRPr lang="en-US" altLang="en-US" sz="1400" smtClean="0">
              <a:latin typeface="Times New Roman" panose="02020603050405020304" pitchFamily="18" charset="0"/>
            </a:endParaRPr>
          </a:p>
        </p:txBody>
      </p:sp>
      <p:pic>
        <p:nvPicPr>
          <p:cNvPr id="51206" name="Picture 1" descr="Network equipment list: switches" title="Table 13-2"/>
          <p:cNvPicPr>
            <a:picLocks noChangeAspect="1"/>
          </p:cNvPicPr>
          <p:nvPr/>
        </p:nvPicPr>
        <p:blipFill>
          <a:blip r:embed="rId3"/>
          <a:srcRect/>
          <a:stretch>
            <a:fillRect/>
          </a:stretch>
        </p:blipFill>
        <p:spPr bwMode="auto">
          <a:xfrm>
            <a:off x="1338263" y="4572000"/>
            <a:ext cx="6467475"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US" altLang="en-US" smtClean="0">
                <a:latin typeface="Arial" panose="020B0604020202020204" pitchFamily="34" charset="0"/>
              </a:rPr>
              <a:t>Network Troubleshooting Tools</a:t>
            </a:r>
          </a:p>
        </p:txBody>
      </p:sp>
      <p:sp>
        <p:nvSpPr>
          <p:cNvPr id="94211" name="Content Placeholder 2"/>
          <p:cNvSpPr>
            <a:spLocks noGrp="1"/>
          </p:cNvSpPr>
          <p:nvPr>
            <p:ph idx="1"/>
          </p:nvPr>
        </p:nvSpPr>
        <p:spPr/>
        <p:txBody>
          <a:bodyPr/>
          <a:lstStyle/>
          <a:p>
            <a:r>
              <a:rPr lang="en-US" altLang="en-US" sz="2400" smtClean="0">
                <a:latin typeface="Arial" panose="020B0604020202020204" pitchFamily="34" charset="0"/>
              </a:rPr>
              <a:t>Common tools for troubleshooting a network:</a:t>
            </a:r>
          </a:p>
          <a:p>
            <a:pPr lvl="1"/>
            <a:r>
              <a:rPr lang="en-US" altLang="en-US" smtClean="0">
                <a:latin typeface="Arial" panose="020B0604020202020204" pitchFamily="34" charset="0"/>
              </a:rPr>
              <a:t>Ping and Trace Route</a:t>
            </a:r>
          </a:p>
          <a:p>
            <a:pPr lvl="1"/>
            <a:r>
              <a:rPr lang="en-US" altLang="en-US" smtClean="0">
                <a:latin typeface="Arial" panose="020B0604020202020204" pitchFamily="34" charset="0"/>
              </a:rPr>
              <a:t>Network Monitors</a:t>
            </a:r>
          </a:p>
          <a:p>
            <a:pPr lvl="1"/>
            <a:r>
              <a:rPr lang="en-US" altLang="en-US" smtClean="0">
                <a:latin typeface="Arial" panose="020B0604020202020204" pitchFamily="34" charset="0"/>
              </a:rPr>
              <a:t>Protocol Analyzers</a:t>
            </a:r>
          </a:p>
          <a:p>
            <a:pPr lvl="1"/>
            <a:r>
              <a:rPr lang="en-US" altLang="en-US" smtClean="0">
                <a:latin typeface="Arial" panose="020B0604020202020204" pitchFamily="34" charset="0"/>
              </a:rPr>
              <a:t>Time-Domain Reflectometer (TDR)</a:t>
            </a:r>
          </a:p>
          <a:p>
            <a:pPr lvl="1"/>
            <a:r>
              <a:rPr lang="en-US" altLang="en-US" smtClean="0">
                <a:latin typeface="Arial" panose="020B0604020202020204" pitchFamily="34" charset="0"/>
              </a:rPr>
              <a:t>Cable Testers</a:t>
            </a:r>
          </a:p>
          <a:p>
            <a:pPr lvl="1"/>
            <a:r>
              <a:rPr lang="en-US" altLang="en-US" smtClean="0">
                <a:latin typeface="Arial" panose="020B0604020202020204" pitchFamily="34" charset="0"/>
              </a:rPr>
              <a:t>Additional Tools</a:t>
            </a:r>
          </a:p>
          <a:p>
            <a:endParaRPr lang="en-US" altLang="en-US" smtClean="0">
              <a:latin typeface="Arial" panose="020B0604020202020204" pitchFamily="34" charset="0"/>
            </a:endParaRPr>
          </a:p>
          <a:p>
            <a:endParaRPr lang="en-US" altLang="en-US" smtClean="0">
              <a:latin typeface="Arial" panose="020B0604020202020204" pitchFamily="34" charset="0"/>
            </a:endParaRPr>
          </a:p>
          <a:p>
            <a:endParaRPr lang="en-US" altLang="en-US" smtClean="0">
              <a:latin typeface="Arial" panose="020B0604020202020204" pitchFamily="34" charset="0"/>
            </a:endParaRPr>
          </a:p>
          <a:p>
            <a:endParaRPr lang="en-US" altLang="en-US" smtClean="0">
              <a:latin typeface="Arial" panose="020B0604020202020204" pitchFamily="34" charset="0"/>
            </a:endParaRPr>
          </a:p>
        </p:txBody>
      </p:sp>
      <p:sp>
        <p:nvSpPr>
          <p:cNvPr id="942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9421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546A9B9-5074-4274-8A62-662E1F689807}" type="slidenum">
              <a:rPr lang="en-US" altLang="en-US" sz="1400" smtClean="0">
                <a:latin typeface="Times New Roman" panose="02020603050405020304" pitchFamily="18" charset="0"/>
              </a:rPr>
              <a:pPr>
                <a:spcBef>
                  <a:spcPct val="0"/>
                </a:spcBef>
                <a:buFontTx/>
                <a:buNone/>
              </a:pPr>
              <a:t>44</a:t>
            </a:fld>
            <a:endParaRPr lang="en-US" altLang="en-US" sz="1400" smtClean="0">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altLang="en-US" smtClean="0">
                <a:latin typeface="Arial" panose="020B0604020202020204" pitchFamily="34" charset="0"/>
              </a:rPr>
              <a:t>Using </a:t>
            </a:r>
            <a:r>
              <a:rPr lang="en-US" altLang="en-US" smtClean="0">
                <a:latin typeface="Courier New" panose="02070309020205020404" pitchFamily="49" charset="0"/>
                <a:cs typeface="Courier New" panose="02070309020205020404" pitchFamily="49" charset="0"/>
              </a:rPr>
              <a:t>ping</a:t>
            </a:r>
            <a:r>
              <a:rPr lang="en-US" altLang="en-US" smtClean="0">
                <a:latin typeface="Arial" panose="020B0604020202020204" pitchFamily="34" charset="0"/>
              </a:rPr>
              <a:t> and </a:t>
            </a:r>
            <a:r>
              <a:rPr lang="en-US" altLang="en-US" smtClean="0">
                <a:latin typeface="Courier New" panose="02070309020205020404" pitchFamily="49" charset="0"/>
                <a:cs typeface="Courier New" panose="02070309020205020404" pitchFamily="49" charset="0"/>
              </a:rPr>
              <a:t>tracert</a:t>
            </a:r>
          </a:p>
        </p:txBody>
      </p:sp>
      <p:sp>
        <p:nvSpPr>
          <p:cNvPr id="96259" name="Content Placeholder 2"/>
          <p:cNvSpPr>
            <a:spLocks noGrp="1"/>
          </p:cNvSpPr>
          <p:nvPr>
            <p:ph idx="1"/>
          </p:nvPr>
        </p:nvSpPr>
        <p:spPr/>
        <p:txBody>
          <a:bodyPr/>
          <a:lstStyle/>
          <a:p>
            <a:r>
              <a:rPr lang="en-US" altLang="en-US" smtClean="0">
                <a:latin typeface="Arial" panose="020B0604020202020204" pitchFamily="34" charset="0"/>
              </a:rPr>
              <a:t>The </a:t>
            </a:r>
            <a:r>
              <a:rPr lang="en-US" altLang="en-US" smtClean="0">
                <a:latin typeface="Courier New" panose="02070309020205020404" pitchFamily="49" charset="0"/>
                <a:cs typeface="Courier New" panose="02070309020205020404" pitchFamily="49" charset="0"/>
              </a:rPr>
              <a:t>ping </a:t>
            </a:r>
            <a:r>
              <a:rPr lang="en-US" altLang="en-US" smtClean="0">
                <a:latin typeface="Arial" panose="020B0604020202020204" pitchFamily="34" charset="0"/>
              </a:rPr>
              <a:t>command tells you whether your computer can communicate with another computer using IP</a:t>
            </a:r>
          </a:p>
          <a:p>
            <a:pPr lvl="1"/>
            <a:r>
              <a:rPr lang="en-US" altLang="en-US" sz="2200" smtClean="0">
                <a:latin typeface="Arial" panose="020B0604020202020204" pitchFamily="34" charset="0"/>
              </a:rPr>
              <a:t>With a successful reply, you know that the target machine is running and there is a path between your computer and the target</a:t>
            </a:r>
          </a:p>
          <a:p>
            <a:pPr lvl="1"/>
            <a:r>
              <a:rPr lang="en-US" altLang="en-US" sz="2200" smtClean="0">
                <a:latin typeface="Arial" panose="020B0604020202020204" pitchFamily="34" charset="0"/>
              </a:rPr>
              <a:t>Also tells you the amount of time elapsed before a reply was received</a:t>
            </a:r>
          </a:p>
          <a:p>
            <a:r>
              <a:rPr lang="en-US" altLang="en-US" smtClean="0">
                <a:latin typeface="Arial" panose="020B0604020202020204" pitchFamily="34" charset="0"/>
              </a:rPr>
              <a:t>With a connectivity problem, first verify that there are link lights on the switch and/or NIC</a:t>
            </a:r>
          </a:p>
          <a:p>
            <a:pPr lvl="1"/>
            <a:r>
              <a:rPr lang="en-US" altLang="en-US" sz="2200" smtClean="0">
                <a:latin typeface="Arial" panose="020B0604020202020204" pitchFamily="34" charset="0"/>
              </a:rPr>
              <a:t>Next, you can use </a:t>
            </a:r>
            <a:r>
              <a:rPr lang="en-US" altLang="en-US" sz="2200" smtClean="0">
                <a:latin typeface="Courier New" panose="02070309020205020404" pitchFamily="49" charset="0"/>
                <a:cs typeface="Courier New" panose="02070309020205020404" pitchFamily="49" charset="0"/>
              </a:rPr>
              <a:t>ping</a:t>
            </a:r>
            <a:r>
              <a:rPr lang="en-US" altLang="en-US" sz="2200" smtClean="0">
                <a:latin typeface="Arial" panose="020B0604020202020204" pitchFamily="34" charset="0"/>
              </a:rPr>
              <a:t> to verify Network layer connectivity</a:t>
            </a:r>
          </a:p>
        </p:txBody>
      </p:sp>
      <p:sp>
        <p:nvSpPr>
          <p:cNvPr id="9626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9626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56804A8-CC8F-4BC9-AA27-691EF6088EA0}" type="slidenum">
              <a:rPr lang="en-US" altLang="en-US" sz="1400" smtClean="0">
                <a:latin typeface="Times New Roman" panose="02020603050405020304" pitchFamily="18" charset="0"/>
              </a:rPr>
              <a:pPr>
                <a:spcBef>
                  <a:spcPct val="0"/>
                </a:spcBef>
                <a:buFontTx/>
                <a:buNone/>
              </a:pPr>
              <a:t>45</a:t>
            </a:fld>
            <a:endParaRPr lang="en-US" altLang="en-US" sz="1400" smtClean="0">
              <a:latin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altLang="en-US" smtClean="0">
                <a:latin typeface="Arial" panose="020B0604020202020204" pitchFamily="34" charset="0"/>
              </a:rPr>
              <a:t>Using </a:t>
            </a:r>
            <a:r>
              <a:rPr lang="en-US" altLang="en-US" smtClean="0">
                <a:latin typeface="Courier New" panose="02070309020205020404" pitchFamily="49" charset="0"/>
                <a:cs typeface="Courier New" panose="02070309020205020404" pitchFamily="49" charset="0"/>
              </a:rPr>
              <a:t>ping</a:t>
            </a:r>
            <a:r>
              <a:rPr lang="en-US" altLang="en-US" smtClean="0">
                <a:latin typeface="Arial" panose="020B0604020202020204" pitchFamily="34" charset="0"/>
              </a:rPr>
              <a:t> and </a:t>
            </a:r>
            <a:r>
              <a:rPr lang="en-US" altLang="en-US" smtClean="0">
                <a:latin typeface="Courier New" panose="02070309020205020404" pitchFamily="49" charset="0"/>
                <a:cs typeface="Courier New" panose="02070309020205020404" pitchFamily="49" charset="0"/>
              </a:rPr>
              <a:t>tracert</a:t>
            </a:r>
            <a:endParaRPr lang="en-US" altLang="en-US" smtClean="0">
              <a:latin typeface="Arial" panose="020B0604020202020204" pitchFamily="34" charset="0"/>
            </a:endParaRPr>
          </a:p>
        </p:txBody>
      </p:sp>
      <p:sp>
        <p:nvSpPr>
          <p:cNvPr id="98307" name="Content Placeholder 2"/>
          <p:cNvSpPr>
            <a:spLocks noGrp="1"/>
          </p:cNvSpPr>
          <p:nvPr>
            <p:ph idx="1"/>
          </p:nvPr>
        </p:nvSpPr>
        <p:spPr/>
        <p:txBody>
          <a:bodyPr/>
          <a:lstStyle/>
          <a:p>
            <a:r>
              <a:rPr lang="en-US" altLang="en-US" smtClean="0">
                <a:latin typeface="Arial" panose="020B0604020202020204" pitchFamily="34" charset="0"/>
              </a:rPr>
              <a:t>Follow these steps:</a:t>
            </a:r>
          </a:p>
          <a:p>
            <a:pPr lvl="1"/>
            <a:r>
              <a:rPr lang="en-US" altLang="en-US" i="1" smtClean="0">
                <a:latin typeface="Arial" panose="020B0604020202020204" pitchFamily="34" charset="0"/>
              </a:rPr>
              <a:t>Run ipconfig/all </a:t>
            </a:r>
            <a:r>
              <a:rPr lang="en-US" altLang="en-US" smtClean="0">
                <a:latin typeface="Arial" panose="020B0604020202020204" pitchFamily="34" charset="0"/>
              </a:rPr>
              <a:t>– this displays IP configuration </a:t>
            </a:r>
          </a:p>
          <a:p>
            <a:pPr lvl="1"/>
            <a:r>
              <a:rPr lang="en-US" altLang="en-US" i="1" smtClean="0">
                <a:latin typeface="Arial" panose="020B0604020202020204" pitchFamily="34" charset="0"/>
              </a:rPr>
              <a:t>Ping loopback address </a:t>
            </a:r>
            <a:r>
              <a:rPr lang="en-US" altLang="en-US" smtClean="0">
                <a:latin typeface="Arial" panose="020B0604020202020204" pitchFamily="34" charset="0"/>
              </a:rPr>
              <a:t>– if you ping 127.0.0.1 and receive a successful response, you have verified the IP protocol is working properly</a:t>
            </a:r>
          </a:p>
          <a:p>
            <a:pPr lvl="1"/>
            <a:r>
              <a:rPr lang="en-US" altLang="en-US" i="1" smtClean="0">
                <a:latin typeface="Arial" panose="020B0604020202020204" pitchFamily="34" charset="0"/>
              </a:rPr>
              <a:t>Ping local IP address </a:t>
            </a:r>
            <a:r>
              <a:rPr lang="en-US" altLang="en-US" smtClean="0">
                <a:latin typeface="Arial" panose="020B0604020202020204" pitchFamily="34" charset="0"/>
              </a:rPr>
              <a:t>– verifies that the computer can receive ICMP packets</a:t>
            </a:r>
          </a:p>
          <a:p>
            <a:pPr lvl="1"/>
            <a:r>
              <a:rPr lang="en-US" altLang="en-US" i="1" smtClean="0">
                <a:latin typeface="Arial" panose="020B0604020202020204" pitchFamily="34" charset="0"/>
              </a:rPr>
              <a:t>Ping default gateway </a:t>
            </a:r>
            <a:r>
              <a:rPr lang="en-US" altLang="en-US" smtClean="0">
                <a:latin typeface="Arial" panose="020B0604020202020204" pitchFamily="34" charset="0"/>
              </a:rPr>
              <a:t>– default gateway is the address of the router the computer sends packets to when the destination is on another network</a:t>
            </a:r>
          </a:p>
          <a:p>
            <a:pPr lvl="1"/>
            <a:r>
              <a:rPr lang="en-US" altLang="en-US" i="1" smtClean="0">
                <a:latin typeface="Arial" panose="020B0604020202020204" pitchFamily="34" charset="0"/>
              </a:rPr>
              <a:t>Ping IP address of host </a:t>
            </a:r>
            <a:r>
              <a:rPr lang="en-US" altLang="en-US" smtClean="0">
                <a:latin typeface="Arial" panose="020B0604020202020204" pitchFamily="34" charset="0"/>
              </a:rPr>
              <a:t>– verifies if you can communicate using ICMP of the target computer</a:t>
            </a:r>
          </a:p>
          <a:p>
            <a:pPr lvl="1"/>
            <a:r>
              <a:rPr lang="en-US" altLang="en-US" i="1" smtClean="0">
                <a:latin typeface="Arial" panose="020B0604020202020204" pitchFamily="34" charset="0"/>
              </a:rPr>
              <a:t>Ping the hostname </a:t>
            </a:r>
            <a:r>
              <a:rPr lang="en-US" altLang="en-US" smtClean="0">
                <a:latin typeface="Arial" panose="020B0604020202020204" pitchFamily="34" charset="0"/>
              </a:rPr>
              <a:t>– verifies you can resolve the hostname</a:t>
            </a:r>
          </a:p>
          <a:p>
            <a:pPr lvl="1"/>
            <a:endParaRPr lang="en-US" altLang="en-US" smtClean="0">
              <a:latin typeface="Arial" panose="020B0604020202020204" pitchFamily="34" charset="0"/>
            </a:endParaRPr>
          </a:p>
          <a:p>
            <a:pPr lvl="1"/>
            <a:endParaRPr lang="en-US" altLang="en-US" smtClean="0">
              <a:latin typeface="Arial" panose="020B0604020202020204" pitchFamily="34" charset="0"/>
            </a:endParaRPr>
          </a:p>
          <a:p>
            <a:pPr lvl="1"/>
            <a:endParaRPr lang="en-US" altLang="en-US" smtClean="0">
              <a:latin typeface="Arial" panose="020B0604020202020204" pitchFamily="34" charset="0"/>
            </a:endParaRPr>
          </a:p>
          <a:p>
            <a:pPr lvl="1"/>
            <a:endParaRPr lang="en-US" altLang="en-US" smtClean="0">
              <a:latin typeface="Arial" panose="020B0604020202020204" pitchFamily="34" charset="0"/>
            </a:endParaRPr>
          </a:p>
          <a:p>
            <a:pPr lvl="1"/>
            <a:endParaRPr lang="en-US" altLang="en-US" smtClean="0">
              <a:latin typeface="Arial" panose="020B0604020202020204" pitchFamily="34" charset="0"/>
            </a:endParaRPr>
          </a:p>
          <a:p>
            <a:pPr lvl="1">
              <a:buFontTx/>
              <a:buNone/>
            </a:pPr>
            <a:endParaRPr lang="en-US" altLang="en-US" smtClean="0">
              <a:latin typeface="Arial" panose="020B0604020202020204" pitchFamily="34" charset="0"/>
            </a:endParaRPr>
          </a:p>
        </p:txBody>
      </p:sp>
      <p:sp>
        <p:nvSpPr>
          <p:cNvPr id="9830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9830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49199BA-1F96-40AD-BCB9-4DB98C16412A}" type="slidenum">
              <a:rPr lang="en-US" altLang="en-US" sz="1400" smtClean="0">
                <a:latin typeface="Times New Roman" panose="02020603050405020304" pitchFamily="18" charset="0"/>
              </a:rPr>
              <a:pPr>
                <a:spcBef>
                  <a:spcPct val="0"/>
                </a:spcBef>
                <a:buFontTx/>
                <a:buNone/>
              </a:pPr>
              <a:t>46</a:t>
            </a:fld>
            <a:endParaRPr lang="en-US" altLang="en-US" sz="1400" smtClean="0">
              <a:latin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US" altLang="en-US" smtClean="0">
                <a:latin typeface="Arial" panose="020B0604020202020204" pitchFamily="34" charset="0"/>
              </a:rPr>
              <a:t>Using </a:t>
            </a:r>
            <a:r>
              <a:rPr lang="en-US" altLang="en-US" smtClean="0">
                <a:latin typeface="Courier New" panose="02070309020205020404" pitchFamily="49" charset="0"/>
                <a:cs typeface="Courier New" panose="02070309020205020404" pitchFamily="49" charset="0"/>
              </a:rPr>
              <a:t>ping</a:t>
            </a:r>
            <a:r>
              <a:rPr lang="en-US" altLang="en-US" smtClean="0">
                <a:latin typeface="Arial" panose="020B0604020202020204" pitchFamily="34" charset="0"/>
              </a:rPr>
              <a:t> and </a:t>
            </a:r>
            <a:r>
              <a:rPr lang="en-US" altLang="en-US" smtClean="0">
                <a:latin typeface="Courier New" panose="02070309020205020404" pitchFamily="49" charset="0"/>
                <a:cs typeface="Courier New" panose="02070309020205020404" pitchFamily="49" charset="0"/>
              </a:rPr>
              <a:t>tracert</a:t>
            </a:r>
            <a:endParaRPr lang="en-US" altLang="en-US" smtClean="0">
              <a:latin typeface="Arial" panose="020B0604020202020204" pitchFamily="34" charset="0"/>
            </a:endParaRPr>
          </a:p>
        </p:txBody>
      </p:sp>
      <p:sp>
        <p:nvSpPr>
          <p:cNvPr id="100355" name="Content Placeholder 2"/>
          <p:cNvSpPr>
            <a:spLocks noGrp="1"/>
          </p:cNvSpPr>
          <p:nvPr>
            <p:ph idx="1"/>
          </p:nvPr>
        </p:nvSpPr>
        <p:spPr/>
        <p:txBody>
          <a:bodyPr/>
          <a:lstStyle/>
          <a:p>
            <a:r>
              <a:rPr lang="en-US" altLang="en-US" sz="2400" smtClean="0">
                <a:latin typeface="Arial" panose="020B0604020202020204" pitchFamily="34" charset="0"/>
              </a:rPr>
              <a:t>Follow these steps (continued):</a:t>
            </a:r>
          </a:p>
          <a:p>
            <a:pPr lvl="1"/>
            <a:r>
              <a:rPr lang="en-US" altLang="en-US" sz="1800" i="1" smtClean="0">
                <a:latin typeface="Arial" panose="020B0604020202020204" pitchFamily="34" charset="0"/>
              </a:rPr>
              <a:t>Ping DNS servers </a:t>
            </a:r>
            <a:r>
              <a:rPr lang="en-US" altLang="en-US" sz="1800" smtClean="0">
                <a:latin typeface="Arial" panose="020B0604020202020204" pitchFamily="34" charset="0"/>
              </a:rPr>
              <a:t>– a response from DNS servers indicates your computer can communicate with a server that can resolve names to IP addresses</a:t>
            </a:r>
          </a:p>
          <a:p>
            <a:pPr lvl="1"/>
            <a:r>
              <a:rPr lang="en-US" altLang="en-US" sz="1800" i="1" smtClean="0">
                <a:latin typeface="Arial" panose="020B0604020202020204" pitchFamily="34" charset="0"/>
              </a:rPr>
              <a:t>Use Nslookup </a:t>
            </a:r>
            <a:r>
              <a:rPr lang="en-US" altLang="en-US" sz="1800" smtClean="0">
                <a:latin typeface="Arial" panose="020B0604020202020204" pitchFamily="34" charset="0"/>
              </a:rPr>
              <a:t>– to verify that the DNS server can resolve the name of the host you’re trying to communicate with</a:t>
            </a:r>
          </a:p>
          <a:p>
            <a:r>
              <a:rPr lang="en-US" altLang="en-US" smtClean="0">
                <a:latin typeface="Arial" panose="020B0604020202020204" pitchFamily="34" charset="0"/>
              </a:rPr>
              <a:t>Using </a:t>
            </a:r>
            <a:r>
              <a:rPr lang="en-US" altLang="en-US" smtClean="0">
                <a:latin typeface="Courier New" panose="02070309020205020404" pitchFamily="49" charset="0"/>
                <a:cs typeface="Courier New" panose="02070309020205020404" pitchFamily="49" charset="0"/>
              </a:rPr>
              <a:t>tracert</a:t>
            </a:r>
          </a:p>
          <a:p>
            <a:pPr lvl="1"/>
            <a:r>
              <a:rPr lang="en-US" altLang="en-US" smtClean="0">
                <a:latin typeface="Courier New" panose="02070309020205020404" pitchFamily="49" charset="0"/>
                <a:cs typeface="Courier New" panose="02070309020205020404" pitchFamily="49" charset="0"/>
              </a:rPr>
              <a:t>tracert</a:t>
            </a:r>
            <a:r>
              <a:rPr lang="en-US" altLang="en-US" smtClean="0">
                <a:latin typeface="Arial" panose="020B0604020202020204" pitchFamily="34" charset="0"/>
              </a:rPr>
              <a:t> does a reverse DNS lookup on the IP address of each router and displays the name of the router</a:t>
            </a:r>
          </a:p>
          <a:p>
            <a:pPr lvl="1"/>
            <a:r>
              <a:rPr lang="en-US" altLang="en-US" smtClean="0">
                <a:latin typeface="Arial" panose="020B0604020202020204" pitchFamily="34" charset="0"/>
              </a:rPr>
              <a:t>Response times can help you determine if there is a bottleneck between the source and destination</a:t>
            </a:r>
          </a:p>
          <a:p>
            <a:pPr lvl="1"/>
            <a:r>
              <a:rPr lang="en-US" altLang="en-US" smtClean="0">
                <a:latin typeface="Arial" panose="020B0604020202020204" pitchFamily="34" charset="0"/>
              </a:rPr>
              <a:t>Can also be used to confirm your network design</a:t>
            </a:r>
          </a:p>
          <a:p>
            <a:endParaRPr lang="en-US" altLang="en-US" sz="1800" smtClean="0">
              <a:latin typeface="Arial" panose="020B0604020202020204" pitchFamily="34" charset="0"/>
            </a:endParaRPr>
          </a:p>
          <a:p>
            <a:endParaRPr lang="en-US" altLang="en-US" sz="1800" smtClean="0">
              <a:latin typeface="Arial" panose="020B0604020202020204" pitchFamily="34" charset="0"/>
            </a:endParaRPr>
          </a:p>
          <a:p>
            <a:endParaRPr lang="en-US" altLang="en-US" sz="1800" smtClean="0">
              <a:latin typeface="Arial" panose="020B0604020202020204" pitchFamily="34" charset="0"/>
            </a:endParaRPr>
          </a:p>
          <a:p>
            <a:endParaRPr lang="en-US" altLang="en-US" sz="1800" smtClean="0">
              <a:latin typeface="Arial" panose="020B0604020202020204" pitchFamily="34" charset="0"/>
            </a:endParaRPr>
          </a:p>
          <a:p>
            <a:endParaRPr lang="en-US" altLang="en-US" sz="1800" smtClean="0">
              <a:latin typeface="Arial" panose="020B0604020202020204" pitchFamily="34" charset="0"/>
            </a:endParaRPr>
          </a:p>
          <a:p>
            <a:endParaRPr lang="en-US" altLang="en-US" sz="1800" smtClean="0">
              <a:latin typeface="Arial" panose="020B0604020202020204" pitchFamily="34" charset="0"/>
            </a:endParaRPr>
          </a:p>
          <a:p>
            <a:endParaRPr lang="en-US" altLang="en-US" sz="1800" smtClean="0">
              <a:latin typeface="Arial" panose="020B0604020202020204" pitchFamily="34" charset="0"/>
            </a:endParaRPr>
          </a:p>
          <a:p>
            <a:pPr>
              <a:buFontTx/>
              <a:buNone/>
            </a:pPr>
            <a:endParaRPr lang="en-US" altLang="en-US" smtClean="0">
              <a:latin typeface="Arial" panose="020B0604020202020204" pitchFamily="34" charset="0"/>
            </a:endParaRPr>
          </a:p>
        </p:txBody>
      </p:sp>
      <p:sp>
        <p:nvSpPr>
          <p:cNvPr id="10035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10035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D1647B1-152B-4A69-B29D-979678AA215F}" type="slidenum">
              <a:rPr lang="en-US" altLang="en-US" sz="1400" smtClean="0">
                <a:latin typeface="Times New Roman" panose="02020603050405020304" pitchFamily="18" charset="0"/>
              </a:rPr>
              <a:pPr>
                <a:spcBef>
                  <a:spcPct val="0"/>
                </a:spcBef>
                <a:buFontTx/>
                <a:buNone/>
              </a:pPr>
              <a:t>47</a:t>
            </a:fld>
            <a:endParaRPr lang="en-US" altLang="en-US" sz="1400" smtClean="0">
              <a:latin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r>
              <a:rPr lang="en-US" altLang="en-US" smtClean="0">
                <a:latin typeface="Arial" panose="020B0604020202020204" pitchFamily="34" charset="0"/>
              </a:rPr>
              <a:t>Ping and Trace Route</a:t>
            </a:r>
          </a:p>
        </p:txBody>
      </p:sp>
      <p:sp>
        <p:nvSpPr>
          <p:cNvPr id="10240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10240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A93E5F9-5DA9-4D63-A073-D7C7C2CDBD5E}" type="slidenum">
              <a:rPr lang="en-US" altLang="en-US" sz="1400" smtClean="0">
                <a:latin typeface="Times New Roman" panose="02020603050405020304" pitchFamily="18" charset="0"/>
              </a:rPr>
              <a:pPr>
                <a:spcBef>
                  <a:spcPct val="0"/>
                </a:spcBef>
                <a:buFontTx/>
                <a:buNone/>
              </a:pPr>
              <a:t>48</a:t>
            </a:fld>
            <a:endParaRPr lang="en-US" altLang="en-US" sz="1400" smtClean="0">
              <a:latin typeface="Times New Roman" panose="02020603050405020304" pitchFamily="18" charset="0"/>
            </a:endParaRPr>
          </a:p>
        </p:txBody>
      </p:sp>
      <p:pic>
        <p:nvPicPr>
          <p:cNvPr id="56325" name="Content Placeholder 2" descr="Output of the tracert command" title="Figure 13-6"/>
          <p:cNvPicPr>
            <a:picLocks noGrp="1" noChangeAspect="1"/>
          </p:cNvPicPr>
          <p:nvPr>
            <p:ph idx="1"/>
          </p:nvPr>
        </p:nvPicPr>
        <p:blipFill>
          <a:blip r:embed="rId3"/>
          <a:srcRect/>
          <a:stretch>
            <a:fillRect/>
          </a:stretch>
        </p:blipFill>
        <p:spPr>
          <a:xfrm>
            <a:off x="1087438" y="1828800"/>
            <a:ext cx="6969125" cy="3824288"/>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r>
              <a:rPr lang="en-US" altLang="en-US" smtClean="0">
                <a:latin typeface="Arial" panose="020B0604020202020204" pitchFamily="34" charset="0"/>
              </a:rPr>
              <a:t>Network Monitors</a:t>
            </a:r>
          </a:p>
        </p:txBody>
      </p:sp>
      <p:sp>
        <p:nvSpPr>
          <p:cNvPr id="104451" name="Content Placeholder 2"/>
          <p:cNvSpPr>
            <a:spLocks noGrp="1"/>
          </p:cNvSpPr>
          <p:nvPr>
            <p:ph idx="1"/>
          </p:nvPr>
        </p:nvSpPr>
        <p:spPr/>
        <p:txBody>
          <a:bodyPr/>
          <a:lstStyle/>
          <a:p>
            <a:r>
              <a:rPr lang="en-US" altLang="en-US" smtClean="0">
                <a:latin typeface="Arial" panose="020B0604020202020204" pitchFamily="34" charset="0"/>
              </a:rPr>
              <a:t>Network monitors are software packages that can track all or part of the network traffic</a:t>
            </a:r>
          </a:p>
          <a:p>
            <a:pPr lvl="1"/>
            <a:r>
              <a:rPr lang="en-US" altLang="en-US" sz="2400" smtClean="0">
                <a:latin typeface="Arial" panose="020B0604020202020204" pitchFamily="34" charset="0"/>
              </a:rPr>
              <a:t>Can track packet type, errors, and traffic to and from each computer</a:t>
            </a:r>
          </a:p>
          <a:p>
            <a:pPr lvl="1"/>
            <a:r>
              <a:rPr lang="en-US" altLang="en-US" sz="2400" smtClean="0">
                <a:latin typeface="Arial" panose="020B0604020202020204" pitchFamily="34" charset="0"/>
              </a:rPr>
              <a:t>Can generate reports and graphs</a:t>
            </a:r>
          </a:p>
          <a:p>
            <a:pPr lvl="1"/>
            <a:r>
              <a:rPr lang="en-US" altLang="en-US" sz="2400" smtClean="0">
                <a:latin typeface="Arial" panose="020B0604020202020204" pitchFamily="34" charset="0"/>
              </a:rPr>
              <a:t>Some programs can email administrators when a problem is detected</a:t>
            </a:r>
          </a:p>
        </p:txBody>
      </p:sp>
      <p:sp>
        <p:nvSpPr>
          <p:cNvPr id="10445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10445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37BC34A-8C43-4F16-8D5D-02F0973FC921}" type="slidenum">
              <a:rPr lang="en-US" altLang="en-US" sz="1400" smtClean="0">
                <a:latin typeface="Times New Roman" panose="02020603050405020304" pitchFamily="18" charset="0"/>
              </a:rPr>
              <a:pPr>
                <a:spcBef>
                  <a:spcPct val="0"/>
                </a:spcBef>
                <a:buFontTx/>
                <a:buNone/>
              </a:pPr>
              <a:t>49</a:t>
            </a:fld>
            <a:endParaRPr lang="en-US" altLang="en-US" sz="1400"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14339" name="Slide Number Placeholder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31CF24D-8B89-4437-920B-030942C5AAD6}" type="slidenum">
              <a:rPr lang="en-US" altLang="en-US" sz="1400" smtClean="0">
                <a:latin typeface="Times New Roman" panose="02020603050405020304" pitchFamily="18" charset="0"/>
              </a:rPr>
              <a:pPr>
                <a:spcBef>
                  <a:spcPct val="0"/>
                </a:spcBef>
                <a:buFontTx/>
                <a:buNone/>
              </a:pPr>
              <a:t>5</a:t>
            </a:fld>
            <a:endParaRPr lang="en-US" altLang="en-US" sz="1400" smtClean="0">
              <a:latin typeface="Times New Roman" panose="02020603050405020304" pitchFamily="18" charset="0"/>
            </a:endParaRPr>
          </a:p>
        </p:txBody>
      </p:sp>
      <p:sp>
        <p:nvSpPr>
          <p:cNvPr id="14340" name="Rectangle 2"/>
          <p:cNvSpPr>
            <a:spLocks noGrp="1" noChangeArrowheads="1"/>
          </p:cNvSpPr>
          <p:nvPr>
            <p:ph type="title" idx="4294967295"/>
          </p:nvPr>
        </p:nvSpPr>
        <p:spPr/>
        <p:txBody>
          <a:bodyPr/>
          <a:lstStyle/>
          <a:p>
            <a:r>
              <a:rPr lang="en-US" altLang="en-US" smtClean="0">
                <a:latin typeface="Arial" panose="020B0604020202020204" pitchFamily="34" charset="0"/>
              </a:rPr>
              <a:t>Documentation and Troubleshooting</a:t>
            </a:r>
          </a:p>
        </p:txBody>
      </p:sp>
      <p:sp>
        <p:nvSpPr>
          <p:cNvPr id="7173" name="Rectangle 3"/>
          <p:cNvSpPr>
            <a:spLocks noGrp="1" noChangeArrowheads="1"/>
          </p:cNvSpPr>
          <p:nvPr>
            <p:ph type="body" idx="4294967295"/>
          </p:nvPr>
        </p:nvSpPr>
        <p:spPr/>
        <p:txBody>
          <a:bodyPr/>
          <a:lstStyle/>
          <a:p>
            <a:pPr>
              <a:defRPr/>
            </a:pPr>
            <a:r>
              <a:rPr lang="en-US" dirty="0" smtClean="0">
                <a:latin typeface="Arial" panose="020B0604020202020204" pitchFamily="34" charset="0"/>
              </a:rPr>
              <a:t>Accurate documentation of workstation MAC addresses helps quickly find issues such as IP address conflicts and the source of invalid or excessive frames</a:t>
            </a:r>
          </a:p>
          <a:p>
            <a:pPr>
              <a:defRPr/>
            </a:pPr>
            <a:r>
              <a:rPr lang="en-US" dirty="0" smtClean="0">
                <a:latin typeface="Arial" panose="020B0604020202020204" pitchFamily="34" charset="0"/>
              </a:rPr>
              <a:t>Physical and logical addressing, connectivity to devices, and even data about the cabling should be documented</a:t>
            </a:r>
          </a:p>
          <a:p>
            <a:pPr marL="0" indent="0">
              <a:buFontTx/>
              <a:buNone/>
              <a:defRPr/>
            </a:pPr>
            <a:endParaRPr lang="en-US" dirty="0" smtClean="0">
              <a:latin typeface="Arial" panose="020B0604020202020204" pitchFamily="34" charset="0"/>
            </a:endParaRPr>
          </a:p>
          <a:p>
            <a:pPr>
              <a:buFontTx/>
              <a:buNone/>
              <a:defRPr/>
            </a:pPr>
            <a:endParaRPr lang="en-US" sz="2400" dirty="0" smtClean="0">
              <a:latin typeface="Arial" panose="020B0604020202020204" pitchFamily="34" charset="0"/>
            </a:endParaRPr>
          </a:p>
          <a:p>
            <a:pPr>
              <a:buFontTx/>
              <a:buNone/>
              <a:defRPr/>
            </a:pPr>
            <a:endParaRPr lang="en-US" sz="2400" dirty="0" smtClean="0">
              <a:latin typeface="Arial" panose="020B0604020202020204" pitchFamily="34" charset="0"/>
            </a:endParaRPr>
          </a:p>
          <a:p>
            <a:pPr>
              <a:buFontTx/>
              <a:buNone/>
              <a:defRPr/>
            </a:pPr>
            <a:endParaRPr lang="en-US" sz="2400" dirty="0" smtClean="0">
              <a:latin typeface="Arial" panose="020B0604020202020204" pitchFamily="34" charset="0"/>
            </a:endParaRPr>
          </a:p>
          <a:p>
            <a:pPr>
              <a:buFontTx/>
              <a:buNone/>
              <a:defRPr/>
            </a:pPr>
            <a:endParaRPr lang="en-US" sz="2400" dirty="0" smtClean="0">
              <a:latin typeface="Arial" panose="020B0604020202020204" pitchFamily="34" charset="0"/>
            </a:endParaRPr>
          </a:p>
          <a:p>
            <a:pPr>
              <a:buFontTx/>
              <a:buNone/>
              <a:defRPr/>
            </a:pPr>
            <a:endParaRPr lang="en-US" sz="2400" dirty="0" smtClean="0">
              <a:latin typeface="Arial" panose="020B0604020202020204" pitchFamily="34" charset="0"/>
            </a:endParaRPr>
          </a:p>
          <a:p>
            <a:pPr>
              <a:buFontTx/>
              <a:buNone/>
              <a:defRPr/>
            </a:pPr>
            <a:endParaRPr lang="en-US" sz="2400" dirty="0" smtClean="0">
              <a:latin typeface="Arial" panose="020B0604020202020204" pitchFamily="34" charset="0"/>
            </a:endParaRPr>
          </a:p>
          <a:p>
            <a:pPr>
              <a:buFontTx/>
              <a:buNone/>
              <a:defRPr/>
            </a:pPr>
            <a:endParaRPr lang="en-US" sz="2400" dirty="0" smtClean="0">
              <a:latin typeface="Arial" panose="020B0604020202020204" pitchFamily="34" charset="0"/>
            </a:endParaRPr>
          </a:p>
          <a:p>
            <a:pPr>
              <a:buFontTx/>
              <a:buNone/>
              <a:defRPr/>
            </a:pPr>
            <a:endParaRPr lang="en-US" sz="2400" dirty="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r>
              <a:rPr lang="en-US" altLang="en-US" smtClean="0">
                <a:latin typeface="Arial" panose="020B0604020202020204" pitchFamily="34" charset="0"/>
              </a:rPr>
              <a:t>Protocol Analyzers</a:t>
            </a:r>
          </a:p>
        </p:txBody>
      </p:sp>
      <p:sp>
        <p:nvSpPr>
          <p:cNvPr id="106499" name="Content Placeholder 2"/>
          <p:cNvSpPr>
            <a:spLocks noGrp="1"/>
          </p:cNvSpPr>
          <p:nvPr>
            <p:ph idx="1"/>
          </p:nvPr>
        </p:nvSpPr>
        <p:spPr/>
        <p:txBody>
          <a:bodyPr/>
          <a:lstStyle/>
          <a:p>
            <a:r>
              <a:rPr lang="en-US" altLang="en-US" smtClean="0">
                <a:latin typeface="Arial" panose="020B0604020202020204" pitchFamily="34" charset="0"/>
              </a:rPr>
              <a:t>A protocol analyzer allows you to capture packets and analyze the network traffic generated by different protocols</a:t>
            </a:r>
          </a:p>
          <a:p>
            <a:pPr lvl="1"/>
            <a:r>
              <a:rPr lang="en-US" altLang="en-US" sz="2200" smtClean="0">
                <a:latin typeface="Arial" panose="020B0604020202020204" pitchFamily="34" charset="0"/>
              </a:rPr>
              <a:t>Can be used to troubleshoot problems related to DNS, authentication, DHCP, IP addressing, remote access, etc…</a:t>
            </a:r>
          </a:p>
          <a:p>
            <a:pPr lvl="1"/>
            <a:r>
              <a:rPr lang="en-US" altLang="en-US" sz="2200" smtClean="0">
                <a:latin typeface="Arial" panose="020B0604020202020204" pitchFamily="34" charset="0"/>
              </a:rPr>
              <a:t>Also used to create baselines for network performance</a:t>
            </a:r>
          </a:p>
          <a:p>
            <a:r>
              <a:rPr lang="en-US" altLang="en-US" smtClean="0">
                <a:latin typeface="Arial" panose="020B0604020202020204" pitchFamily="34" charset="0"/>
              </a:rPr>
              <a:t>Most advanced analyzers combine hardware and software in a self-contained unit</a:t>
            </a:r>
          </a:p>
          <a:p>
            <a:pPr lvl="1"/>
            <a:r>
              <a:rPr lang="en-US" altLang="en-US" sz="2200" smtClean="0">
                <a:latin typeface="Arial" panose="020B0604020202020204" pitchFamily="34" charset="0"/>
              </a:rPr>
              <a:t>Examples: </a:t>
            </a:r>
            <a:r>
              <a:rPr lang="en-US" altLang="en-US" sz="2200" i="1" smtClean="0">
                <a:latin typeface="Arial" panose="020B0604020202020204" pitchFamily="34" charset="0"/>
              </a:rPr>
              <a:t>Savvius (WildPackets) OmniPeek, Fluke Network OptiView Network Analyzer, Wireshark</a:t>
            </a:r>
          </a:p>
          <a:p>
            <a:pPr lvl="1"/>
            <a:endParaRPr lang="en-US" altLang="en-US" smtClean="0">
              <a:latin typeface="Arial" panose="020B0604020202020204" pitchFamily="34" charset="0"/>
            </a:endParaRPr>
          </a:p>
        </p:txBody>
      </p:sp>
      <p:sp>
        <p:nvSpPr>
          <p:cNvPr id="10650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10650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AFAC693-1682-41D3-8BBE-C04E9EE24299}" type="slidenum">
              <a:rPr lang="en-US" altLang="en-US" sz="1400" smtClean="0">
                <a:latin typeface="Times New Roman" panose="02020603050405020304" pitchFamily="18" charset="0"/>
              </a:rPr>
              <a:pPr>
                <a:spcBef>
                  <a:spcPct val="0"/>
                </a:spcBef>
                <a:buFontTx/>
                <a:buNone/>
              </a:pPr>
              <a:t>50</a:t>
            </a:fld>
            <a:endParaRPr lang="en-US" altLang="en-US" sz="1400" smtClean="0">
              <a:latin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r>
              <a:rPr lang="en-US" altLang="en-US" smtClean="0">
                <a:latin typeface="Arial" panose="020B0604020202020204" pitchFamily="34" charset="0"/>
              </a:rPr>
              <a:t>Time-Domain Reflectometer (TDR)</a:t>
            </a:r>
          </a:p>
        </p:txBody>
      </p:sp>
      <p:sp>
        <p:nvSpPr>
          <p:cNvPr id="108547" name="Content Placeholder 2"/>
          <p:cNvSpPr>
            <a:spLocks noGrp="1"/>
          </p:cNvSpPr>
          <p:nvPr>
            <p:ph idx="1"/>
          </p:nvPr>
        </p:nvSpPr>
        <p:spPr/>
        <p:txBody>
          <a:bodyPr/>
          <a:lstStyle/>
          <a:p>
            <a:r>
              <a:rPr lang="en-US" altLang="en-US" smtClean="0">
                <a:latin typeface="Arial" panose="020B0604020202020204" pitchFamily="34" charset="0"/>
              </a:rPr>
              <a:t>Used to determine whether there is a break or short in a cable and measure the cable’s length</a:t>
            </a:r>
          </a:p>
          <a:p>
            <a:r>
              <a:rPr lang="en-US" altLang="en-US" smtClean="0">
                <a:latin typeface="Arial" panose="020B0604020202020204" pitchFamily="34" charset="0"/>
              </a:rPr>
              <a:t>The TDR sends an electrical pulse down the cable that reflects back when it encounters a break or short</a:t>
            </a:r>
          </a:p>
          <a:p>
            <a:pPr lvl="1"/>
            <a:r>
              <a:rPr lang="en-US" altLang="en-US" sz="2400" smtClean="0">
                <a:latin typeface="Arial" panose="020B0604020202020204" pitchFamily="34" charset="0"/>
              </a:rPr>
              <a:t>It measures the time it takes for the signal to return and can estimate how far down the cable the fault is located</a:t>
            </a:r>
          </a:p>
          <a:p>
            <a:r>
              <a:rPr lang="en-US" altLang="en-US" smtClean="0">
                <a:latin typeface="Arial" panose="020B0604020202020204" pitchFamily="34" charset="0"/>
              </a:rPr>
              <a:t>You should use a TDR to document actual lengths of all cables</a:t>
            </a:r>
          </a:p>
        </p:txBody>
      </p:sp>
      <p:sp>
        <p:nvSpPr>
          <p:cNvPr id="10854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10854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F912191-2EC6-4308-868C-30E55AFBBE11}" type="slidenum">
              <a:rPr lang="en-US" altLang="en-US" sz="1400" smtClean="0">
                <a:latin typeface="Times New Roman" panose="02020603050405020304" pitchFamily="18" charset="0"/>
              </a:rPr>
              <a:pPr>
                <a:spcBef>
                  <a:spcPct val="0"/>
                </a:spcBef>
                <a:buFontTx/>
                <a:buNone/>
              </a:pPr>
              <a:t>51</a:t>
            </a:fld>
            <a:endParaRPr lang="en-US" altLang="en-US" sz="1400" smtClean="0">
              <a:latin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r>
              <a:rPr lang="en-US" altLang="en-US" smtClean="0">
                <a:latin typeface="Arial" panose="020B0604020202020204" pitchFamily="34" charset="0"/>
              </a:rPr>
              <a:t>Basic Cable Testers</a:t>
            </a:r>
          </a:p>
        </p:txBody>
      </p:sp>
      <p:sp>
        <p:nvSpPr>
          <p:cNvPr id="110595" name="Content Placeholder 2"/>
          <p:cNvSpPr>
            <a:spLocks noGrp="1"/>
          </p:cNvSpPr>
          <p:nvPr>
            <p:ph idx="1"/>
          </p:nvPr>
        </p:nvSpPr>
        <p:spPr/>
        <p:txBody>
          <a:bodyPr/>
          <a:lstStyle/>
          <a:p>
            <a:r>
              <a:rPr lang="en-US" altLang="en-US" smtClean="0">
                <a:latin typeface="Arial" panose="020B0604020202020204" pitchFamily="34" charset="0"/>
              </a:rPr>
              <a:t>Usually cost less than $100</a:t>
            </a:r>
          </a:p>
          <a:p>
            <a:r>
              <a:rPr lang="en-US" altLang="en-US" smtClean="0">
                <a:latin typeface="Arial" panose="020B0604020202020204" pitchFamily="34" charset="0"/>
              </a:rPr>
              <a:t>Only test the correct termination of a twisted-pair cable or the continuity of a coaxial cable</a:t>
            </a:r>
          </a:p>
          <a:p>
            <a:r>
              <a:rPr lang="en-US" altLang="en-US" smtClean="0">
                <a:latin typeface="Arial" panose="020B0604020202020204" pitchFamily="34" charset="0"/>
              </a:rPr>
              <a:t>Great for checking patch cables and testing correct termination at the patch panel and jack</a:t>
            </a:r>
          </a:p>
          <a:p>
            <a:r>
              <a:rPr lang="en-US" altLang="en-US" smtClean="0">
                <a:latin typeface="Arial" panose="020B0604020202020204" pitchFamily="34" charset="0"/>
              </a:rPr>
              <a:t>Cannot check for attenuation, noise or other possible performance problems</a:t>
            </a:r>
          </a:p>
        </p:txBody>
      </p:sp>
      <p:sp>
        <p:nvSpPr>
          <p:cNvPr id="11059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11059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BDDCCE-0EE8-4A70-BBC9-4C8F3DDBB276}" type="slidenum">
              <a:rPr lang="en-US" altLang="en-US" sz="1400" smtClean="0">
                <a:latin typeface="Times New Roman" panose="02020603050405020304" pitchFamily="18" charset="0"/>
              </a:rPr>
              <a:pPr>
                <a:spcBef>
                  <a:spcPct val="0"/>
                </a:spcBef>
                <a:buFontTx/>
                <a:buNone/>
              </a:pPr>
              <a:t>52</a:t>
            </a:fld>
            <a:endParaRPr lang="en-US" altLang="en-US" sz="1400" smtClean="0">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lstStyle/>
          <a:p>
            <a:r>
              <a:rPr lang="en-US" altLang="en-US" smtClean="0">
                <a:latin typeface="Arial" panose="020B0604020202020204" pitchFamily="34" charset="0"/>
              </a:rPr>
              <a:t>Advanced Cable Testers</a:t>
            </a:r>
          </a:p>
        </p:txBody>
      </p:sp>
      <p:sp>
        <p:nvSpPr>
          <p:cNvPr id="112643" name="Content Placeholder 2"/>
          <p:cNvSpPr>
            <a:spLocks noGrp="1"/>
          </p:cNvSpPr>
          <p:nvPr>
            <p:ph idx="1"/>
          </p:nvPr>
        </p:nvSpPr>
        <p:spPr/>
        <p:txBody>
          <a:bodyPr/>
          <a:lstStyle/>
          <a:p>
            <a:r>
              <a:rPr lang="en-US" altLang="en-US" smtClean="0">
                <a:latin typeface="Arial" panose="020B0604020202020204" pitchFamily="34" charset="0"/>
              </a:rPr>
              <a:t>More expensive than TDRs or basic cable testers</a:t>
            </a:r>
          </a:p>
          <a:p>
            <a:r>
              <a:rPr lang="en-US" altLang="en-US" smtClean="0">
                <a:latin typeface="Arial" panose="020B0604020202020204" pitchFamily="34" charset="0"/>
              </a:rPr>
              <a:t>Performs several test for crosstalk, attenuation, EMI, and impedance mismatches</a:t>
            </a:r>
          </a:p>
          <a:p>
            <a:r>
              <a:rPr lang="en-US" altLang="en-US" smtClean="0">
                <a:latin typeface="Arial" panose="020B0604020202020204" pitchFamily="34" charset="0"/>
              </a:rPr>
              <a:t>Some advanced cable testers can measure frame counts, collisions, CRC errors, and broadcast storms</a:t>
            </a:r>
          </a:p>
          <a:p>
            <a:r>
              <a:rPr lang="en-US" altLang="en-US" smtClean="0">
                <a:latin typeface="Arial" panose="020B0604020202020204" pitchFamily="34" charset="0"/>
              </a:rPr>
              <a:t>Can cost from $1000 to several thousand dollars</a:t>
            </a:r>
          </a:p>
        </p:txBody>
      </p:sp>
      <p:sp>
        <p:nvSpPr>
          <p:cNvPr id="11264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11264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9DC0642-1BD0-45AA-9541-4A240622A9B1}" type="slidenum">
              <a:rPr lang="en-US" altLang="en-US" sz="1400" smtClean="0">
                <a:latin typeface="Times New Roman" panose="02020603050405020304" pitchFamily="18" charset="0"/>
              </a:rPr>
              <a:pPr>
                <a:spcBef>
                  <a:spcPct val="0"/>
                </a:spcBef>
                <a:buFontTx/>
                <a:buNone/>
              </a:pPr>
              <a:t>53</a:t>
            </a:fld>
            <a:endParaRPr lang="en-US" altLang="en-US" sz="1400" smtClean="0">
              <a:latin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p:txBody>
          <a:bodyPr/>
          <a:lstStyle/>
          <a:p>
            <a:r>
              <a:rPr lang="en-US" altLang="en-US" smtClean="0">
                <a:latin typeface="Arial" panose="020B0604020202020204" pitchFamily="34" charset="0"/>
              </a:rPr>
              <a:t>Additional Tools</a:t>
            </a:r>
          </a:p>
        </p:txBody>
      </p:sp>
      <p:sp>
        <p:nvSpPr>
          <p:cNvPr id="114691" name="Content Placeholder 2"/>
          <p:cNvSpPr>
            <a:spLocks noGrp="1"/>
          </p:cNvSpPr>
          <p:nvPr>
            <p:ph idx="1"/>
          </p:nvPr>
        </p:nvSpPr>
        <p:spPr/>
        <p:txBody>
          <a:bodyPr/>
          <a:lstStyle/>
          <a:p>
            <a:r>
              <a:rPr lang="en-US" altLang="en-US" i="1" smtClean="0">
                <a:latin typeface="Arial" panose="020B0604020202020204" pitchFamily="34" charset="0"/>
              </a:rPr>
              <a:t>Multimeter</a:t>
            </a:r>
            <a:r>
              <a:rPr lang="en-US" altLang="en-US" smtClean="0">
                <a:latin typeface="Arial" panose="020B0604020202020204" pitchFamily="34" charset="0"/>
              </a:rPr>
              <a:t> – can measure voltage, current, and resistance on a wire</a:t>
            </a:r>
          </a:p>
          <a:p>
            <a:pPr lvl="1"/>
            <a:r>
              <a:rPr lang="en-US" altLang="en-US" sz="2400" smtClean="0">
                <a:latin typeface="Arial" panose="020B0604020202020204" pitchFamily="34" charset="0"/>
              </a:rPr>
              <a:t>Resistance (impedance) measures the opposition to electrical current and is important in determining faults</a:t>
            </a:r>
          </a:p>
          <a:p>
            <a:r>
              <a:rPr lang="en-US" altLang="en-US" i="1" smtClean="0">
                <a:latin typeface="Arial" panose="020B0604020202020204" pitchFamily="34" charset="0"/>
              </a:rPr>
              <a:t>Tone generator and probe </a:t>
            </a:r>
            <a:r>
              <a:rPr lang="en-US" altLang="en-US" smtClean="0">
                <a:latin typeface="Arial" panose="020B0604020202020204" pitchFamily="34" charset="0"/>
              </a:rPr>
              <a:t>– generator issues an electrical signal and a probe (tone locator) detects the signal and emits a tone</a:t>
            </a:r>
          </a:p>
          <a:p>
            <a:pPr lvl="1"/>
            <a:r>
              <a:rPr lang="en-US" altLang="en-US" sz="2400" smtClean="0">
                <a:latin typeface="Arial" panose="020B0604020202020204" pitchFamily="34" charset="0"/>
              </a:rPr>
              <a:t>Useful for locating a wire that might be in a bundle of other wires</a:t>
            </a:r>
          </a:p>
        </p:txBody>
      </p:sp>
      <p:sp>
        <p:nvSpPr>
          <p:cNvPr id="11469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11469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3DD380E-A3E2-4A0A-A4FC-81D4080A597A}" type="slidenum">
              <a:rPr lang="en-US" altLang="en-US" sz="1400" smtClean="0">
                <a:latin typeface="Times New Roman" panose="02020603050405020304" pitchFamily="18" charset="0"/>
              </a:rPr>
              <a:pPr>
                <a:spcBef>
                  <a:spcPct val="0"/>
                </a:spcBef>
                <a:buFontTx/>
                <a:buNone/>
              </a:pPr>
              <a:t>54</a:t>
            </a:fld>
            <a:endParaRPr lang="en-US" altLang="en-US" sz="1400" smtClean="0">
              <a:latin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p:txBody>
          <a:bodyPr/>
          <a:lstStyle/>
          <a:p>
            <a:r>
              <a:rPr lang="en-US" altLang="en-US" smtClean="0">
                <a:latin typeface="Arial" panose="020B0604020202020204" pitchFamily="34" charset="0"/>
              </a:rPr>
              <a:t>Additional Tools</a:t>
            </a:r>
          </a:p>
        </p:txBody>
      </p:sp>
      <p:sp>
        <p:nvSpPr>
          <p:cNvPr id="116739" name="Content Placeholder 2"/>
          <p:cNvSpPr>
            <a:spLocks noGrp="1"/>
          </p:cNvSpPr>
          <p:nvPr>
            <p:ph idx="1"/>
          </p:nvPr>
        </p:nvSpPr>
        <p:spPr/>
        <p:txBody>
          <a:bodyPr/>
          <a:lstStyle/>
          <a:p>
            <a:r>
              <a:rPr lang="en-US" altLang="en-US" i="1" smtClean="0">
                <a:latin typeface="Arial" panose="020B0604020202020204" pitchFamily="34" charset="0"/>
              </a:rPr>
              <a:t>Optical power meter (OPM) </a:t>
            </a:r>
            <a:r>
              <a:rPr lang="en-US" altLang="en-US" smtClean="0">
                <a:latin typeface="Arial" panose="020B0604020202020204" pitchFamily="34" charset="0"/>
              </a:rPr>
              <a:t>– used to measure the amount of light on a fiber-optic circuit</a:t>
            </a:r>
          </a:p>
          <a:p>
            <a:pPr lvl="1"/>
            <a:r>
              <a:rPr lang="en-US" altLang="en-US" sz="2400" smtClean="0">
                <a:latin typeface="Arial" panose="020B0604020202020204" pitchFamily="34" charset="0"/>
              </a:rPr>
              <a:t>Often used to determine the amount of signal loss on a fiber-optic cable between the transmitter (emitter) and receiver</a:t>
            </a:r>
          </a:p>
          <a:p>
            <a:pPr lvl="1"/>
            <a:r>
              <a:rPr lang="en-US" altLang="en-US" sz="2400" smtClean="0">
                <a:latin typeface="Arial" panose="020B0604020202020204" pitchFamily="34" charset="0"/>
              </a:rPr>
              <a:t>Amount of signal loss can determine whether the fiber-optic cable termination was done correctly and whether the receiver can interpret signals correctly</a:t>
            </a:r>
          </a:p>
        </p:txBody>
      </p:sp>
      <p:sp>
        <p:nvSpPr>
          <p:cNvPr id="11674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11674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E4109AE-7AA0-4B18-8CCA-77DD48CC666F}" type="slidenum">
              <a:rPr lang="en-US" altLang="en-US" sz="1400" smtClean="0">
                <a:latin typeface="Times New Roman" panose="02020603050405020304" pitchFamily="18" charset="0"/>
              </a:rPr>
              <a:pPr>
                <a:spcBef>
                  <a:spcPct val="0"/>
                </a:spcBef>
                <a:buFontTx/>
                <a:buNone/>
              </a:pPr>
              <a:t>55</a:t>
            </a:fld>
            <a:endParaRPr lang="en-US" altLang="en-US" sz="1400" smtClean="0">
              <a:latin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p:txBody>
          <a:bodyPr/>
          <a:lstStyle/>
          <a:p>
            <a:r>
              <a:rPr lang="en-US" altLang="en-US" smtClean="0">
                <a:latin typeface="Arial" panose="020B0604020202020204" pitchFamily="34" charset="0"/>
              </a:rPr>
              <a:t>Common Troubleshooting Situations</a:t>
            </a:r>
          </a:p>
        </p:txBody>
      </p:sp>
      <p:sp>
        <p:nvSpPr>
          <p:cNvPr id="118787" name="Content Placeholder 2"/>
          <p:cNvSpPr>
            <a:spLocks noGrp="1"/>
          </p:cNvSpPr>
          <p:nvPr>
            <p:ph idx="1"/>
          </p:nvPr>
        </p:nvSpPr>
        <p:spPr/>
        <p:txBody>
          <a:bodyPr/>
          <a:lstStyle/>
          <a:p>
            <a:r>
              <a:rPr lang="en-US" altLang="en-US" smtClean="0">
                <a:latin typeface="Arial" panose="020B0604020202020204" pitchFamily="34" charset="0"/>
              </a:rPr>
              <a:t>Cabling and Related Components</a:t>
            </a:r>
          </a:p>
          <a:p>
            <a:pPr lvl="1"/>
            <a:r>
              <a:rPr lang="en-US" altLang="en-US" sz="2400" smtClean="0">
                <a:latin typeface="Arial" panose="020B0604020202020204" pitchFamily="34" charset="0"/>
              </a:rPr>
              <a:t>First step is to determine whether the problem is with the cable or computer – check by connecting another computer to the cable</a:t>
            </a:r>
          </a:p>
          <a:p>
            <a:pPr lvl="1"/>
            <a:r>
              <a:rPr lang="en-US" altLang="en-US" sz="2400" smtClean="0">
                <a:latin typeface="Arial" panose="020B0604020202020204" pitchFamily="34" charset="0"/>
              </a:rPr>
              <a:t>Verify it is the right type of cable for the connection and that it is terminated correctly</a:t>
            </a:r>
          </a:p>
          <a:p>
            <a:pPr lvl="1"/>
            <a:r>
              <a:rPr lang="en-US" altLang="en-US" sz="2400" smtClean="0">
                <a:latin typeface="Arial" panose="020B0604020202020204" pitchFamily="34" charset="0"/>
              </a:rPr>
              <a:t>Check the back of the NIC card to see if it has indicator lights</a:t>
            </a:r>
          </a:p>
          <a:p>
            <a:pPr lvl="1"/>
            <a:r>
              <a:rPr lang="en-US" altLang="en-US" sz="2400" smtClean="0">
                <a:latin typeface="Arial" panose="020B0604020202020204" pitchFamily="34" charset="0"/>
              </a:rPr>
              <a:t>If NIC has no lights, you can try swapping out NICs </a:t>
            </a:r>
          </a:p>
        </p:txBody>
      </p:sp>
      <p:sp>
        <p:nvSpPr>
          <p:cNvPr id="11878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11878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D9348CD-687A-4769-99EA-AE5CBE66A919}" type="slidenum">
              <a:rPr lang="en-US" altLang="en-US" sz="1400" smtClean="0">
                <a:latin typeface="Times New Roman" panose="02020603050405020304" pitchFamily="18" charset="0"/>
              </a:rPr>
              <a:pPr>
                <a:spcBef>
                  <a:spcPct val="0"/>
                </a:spcBef>
                <a:buFontTx/>
                <a:buNone/>
              </a:pPr>
              <a:t>56</a:t>
            </a:fld>
            <a:endParaRPr lang="en-US" altLang="en-US" sz="1400" smtClean="0">
              <a:latin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p:txBody>
          <a:bodyPr/>
          <a:lstStyle/>
          <a:p>
            <a:r>
              <a:rPr lang="en-US" altLang="en-US" smtClean="0">
                <a:latin typeface="Arial" panose="020B0604020202020204" pitchFamily="34" charset="0"/>
              </a:rPr>
              <a:t>Common Troubleshooting Situations</a:t>
            </a:r>
          </a:p>
        </p:txBody>
      </p:sp>
      <p:sp>
        <p:nvSpPr>
          <p:cNvPr id="120835" name="Content Placeholder 2"/>
          <p:cNvSpPr>
            <a:spLocks noGrp="1"/>
          </p:cNvSpPr>
          <p:nvPr>
            <p:ph idx="1"/>
          </p:nvPr>
        </p:nvSpPr>
        <p:spPr/>
        <p:txBody>
          <a:bodyPr/>
          <a:lstStyle/>
          <a:p>
            <a:r>
              <a:rPr lang="en-US" altLang="en-US" smtClean="0">
                <a:latin typeface="Arial" panose="020B0604020202020204" pitchFamily="34" charset="0"/>
              </a:rPr>
              <a:t>Power Fluctuations</a:t>
            </a:r>
          </a:p>
          <a:p>
            <a:pPr lvl="1"/>
            <a:r>
              <a:rPr lang="en-US" altLang="en-US" sz="2400" smtClean="0">
                <a:latin typeface="Arial" panose="020B0604020202020204" pitchFamily="34" charset="0"/>
              </a:rPr>
              <a:t>Verify that the servers are up and running</a:t>
            </a:r>
          </a:p>
          <a:p>
            <a:pPr lvl="1"/>
            <a:r>
              <a:rPr lang="en-US" altLang="en-US" sz="2400" smtClean="0">
                <a:latin typeface="Arial" panose="020B0604020202020204" pitchFamily="34" charset="0"/>
              </a:rPr>
              <a:t>Use UPSs with battery power to they can be shut down without data loss (in the event of power loss)</a:t>
            </a:r>
          </a:p>
          <a:p>
            <a:r>
              <a:rPr lang="en-US" altLang="en-US" smtClean="0">
                <a:latin typeface="Arial" panose="020B0604020202020204" pitchFamily="34" charset="0"/>
              </a:rPr>
              <a:t>Upgrades - when you perform network upgrades:</a:t>
            </a:r>
          </a:p>
          <a:p>
            <a:pPr lvl="2"/>
            <a:r>
              <a:rPr lang="en-US" altLang="en-US" sz="2400" smtClean="0">
                <a:latin typeface="Arial" panose="020B0604020202020204" pitchFamily="34" charset="0"/>
              </a:rPr>
              <a:t>Keep current and do one upgrade at a time to make your life easier</a:t>
            </a:r>
          </a:p>
          <a:p>
            <a:pPr lvl="2"/>
            <a:r>
              <a:rPr lang="en-US" altLang="en-US" sz="2400" smtClean="0">
                <a:latin typeface="Arial" panose="020B0604020202020204" pitchFamily="34" charset="0"/>
              </a:rPr>
              <a:t>Test any upgrade before deploying it on your production network</a:t>
            </a:r>
          </a:p>
          <a:p>
            <a:pPr lvl="2"/>
            <a:r>
              <a:rPr lang="en-US" altLang="en-US" sz="2400" smtClean="0">
                <a:latin typeface="Arial" panose="020B0604020202020204" pitchFamily="34" charset="0"/>
              </a:rPr>
              <a:t>Tell users about upgrades – they will be more understanding if they are notified beforehand</a:t>
            </a:r>
          </a:p>
          <a:p>
            <a:endParaRPr lang="en-US" altLang="en-US" sz="3000" smtClean="0">
              <a:latin typeface="Arial" panose="020B0604020202020204" pitchFamily="34" charset="0"/>
            </a:endParaRPr>
          </a:p>
        </p:txBody>
      </p:sp>
      <p:sp>
        <p:nvSpPr>
          <p:cNvPr id="12083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12083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D7A8EA3-0119-4243-AE8D-D77784AD4AD8}" type="slidenum">
              <a:rPr lang="en-US" altLang="en-US" sz="1400" smtClean="0">
                <a:latin typeface="Times New Roman" panose="02020603050405020304" pitchFamily="18" charset="0"/>
              </a:rPr>
              <a:pPr>
                <a:spcBef>
                  <a:spcPct val="0"/>
                </a:spcBef>
                <a:buFontTx/>
                <a:buNone/>
              </a:pPr>
              <a:t>57</a:t>
            </a:fld>
            <a:endParaRPr lang="en-US" altLang="en-US" sz="1400" smtClean="0">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p:txBody>
          <a:bodyPr/>
          <a:lstStyle/>
          <a:p>
            <a:r>
              <a:rPr lang="en-US" altLang="en-US" smtClean="0">
                <a:latin typeface="Arial" panose="020B0604020202020204" pitchFamily="34" charset="0"/>
              </a:rPr>
              <a:t>Common Troubleshooting Situations</a:t>
            </a:r>
          </a:p>
        </p:txBody>
      </p:sp>
      <p:sp>
        <p:nvSpPr>
          <p:cNvPr id="122883" name="Content Placeholder 2"/>
          <p:cNvSpPr>
            <a:spLocks noGrp="1"/>
          </p:cNvSpPr>
          <p:nvPr>
            <p:ph idx="1"/>
          </p:nvPr>
        </p:nvSpPr>
        <p:spPr/>
        <p:txBody>
          <a:bodyPr/>
          <a:lstStyle/>
          <a:p>
            <a:r>
              <a:rPr lang="en-US" altLang="en-US" sz="2400" smtClean="0">
                <a:latin typeface="Arial" panose="020B0604020202020204" pitchFamily="34" charset="0"/>
              </a:rPr>
              <a:t>Poor Network Performance</a:t>
            </a:r>
          </a:p>
          <a:p>
            <a:pPr lvl="1"/>
            <a:r>
              <a:rPr lang="en-US" altLang="en-US" smtClean="0">
                <a:latin typeface="Arial" panose="020B0604020202020204" pitchFamily="34" charset="0"/>
              </a:rPr>
              <a:t>What has changed since the last time the network functioned normally?</a:t>
            </a:r>
          </a:p>
          <a:p>
            <a:pPr lvl="1"/>
            <a:r>
              <a:rPr lang="en-US" altLang="en-US" smtClean="0">
                <a:latin typeface="Arial" panose="020B0604020202020204" pitchFamily="34" charset="0"/>
              </a:rPr>
              <a:t>Has new equipment been added to the network?</a:t>
            </a:r>
          </a:p>
          <a:p>
            <a:pPr lvl="1"/>
            <a:r>
              <a:rPr lang="en-US" altLang="en-US" smtClean="0">
                <a:latin typeface="Arial" panose="020B0604020202020204" pitchFamily="34" charset="0"/>
              </a:rPr>
              <a:t>Have new applications been added to computers on the network?</a:t>
            </a:r>
          </a:p>
          <a:p>
            <a:pPr lvl="1"/>
            <a:r>
              <a:rPr lang="en-US" altLang="en-US" smtClean="0">
                <a:latin typeface="Arial" panose="020B0604020202020204" pitchFamily="34" charset="0"/>
              </a:rPr>
              <a:t>Is someone playing electronic games across the network?</a:t>
            </a:r>
          </a:p>
          <a:p>
            <a:pPr lvl="1"/>
            <a:r>
              <a:rPr lang="en-US" altLang="en-US" smtClean="0">
                <a:latin typeface="Arial" panose="020B0604020202020204" pitchFamily="34" charset="0"/>
              </a:rPr>
              <a:t>Are there new users on the network? How many?</a:t>
            </a:r>
          </a:p>
          <a:p>
            <a:pPr lvl="1"/>
            <a:r>
              <a:rPr lang="en-US" altLang="en-US" smtClean="0">
                <a:latin typeface="Arial" panose="020B0604020202020204" pitchFamily="34" charset="0"/>
              </a:rPr>
              <a:t>Could any other new equipment, such as a generator, cause interference near the network?</a:t>
            </a:r>
          </a:p>
          <a:p>
            <a:r>
              <a:rPr lang="en-US" altLang="en-US" sz="2400" smtClean="0">
                <a:latin typeface="Arial" panose="020B0604020202020204" pitchFamily="34" charset="0"/>
              </a:rPr>
              <a:t>If new users, added equipment, or newly introduced applications degrade network performance, time to expand your network</a:t>
            </a:r>
          </a:p>
        </p:txBody>
      </p:sp>
      <p:sp>
        <p:nvSpPr>
          <p:cNvPr id="12288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12288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D85D3F0-3648-49B8-A9EA-C26E169D0B85}" type="slidenum">
              <a:rPr lang="en-US" altLang="en-US" sz="1400" smtClean="0">
                <a:latin typeface="Times New Roman" panose="02020603050405020304" pitchFamily="18" charset="0"/>
              </a:rPr>
              <a:pPr>
                <a:spcBef>
                  <a:spcPct val="0"/>
                </a:spcBef>
                <a:buFontTx/>
                <a:buNone/>
              </a:pPr>
              <a:t>58</a:t>
            </a:fld>
            <a:endParaRPr lang="en-US" altLang="en-US" sz="1400" smtClean="0">
              <a:latin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p:txBody>
          <a:bodyPr/>
          <a:lstStyle/>
          <a:p>
            <a:r>
              <a:rPr lang="en-US" altLang="en-US" smtClean="0">
                <a:latin typeface="Arial" panose="020B0604020202020204" pitchFamily="34" charset="0"/>
              </a:rPr>
              <a:t>Disaster Recovery</a:t>
            </a:r>
          </a:p>
        </p:txBody>
      </p:sp>
      <p:sp>
        <p:nvSpPr>
          <p:cNvPr id="124931" name="Content Placeholder 2"/>
          <p:cNvSpPr>
            <a:spLocks noGrp="1"/>
          </p:cNvSpPr>
          <p:nvPr>
            <p:ph idx="1"/>
          </p:nvPr>
        </p:nvSpPr>
        <p:spPr/>
        <p:txBody>
          <a:bodyPr/>
          <a:lstStyle/>
          <a:p>
            <a:r>
              <a:rPr lang="en-US" altLang="en-US" smtClean="0">
                <a:latin typeface="Arial" panose="020B0604020202020204" pitchFamily="34" charset="0"/>
              </a:rPr>
              <a:t>Disaster can be anything from a server disk crash to a fire or flood</a:t>
            </a:r>
          </a:p>
          <a:p>
            <a:r>
              <a:rPr lang="en-US" altLang="en-US" smtClean="0">
                <a:latin typeface="Arial" panose="020B0604020202020204" pitchFamily="34" charset="0"/>
              </a:rPr>
              <a:t>This section focuses on:</a:t>
            </a:r>
          </a:p>
          <a:p>
            <a:pPr lvl="1"/>
            <a:r>
              <a:rPr lang="en-US" altLang="en-US" sz="2400" smtClean="0">
                <a:latin typeface="Arial" panose="020B0604020202020204" pitchFamily="34" charset="0"/>
              </a:rPr>
              <a:t>Backup procedures</a:t>
            </a:r>
          </a:p>
          <a:p>
            <a:pPr lvl="1"/>
            <a:r>
              <a:rPr lang="en-US" altLang="en-US" sz="2400" smtClean="0">
                <a:latin typeface="Arial" panose="020B0604020202020204" pitchFamily="34" charset="0"/>
              </a:rPr>
              <a:t>Recovery from system failure</a:t>
            </a:r>
          </a:p>
        </p:txBody>
      </p:sp>
      <p:sp>
        <p:nvSpPr>
          <p:cNvPr id="12493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12493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4EC8F17-C590-4F2B-A6C1-C8B29DCAD6EF}" type="slidenum">
              <a:rPr lang="en-US" altLang="en-US" sz="1400" smtClean="0">
                <a:latin typeface="Times New Roman" panose="02020603050405020304" pitchFamily="18" charset="0"/>
              </a:rPr>
              <a:pPr>
                <a:spcBef>
                  <a:spcPct val="0"/>
                </a:spcBef>
                <a:buFontTx/>
                <a:buNone/>
              </a:pPr>
              <a:t>59</a:t>
            </a:fld>
            <a:endParaRPr lang="en-US" altLang="en-US" sz="1400" smtClean="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16387" name="Slide Number Placeholder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F84AA83-AFBE-4FE2-BB9B-3C5AB7479762}" type="slidenum">
              <a:rPr lang="en-US" altLang="en-US" sz="1400" smtClean="0">
                <a:latin typeface="Times New Roman" panose="02020603050405020304" pitchFamily="18" charset="0"/>
              </a:rPr>
              <a:pPr>
                <a:spcBef>
                  <a:spcPct val="0"/>
                </a:spcBef>
                <a:buFontTx/>
                <a:buNone/>
              </a:pPr>
              <a:t>6</a:t>
            </a:fld>
            <a:endParaRPr lang="en-US" altLang="en-US" sz="1400" smtClean="0">
              <a:latin typeface="Times New Roman" panose="02020603050405020304" pitchFamily="18" charset="0"/>
            </a:endParaRPr>
          </a:p>
        </p:txBody>
      </p:sp>
      <p:sp>
        <p:nvSpPr>
          <p:cNvPr id="16388" name="Rectangle 2"/>
          <p:cNvSpPr>
            <a:spLocks noGrp="1" noChangeArrowheads="1"/>
          </p:cNvSpPr>
          <p:nvPr>
            <p:ph type="title" idx="4294967295"/>
          </p:nvPr>
        </p:nvSpPr>
        <p:spPr/>
        <p:txBody>
          <a:bodyPr/>
          <a:lstStyle/>
          <a:p>
            <a:r>
              <a:rPr lang="en-US" altLang="en-US" smtClean="0">
                <a:latin typeface="Arial" panose="020B0604020202020204" pitchFamily="34" charset="0"/>
              </a:rPr>
              <a:t>Documentation and IT Staffing</a:t>
            </a:r>
          </a:p>
        </p:txBody>
      </p:sp>
      <p:sp>
        <p:nvSpPr>
          <p:cNvPr id="16389" name="Rectangle 3"/>
          <p:cNvSpPr>
            <a:spLocks noGrp="1" noChangeArrowheads="1"/>
          </p:cNvSpPr>
          <p:nvPr>
            <p:ph type="body" idx="4294967295"/>
          </p:nvPr>
        </p:nvSpPr>
        <p:spPr/>
        <p:txBody>
          <a:bodyPr/>
          <a:lstStyle/>
          <a:p>
            <a:r>
              <a:rPr lang="en-US" altLang="en-US" smtClean="0">
                <a:latin typeface="Arial" panose="020B0604020202020204" pitchFamily="34" charset="0"/>
              </a:rPr>
              <a:t>Documenting the type and frequency of support calls can provide justification for additions to staff or tools to make support more efficient</a:t>
            </a:r>
          </a:p>
          <a:p>
            <a:r>
              <a:rPr lang="en-US" altLang="en-US" smtClean="0">
                <a:latin typeface="Arial" panose="020B0604020202020204" pitchFamily="34" charset="0"/>
              </a:rPr>
              <a:t>Statistics on network response time and bandwidth load as justification for upgrading servers or adding new equipment</a:t>
            </a:r>
          </a:p>
          <a:p>
            <a:r>
              <a:rPr lang="en-US" altLang="en-US" smtClean="0">
                <a:latin typeface="Arial" panose="020B0604020202020204" pitchFamily="34" charset="0"/>
              </a:rPr>
              <a:t>Train new employees on how to properly document additions and changes</a:t>
            </a:r>
          </a:p>
          <a:p>
            <a:endParaRPr lang="en-US" altLang="en-US" smtClean="0">
              <a:latin typeface="Arial" panose="020B0604020202020204" pitchFamily="34" charset="0"/>
            </a:endParaRPr>
          </a:p>
          <a:p>
            <a:endParaRPr lang="en-US" altLang="en-US" smtClean="0">
              <a:latin typeface="Arial" panose="020B0604020202020204" pitchFamily="34" charset="0"/>
            </a:endParaRPr>
          </a:p>
          <a:p>
            <a:endParaRPr lang="en-US" altLang="en-US"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p:txBody>
          <a:bodyPr/>
          <a:lstStyle/>
          <a:p>
            <a:r>
              <a:rPr lang="en-US" altLang="en-US" smtClean="0">
                <a:latin typeface="Arial" panose="020B0604020202020204" pitchFamily="34" charset="0"/>
              </a:rPr>
              <a:t>Backing Up Network Data</a:t>
            </a:r>
          </a:p>
        </p:txBody>
      </p:sp>
      <p:sp>
        <p:nvSpPr>
          <p:cNvPr id="126979" name="Content Placeholder 2"/>
          <p:cNvSpPr>
            <a:spLocks noGrp="1"/>
          </p:cNvSpPr>
          <p:nvPr>
            <p:ph idx="1"/>
          </p:nvPr>
        </p:nvSpPr>
        <p:spPr/>
        <p:txBody>
          <a:bodyPr/>
          <a:lstStyle/>
          <a:p>
            <a:r>
              <a:rPr lang="en-US" altLang="en-US" smtClean="0">
                <a:latin typeface="Arial" panose="020B0604020202020204" pitchFamily="34" charset="0"/>
              </a:rPr>
              <a:t>Determine what data should be backed up and how often</a:t>
            </a:r>
          </a:p>
          <a:p>
            <a:r>
              <a:rPr lang="en-US" altLang="en-US" smtClean="0">
                <a:latin typeface="Arial" panose="020B0604020202020204" pitchFamily="34" charset="0"/>
              </a:rPr>
              <a:t>Develop a schedule for backing up your data </a:t>
            </a:r>
          </a:p>
          <a:p>
            <a:r>
              <a:rPr lang="en-US" altLang="en-US" smtClean="0">
                <a:latin typeface="Arial" panose="020B0604020202020204" pitchFamily="34" charset="0"/>
              </a:rPr>
              <a:t>Identify people responsible for performing backups</a:t>
            </a:r>
          </a:p>
          <a:p>
            <a:r>
              <a:rPr lang="en-US" altLang="en-US" smtClean="0">
                <a:latin typeface="Arial" panose="020B0604020202020204" pitchFamily="34" charset="0"/>
              </a:rPr>
              <a:t>Test your backup system regularly</a:t>
            </a:r>
          </a:p>
          <a:p>
            <a:r>
              <a:rPr lang="en-US" altLang="en-US" smtClean="0">
                <a:latin typeface="Arial" panose="020B0604020202020204" pitchFamily="34" charset="0"/>
              </a:rPr>
              <a:t>Maintain a backup log listing what data was back up, when the backup took place, who performed the backup, and what media was used</a:t>
            </a:r>
          </a:p>
          <a:p>
            <a:r>
              <a:rPr lang="en-US" altLang="en-US" smtClean="0">
                <a:latin typeface="Arial" panose="020B0604020202020204" pitchFamily="34" charset="0"/>
              </a:rPr>
              <a:t>Develop a plan for storing data after it has been backed up</a:t>
            </a:r>
          </a:p>
        </p:txBody>
      </p:sp>
      <p:sp>
        <p:nvSpPr>
          <p:cNvPr id="12698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12698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E5B8C19-7D8C-4EE6-A9AD-4961CBDB3EFC}" type="slidenum">
              <a:rPr lang="en-US" altLang="en-US" sz="1400" smtClean="0">
                <a:latin typeface="Times New Roman" panose="02020603050405020304" pitchFamily="18" charset="0"/>
              </a:rPr>
              <a:pPr>
                <a:spcBef>
                  <a:spcPct val="0"/>
                </a:spcBef>
                <a:buFontTx/>
                <a:buNone/>
              </a:pPr>
              <a:t>60</a:t>
            </a:fld>
            <a:endParaRPr lang="en-US" altLang="en-US" sz="1400" smtClean="0">
              <a:latin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r>
              <a:rPr lang="en-US" altLang="en-US" smtClean="0">
                <a:latin typeface="Arial" panose="020B0604020202020204" pitchFamily="34" charset="0"/>
              </a:rPr>
              <a:t>Backup Types</a:t>
            </a:r>
          </a:p>
        </p:txBody>
      </p:sp>
      <p:sp>
        <p:nvSpPr>
          <p:cNvPr id="129027" name="Content Placeholder 2"/>
          <p:cNvSpPr>
            <a:spLocks noGrp="1"/>
          </p:cNvSpPr>
          <p:nvPr>
            <p:ph idx="1"/>
          </p:nvPr>
        </p:nvSpPr>
        <p:spPr/>
        <p:txBody>
          <a:bodyPr/>
          <a:lstStyle/>
          <a:p>
            <a:r>
              <a:rPr lang="en-US" altLang="en-US" i="1" smtClean="0">
                <a:latin typeface="Arial" panose="020B0604020202020204" pitchFamily="34" charset="0"/>
              </a:rPr>
              <a:t>Full backup </a:t>
            </a:r>
            <a:r>
              <a:rPr lang="en-US" altLang="en-US" smtClean="0">
                <a:latin typeface="Arial" panose="020B0604020202020204" pitchFamily="34" charset="0"/>
              </a:rPr>
              <a:t>– copies all selected files to the selected media and marks files as backed up</a:t>
            </a:r>
          </a:p>
          <a:p>
            <a:r>
              <a:rPr lang="en-US" altLang="en-US" i="1" smtClean="0">
                <a:latin typeface="Arial" panose="020B0604020202020204" pitchFamily="34" charset="0"/>
              </a:rPr>
              <a:t>Incremental backup </a:t>
            </a:r>
            <a:r>
              <a:rPr lang="en-US" altLang="en-US" smtClean="0">
                <a:latin typeface="Arial" panose="020B0604020202020204" pitchFamily="34" charset="0"/>
              </a:rPr>
              <a:t>– copies all files changed since the last full or incremental backup and marks files as backed up</a:t>
            </a:r>
          </a:p>
          <a:p>
            <a:r>
              <a:rPr lang="en-US" altLang="en-US" i="1" smtClean="0">
                <a:latin typeface="Arial" panose="020B0604020202020204" pitchFamily="34" charset="0"/>
              </a:rPr>
              <a:t>Differential backup </a:t>
            </a:r>
            <a:r>
              <a:rPr lang="en-US" altLang="en-US" smtClean="0">
                <a:latin typeface="Arial" panose="020B0604020202020204" pitchFamily="34" charset="0"/>
              </a:rPr>
              <a:t>– copies all files since the last file backup; doesn’t mark files as backed up</a:t>
            </a:r>
          </a:p>
          <a:p>
            <a:r>
              <a:rPr lang="en-US" altLang="en-US" i="1" smtClean="0">
                <a:latin typeface="Arial" panose="020B0604020202020204" pitchFamily="34" charset="0"/>
              </a:rPr>
              <a:t>Copy backup </a:t>
            </a:r>
            <a:r>
              <a:rPr lang="en-US" altLang="en-US" smtClean="0">
                <a:latin typeface="Arial" panose="020B0604020202020204" pitchFamily="34" charset="0"/>
              </a:rPr>
              <a:t>– copies selected files to the selected media without marking files as backed up</a:t>
            </a:r>
          </a:p>
        </p:txBody>
      </p:sp>
      <p:sp>
        <p:nvSpPr>
          <p:cNvPr id="12902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12902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6B1B3BD-CFC7-4F4C-8EA5-D5181D3661EF}" type="slidenum">
              <a:rPr lang="en-US" altLang="en-US" sz="1400" smtClean="0">
                <a:latin typeface="Times New Roman" panose="02020603050405020304" pitchFamily="18" charset="0"/>
              </a:rPr>
              <a:pPr>
                <a:spcBef>
                  <a:spcPct val="0"/>
                </a:spcBef>
                <a:buFontTx/>
                <a:buNone/>
              </a:pPr>
              <a:t>61</a:t>
            </a:fld>
            <a:endParaRPr lang="en-US" altLang="en-US" sz="1400" smtClean="0">
              <a:latin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lstStyle/>
          <a:p>
            <a:r>
              <a:rPr lang="en-US" altLang="en-US" smtClean="0">
                <a:latin typeface="Arial" panose="020B0604020202020204" pitchFamily="34" charset="0"/>
              </a:rPr>
              <a:t>Backup Types</a:t>
            </a:r>
          </a:p>
        </p:txBody>
      </p:sp>
      <p:sp>
        <p:nvSpPr>
          <p:cNvPr id="131075" name="Content Placeholder 2"/>
          <p:cNvSpPr>
            <a:spLocks noGrp="1"/>
          </p:cNvSpPr>
          <p:nvPr>
            <p:ph idx="1"/>
          </p:nvPr>
        </p:nvSpPr>
        <p:spPr/>
        <p:txBody>
          <a:bodyPr/>
          <a:lstStyle/>
          <a:p>
            <a:r>
              <a:rPr lang="en-US" altLang="en-US" i="1" smtClean="0">
                <a:latin typeface="Arial" panose="020B0604020202020204" pitchFamily="34" charset="0"/>
              </a:rPr>
              <a:t>Daily backup </a:t>
            </a:r>
            <a:r>
              <a:rPr lang="en-US" altLang="en-US" smtClean="0">
                <a:latin typeface="Arial" panose="020B0604020202020204" pitchFamily="34" charset="0"/>
              </a:rPr>
              <a:t>– copies all files changed the day the backup is made; doesn’t mark files as backed up</a:t>
            </a:r>
          </a:p>
          <a:p>
            <a:r>
              <a:rPr lang="en-US" altLang="en-US" i="1" smtClean="0">
                <a:latin typeface="Arial" panose="020B0604020202020204" pitchFamily="34" charset="0"/>
              </a:rPr>
              <a:t>Bare metal restore backup </a:t>
            </a:r>
            <a:r>
              <a:rPr lang="en-US" altLang="en-US" smtClean="0">
                <a:latin typeface="Arial" panose="020B0604020202020204" pitchFamily="34" charset="0"/>
              </a:rPr>
              <a:t>– designed to allow restoring the system disk directly from backup media without having to install the OS and backup software first</a:t>
            </a:r>
          </a:p>
          <a:p>
            <a:r>
              <a:rPr lang="en-US" altLang="en-US" smtClean="0">
                <a:latin typeface="Arial" panose="020B0604020202020204" pitchFamily="34" charset="0"/>
              </a:rPr>
              <a:t>Of these backup types:</a:t>
            </a:r>
          </a:p>
          <a:p>
            <a:pPr lvl="1"/>
            <a:r>
              <a:rPr lang="en-US" altLang="en-US" sz="2400" smtClean="0">
                <a:latin typeface="Arial" panose="020B0604020202020204" pitchFamily="34" charset="0"/>
              </a:rPr>
              <a:t>Full, incremental, and differential backups are most useful as part of a regular backup schedule</a:t>
            </a:r>
          </a:p>
        </p:txBody>
      </p:sp>
      <p:sp>
        <p:nvSpPr>
          <p:cNvPr id="13107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13107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7DDF97F-5D72-4AEF-B82E-903A91220EAD}" type="slidenum">
              <a:rPr lang="en-US" altLang="en-US" sz="1400" smtClean="0">
                <a:latin typeface="Times New Roman" panose="02020603050405020304" pitchFamily="18" charset="0"/>
              </a:rPr>
              <a:pPr>
                <a:spcBef>
                  <a:spcPct val="0"/>
                </a:spcBef>
                <a:buFontTx/>
                <a:buNone/>
              </a:pPr>
              <a:t>62</a:t>
            </a:fld>
            <a:endParaRPr lang="en-US" altLang="en-US" sz="1400" smtClean="0">
              <a:latin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p:txBody>
          <a:bodyPr/>
          <a:lstStyle/>
          <a:p>
            <a:r>
              <a:rPr lang="en-US" altLang="en-US" smtClean="0">
                <a:latin typeface="Arial" panose="020B0604020202020204" pitchFamily="34" charset="0"/>
              </a:rPr>
              <a:t>Backup Types</a:t>
            </a:r>
          </a:p>
        </p:txBody>
      </p:sp>
      <p:sp>
        <p:nvSpPr>
          <p:cNvPr id="133123" name="Content Placeholder 2"/>
          <p:cNvSpPr>
            <a:spLocks noGrp="1"/>
          </p:cNvSpPr>
          <p:nvPr>
            <p:ph idx="1"/>
          </p:nvPr>
        </p:nvSpPr>
        <p:spPr/>
        <p:txBody>
          <a:bodyPr/>
          <a:lstStyle/>
          <a:p>
            <a:r>
              <a:rPr lang="en-US" altLang="en-US" smtClean="0">
                <a:latin typeface="Arial" panose="020B0604020202020204" pitchFamily="34" charset="0"/>
              </a:rPr>
              <a:t>A good model for creating a backup schedule combines a weekly full backup with daily differential backups</a:t>
            </a:r>
          </a:p>
          <a:p>
            <a:r>
              <a:rPr lang="en-US" altLang="en-US" smtClean="0">
                <a:latin typeface="Arial" panose="020B0604020202020204" pitchFamily="34" charset="0"/>
              </a:rPr>
              <a:t>When creating a schedule, post the schedule and assign one person to perform the backups and sign off on them</a:t>
            </a:r>
          </a:p>
          <a:p>
            <a:r>
              <a:rPr lang="en-US" altLang="en-US" smtClean="0">
                <a:latin typeface="Arial" panose="020B0604020202020204" pitchFamily="34" charset="0"/>
              </a:rPr>
              <a:t>Windows systems have an additional backup type called a system state backup</a:t>
            </a:r>
          </a:p>
          <a:p>
            <a:pPr lvl="1"/>
            <a:r>
              <a:rPr lang="en-US" altLang="en-US" sz="2400" smtClean="0">
                <a:latin typeface="Arial" panose="020B0604020202020204" pitchFamily="34" charset="0"/>
              </a:rPr>
              <a:t>Copies the boot files, registry, Active Directory on domain controllers, and other critical information</a:t>
            </a:r>
          </a:p>
        </p:txBody>
      </p:sp>
      <p:sp>
        <p:nvSpPr>
          <p:cNvPr id="13312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13312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4E218E6-4A2F-4317-9032-C80ACF73A432}" type="slidenum">
              <a:rPr lang="en-US" altLang="en-US" sz="1400" smtClean="0">
                <a:latin typeface="Times New Roman" panose="02020603050405020304" pitchFamily="18" charset="0"/>
              </a:rPr>
              <a:pPr>
                <a:spcBef>
                  <a:spcPct val="0"/>
                </a:spcBef>
                <a:buFontTx/>
                <a:buNone/>
              </a:pPr>
              <a:t>63</a:t>
            </a:fld>
            <a:endParaRPr lang="en-US" altLang="en-US" sz="1400" smtClean="0">
              <a:latin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p:txBody>
          <a:bodyPr/>
          <a:lstStyle/>
          <a:p>
            <a:r>
              <a:rPr lang="en-US" altLang="en-US" smtClean="0">
                <a:latin typeface="Arial" panose="020B0604020202020204" pitchFamily="34" charset="0"/>
              </a:rPr>
              <a:t>Business Continuity</a:t>
            </a:r>
          </a:p>
        </p:txBody>
      </p:sp>
      <p:sp>
        <p:nvSpPr>
          <p:cNvPr id="135171" name="Content Placeholder 2"/>
          <p:cNvSpPr>
            <a:spLocks noGrp="1"/>
          </p:cNvSpPr>
          <p:nvPr>
            <p:ph idx="1"/>
          </p:nvPr>
        </p:nvSpPr>
        <p:spPr/>
        <p:txBody>
          <a:bodyPr/>
          <a:lstStyle/>
          <a:p>
            <a:r>
              <a:rPr lang="en-US" altLang="en-US" smtClean="0">
                <a:latin typeface="Arial" panose="020B0604020202020204" pitchFamily="34" charset="0"/>
              </a:rPr>
              <a:t>Business continuity consists of the policies, procedures, and resources required to ensure a business can function after a major catastrophe</a:t>
            </a:r>
          </a:p>
          <a:p>
            <a:r>
              <a:rPr lang="en-US" altLang="en-US" smtClean="0">
                <a:latin typeface="Arial" panose="020B0604020202020204" pitchFamily="34" charset="0"/>
              </a:rPr>
              <a:t>If the bulk of IT infrastructure is maintained in house, the company should consider one of the following options:</a:t>
            </a:r>
          </a:p>
          <a:p>
            <a:pPr lvl="1"/>
            <a:r>
              <a:rPr lang="en-US" altLang="en-US" sz="2400" b="1" smtClean="0">
                <a:latin typeface="Arial" panose="020B0604020202020204" pitchFamily="34" charset="0"/>
              </a:rPr>
              <a:t>Cold site </a:t>
            </a:r>
            <a:r>
              <a:rPr lang="en-US" altLang="en-US" sz="2400" smtClean="0">
                <a:latin typeface="Arial" panose="020B0604020202020204" pitchFamily="34" charset="0"/>
              </a:rPr>
              <a:t>– physical location that house the hardware needed to get IT functioning again</a:t>
            </a:r>
          </a:p>
          <a:p>
            <a:pPr lvl="1"/>
            <a:r>
              <a:rPr lang="en-US" altLang="en-US" sz="2400" b="1" smtClean="0">
                <a:latin typeface="Arial" panose="020B0604020202020204" pitchFamily="34" charset="0"/>
              </a:rPr>
              <a:t>Warm site </a:t>
            </a:r>
            <a:r>
              <a:rPr lang="en-US" altLang="en-US" sz="2400" smtClean="0">
                <a:latin typeface="Arial" panose="020B0604020202020204" pitchFamily="34" charset="0"/>
              </a:rPr>
              <a:t>– location containing all infrastructure needed for operations to continue</a:t>
            </a:r>
          </a:p>
          <a:p>
            <a:pPr lvl="1"/>
            <a:r>
              <a:rPr lang="en-US" altLang="en-US" sz="2400" b="1" smtClean="0">
                <a:latin typeface="Arial" panose="020B0604020202020204" pitchFamily="34" charset="0"/>
              </a:rPr>
              <a:t>Hot site </a:t>
            </a:r>
            <a:r>
              <a:rPr lang="en-US" altLang="en-US" sz="2400" smtClean="0">
                <a:latin typeface="Arial" panose="020B0604020202020204" pitchFamily="34" charset="0"/>
              </a:rPr>
              <a:t>– can be running at a moment’s notice</a:t>
            </a:r>
          </a:p>
        </p:txBody>
      </p:sp>
      <p:sp>
        <p:nvSpPr>
          <p:cNvPr id="13517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13517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25E83CB-FAC0-4146-ABEF-764C1B352F7E}" type="slidenum">
              <a:rPr lang="en-US" altLang="en-US" sz="1400" smtClean="0">
                <a:latin typeface="Times New Roman" panose="02020603050405020304" pitchFamily="18" charset="0"/>
              </a:rPr>
              <a:pPr>
                <a:spcBef>
                  <a:spcPct val="0"/>
                </a:spcBef>
                <a:buFontTx/>
                <a:buNone/>
              </a:pPr>
              <a:t>64</a:t>
            </a:fld>
            <a:endParaRPr lang="en-US" altLang="en-US" sz="1400" smtClean="0">
              <a:latin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137219" name="Slide Number Placeholder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277C63F-40BE-4579-ACDC-9555C66B08B7}" type="slidenum">
              <a:rPr lang="en-US" altLang="en-US" sz="1400" smtClean="0">
                <a:latin typeface="Times New Roman" panose="02020603050405020304" pitchFamily="18" charset="0"/>
              </a:rPr>
              <a:pPr>
                <a:spcBef>
                  <a:spcPct val="0"/>
                </a:spcBef>
                <a:buFontTx/>
                <a:buNone/>
              </a:pPr>
              <a:t>65</a:t>
            </a:fld>
            <a:endParaRPr lang="en-US" altLang="en-US" sz="1400" smtClean="0">
              <a:latin typeface="Times New Roman" panose="02020603050405020304" pitchFamily="18" charset="0"/>
            </a:endParaRPr>
          </a:p>
        </p:txBody>
      </p:sp>
      <p:sp>
        <p:nvSpPr>
          <p:cNvPr id="137220" name="Rectangle 2"/>
          <p:cNvSpPr>
            <a:spLocks noGrp="1" noChangeArrowheads="1"/>
          </p:cNvSpPr>
          <p:nvPr>
            <p:ph type="title" idx="4294967295"/>
          </p:nvPr>
        </p:nvSpPr>
        <p:spPr/>
        <p:txBody>
          <a:bodyPr/>
          <a:lstStyle/>
          <a:p>
            <a:r>
              <a:rPr lang="en-US" altLang="en-US" smtClean="0">
                <a:latin typeface="Arial" panose="020B0604020202020204" pitchFamily="34" charset="0"/>
              </a:rPr>
              <a:t>Chapter Summary</a:t>
            </a:r>
          </a:p>
        </p:txBody>
      </p:sp>
      <p:sp>
        <p:nvSpPr>
          <p:cNvPr id="137221" name="Rectangle 3"/>
          <p:cNvSpPr>
            <a:spLocks noGrp="1" noChangeArrowheads="1"/>
          </p:cNvSpPr>
          <p:nvPr>
            <p:ph type="body" idx="4294967295"/>
          </p:nvPr>
        </p:nvSpPr>
        <p:spPr>
          <a:xfrm>
            <a:off x="533400" y="1447800"/>
            <a:ext cx="8077200" cy="4800600"/>
          </a:xfrm>
        </p:spPr>
        <p:txBody>
          <a:bodyPr/>
          <a:lstStyle/>
          <a:p>
            <a:r>
              <a:rPr lang="en-US" altLang="en-US" smtClean="0">
                <a:latin typeface="Arial" panose="020B0604020202020204" pitchFamily="34" charset="0"/>
              </a:rPr>
              <a:t>Documenting a network can provide the following advantages:</a:t>
            </a:r>
          </a:p>
          <a:p>
            <a:pPr lvl="1"/>
            <a:r>
              <a:rPr lang="en-US" altLang="en-US" sz="2400" smtClean="0">
                <a:latin typeface="Arial" panose="020B0604020202020204" pitchFamily="34" charset="0"/>
              </a:rPr>
              <a:t>Makes moves, adds and changes easier, provides needed information for troubleshooting, offers justification for additional staff or equipment, helps determine compliance with standards, supplies proof that your installations meet manufacturer hardware or software requirements, reduces training requirements, facilitates security management, allows for better compliance with software licensing agreements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139267" name="Slide Number Placeholder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FDEC33E-1F1A-4FDF-8ECE-F7431D4B8FFD}" type="slidenum">
              <a:rPr lang="en-US" altLang="en-US" sz="1400" smtClean="0">
                <a:latin typeface="Times New Roman" panose="02020603050405020304" pitchFamily="18" charset="0"/>
              </a:rPr>
              <a:pPr>
                <a:spcBef>
                  <a:spcPct val="0"/>
                </a:spcBef>
                <a:buFontTx/>
                <a:buNone/>
              </a:pPr>
              <a:t>66</a:t>
            </a:fld>
            <a:endParaRPr lang="en-US" altLang="en-US" sz="1400" smtClean="0">
              <a:latin typeface="Times New Roman" panose="02020603050405020304" pitchFamily="18" charset="0"/>
            </a:endParaRPr>
          </a:p>
        </p:txBody>
      </p:sp>
      <p:sp>
        <p:nvSpPr>
          <p:cNvPr id="139268" name="Rectangle 2"/>
          <p:cNvSpPr>
            <a:spLocks noGrp="1" noChangeArrowheads="1"/>
          </p:cNvSpPr>
          <p:nvPr>
            <p:ph type="title" idx="4294967295"/>
          </p:nvPr>
        </p:nvSpPr>
        <p:spPr/>
        <p:txBody>
          <a:bodyPr/>
          <a:lstStyle/>
          <a:p>
            <a:r>
              <a:rPr lang="en-US" altLang="en-US" smtClean="0">
                <a:latin typeface="Arial" panose="020B0604020202020204" pitchFamily="34" charset="0"/>
              </a:rPr>
              <a:t>Chapter Summary</a:t>
            </a:r>
          </a:p>
        </p:txBody>
      </p:sp>
      <p:sp>
        <p:nvSpPr>
          <p:cNvPr id="139269" name="Rectangle 3"/>
          <p:cNvSpPr>
            <a:spLocks noGrp="1" noChangeArrowheads="1"/>
          </p:cNvSpPr>
          <p:nvPr>
            <p:ph type="body" idx="4294967295"/>
          </p:nvPr>
        </p:nvSpPr>
        <p:spPr>
          <a:xfrm>
            <a:off x="533400" y="1447800"/>
            <a:ext cx="8077200" cy="4800600"/>
          </a:xfrm>
        </p:spPr>
        <p:txBody>
          <a:bodyPr/>
          <a:lstStyle/>
          <a:p>
            <a:r>
              <a:rPr lang="en-US" altLang="en-US" smtClean="0">
                <a:latin typeface="Arial" panose="020B0604020202020204" pitchFamily="34" charset="0"/>
              </a:rPr>
              <a:t>Elements of the network that should be documented include:</a:t>
            </a:r>
          </a:p>
          <a:p>
            <a:pPr lvl="1"/>
            <a:r>
              <a:rPr lang="en-US" altLang="en-US" sz="2400" smtClean="0">
                <a:latin typeface="Arial" panose="020B0604020202020204" pitchFamily="34" charset="0"/>
              </a:rPr>
              <a:t>A network description, the cable plant, equipment rooms, internetworking devices, servers and workstations</a:t>
            </a:r>
          </a:p>
          <a:p>
            <a:r>
              <a:rPr lang="en-US" altLang="en-US" smtClean="0">
                <a:latin typeface="Arial" panose="020B0604020202020204" pitchFamily="34" charset="0"/>
              </a:rPr>
              <a:t>The problem solving process involves eight steps:</a:t>
            </a:r>
          </a:p>
          <a:p>
            <a:pPr lvl="1"/>
            <a:r>
              <a:rPr lang="en-US" altLang="en-US" sz="2400" smtClean="0">
                <a:latin typeface="Arial" panose="020B0604020202020204" pitchFamily="34" charset="0"/>
              </a:rPr>
              <a:t>Determine the problem definition and scope, gather information, consider possible causes, devise a solution, implement the solution, test the solution, document the solution, and devise preventive measures</a:t>
            </a:r>
          </a:p>
          <a:p>
            <a:endParaRPr lang="en-US" altLang="en-US" sz="3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141315" name="Slide Number Placeholder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408F827-3769-447A-A59B-E7A4F9BEEE80}" type="slidenum">
              <a:rPr lang="en-US" altLang="en-US" sz="1400" smtClean="0">
                <a:latin typeface="Times New Roman" panose="02020603050405020304" pitchFamily="18" charset="0"/>
              </a:rPr>
              <a:pPr>
                <a:spcBef>
                  <a:spcPct val="0"/>
                </a:spcBef>
                <a:buFontTx/>
                <a:buNone/>
              </a:pPr>
              <a:t>67</a:t>
            </a:fld>
            <a:endParaRPr lang="en-US" altLang="en-US" sz="1400" smtClean="0">
              <a:latin typeface="Times New Roman" panose="02020603050405020304" pitchFamily="18" charset="0"/>
            </a:endParaRPr>
          </a:p>
        </p:txBody>
      </p:sp>
      <p:sp>
        <p:nvSpPr>
          <p:cNvPr id="141316" name="Rectangle 2"/>
          <p:cNvSpPr>
            <a:spLocks noGrp="1" noChangeArrowheads="1"/>
          </p:cNvSpPr>
          <p:nvPr>
            <p:ph type="title" idx="4294967295"/>
          </p:nvPr>
        </p:nvSpPr>
        <p:spPr/>
        <p:txBody>
          <a:bodyPr/>
          <a:lstStyle/>
          <a:p>
            <a:r>
              <a:rPr lang="en-US" altLang="en-US" smtClean="0">
                <a:latin typeface="Arial" panose="020B0604020202020204" pitchFamily="34" charset="0"/>
              </a:rPr>
              <a:t>Chapter Summary</a:t>
            </a:r>
          </a:p>
        </p:txBody>
      </p:sp>
      <p:sp>
        <p:nvSpPr>
          <p:cNvPr id="141317" name="Rectangle 3"/>
          <p:cNvSpPr>
            <a:spLocks noGrp="1" noChangeArrowheads="1"/>
          </p:cNvSpPr>
          <p:nvPr>
            <p:ph type="body" idx="4294967295"/>
          </p:nvPr>
        </p:nvSpPr>
        <p:spPr/>
        <p:txBody>
          <a:bodyPr/>
          <a:lstStyle/>
          <a:p>
            <a:r>
              <a:rPr lang="en-US" altLang="en-US" smtClean="0">
                <a:latin typeface="Arial" panose="020B0604020202020204" pitchFamily="34" charset="0"/>
              </a:rPr>
              <a:t>There are many approaches to network troubleshooting including:</a:t>
            </a:r>
          </a:p>
          <a:p>
            <a:pPr lvl="1"/>
            <a:r>
              <a:rPr lang="en-US" altLang="en-US" sz="2400" smtClean="0">
                <a:latin typeface="Arial" panose="020B0604020202020204" pitchFamily="34" charset="0"/>
              </a:rPr>
              <a:t>Trial and error, solve by example, the replacement method, and step by step using the OSI model</a:t>
            </a:r>
          </a:p>
          <a:p>
            <a:r>
              <a:rPr lang="en-US" altLang="en-US" smtClean="0">
                <a:latin typeface="Arial" panose="020B0604020202020204" pitchFamily="34" charset="0"/>
              </a:rPr>
              <a:t>Resources available to help troubleshoot include experience, the Web, and network documentation</a:t>
            </a:r>
          </a:p>
          <a:p>
            <a:r>
              <a:rPr lang="en-US" altLang="en-US" smtClean="0">
                <a:latin typeface="Arial" panose="020B0604020202020204" pitchFamily="34" charset="0"/>
              </a:rPr>
              <a:t>There are several tools you can use to get information from your network and its devices to help solve network problems</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p:cNvSpPr>
            <a:spLocks noGrp="1"/>
          </p:cNvSpPr>
          <p:nvPr>
            <p:ph type="title"/>
          </p:nvPr>
        </p:nvSpPr>
        <p:spPr/>
        <p:txBody>
          <a:bodyPr/>
          <a:lstStyle/>
          <a:p>
            <a:r>
              <a:rPr lang="en-US" altLang="en-US" smtClean="0">
                <a:latin typeface="Arial" panose="020B0604020202020204" pitchFamily="34" charset="0"/>
              </a:rPr>
              <a:t>Chapter Summary</a:t>
            </a:r>
          </a:p>
        </p:txBody>
      </p:sp>
      <p:sp>
        <p:nvSpPr>
          <p:cNvPr id="143363" name="Content Placeholder 2"/>
          <p:cNvSpPr>
            <a:spLocks noGrp="1"/>
          </p:cNvSpPr>
          <p:nvPr>
            <p:ph idx="1"/>
          </p:nvPr>
        </p:nvSpPr>
        <p:spPr/>
        <p:txBody>
          <a:bodyPr/>
          <a:lstStyle/>
          <a:p>
            <a:r>
              <a:rPr lang="en-US" altLang="en-US" smtClean="0">
                <a:latin typeface="Arial" panose="020B0604020202020204" pitchFamily="34" charset="0"/>
              </a:rPr>
              <a:t>Some common troubleshooting situations are related to cable plant components, electrical power, and network and software upgrades</a:t>
            </a:r>
          </a:p>
          <a:p>
            <a:r>
              <a:rPr lang="en-US" altLang="en-US" smtClean="0">
                <a:latin typeface="Arial" panose="020B0604020202020204" pitchFamily="34" charset="0"/>
              </a:rPr>
              <a:t>If your network is well documented, recovering from network disaster will be easier. Some of the tools to prevent disasters and expedite recovery include data backups, and system repair and recovery features in Windows</a:t>
            </a:r>
          </a:p>
        </p:txBody>
      </p:sp>
      <p:sp>
        <p:nvSpPr>
          <p:cNvPr id="14336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14336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901FF8A-B8B1-4DF9-A8D6-817827CEC1C9}" type="slidenum">
              <a:rPr lang="en-US" altLang="en-US" sz="1400" smtClean="0">
                <a:latin typeface="Times New Roman" panose="02020603050405020304" pitchFamily="18" charset="0"/>
              </a:rPr>
              <a:pPr>
                <a:spcBef>
                  <a:spcPct val="0"/>
                </a:spcBef>
                <a:buFontTx/>
                <a:buNone/>
              </a:pPr>
              <a:t>68</a:t>
            </a:fld>
            <a:endParaRPr lang="en-US" altLang="en-US" sz="1400" smtClean="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18435" name="Slide Number Placeholder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94577E0-D465-42EA-89FC-0F2DE2A38041}" type="slidenum">
              <a:rPr lang="en-US" altLang="en-US" sz="1400" smtClean="0">
                <a:latin typeface="Times New Roman" panose="02020603050405020304" pitchFamily="18" charset="0"/>
              </a:rPr>
              <a:pPr>
                <a:spcBef>
                  <a:spcPct val="0"/>
                </a:spcBef>
                <a:buFontTx/>
                <a:buNone/>
              </a:pPr>
              <a:t>7</a:t>
            </a:fld>
            <a:endParaRPr lang="en-US" altLang="en-US" sz="1400" smtClean="0">
              <a:latin typeface="Times New Roman" panose="02020603050405020304" pitchFamily="18" charset="0"/>
            </a:endParaRPr>
          </a:p>
        </p:txBody>
      </p:sp>
      <p:sp>
        <p:nvSpPr>
          <p:cNvPr id="18436" name="Rectangle 2"/>
          <p:cNvSpPr>
            <a:spLocks noGrp="1" noChangeArrowheads="1"/>
          </p:cNvSpPr>
          <p:nvPr>
            <p:ph type="title" idx="4294967295"/>
          </p:nvPr>
        </p:nvSpPr>
        <p:spPr/>
        <p:txBody>
          <a:bodyPr/>
          <a:lstStyle/>
          <a:p>
            <a:r>
              <a:rPr lang="en-US" altLang="en-US" smtClean="0">
                <a:latin typeface="Arial" panose="020B0604020202020204" pitchFamily="34" charset="0"/>
              </a:rPr>
              <a:t>Documentation and Standards Compliance</a:t>
            </a:r>
          </a:p>
        </p:txBody>
      </p:sp>
      <p:sp>
        <p:nvSpPr>
          <p:cNvPr id="18437" name="Rectangle 3"/>
          <p:cNvSpPr>
            <a:spLocks noGrp="1" noChangeArrowheads="1"/>
          </p:cNvSpPr>
          <p:nvPr>
            <p:ph type="body" idx="4294967295"/>
          </p:nvPr>
        </p:nvSpPr>
        <p:spPr/>
        <p:txBody>
          <a:bodyPr/>
          <a:lstStyle/>
          <a:p>
            <a:r>
              <a:rPr lang="en-US" altLang="en-US" smtClean="0">
                <a:latin typeface="Arial" panose="020B0604020202020204" pitchFamily="34" charset="0"/>
              </a:rPr>
              <a:t>Be sure to document which standards are in use</a:t>
            </a:r>
          </a:p>
          <a:p>
            <a:pPr lvl="1"/>
            <a:r>
              <a:rPr lang="en-US" altLang="en-US" sz="2400" smtClean="0">
                <a:latin typeface="Arial" panose="020B0604020202020204" pitchFamily="34" charset="0"/>
              </a:rPr>
              <a:t>Example: Whether 568-A or 568-B wiring standard is used for patch panels and jacks</a:t>
            </a:r>
          </a:p>
          <a:p>
            <a:r>
              <a:rPr lang="en-US" altLang="en-US" smtClean="0">
                <a:latin typeface="Arial" panose="020B0604020202020204" pitchFamily="34" charset="0"/>
              </a:rPr>
              <a:t>Another reason to document standards compliance:</a:t>
            </a:r>
          </a:p>
          <a:p>
            <a:pPr lvl="1"/>
            <a:r>
              <a:rPr lang="en-US" altLang="en-US" sz="2400" smtClean="0">
                <a:latin typeface="Arial" panose="020B0604020202020204" pitchFamily="34" charset="0"/>
              </a:rPr>
              <a:t>When there’s a dispute between you and an equipment vendor about a persistent network error</a:t>
            </a:r>
          </a:p>
          <a:p>
            <a:endParaRPr lang="en-US" altLang="en-US" smtClean="0">
              <a:latin typeface="Arial" panose="020B0604020202020204" pitchFamily="34" charset="0"/>
            </a:endParaRPr>
          </a:p>
          <a:p>
            <a:endParaRPr lang="en-US" altLang="en-US"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20483" name="Slide Number Placeholder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CED46A2-EEE6-4C02-AD73-518BFA4969D5}" type="slidenum">
              <a:rPr lang="en-US" altLang="en-US" sz="1400" smtClean="0">
                <a:latin typeface="Times New Roman" panose="02020603050405020304" pitchFamily="18" charset="0"/>
              </a:rPr>
              <a:pPr>
                <a:spcBef>
                  <a:spcPct val="0"/>
                </a:spcBef>
                <a:buFontTx/>
                <a:buNone/>
              </a:pPr>
              <a:t>8</a:t>
            </a:fld>
            <a:endParaRPr lang="en-US" altLang="en-US" sz="1400" smtClean="0">
              <a:latin typeface="Times New Roman" panose="02020603050405020304" pitchFamily="18" charset="0"/>
            </a:endParaRPr>
          </a:p>
        </p:txBody>
      </p:sp>
      <p:sp>
        <p:nvSpPr>
          <p:cNvPr id="20484" name="Rectangle 2"/>
          <p:cNvSpPr>
            <a:spLocks noGrp="1" noChangeArrowheads="1"/>
          </p:cNvSpPr>
          <p:nvPr>
            <p:ph type="title" idx="4294967295"/>
          </p:nvPr>
        </p:nvSpPr>
        <p:spPr/>
        <p:txBody>
          <a:bodyPr/>
          <a:lstStyle/>
          <a:p>
            <a:r>
              <a:rPr lang="en-US" altLang="en-US" smtClean="0">
                <a:latin typeface="Arial" panose="020B0604020202020204" pitchFamily="34" charset="0"/>
              </a:rPr>
              <a:t>Documentation and Technical Support</a:t>
            </a:r>
          </a:p>
        </p:txBody>
      </p:sp>
      <p:sp>
        <p:nvSpPr>
          <p:cNvPr id="20485" name="Rectangle 3"/>
          <p:cNvSpPr>
            <a:spLocks noGrp="1" noChangeArrowheads="1"/>
          </p:cNvSpPr>
          <p:nvPr>
            <p:ph type="body" idx="4294967295"/>
          </p:nvPr>
        </p:nvSpPr>
        <p:spPr/>
        <p:txBody>
          <a:bodyPr/>
          <a:lstStyle/>
          <a:p>
            <a:r>
              <a:rPr lang="en-US" altLang="en-US" smtClean="0">
                <a:latin typeface="Arial" panose="020B0604020202020204" pitchFamily="34" charset="0"/>
              </a:rPr>
              <a:t>When solving a network device problem, some manufacturers of  network devices will want to know that your cabling passed appropriate tests as well as other test results</a:t>
            </a:r>
          </a:p>
          <a:p>
            <a:r>
              <a:rPr lang="en-US" altLang="en-US" smtClean="0">
                <a:latin typeface="Arial" panose="020B0604020202020204" pitchFamily="34" charset="0"/>
              </a:rPr>
              <a:t>When calling technical support for a software problem on one of your servers, the manufacturer will most likely want to know the hardware details as well as operating system version and patch installations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smtClean="0"/>
              <a:t>Guide to Networking Essentials, 7th ed.</a:t>
            </a:r>
          </a:p>
        </p:txBody>
      </p:sp>
      <p:sp>
        <p:nvSpPr>
          <p:cNvPr id="22531" name="Slide Number Placeholder 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000">
                <a:solidFill>
                  <a:srgbClr val="222222"/>
                </a:solidFill>
                <a:latin typeface="Arial" panose="020B0604020202020204" pitchFamily="34" charset="0"/>
              </a:defRPr>
            </a:lvl2pPr>
            <a:lvl3pPr marL="1143000" indent="-228600">
              <a:spcBef>
                <a:spcPct val="20000"/>
              </a:spcBef>
              <a:buChar char="•"/>
              <a:defRPr>
                <a:solidFill>
                  <a:srgbClr val="222222"/>
                </a:solidFill>
                <a:latin typeface="Arial" panose="020B0604020202020204" pitchFamily="34" charset="0"/>
              </a:defRPr>
            </a:lvl3pPr>
            <a:lvl4pPr marL="1600200" indent="-228600">
              <a:spcBef>
                <a:spcPct val="20000"/>
              </a:spcBef>
              <a:buChar char="–"/>
              <a:defRPr sz="16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81AC529-F88B-4329-A898-D49AAF84D7B9}" type="slidenum">
              <a:rPr lang="en-US" altLang="en-US" sz="1400" smtClean="0">
                <a:latin typeface="Times New Roman" panose="02020603050405020304" pitchFamily="18" charset="0"/>
              </a:rPr>
              <a:pPr>
                <a:spcBef>
                  <a:spcPct val="0"/>
                </a:spcBef>
                <a:buFontTx/>
                <a:buNone/>
              </a:pPr>
              <a:t>9</a:t>
            </a:fld>
            <a:endParaRPr lang="en-US" altLang="en-US" sz="1400" smtClean="0">
              <a:latin typeface="Times New Roman" panose="02020603050405020304" pitchFamily="18" charset="0"/>
            </a:endParaRPr>
          </a:p>
        </p:txBody>
      </p:sp>
      <p:sp>
        <p:nvSpPr>
          <p:cNvPr id="22532" name="Rectangle 2"/>
          <p:cNvSpPr>
            <a:spLocks noGrp="1" noChangeArrowheads="1"/>
          </p:cNvSpPr>
          <p:nvPr>
            <p:ph type="title" idx="4294967295"/>
          </p:nvPr>
        </p:nvSpPr>
        <p:spPr/>
        <p:txBody>
          <a:bodyPr/>
          <a:lstStyle/>
          <a:p>
            <a:r>
              <a:rPr lang="en-US" altLang="en-US" smtClean="0">
                <a:latin typeface="Arial" panose="020B0604020202020204" pitchFamily="34" charset="0"/>
              </a:rPr>
              <a:t>Documentation and Security</a:t>
            </a:r>
          </a:p>
        </p:txBody>
      </p:sp>
      <p:sp>
        <p:nvSpPr>
          <p:cNvPr id="22533" name="Rectangle 3"/>
          <p:cNvSpPr>
            <a:spLocks noGrp="1" noChangeArrowheads="1"/>
          </p:cNvSpPr>
          <p:nvPr>
            <p:ph type="body" idx="4294967295"/>
          </p:nvPr>
        </p:nvSpPr>
        <p:spPr/>
        <p:txBody>
          <a:bodyPr/>
          <a:lstStyle/>
          <a:p>
            <a:r>
              <a:rPr lang="en-US" altLang="en-US" smtClean="0">
                <a:latin typeface="Arial" panose="020B0604020202020204" pitchFamily="34" charset="0"/>
              </a:rPr>
              <a:t>Documenting security patches and virus protection updates helps you adhere to your security policies and confirms your resistance to current threats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3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3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8628</Words>
  <Application>Microsoft Office PowerPoint</Application>
  <PresentationFormat>On-screen Show (4:3)</PresentationFormat>
  <Paragraphs>1125</Paragraphs>
  <Slides>68</Slides>
  <Notes>68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ＭＳ Ｐゴシック</vt:lpstr>
      <vt:lpstr>Arial</vt:lpstr>
      <vt:lpstr>Courier New</vt:lpstr>
      <vt:lpstr>Times New Roman</vt:lpstr>
      <vt:lpstr>Wingdings</vt:lpstr>
      <vt:lpstr>3_Default Design</vt:lpstr>
      <vt:lpstr>Guide to Networking Essentials,  7th ed.</vt:lpstr>
      <vt:lpstr>Objectives</vt:lpstr>
      <vt:lpstr>Documenting Your Network</vt:lpstr>
      <vt:lpstr>Change Management</vt:lpstr>
      <vt:lpstr>Documentation and Troubleshooting</vt:lpstr>
      <vt:lpstr>Documentation and IT Staffing</vt:lpstr>
      <vt:lpstr>Documentation and Standards Compliance</vt:lpstr>
      <vt:lpstr>Documentation and Technical Support</vt:lpstr>
      <vt:lpstr>Documentation and Security</vt:lpstr>
      <vt:lpstr>What Should Be Documented?</vt:lpstr>
      <vt:lpstr>What Should Be Documented?</vt:lpstr>
      <vt:lpstr>The Problem-Solving Process</vt:lpstr>
      <vt:lpstr>Step 1: Determine the Problem Definition and Scope</vt:lpstr>
      <vt:lpstr>Step 1: Determine the Problem Definition and Scope</vt:lpstr>
      <vt:lpstr>Step 2: Gather Information</vt:lpstr>
      <vt:lpstr>Step 2: Gather Information</vt:lpstr>
      <vt:lpstr>Step 3: Consider Possible Causes</vt:lpstr>
      <vt:lpstr>Step 4: Devise a Solution</vt:lpstr>
      <vt:lpstr>Step 4: Devise a Solution</vt:lpstr>
      <vt:lpstr>Step 5: Implement the Solution</vt:lpstr>
      <vt:lpstr>Step 6: Test the Solution</vt:lpstr>
      <vt:lpstr>Step 6: Test the Solution</vt:lpstr>
      <vt:lpstr>Step 7: Document the Solution</vt:lpstr>
      <vt:lpstr>Step 8: Devise Preventive Measures</vt:lpstr>
      <vt:lpstr>Approaches to Network Troubleshooting</vt:lpstr>
      <vt:lpstr>Trial and Error</vt:lpstr>
      <vt:lpstr>Trial and Error</vt:lpstr>
      <vt:lpstr>Trial and Error</vt:lpstr>
      <vt:lpstr>Trial and Error</vt:lpstr>
      <vt:lpstr>Solve by Example</vt:lpstr>
      <vt:lpstr>Solve by Example</vt:lpstr>
      <vt:lpstr>The Replacement Method</vt:lpstr>
      <vt:lpstr>Step by Step with the OSI Model</vt:lpstr>
      <vt:lpstr>Making Use of Problem-Solving Resources</vt:lpstr>
      <vt:lpstr>Experience</vt:lpstr>
      <vt:lpstr>Experience</vt:lpstr>
      <vt:lpstr>The Internet</vt:lpstr>
      <vt:lpstr>The Internet</vt:lpstr>
      <vt:lpstr>The Internet</vt:lpstr>
      <vt:lpstr>Network Documentation</vt:lpstr>
      <vt:lpstr>Network Documentation</vt:lpstr>
      <vt:lpstr>Network Documentation</vt:lpstr>
      <vt:lpstr>Network Documentation</vt:lpstr>
      <vt:lpstr>Network Troubleshooting Tools</vt:lpstr>
      <vt:lpstr>Using ping and tracert</vt:lpstr>
      <vt:lpstr>Using ping and tracert</vt:lpstr>
      <vt:lpstr>Using ping and tracert</vt:lpstr>
      <vt:lpstr>Ping and Trace Route</vt:lpstr>
      <vt:lpstr>Network Monitors</vt:lpstr>
      <vt:lpstr>Protocol Analyzers</vt:lpstr>
      <vt:lpstr>Time-Domain Reflectometer (TDR)</vt:lpstr>
      <vt:lpstr>Basic Cable Testers</vt:lpstr>
      <vt:lpstr>Advanced Cable Testers</vt:lpstr>
      <vt:lpstr>Additional Tools</vt:lpstr>
      <vt:lpstr>Additional Tools</vt:lpstr>
      <vt:lpstr>Common Troubleshooting Situations</vt:lpstr>
      <vt:lpstr>Common Troubleshooting Situations</vt:lpstr>
      <vt:lpstr>Common Troubleshooting Situations</vt:lpstr>
      <vt:lpstr>Disaster Recovery</vt:lpstr>
      <vt:lpstr>Backing Up Network Data</vt:lpstr>
      <vt:lpstr>Backup Types</vt:lpstr>
      <vt:lpstr>Backup Types</vt:lpstr>
      <vt:lpstr>Backup Types</vt:lpstr>
      <vt:lpstr>Business Continuity</vt:lpstr>
      <vt:lpstr>Chapter Summary</vt:lpstr>
      <vt:lpstr>Chapter Summary</vt:lpstr>
      <vt:lpstr>Chapter Summary</vt:lpstr>
      <vt:lpstr>Chapter Summary</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377</cp:revision>
  <dcterms:created xsi:type="dcterms:W3CDTF">2002-09-27T23:29:22Z</dcterms:created>
  <dcterms:modified xsi:type="dcterms:W3CDTF">2019-09-18T07:59:40Z</dcterms:modified>
</cp:coreProperties>
</file>