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0"/>
  </p:notesMasterIdLst>
  <p:sldIdLst>
    <p:sldId id="256" r:id="rId2"/>
    <p:sldId id="352" r:id="rId3"/>
    <p:sldId id="526" r:id="rId4"/>
    <p:sldId id="355" r:id="rId5"/>
    <p:sldId id="356" r:id="rId6"/>
    <p:sldId id="360" r:id="rId7"/>
    <p:sldId id="54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34" r:id="rId18"/>
    <p:sldId id="4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23/9/2020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03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23/9/2020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10</a:t>
            </a:r>
            <a:br>
              <a:rPr lang="en-US" dirty="0" smtClean="0"/>
            </a:br>
            <a:r>
              <a:rPr lang="en-US" dirty="0" err="1" smtClean="0"/>
              <a:t>Metasploit</a:t>
            </a: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ST251Z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using </a:t>
            </a:r>
            <a:r>
              <a:rPr lang="en-SG" dirty="0" err="1"/>
              <a:t>Metasploit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View the options that can be configured for this exploit module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7371159" cy="1905003"/>
          </a:xfrm>
          <a:prstGeom prst="rect">
            <a:avLst/>
          </a:prstGeom>
          <a:ln>
            <a:solidFill>
              <a:srgbClr val="9900FF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06710" y="4753018"/>
            <a:ext cx="429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RHOST (Remote Host) needs to be set. This refers to the target.</a:t>
            </a:r>
            <a:endParaRPr lang="en-SG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5576" y="3834780"/>
            <a:ext cx="576064" cy="918238"/>
          </a:xfrm>
          <a:prstGeom prst="straightConnector1">
            <a:avLst/>
          </a:prstGeom>
          <a:ln w="38100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69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using </a:t>
            </a:r>
            <a:r>
              <a:rPr lang="en-SG" dirty="0" err="1"/>
              <a:t>Metasploit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Set RHOST (Remote Host - the target)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277100" cy="447675"/>
          </a:xfrm>
          <a:prstGeom prst="rect">
            <a:avLst/>
          </a:prstGeom>
          <a:ln>
            <a:solidFill>
              <a:srgbClr val="9900FF"/>
            </a:solidFill>
          </a:ln>
        </p:spPr>
      </p:pic>
    </p:spTree>
    <p:extLst>
      <p:ext uri="{BB962C8B-B14F-4D97-AF65-F5344CB8AC3E}">
        <p14:creationId xmlns:p14="http://schemas.microsoft.com/office/powerpoint/2010/main" val="166802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using </a:t>
            </a:r>
            <a:r>
              <a:rPr lang="en-SG" dirty="0" err="1"/>
              <a:t>Metasploit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View the available payloads for the exploit module</a:t>
            </a:r>
          </a:p>
          <a:p>
            <a:r>
              <a:rPr lang="en-SG" dirty="0"/>
              <a:t>Select the payload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2492896"/>
            <a:ext cx="8554090" cy="2402563"/>
          </a:xfrm>
          <a:prstGeom prst="rect">
            <a:avLst/>
          </a:prstGeom>
          <a:ln>
            <a:solidFill>
              <a:srgbClr val="9900F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9" y="5489126"/>
            <a:ext cx="8486775" cy="438150"/>
          </a:xfrm>
          <a:prstGeom prst="rect">
            <a:avLst/>
          </a:prstGeom>
          <a:ln>
            <a:solidFill>
              <a:srgbClr val="9900FF"/>
            </a:solidFill>
          </a:ln>
        </p:spPr>
      </p:pic>
    </p:spTree>
    <p:extLst>
      <p:ext uri="{BB962C8B-B14F-4D97-AF65-F5344CB8AC3E}">
        <p14:creationId xmlns:p14="http://schemas.microsoft.com/office/powerpoint/2010/main" val="63816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using </a:t>
            </a:r>
            <a:r>
              <a:rPr lang="en-SG" dirty="0" err="1"/>
              <a:t>Metasploit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View the options that can be configured for the payload module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99516" y="4450589"/>
            <a:ext cx="602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LHOST (Listening Host) needs to be set for this payload. This refers to the tester (</a:t>
            </a:r>
            <a:r>
              <a:rPr lang="en-SG" dirty="0" err="1" smtClean="0"/>
              <a:t>eg</a:t>
            </a:r>
            <a:r>
              <a:rPr lang="en-SG" dirty="0" smtClean="0"/>
              <a:t> Kali).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89912"/>
            <a:ext cx="7951812" cy="13694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11560" y="3460343"/>
            <a:ext cx="576064" cy="918238"/>
          </a:xfrm>
          <a:prstGeom prst="straightConnector1">
            <a:avLst/>
          </a:prstGeom>
          <a:ln w="38100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8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using </a:t>
            </a:r>
            <a:r>
              <a:rPr lang="en-SG" dirty="0" err="1"/>
              <a:t>Metasploit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Set LHOST if necessary for reverse shell (Listening Host – the attacker system)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2" y="2420888"/>
            <a:ext cx="8172142" cy="504056"/>
          </a:xfrm>
          <a:prstGeom prst="rect">
            <a:avLst/>
          </a:prstGeom>
          <a:ln>
            <a:solidFill>
              <a:srgbClr val="9900FF"/>
            </a:solidFill>
          </a:ln>
        </p:spPr>
      </p:pic>
    </p:spTree>
    <p:extLst>
      <p:ext uri="{BB962C8B-B14F-4D97-AF65-F5344CB8AC3E}">
        <p14:creationId xmlns:p14="http://schemas.microsoft.com/office/powerpoint/2010/main" val="376178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using </a:t>
            </a:r>
            <a:r>
              <a:rPr lang="en-SG" dirty="0" err="1"/>
              <a:t>Metasploit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Launch the exploit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060848"/>
            <a:ext cx="8601075" cy="3333750"/>
          </a:xfrm>
          <a:prstGeom prst="rect">
            <a:avLst/>
          </a:prstGeom>
          <a:ln>
            <a:solidFill>
              <a:srgbClr val="9900FF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2434" y="563460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 this example, the exploit is successful, and the payload returns a shell on the target system is returned. The tester is able to run commands on the target system.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83768" y="5243843"/>
            <a:ext cx="306760" cy="445525"/>
          </a:xfrm>
          <a:prstGeom prst="straightConnector1">
            <a:avLst/>
          </a:prstGeom>
          <a:ln w="38100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9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advanced multi-function payload that provides an interactive shell. </a:t>
            </a:r>
          </a:p>
          <a:p>
            <a:r>
              <a:rPr lang="en-SG" dirty="0"/>
              <a:t>Some functions provided by the Meterpreter shell</a:t>
            </a:r>
          </a:p>
          <a:p>
            <a:pPr lvl="1"/>
            <a:r>
              <a:rPr lang="en-SG" dirty="0"/>
              <a:t>Download a file</a:t>
            </a:r>
          </a:p>
          <a:p>
            <a:pPr lvl="1"/>
            <a:r>
              <a:rPr lang="en-SG" dirty="0"/>
              <a:t>Obtain the password hashes for user accounts</a:t>
            </a:r>
          </a:p>
          <a:p>
            <a:pPr lvl="1"/>
            <a:r>
              <a:rPr lang="en-SG" dirty="0"/>
              <a:t>Monitor network traffic on target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41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Unleashed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guide to </a:t>
            </a:r>
            <a:r>
              <a:rPr lang="en-US" dirty="0" err="1" smtClean="0"/>
              <a:t>Metasploit</a:t>
            </a:r>
            <a:endParaRPr lang="en-SG" dirty="0" smtClean="0"/>
          </a:p>
          <a:p>
            <a:r>
              <a:rPr lang="en-SG" dirty="0" smtClean="0"/>
              <a:t>http://www.offensive-security.com/metasploit-unleashed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>
              <a:lnSpc>
                <a:spcPct val="90000"/>
              </a:lnSpc>
              <a:buFont typeface="Wingdings"/>
              <a:buChar char=""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Metasploit</a:t>
            </a:r>
            <a:r>
              <a:rPr lang="en-US" dirty="0" smtClean="0"/>
              <a:t> to exploit </a:t>
            </a:r>
            <a:r>
              <a:rPr lang="en-US" smtClean="0"/>
              <a:t>various vulnerabilities</a:t>
            </a:r>
            <a:endParaRPr lang="en-US" dirty="0" smtClean="0"/>
          </a:p>
          <a:p>
            <a:pPr marL="320040" indent="-320040">
              <a:lnSpc>
                <a:spcPct val="90000"/>
              </a:lnSpc>
              <a:buFont typeface="Wingdings"/>
              <a:buChar char=""/>
              <a:defRPr/>
            </a:pPr>
            <a:r>
              <a:rPr lang="en-US" dirty="0" smtClean="0"/>
              <a:t>Practical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94122"/>
          </a:xfrm>
        </p:spPr>
        <p:txBody>
          <a:bodyPr/>
          <a:lstStyle/>
          <a:p>
            <a:r>
              <a:rPr lang="en-US" sz="3200" b="1" dirty="0" smtClean="0"/>
              <a:t>What is </a:t>
            </a:r>
            <a:r>
              <a:rPr lang="en-US" sz="3200" b="1" dirty="0" err="1" smtClean="0"/>
              <a:t>Metasploit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7543800" cy="3886200"/>
          </a:xfrm>
        </p:spPr>
        <p:txBody>
          <a:bodyPr>
            <a:normAutofit lnSpcReduction="10000"/>
          </a:bodyPr>
          <a:lstStyle/>
          <a:p>
            <a:pPr marL="400050" lvl="1" indent="0" eaLnBrk="1" hangingPunct="1">
              <a:buFont typeface="Arial" charset="0"/>
              <a:buNone/>
            </a:pPr>
            <a:r>
              <a:rPr lang="en-SG" i="1" dirty="0" err="1" smtClean="0"/>
              <a:t>Metasploit</a:t>
            </a:r>
            <a:r>
              <a:rPr lang="en-SG" i="1" dirty="0" smtClean="0"/>
              <a:t> provides useful information and tools for penetration testers, security researchers, and IDS signature developers. This project was created to provide information on exploit techniques and to create a functional knowledgebase for exploit developers and security professionals. The tools and information on this site are provided for legal security research and testing purposes only. </a:t>
            </a:r>
            <a:r>
              <a:rPr lang="en-SG" i="1" dirty="0" err="1" smtClean="0"/>
              <a:t>Metasploit</a:t>
            </a:r>
            <a:r>
              <a:rPr lang="en-SG" i="1" dirty="0" smtClean="0"/>
              <a:t> is an open source project managed by Rapid7.</a:t>
            </a:r>
          </a:p>
          <a:p>
            <a:pPr marL="400050" lvl="1" indent="0" algn="r" eaLnBrk="1" hangingPunct="1">
              <a:buFont typeface="Arial" charset="0"/>
              <a:buNone/>
            </a:pPr>
            <a:r>
              <a:rPr lang="en-US" b="1" dirty="0" smtClean="0"/>
              <a:t>- www.metasploit.com</a:t>
            </a:r>
            <a:endParaRPr lang="en-S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94122"/>
          </a:xfrm>
        </p:spPr>
        <p:txBody>
          <a:bodyPr/>
          <a:lstStyle/>
          <a:p>
            <a:r>
              <a:rPr lang="en-US" sz="3200" b="1" dirty="0" err="1" smtClean="0"/>
              <a:t>Metasploit</a:t>
            </a:r>
            <a:r>
              <a:rPr lang="en-US" sz="3200" b="1" dirty="0" smtClean="0"/>
              <a:t> Editions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4844008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Metasploit</a:t>
            </a:r>
            <a:r>
              <a:rPr lang="en-US" dirty="0" smtClean="0"/>
              <a:t> Community Edition</a:t>
            </a:r>
          </a:p>
          <a:p>
            <a:pPr lvl="1"/>
            <a:r>
              <a:rPr lang="en-US" dirty="0" smtClean="0"/>
              <a:t>Free!</a:t>
            </a:r>
          </a:p>
          <a:p>
            <a:r>
              <a:rPr lang="en-US" dirty="0" err="1" smtClean="0"/>
              <a:t>Metasploit</a:t>
            </a:r>
            <a:r>
              <a:rPr lang="en-US" dirty="0" smtClean="0"/>
              <a:t> Pro</a:t>
            </a:r>
          </a:p>
          <a:p>
            <a:pPr lvl="1"/>
            <a:r>
              <a:rPr lang="en-US" dirty="0" smtClean="0"/>
              <a:t>Used for security professionals who require tools to verify their findings</a:t>
            </a:r>
          </a:p>
          <a:p>
            <a:pPr lvl="1"/>
            <a:r>
              <a:rPr lang="en-US" dirty="0"/>
              <a:t>Command line and Web interface versions available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8654"/>
            <a:ext cx="8534400" cy="922114"/>
          </a:xfrm>
        </p:spPr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Framework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534400" cy="4772000"/>
          </a:xfrm>
        </p:spPr>
        <p:txBody>
          <a:bodyPr/>
          <a:lstStyle/>
          <a:p>
            <a:r>
              <a:rPr lang="en-US" dirty="0" smtClean="0"/>
              <a:t>A framework to do penetration testing as well as create additional exploit code and payloads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Metasploit</a:t>
            </a:r>
            <a:r>
              <a:rPr lang="en-US" dirty="0" smtClean="0"/>
              <a:t> Framework consist of modules</a:t>
            </a:r>
          </a:p>
          <a:p>
            <a:pPr lvl="1"/>
            <a:r>
              <a:rPr lang="en-SG" dirty="0" smtClean="0"/>
              <a:t>Exploit modules</a:t>
            </a:r>
            <a:endParaRPr lang="en-SG" dirty="0"/>
          </a:p>
          <a:p>
            <a:pPr lvl="1"/>
            <a:r>
              <a:rPr lang="en-SG" dirty="0" smtClean="0"/>
              <a:t>Auxiliary modules</a:t>
            </a:r>
            <a:endParaRPr lang="en-SG" dirty="0"/>
          </a:p>
          <a:p>
            <a:pPr lvl="1"/>
            <a:r>
              <a:rPr lang="en-SG" dirty="0" smtClean="0"/>
              <a:t>Payload modules</a:t>
            </a:r>
            <a:endParaRPr lang="en-SG" dirty="0"/>
          </a:p>
          <a:p>
            <a:pPr lvl="1"/>
            <a:r>
              <a:rPr lang="en-SG" dirty="0" smtClean="0"/>
              <a:t>Post-exploitation modules</a:t>
            </a:r>
            <a:endParaRPr lang="en-SG" dirty="0"/>
          </a:p>
          <a:p>
            <a:pPr lvl="1"/>
            <a:r>
              <a:rPr lang="en-SG" dirty="0"/>
              <a:t>And 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modules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Exploit modules</a:t>
            </a:r>
          </a:p>
          <a:p>
            <a:pPr lvl="1"/>
            <a:r>
              <a:rPr lang="en-SG" dirty="0"/>
              <a:t>Executes a sequence of commands to target a specific vulnerability on a system</a:t>
            </a:r>
          </a:p>
          <a:p>
            <a:endParaRPr lang="en-SG" dirty="0"/>
          </a:p>
          <a:p>
            <a:r>
              <a:rPr lang="en-SG" dirty="0"/>
              <a:t>Payload modules</a:t>
            </a:r>
          </a:p>
          <a:p>
            <a:pPr lvl="1"/>
            <a:r>
              <a:rPr lang="en-SG" dirty="0"/>
              <a:t>The shell code that runs after an exploit successfully compromises a system</a:t>
            </a:r>
          </a:p>
          <a:p>
            <a:pPr lvl="1"/>
            <a:r>
              <a:rPr lang="en-SG" dirty="0"/>
              <a:t>Payloads can open a Meterpreter or command shell</a:t>
            </a:r>
          </a:p>
          <a:p>
            <a:pPr lvl="1"/>
            <a:r>
              <a:rPr lang="en-SG" dirty="0"/>
              <a:t>Meterpreter is an advanced payload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modules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1296"/>
            <a:ext cx="8534400" cy="5132040"/>
          </a:xfrm>
        </p:spPr>
        <p:txBody>
          <a:bodyPr/>
          <a:lstStyle/>
          <a:p>
            <a:r>
              <a:rPr lang="en-SG" dirty="0"/>
              <a:t>Auxiliary modules</a:t>
            </a:r>
          </a:p>
          <a:p>
            <a:pPr lvl="1"/>
            <a:r>
              <a:rPr lang="en-SG" dirty="0"/>
              <a:t>Does not execute a payload</a:t>
            </a:r>
          </a:p>
          <a:p>
            <a:pPr lvl="1"/>
            <a:r>
              <a:rPr lang="en-SG" dirty="0"/>
              <a:t>Examples include scanners, </a:t>
            </a:r>
            <a:r>
              <a:rPr lang="en-SG" dirty="0" err="1"/>
              <a:t>fuzzers</a:t>
            </a:r>
            <a:r>
              <a:rPr lang="en-SG" dirty="0"/>
              <a:t>, and denial of service attacks.</a:t>
            </a:r>
          </a:p>
          <a:p>
            <a:r>
              <a:rPr lang="en-SG" dirty="0"/>
              <a:t>Post Exploitation modules</a:t>
            </a:r>
          </a:p>
          <a:p>
            <a:pPr lvl="1"/>
            <a:r>
              <a:rPr lang="en-SG" dirty="0"/>
              <a:t>Gather more information or gain further access to an exploited system</a:t>
            </a:r>
          </a:p>
          <a:p>
            <a:pPr lvl="1"/>
            <a:r>
              <a:rPr lang="en-SG" dirty="0"/>
              <a:t>Examples include hash dumps and application and service enumerators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Metasploit</a:t>
            </a:r>
            <a:r>
              <a:rPr lang="en-SG" dirty="0" smtClean="0"/>
              <a:t> modules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New modules can be created or added to the framework</a:t>
            </a:r>
          </a:p>
          <a:p>
            <a:r>
              <a:rPr lang="en-SG" dirty="0" smtClean="0"/>
              <a:t>Existing modules are normally found in the directory </a:t>
            </a:r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SG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SG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metasploit</a:t>
            </a:r>
            <a:r>
              <a:rPr lang="en-SG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-framework/modules</a:t>
            </a: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8" y="3861048"/>
            <a:ext cx="8400659" cy="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1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using </a:t>
            </a:r>
            <a:r>
              <a:rPr lang="en-SG" dirty="0" err="1"/>
              <a:t>Metasploit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Command line – </a:t>
            </a:r>
            <a:r>
              <a:rPr lang="en-SG" dirty="0" err="1" smtClean="0"/>
              <a:t>msfconsole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6324600" cy="4057650"/>
          </a:xfrm>
          <a:prstGeom prst="rect">
            <a:avLst/>
          </a:prstGeom>
          <a:ln>
            <a:solidFill>
              <a:srgbClr val="9900FF"/>
            </a:solidFill>
          </a:ln>
        </p:spPr>
      </p:pic>
    </p:spTree>
    <p:extLst>
      <p:ext uri="{BB962C8B-B14F-4D97-AF65-F5344CB8AC3E}">
        <p14:creationId xmlns:p14="http://schemas.microsoft.com/office/powerpoint/2010/main" val="36292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using </a:t>
            </a:r>
            <a:r>
              <a:rPr lang="en-SG" dirty="0" err="1"/>
              <a:t>Metasploit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Select the exploit module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803443" cy="3420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5608935"/>
            <a:ext cx="5994114" cy="601973"/>
          </a:xfrm>
          <a:prstGeom prst="rect">
            <a:avLst/>
          </a:prstGeom>
          <a:ln>
            <a:solidFill>
              <a:srgbClr val="9900FF"/>
            </a:solidFill>
          </a:ln>
        </p:spPr>
      </p:pic>
    </p:spTree>
    <p:extLst>
      <p:ext uri="{BB962C8B-B14F-4D97-AF65-F5344CB8AC3E}">
        <p14:creationId xmlns:p14="http://schemas.microsoft.com/office/powerpoint/2010/main" val="1342320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5265</TotalTime>
  <Words>564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Wingdings</vt:lpstr>
      <vt:lpstr>Wingdings 2</vt:lpstr>
      <vt:lpstr>Prefab</vt:lpstr>
      <vt:lpstr>Topic 10 Metasploit </vt:lpstr>
      <vt:lpstr>What is Metasploit?</vt:lpstr>
      <vt:lpstr>Metasploit Editions</vt:lpstr>
      <vt:lpstr>Metasploit Framework</vt:lpstr>
      <vt:lpstr>Metasploit modules</vt:lpstr>
      <vt:lpstr>Metasploit modules</vt:lpstr>
      <vt:lpstr>Metasploit modules</vt:lpstr>
      <vt:lpstr>Basics of using Metasploit</vt:lpstr>
      <vt:lpstr>Basics of using Metasploit</vt:lpstr>
      <vt:lpstr>Basics of using Metasploit</vt:lpstr>
      <vt:lpstr>Basics of using Metasploit</vt:lpstr>
      <vt:lpstr>Basics of using Metasploit</vt:lpstr>
      <vt:lpstr>Basics of using Metasploit</vt:lpstr>
      <vt:lpstr>Basics of using Metasploit</vt:lpstr>
      <vt:lpstr>Basics of using Metasploit</vt:lpstr>
      <vt:lpstr>Meterpreter</vt:lpstr>
      <vt:lpstr>Metasploit Unleashed</vt:lpstr>
      <vt:lpstr>Exercise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82</cp:revision>
  <dcterms:created xsi:type="dcterms:W3CDTF">2012-02-22T05:39:57Z</dcterms:created>
  <dcterms:modified xsi:type="dcterms:W3CDTF">2020-09-23T06:28:57Z</dcterms:modified>
</cp:coreProperties>
</file>