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9"/>
  </p:notesMasterIdLst>
  <p:sldIdLst>
    <p:sldId id="256" r:id="rId2"/>
    <p:sldId id="526" r:id="rId3"/>
    <p:sldId id="355" r:id="rId4"/>
    <p:sldId id="591" r:id="rId5"/>
    <p:sldId id="602" r:id="rId6"/>
    <p:sldId id="603" r:id="rId7"/>
    <p:sldId id="593" r:id="rId8"/>
    <p:sldId id="594" r:id="rId9"/>
    <p:sldId id="595" r:id="rId10"/>
    <p:sldId id="596" r:id="rId11"/>
    <p:sldId id="597" r:id="rId12"/>
    <p:sldId id="598" r:id="rId13"/>
    <p:sldId id="356" r:id="rId14"/>
    <p:sldId id="599" r:id="rId15"/>
    <p:sldId id="600" r:id="rId16"/>
    <p:sldId id="601" r:id="rId17"/>
    <p:sldId id="5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BA7D-48B1-422E-81F4-1DF1DB2B14AA}" type="datetimeFigureOut">
              <a:rPr lang="en-SG" smtClean="0"/>
              <a:pPr/>
              <a:t>2/11/2020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9A66-8ECF-43F7-8F92-429B407F8A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429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6152728"/>
          </a:xfrm>
          <a:prstGeom prst="round2SameRect">
            <a:avLst>
              <a:gd name="adj1" fmla="val 2821"/>
              <a:gd name="adj2" fmla="val 0"/>
            </a:avLst>
          </a:prstGeom>
          <a:noFill/>
          <a:ln w="127000" cap="rnd" cmpd="sng" algn="ctr">
            <a:solidFill>
              <a:srgbClr val="53D2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4191744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351F3A9A-32B4-4B5F-8CEB-00D2610D61C0}" type="datetime1">
              <a:rPr lang="en-SG" smtClean="0"/>
              <a:pPr/>
              <a:t>2/11/2020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9EE-18B7-46D1-8FC7-872300A64691}" type="datetime1">
              <a:rPr lang="en-SG" smtClean="0"/>
              <a:pPr/>
              <a:t>2/11/2020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EB9-9910-44AA-8CC3-CC2552DAC07D}" type="datetime1">
              <a:rPr lang="en-SG" smtClean="0"/>
              <a:pPr/>
              <a:t>2/11/2020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221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D5-0BF8-45EB-81C0-31DF3330CF61}" type="datetime1">
              <a:rPr lang="en-SG" smtClean="0"/>
              <a:pPr/>
              <a:t>2/11/2020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AD1-D5BF-46CC-8E1F-4C3DF8561F6F}" type="datetime1">
              <a:rPr lang="en-SG" smtClean="0"/>
              <a:pPr/>
              <a:t>2/11/2020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7B6-F61A-4820-9B9A-5D3F7FE162F2}" type="datetime1">
              <a:rPr lang="en-SG" smtClean="0"/>
              <a:pPr/>
              <a:t>2/11/2020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1E42-6DFC-4717-8DEF-6A776749950B}" type="datetime1">
              <a:rPr lang="en-SG" smtClean="0"/>
              <a:pPr/>
              <a:t>2/11/2020</a:t>
            </a:fld>
            <a:endParaRPr lang="en-SG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C73D-1A75-4F9B-9581-062EE3A70B8B}" type="datetime1">
              <a:rPr lang="en-SG" smtClean="0"/>
              <a:pPr/>
              <a:t>2/11/2020</a:t>
            </a:fld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4B1-25AE-458A-8E2F-ED5C0431CD12}" type="datetime1">
              <a:rPr lang="en-SG" smtClean="0"/>
              <a:pPr/>
              <a:t>2/11/2020</a:t>
            </a:fld>
            <a:endParaRPr lang="en-SG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3961-C321-499F-8674-72111E2D33F6}" type="datetime1">
              <a:rPr lang="en-SG" smtClean="0"/>
              <a:pPr/>
              <a:t>2/11/2020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AB02-61EE-4AF9-B5B9-96A8BE0B2EE6}" type="datetime1">
              <a:rPr lang="en-SG" smtClean="0"/>
              <a:pPr/>
              <a:t>2/11/2020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44000"/>
          </a:xfrm>
          <a:prstGeom prst="round2SameRect">
            <a:avLst>
              <a:gd name="adj1" fmla="val 4902"/>
              <a:gd name="adj2" fmla="val 0"/>
            </a:avLst>
          </a:prstGeom>
          <a:solidFill>
            <a:srgbClr val="53D2FF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8AE6C1-1D78-4E3C-97DA-DDEAFB5D9E94}" type="datetime1">
              <a:rPr lang="en-SG" smtClean="0"/>
              <a:pPr/>
              <a:t>2/11/2020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Ethical Hacking and Defences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1AA668-B864-4FD1-AF09-4B71522EA5AB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rit.edu/~ncs/color/a_space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gwin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Topic 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Decompiler</a:t>
            </a: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ST251Z Ethical Hacking and </a:t>
            </a:r>
            <a:r>
              <a:rPr lang="en-US" dirty="0" err="1" smtClean="0"/>
              <a:t>Defences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4082"/>
          </a:xfrm>
        </p:spPr>
        <p:txBody>
          <a:bodyPr/>
          <a:lstStyle/>
          <a:p>
            <a:r>
              <a:rPr lang="en-US" dirty="0" smtClean="0"/>
              <a:t>Practical 12 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08720"/>
            <a:ext cx="8534400" cy="549208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Exercise 3 : Compile and run Java and C programs on Linux </a:t>
            </a:r>
            <a:r>
              <a:rPr lang="en-US" sz="2600" b="1" dirty="0"/>
              <a:t>and run them on </a:t>
            </a:r>
            <a:r>
              <a:rPr lang="en-US" sz="2600" b="1" dirty="0" smtClean="0"/>
              <a:t>Linux (</a:t>
            </a:r>
            <a:r>
              <a:rPr lang="en-US" sz="2600" b="1" dirty="0"/>
              <a:t>continued</a:t>
            </a:r>
            <a:r>
              <a:rPr lang="en-US" sz="2600" b="1" dirty="0" smtClean="0"/>
              <a:t>)</a:t>
            </a:r>
          </a:p>
          <a:p>
            <a:r>
              <a:rPr lang="en-US" sz="2600" dirty="0" smtClean="0"/>
              <a:t>Question : Can C programs compiled in Windows run in Linux too?</a:t>
            </a:r>
          </a:p>
          <a:p>
            <a:endParaRPr lang="en-US" sz="2600" dirty="0" smtClean="0"/>
          </a:p>
          <a:p>
            <a:r>
              <a:rPr lang="en-US" sz="2600" dirty="0" smtClean="0"/>
              <a:t>Copy the compiled C program HelloWorld.exe from Windows to your Kali</a:t>
            </a:r>
          </a:p>
          <a:p>
            <a:r>
              <a:rPr lang="en-US" sz="2600" dirty="0" smtClean="0"/>
              <a:t>Try to run the compiled HelloWorld.exe. </a:t>
            </a:r>
          </a:p>
          <a:p>
            <a:r>
              <a:rPr lang="en-US" sz="2600" dirty="0" smtClean="0"/>
              <a:t>It should not work!</a:t>
            </a:r>
          </a:p>
          <a:p>
            <a:r>
              <a:rPr lang="en-US" sz="2600" dirty="0" smtClean="0"/>
              <a:t>Answer : You need to compile the C program in Linux if you want to run it in Linux.</a:t>
            </a:r>
          </a:p>
          <a:p>
            <a:pPr>
              <a:buNone/>
            </a:pPr>
            <a:endParaRPr lang="en-US" sz="2600" dirty="0" smtClean="0"/>
          </a:p>
          <a:p>
            <a:endParaRPr lang="en-GB" sz="2600" dirty="0" smtClean="0"/>
          </a:p>
          <a:p>
            <a:endParaRPr lang="en-US" sz="2600" dirty="0" smtClean="0"/>
          </a:p>
          <a:p>
            <a:endParaRPr lang="en-SG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12 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Exercise 4 : Decompiling C executables</a:t>
            </a:r>
          </a:p>
          <a:p>
            <a:r>
              <a:rPr lang="en-SG" dirty="0" smtClean="0"/>
              <a:t>Use Snowman </a:t>
            </a:r>
            <a:r>
              <a:rPr lang="en-SG" dirty="0" err="1" smtClean="0"/>
              <a:t>Decompiler</a:t>
            </a:r>
            <a:r>
              <a:rPr lang="en-SG" dirty="0" smtClean="0"/>
              <a:t> to decompile the </a:t>
            </a:r>
            <a:r>
              <a:rPr lang="en-GB" dirty="0" smtClean="0"/>
              <a:t>C executable program “HelloWorld” </a:t>
            </a:r>
          </a:p>
          <a:p>
            <a:r>
              <a:rPr lang="en-GB" dirty="0" smtClean="0"/>
              <a:t>It is not easy to decompile executable programs back into C source code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06090"/>
          </a:xfrm>
        </p:spPr>
        <p:txBody>
          <a:bodyPr/>
          <a:lstStyle/>
          <a:p>
            <a:r>
              <a:rPr lang="en-US" dirty="0" smtClean="0"/>
              <a:t>Practical 12 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534400" cy="542007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 5 : Decompiling Java programs with </a:t>
            </a:r>
            <a:r>
              <a:rPr lang="en-US" b="1" dirty="0" err="1" smtClean="0"/>
              <a:t>Jad</a:t>
            </a:r>
            <a:endParaRPr lang="en-US" b="1" dirty="0" smtClean="0"/>
          </a:p>
          <a:p>
            <a:r>
              <a:rPr lang="en-US" dirty="0" smtClean="0"/>
              <a:t>In Kali, </a:t>
            </a:r>
            <a:r>
              <a:rPr lang="en-US" dirty="0" smtClean="0"/>
              <a:t>install and use </a:t>
            </a:r>
            <a:r>
              <a:rPr lang="en-GB" dirty="0" err="1" smtClean="0"/>
              <a:t>Jad</a:t>
            </a:r>
            <a:r>
              <a:rPr lang="en-GB" dirty="0" smtClean="0"/>
              <a:t> to decompile a Java </a:t>
            </a:r>
            <a:r>
              <a:rPr lang="en-GB" dirty="0" smtClean="0"/>
              <a:t>program</a:t>
            </a:r>
            <a:endParaRPr lang="en-GB" dirty="0" smtClean="0"/>
          </a:p>
          <a:p>
            <a:pPr marL="273050" indent="-15875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jad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HelloWorld.class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The </a:t>
            </a:r>
            <a:r>
              <a:rPr lang="en-GB" dirty="0" smtClean="0"/>
              <a:t>decompiled code is stored in HelloWorld.jad. You will notice that the decompiled Java program is very similar to the original source code</a:t>
            </a:r>
          </a:p>
          <a:p>
            <a:pPr>
              <a:buNone/>
            </a:pP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Obfuscations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Obfuscate means to confuse or to make unclear</a:t>
            </a:r>
          </a:p>
          <a:p>
            <a:r>
              <a:rPr lang="en-GB" dirty="0" smtClean="0"/>
              <a:t>Software programmers may try to obfuscate their source code to prevent such reverse-engineering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12 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Exercise 6 : Obfuscating a Java Program</a:t>
            </a:r>
          </a:p>
          <a:p>
            <a:r>
              <a:rPr lang="en-US" dirty="0" smtClean="0"/>
              <a:t>First decompile a Java class </a:t>
            </a:r>
            <a:r>
              <a:rPr lang="en-US" dirty="0" smtClean="0"/>
              <a:t>file </a:t>
            </a:r>
            <a:r>
              <a:rPr lang="en-US" dirty="0" err="1" smtClean="0"/>
              <a:t>CalculateArea.class</a:t>
            </a:r>
            <a:r>
              <a:rPr lang="en-US" dirty="0" smtClean="0"/>
              <a:t> (download </a:t>
            </a:r>
            <a:r>
              <a:rPr lang="en-US" dirty="0" smtClean="0"/>
              <a:t>from BlackBoard)</a:t>
            </a:r>
          </a:p>
          <a:p>
            <a:r>
              <a:rPr lang="en-US" dirty="0" smtClean="0"/>
              <a:t>Try to understand the decompiled code</a:t>
            </a:r>
          </a:p>
          <a:p>
            <a:endParaRPr lang="en-US" dirty="0" smtClean="0"/>
          </a:p>
          <a:p>
            <a:r>
              <a:rPr lang="en-US" dirty="0" smtClean="0"/>
              <a:t>You may be able to understand the decompiled code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12 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Exercise 6 : Obfuscating a Java Program (continued)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ProGuard</a:t>
            </a:r>
            <a:r>
              <a:rPr lang="en-US" dirty="0" smtClean="0"/>
              <a:t> </a:t>
            </a:r>
            <a:r>
              <a:rPr lang="en-GB" dirty="0" smtClean="0"/>
              <a:t>(</a:t>
            </a:r>
            <a:r>
              <a:rPr lang="en-GB" dirty="0" smtClean="0"/>
              <a:t>a copy is also available on BlackBoard)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ProGuard</a:t>
            </a:r>
            <a:r>
              <a:rPr lang="en-GB" dirty="0" smtClean="0"/>
              <a:t> to obfuscate </a:t>
            </a:r>
            <a:r>
              <a:rPr lang="en-US" dirty="0" err="1" smtClean="0"/>
              <a:t>CalculateArea.class</a:t>
            </a:r>
            <a:endParaRPr lang="en-US" dirty="0" smtClean="0"/>
          </a:p>
          <a:p>
            <a:r>
              <a:rPr lang="en-US" dirty="0" smtClean="0"/>
              <a:t>Decompile the obfuscated </a:t>
            </a:r>
            <a:r>
              <a:rPr lang="en-US" dirty="0" err="1" smtClean="0"/>
              <a:t>CalculateArea.class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more challenging to understand the decompiled code now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12 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Exercise </a:t>
            </a:r>
            <a:r>
              <a:rPr lang="en-US" b="1" dirty="0"/>
              <a:t>7</a:t>
            </a:r>
            <a:r>
              <a:rPr lang="en-US" b="1" dirty="0" smtClean="0"/>
              <a:t> : Decompiling Java applets</a:t>
            </a:r>
          </a:p>
          <a:p>
            <a:r>
              <a:rPr lang="en-SG" dirty="0" smtClean="0"/>
              <a:t>As Java applets are written in Java, it should </a:t>
            </a:r>
            <a:r>
              <a:rPr lang="en-SG" dirty="0" smtClean="0"/>
              <a:t>be easy to dec</a:t>
            </a:r>
            <a:r>
              <a:rPr lang="en-SG" dirty="0" smtClean="0"/>
              <a:t>ompile them</a:t>
            </a:r>
            <a:endParaRPr lang="en-GB" dirty="0" smtClean="0"/>
          </a:p>
          <a:p>
            <a:r>
              <a:rPr lang="en-GB" dirty="0" smtClean="0"/>
              <a:t>Go to </a:t>
            </a:r>
            <a:r>
              <a:rPr lang="en-GB" dirty="0" smtClean="0">
                <a:hlinkClick r:id="rId2"/>
              </a:rPr>
              <a:t>www.cs.rit.edu/~ncs/color/a_spaces.html</a:t>
            </a:r>
            <a:r>
              <a:rPr lang="en-GB" dirty="0" smtClean="0"/>
              <a:t> for a sample Java applet</a:t>
            </a:r>
          </a:p>
          <a:p>
            <a:r>
              <a:rPr lang="en-GB" dirty="0" smtClean="0"/>
              <a:t>The applet tag in the source of the web page contains the path to the applet class file. Download the applet class file and use </a:t>
            </a:r>
            <a:r>
              <a:rPr lang="en-GB" dirty="0" err="1" smtClean="0"/>
              <a:t>Jad</a:t>
            </a:r>
            <a:r>
              <a:rPr lang="en-GB" dirty="0" smtClean="0"/>
              <a:t> to decompile it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Decompiling and Obfuscating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the </a:t>
            </a:r>
            <a:r>
              <a:rPr lang="en-US" dirty="0" err="1" smtClean="0"/>
              <a:t>Decompiler</a:t>
            </a:r>
            <a:r>
              <a:rPr lang="en-US" dirty="0" smtClean="0"/>
              <a:t> </a:t>
            </a:r>
            <a:r>
              <a:rPr lang="en-US" smtClean="0"/>
              <a:t>Quiz and </a:t>
            </a:r>
            <a:r>
              <a:rPr lang="en-US" dirty="0" smtClean="0"/>
              <a:t>Activities 1 </a:t>
            </a:r>
            <a:r>
              <a:rPr lang="en-US" smtClean="0"/>
              <a:t>to 3 on BlackBoard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94122"/>
          </a:xfrm>
        </p:spPr>
        <p:txBody>
          <a:bodyPr/>
          <a:lstStyle/>
          <a:p>
            <a:r>
              <a:rPr lang="en-GB" sz="3200" dirty="0" smtClean="0"/>
              <a:t>Application Security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4844008"/>
          </a:xfrm>
        </p:spPr>
        <p:txBody>
          <a:bodyPr>
            <a:normAutofit/>
          </a:bodyPr>
          <a:lstStyle/>
          <a:p>
            <a:r>
              <a:rPr lang="en-GB" dirty="0" smtClean="0"/>
              <a:t>Vulnerabilities exist because of problems in programs</a:t>
            </a:r>
          </a:p>
          <a:p>
            <a:r>
              <a:rPr lang="en-GB" dirty="0" smtClean="0"/>
              <a:t>Hackers sometimes try to “de-compile” programs in order to find out how they work or to find flaws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18654"/>
            <a:ext cx="8534400" cy="922114"/>
          </a:xfrm>
        </p:spPr>
        <p:txBody>
          <a:bodyPr/>
          <a:lstStyle/>
          <a:p>
            <a:r>
              <a:rPr lang="en-GB" dirty="0" smtClean="0"/>
              <a:t>Compiling a program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8800"/>
            <a:ext cx="8534400" cy="47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Program Source Code to an Executable program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1187624" y="2636912"/>
            <a:ext cx="43204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 Source Code :</a:t>
            </a:r>
          </a:p>
          <a:p>
            <a:endParaRPr lang="en-US" sz="2400" dirty="0" smtClean="0"/>
          </a:p>
          <a:p>
            <a:pPr algn="ctr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(“Hello!”);</a:t>
            </a:r>
            <a:endParaRPr lang="en-SG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725144"/>
            <a:ext cx="43204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Executable program</a:t>
            </a:r>
            <a:endParaRPr lang="en-SG" sz="2400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3347864" y="3837241"/>
            <a:ext cx="0" cy="8879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4128" y="3068960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Hello.c</a:t>
            </a:r>
            <a:endParaRPr lang="en-SG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725144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Hello.exe</a:t>
            </a:r>
            <a:endParaRPr lang="en-SG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347864" y="4005064"/>
            <a:ext cx="359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Compile the source code</a:t>
            </a:r>
            <a:endParaRPr lang="en-SG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18654"/>
            <a:ext cx="8534400" cy="778098"/>
          </a:xfrm>
        </p:spPr>
        <p:txBody>
          <a:bodyPr/>
          <a:lstStyle/>
          <a:p>
            <a:r>
              <a:rPr lang="en-GB" dirty="0" smtClean="0"/>
              <a:t>De-compiling a program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Attempt to reverse an Executable program to Program Source Code </a:t>
            </a:r>
          </a:p>
          <a:p>
            <a:pPr>
              <a:defRPr/>
            </a:pPr>
            <a:r>
              <a:rPr lang="en-US" dirty="0" smtClean="0"/>
              <a:t>Also known as Reverse Engineering</a:t>
            </a:r>
          </a:p>
          <a:p>
            <a:pPr>
              <a:defRPr/>
            </a:pPr>
            <a:r>
              <a:rPr lang="en-US" dirty="0" smtClean="0"/>
              <a:t>May not be able to get back the exact original source code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971600" y="5036983"/>
            <a:ext cx="43204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 Source Code :</a:t>
            </a:r>
          </a:p>
          <a:p>
            <a:endParaRPr lang="en-US" sz="2400" dirty="0" smtClean="0"/>
          </a:p>
          <a:p>
            <a:pPr algn="ctr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(“Hello!”);</a:t>
            </a:r>
            <a:endParaRPr lang="en-SG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740839"/>
            <a:ext cx="43204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Executable program</a:t>
            </a:r>
            <a:endParaRPr lang="en-SG" sz="2400" dirty="0"/>
          </a:p>
        </p:txBody>
      </p:sp>
      <p:cxnSp>
        <p:nvCxnSpPr>
          <p:cNvPr id="16" name="Straight Arrow Connector 15"/>
          <p:cNvCxnSpPr>
            <a:stCxn id="7" idx="2"/>
            <a:endCxn id="6" idx="0"/>
          </p:cNvCxnSpPr>
          <p:nvPr/>
        </p:nvCxnSpPr>
        <p:spPr>
          <a:xfrm>
            <a:off x="3131840" y="4202504"/>
            <a:ext cx="0" cy="8344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31840" y="4221088"/>
            <a:ext cx="4963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Decompile the executable program</a:t>
            </a:r>
          </a:p>
          <a:p>
            <a:r>
              <a:rPr lang="en-US" sz="2400" i="1" dirty="0" smtClean="0"/>
              <a:t>Can we get back the source code?</a:t>
            </a:r>
            <a:endParaRPr lang="en-SG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94"/>
            <a:ext cx="8534400" cy="1228164"/>
          </a:xfrm>
        </p:spPr>
        <p:txBody>
          <a:bodyPr/>
          <a:lstStyle/>
          <a:p>
            <a:r>
              <a:rPr lang="en-US" dirty="0" smtClean="0"/>
              <a:t>Is it legal to decompile (or reverse engineer)?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8800"/>
            <a:ext cx="8534400" cy="4772000"/>
          </a:xfrm>
        </p:spPr>
        <p:txBody>
          <a:bodyPr>
            <a:normAutofit/>
          </a:bodyPr>
          <a:lstStyle/>
          <a:p>
            <a:r>
              <a:rPr lang="en-US" dirty="0" smtClean="0"/>
              <a:t>Depends on the software license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4" y="2708920"/>
            <a:ext cx="8466956" cy="18345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1732" y="4663569"/>
            <a:ext cx="502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(extract from Google Chrome’s Terms of service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42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12 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Exercise 1 : Install C Compiler on Windows</a:t>
            </a:r>
          </a:p>
          <a:p>
            <a:r>
              <a:rPr lang="en-US" dirty="0" smtClean="0"/>
              <a:t>Install </a:t>
            </a:r>
            <a:r>
              <a:rPr lang="en-US" dirty="0"/>
              <a:t>C</a:t>
            </a:r>
            <a:r>
              <a:rPr lang="en-US" dirty="0" smtClean="0"/>
              <a:t>ygwin (</a:t>
            </a:r>
            <a:r>
              <a:rPr lang="en-US" dirty="0" smtClean="0">
                <a:hlinkClick r:id="rId2"/>
              </a:rPr>
              <a:t>www.cygwin.com</a:t>
            </a:r>
            <a:r>
              <a:rPr lang="en-US" dirty="0" smtClean="0"/>
              <a:t>) on your </a:t>
            </a:r>
            <a:r>
              <a:rPr lang="en-US" dirty="0" smtClean="0"/>
              <a:t>Win10 virtual machine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Exercise 2 : Install Java </a:t>
            </a:r>
            <a:r>
              <a:rPr lang="en-US" b="1" dirty="0"/>
              <a:t>S</a:t>
            </a:r>
            <a:r>
              <a:rPr lang="en-US" b="1" dirty="0" smtClean="0"/>
              <a:t>DK (or JDK) on </a:t>
            </a:r>
            <a:r>
              <a:rPr lang="en-US" b="1" dirty="0" smtClean="0"/>
              <a:t>Windows</a:t>
            </a:r>
          </a:p>
          <a:p>
            <a:r>
              <a:rPr lang="en-US" dirty="0" smtClean="0"/>
              <a:t>Install Java SE Development </a:t>
            </a:r>
            <a:r>
              <a:rPr lang="en-US" dirty="0" smtClean="0"/>
              <a:t>Kit </a:t>
            </a:r>
            <a:r>
              <a:rPr lang="en-US" dirty="0" smtClean="0"/>
              <a:t>on your </a:t>
            </a:r>
            <a:r>
              <a:rPr lang="en-US" dirty="0" smtClean="0"/>
              <a:t>Windows virtual machine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21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4082"/>
          </a:xfrm>
        </p:spPr>
        <p:txBody>
          <a:bodyPr/>
          <a:lstStyle/>
          <a:p>
            <a:r>
              <a:rPr lang="en-US" dirty="0" smtClean="0"/>
              <a:t>Practical 12 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08720"/>
            <a:ext cx="8534400" cy="549208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Exercise 3 : Compile </a:t>
            </a:r>
            <a:r>
              <a:rPr lang="en-US" sz="2600" b="1" dirty="0" smtClean="0"/>
              <a:t>Java </a:t>
            </a:r>
            <a:r>
              <a:rPr lang="en-US" sz="2600" b="1" dirty="0" smtClean="0"/>
              <a:t>and C programs on </a:t>
            </a:r>
            <a:r>
              <a:rPr lang="en-US" sz="2600" b="1" dirty="0" smtClean="0"/>
              <a:t>Windows and run them on Linux</a:t>
            </a:r>
            <a:endParaRPr lang="en-US" sz="2600" b="1" dirty="0" smtClean="0"/>
          </a:p>
          <a:p>
            <a:r>
              <a:rPr lang="en-US" sz="2600" dirty="0" smtClean="0"/>
              <a:t>Compile </a:t>
            </a:r>
            <a:r>
              <a:rPr lang="en-US" sz="2600" dirty="0" smtClean="0"/>
              <a:t>and run the following Java program on </a:t>
            </a:r>
            <a:r>
              <a:rPr lang="en-US" sz="2600" dirty="0" smtClean="0"/>
              <a:t>Windows</a:t>
            </a: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endParaRPr lang="en-GB" sz="2600" dirty="0" smtClean="0"/>
          </a:p>
          <a:p>
            <a:endParaRPr lang="en-US" sz="2600" dirty="0" smtClean="0"/>
          </a:p>
          <a:p>
            <a:endParaRPr lang="en-SG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611560" y="3068960"/>
            <a:ext cx="792717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175" indent="-3175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SG" sz="2400" dirty="0" smtClean="0">
              <a:latin typeface="Courier New" pitchFamily="49" charset="0"/>
              <a:cs typeface="Courier New" pitchFamily="49" charset="0"/>
            </a:endParaRPr>
          </a:p>
          <a:p>
            <a:pPr marL="3175" indent="-3175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SG" sz="2400" dirty="0" smtClean="0">
              <a:latin typeface="Courier New" pitchFamily="49" charset="0"/>
              <a:cs typeface="Courier New" pitchFamily="49" charset="0"/>
            </a:endParaRPr>
          </a:p>
          <a:p>
            <a:pPr marL="3175" indent="-3175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("Hello World");</a:t>
            </a:r>
            <a:endParaRPr lang="en-SG" sz="2400" dirty="0" smtClean="0">
              <a:latin typeface="Courier New" pitchFamily="49" charset="0"/>
              <a:cs typeface="Courier New" pitchFamily="49" charset="0"/>
            </a:endParaRPr>
          </a:p>
          <a:p>
            <a:pPr marL="3175" indent="-3175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SG" sz="2400" dirty="0" smtClean="0">
              <a:latin typeface="Courier New" pitchFamily="49" charset="0"/>
              <a:cs typeface="Courier New" pitchFamily="49" charset="0"/>
            </a:endParaRPr>
          </a:p>
          <a:p>
            <a:pPr marL="3175" indent="-3175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2564904"/>
            <a:ext cx="233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HelloWorld.java</a:t>
            </a:r>
            <a:endParaRPr lang="en-S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4082"/>
          </a:xfrm>
        </p:spPr>
        <p:txBody>
          <a:bodyPr/>
          <a:lstStyle/>
          <a:p>
            <a:r>
              <a:rPr lang="en-US" dirty="0" smtClean="0"/>
              <a:t>Practical 12 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08720"/>
            <a:ext cx="8534400" cy="549208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Exercise 3 : Compile and run Java and C programs on </a:t>
            </a:r>
            <a:r>
              <a:rPr lang="en-US" sz="2600" b="1" dirty="0"/>
              <a:t>Windows and run them on </a:t>
            </a:r>
            <a:r>
              <a:rPr lang="en-US" sz="2600" b="1" dirty="0" smtClean="0"/>
              <a:t>Linux (</a:t>
            </a:r>
            <a:r>
              <a:rPr lang="en-US" sz="2600" b="1" dirty="0"/>
              <a:t>continued</a:t>
            </a:r>
            <a:r>
              <a:rPr lang="en-US" sz="2600" b="1" dirty="0" smtClean="0"/>
              <a:t>)</a:t>
            </a:r>
          </a:p>
          <a:p>
            <a:endParaRPr lang="en-US" sz="2600" dirty="0" smtClean="0"/>
          </a:p>
          <a:p>
            <a:r>
              <a:rPr lang="en-US" sz="2600" dirty="0" smtClean="0"/>
              <a:t>Compile and run the following C program on </a:t>
            </a:r>
            <a:r>
              <a:rPr lang="en-US" sz="2600" dirty="0" smtClean="0"/>
              <a:t>Windows</a:t>
            </a: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endParaRPr lang="en-GB" sz="2600" dirty="0" smtClean="0"/>
          </a:p>
          <a:p>
            <a:endParaRPr lang="en-US" sz="2600" dirty="0" smtClean="0"/>
          </a:p>
          <a:p>
            <a:endParaRPr lang="en-SG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2123728" y="3861048"/>
            <a:ext cx="497764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175" indent="-3175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175" indent="-3175">
              <a:buNone/>
            </a:pP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main () {</a:t>
            </a:r>
            <a:endParaRPr lang="en-SG" sz="2400" dirty="0" smtClean="0">
              <a:latin typeface="Courier New" pitchFamily="49" charset="0"/>
              <a:cs typeface="Courier New" pitchFamily="49" charset="0"/>
            </a:endParaRPr>
          </a:p>
          <a:p>
            <a:pPr marL="3175" indent="-3175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("Hello World\n");</a:t>
            </a:r>
            <a:endParaRPr lang="en-SG" sz="2400" dirty="0" smtClean="0">
              <a:latin typeface="Courier New" pitchFamily="49" charset="0"/>
              <a:cs typeface="Courier New" pitchFamily="49" charset="0"/>
            </a:endParaRPr>
          </a:p>
          <a:p>
            <a:pPr marL="3175" indent="-3175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3140968"/>
            <a:ext cx="1926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HelloWorld.c</a:t>
            </a:r>
            <a:endParaRPr lang="en-S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4082"/>
          </a:xfrm>
        </p:spPr>
        <p:txBody>
          <a:bodyPr/>
          <a:lstStyle/>
          <a:p>
            <a:r>
              <a:rPr lang="en-US" dirty="0" smtClean="0"/>
              <a:t>Practical 12 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08720"/>
            <a:ext cx="8534400" cy="549208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Exercise 3 : Compile and run Java and C programs on Linux </a:t>
            </a:r>
            <a:r>
              <a:rPr lang="en-US" sz="2600" b="1" dirty="0"/>
              <a:t>and run them on </a:t>
            </a:r>
            <a:r>
              <a:rPr lang="en-US" sz="2600" b="1" dirty="0" smtClean="0"/>
              <a:t>Linux (</a:t>
            </a:r>
            <a:r>
              <a:rPr lang="en-US" sz="2600" b="1" dirty="0"/>
              <a:t>continued</a:t>
            </a:r>
            <a:r>
              <a:rPr lang="en-US" sz="2600" b="1" dirty="0" smtClean="0"/>
              <a:t>)</a:t>
            </a:r>
          </a:p>
          <a:p>
            <a:r>
              <a:rPr lang="en-US" sz="2600" dirty="0" smtClean="0"/>
              <a:t>Question : Can Java programs compiled in Windows run in Linux too?</a:t>
            </a:r>
          </a:p>
          <a:p>
            <a:endParaRPr lang="en-US" sz="2600" dirty="0" smtClean="0"/>
          </a:p>
          <a:p>
            <a:r>
              <a:rPr lang="en-US" sz="2600" dirty="0" smtClean="0"/>
              <a:t>Copy the compiled Java </a:t>
            </a:r>
            <a:r>
              <a:rPr lang="en-US" sz="2600" dirty="0" err="1" smtClean="0"/>
              <a:t>HelloWorld.class</a:t>
            </a:r>
            <a:r>
              <a:rPr lang="en-US" sz="2600" dirty="0" smtClean="0"/>
              <a:t> from Windows to your Kali</a:t>
            </a:r>
          </a:p>
          <a:p>
            <a:r>
              <a:rPr lang="en-US" sz="2600" dirty="0" smtClean="0"/>
              <a:t>Try to run the compiled </a:t>
            </a:r>
            <a:r>
              <a:rPr lang="en-US" sz="2600" dirty="0" err="1" smtClean="0"/>
              <a:t>HelloWorld</a:t>
            </a:r>
            <a:r>
              <a:rPr lang="en-US" sz="2600" dirty="0" smtClean="0"/>
              <a:t>. </a:t>
            </a:r>
          </a:p>
          <a:p>
            <a:r>
              <a:rPr lang="en-US" sz="2600" dirty="0" smtClean="0"/>
              <a:t>It should work!</a:t>
            </a:r>
          </a:p>
          <a:p>
            <a:r>
              <a:rPr lang="en-US" sz="2600" dirty="0" smtClean="0"/>
              <a:t>Answer : Java programs are platform independent (as long the JVM is installed!)</a:t>
            </a:r>
          </a:p>
          <a:p>
            <a:pPr>
              <a:buNone/>
            </a:pPr>
            <a:endParaRPr lang="en-US" sz="2600" dirty="0" smtClean="0"/>
          </a:p>
          <a:p>
            <a:endParaRPr lang="en-GB" sz="2600" dirty="0" smtClean="0"/>
          </a:p>
          <a:p>
            <a:endParaRPr lang="en-US" sz="2600" dirty="0" smtClean="0"/>
          </a:p>
          <a:p>
            <a:endParaRPr lang="en-SG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9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6039</TotalTime>
  <Words>777</Words>
  <Application>Microsoft Office PowerPoint</Application>
  <PresentationFormat>On-screen Show (4:3)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Courier New</vt:lpstr>
      <vt:lpstr>Wingdings 2</vt:lpstr>
      <vt:lpstr>Prefab</vt:lpstr>
      <vt:lpstr>Topic 12 Decompiler </vt:lpstr>
      <vt:lpstr>Application Security</vt:lpstr>
      <vt:lpstr>Compiling a program</vt:lpstr>
      <vt:lpstr>De-compiling a program</vt:lpstr>
      <vt:lpstr>Is it legal to decompile (or reverse engineer)?</vt:lpstr>
      <vt:lpstr>Practical 12 Summary</vt:lpstr>
      <vt:lpstr>Practical 12 Summary</vt:lpstr>
      <vt:lpstr>Practical 12 Summary</vt:lpstr>
      <vt:lpstr>Practical 12 Summary</vt:lpstr>
      <vt:lpstr>Practical 12 Summary</vt:lpstr>
      <vt:lpstr>Practical 12 Summary</vt:lpstr>
      <vt:lpstr>Practical 12 Summary</vt:lpstr>
      <vt:lpstr>Obfuscations</vt:lpstr>
      <vt:lpstr>Practical 12 Summary</vt:lpstr>
      <vt:lpstr>Practical 12 Summary</vt:lpstr>
      <vt:lpstr>Practical 12 Summary</vt:lpstr>
      <vt:lpstr>Decompiling and Obfuscating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XYZ</dc:title>
  <dc:creator>staff</dc:creator>
  <cp:lastModifiedBy>Eileen Yeo</cp:lastModifiedBy>
  <cp:revision>101</cp:revision>
  <dcterms:created xsi:type="dcterms:W3CDTF">2012-02-22T05:39:57Z</dcterms:created>
  <dcterms:modified xsi:type="dcterms:W3CDTF">2020-11-02T09:28:30Z</dcterms:modified>
</cp:coreProperties>
</file>