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2"/>
  </p:notesMasterIdLst>
  <p:sldIdLst>
    <p:sldId id="256" r:id="rId2"/>
    <p:sldId id="526" r:id="rId3"/>
    <p:sldId id="593" r:id="rId4"/>
    <p:sldId id="596" r:id="rId5"/>
    <p:sldId id="592" r:id="rId6"/>
    <p:sldId id="597" r:id="rId7"/>
    <p:sldId id="355" r:id="rId8"/>
    <p:sldId id="594" r:id="rId9"/>
    <p:sldId id="613" r:id="rId10"/>
    <p:sldId id="595" r:id="rId11"/>
    <p:sldId id="614" r:id="rId12"/>
    <p:sldId id="608" r:id="rId13"/>
    <p:sldId id="609" r:id="rId14"/>
    <p:sldId id="598" r:id="rId15"/>
    <p:sldId id="599" r:id="rId16"/>
    <p:sldId id="610" r:id="rId17"/>
    <p:sldId id="615" r:id="rId18"/>
    <p:sldId id="611" r:id="rId19"/>
    <p:sldId id="612" r:id="rId20"/>
    <p:sldId id="601" r:id="rId21"/>
    <p:sldId id="600" r:id="rId22"/>
    <p:sldId id="602" r:id="rId23"/>
    <p:sldId id="603" r:id="rId24"/>
    <p:sldId id="604" r:id="rId25"/>
    <p:sldId id="605" r:id="rId26"/>
    <p:sldId id="618" r:id="rId27"/>
    <p:sldId id="619" r:id="rId28"/>
    <p:sldId id="616" r:id="rId29"/>
    <p:sldId id="617" r:id="rId30"/>
    <p:sldId id="60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2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18/11/2020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18/11/2020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gerlehner.ch/intel/IntelCodeTable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Topic 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Assembly Language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ST251Z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Editors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 Editors will open a file to display its contents in hexadecimal format (and usually in </a:t>
            </a:r>
            <a:r>
              <a:rPr lang="en-US" dirty="0" err="1" smtClean="0"/>
              <a:t>Ascii</a:t>
            </a:r>
            <a:r>
              <a:rPr lang="en-US" dirty="0" smtClean="0"/>
              <a:t> format too)</a:t>
            </a:r>
          </a:p>
          <a:p>
            <a:r>
              <a:rPr lang="en-US" dirty="0" smtClean="0"/>
              <a:t>The user can also make changes to the file, byte by byte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err="1" smtClean="0"/>
              <a:t>WinHex</a:t>
            </a:r>
            <a:endParaRPr lang="en-US" dirty="0" smtClean="0"/>
          </a:p>
          <a:p>
            <a:pPr lvl="1"/>
            <a:r>
              <a:rPr lang="en-US" dirty="0" err="1" smtClean="0"/>
              <a:t>HxD</a:t>
            </a:r>
            <a:r>
              <a:rPr lang="en-US" smtClean="0"/>
              <a:t> Hex Editor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4082"/>
          </a:xfrm>
        </p:spPr>
        <p:txBody>
          <a:bodyPr/>
          <a:lstStyle/>
          <a:p>
            <a:r>
              <a:rPr lang="en-US" dirty="0" smtClean="0"/>
              <a:t>Practical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5492080"/>
          </a:xfrm>
        </p:spPr>
        <p:txBody>
          <a:bodyPr>
            <a:normAutofit/>
          </a:bodyPr>
          <a:lstStyle/>
          <a:p>
            <a:r>
              <a:rPr lang="en-US" dirty="0" smtClean="0"/>
              <a:t>Exercise 1 : Using Hex Editor</a:t>
            </a:r>
          </a:p>
          <a:p>
            <a:r>
              <a:rPr lang="en-US" dirty="0" smtClean="0"/>
              <a:t>Exercise 2 : Little </a:t>
            </a:r>
            <a:r>
              <a:rPr lang="en-US" dirty="0" err="1" smtClean="0"/>
              <a:t>Endian</a:t>
            </a:r>
            <a:r>
              <a:rPr lang="en-US" dirty="0" smtClean="0"/>
              <a:t> Byte Order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understands machine code – a language that consists of binary 0s and 1s</a:t>
            </a:r>
          </a:p>
          <a:p>
            <a:r>
              <a:rPr lang="en-US" dirty="0" smtClean="0"/>
              <a:t>Assembly language is like the English version of machine code</a:t>
            </a:r>
          </a:p>
          <a:p>
            <a:r>
              <a:rPr lang="en-US" dirty="0" smtClean="0"/>
              <a:t>We use an assembler to convert an assembly program into machine code (the executable program or binary)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assembly language?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low level, so runs very fast</a:t>
            </a:r>
          </a:p>
          <a:p>
            <a:r>
              <a:rPr lang="en-US" dirty="0" smtClean="0"/>
              <a:t>Program size usually small when compared to C, Java or other compiled programs</a:t>
            </a:r>
          </a:p>
          <a:p>
            <a:r>
              <a:rPr lang="en-US" dirty="0" smtClean="0"/>
              <a:t>Useful for communicating with the computer at hardware level</a:t>
            </a:r>
          </a:p>
          <a:p>
            <a:r>
              <a:rPr lang="en-US" dirty="0" smtClean="0"/>
              <a:t>Useful to understand assembly language when debugging or reverse engineering programs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4082"/>
          </a:xfrm>
        </p:spPr>
        <p:txBody>
          <a:bodyPr/>
          <a:lstStyle/>
          <a:p>
            <a:r>
              <a:rPr lang="en-US" dirty="0" smtClean="0"/>
              <a:t>Practical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534400" cy="5420072"/>
          </a:xfrm>
        </p:spPr>
        <p:txBody>
          <a:bodyPr/>
          <a:lstStyle/>
          <a:p>
            <a:r>
              <a:rPr lang="en-US" dirty="0" smtClean="0"/>
              <a:t>Exercise 3 : Writing an assembly program</a:t>
            </a:r>
          </a:p>
          <a:p>
            <a:r>
              <a:rPr lang="en-US" dirty="0" smtClean="0"/>
              <a:t>Using Turbo Assembler and Turbo Linker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Registers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Registers are internal storage used by the CPU to hold data temporarily while it is running a program</a:t>
            </a:r>
          </a:p>
          <a:p>
            <a:r>
              <a:rPr lang="en-US" dirty="0" smtClean="0"/>
              <a:t>Register size depends on processor size (16-bit, 32-bit, 64-bit)</a:t>
            </a:r>
          </a:p>
          <a:p>
            <a:r>
              <a:rPr lang="en-US" dirty="0" smtClean="0"/>
              <a:t>Register types</a:t>
            </a:r>
          </a:p>
          <a:p>
            <a:pPr lvl="1"/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Segment Registers</a:t>
            </a:r>
          </a:p>
          <a:p>
            <a:pPr lvl="1"/>
            <a:r>
              <a:rPr lang="en-US" dirty="0" smtClean="0"/>
              <a:t>Index (Pointer) Registers</a:t>
            </a:r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Accumulator (EAX)</a:t>
            </a:r>
          </a:p>
          <a:p>
            <a:pPr lvl="1"/>
            <a:r>
              <a:rPr lang="en-US" dirty="0" smtClean="0"/>
              <a:t>Used in arithmetic and I/O operations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When the CPU adds 2 numbers together, it will store the result in the EAX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EAX, 0x02</a:t>
            </a:r>
          </a:p>
          <a:p>
            <a:pPr lvl="1"/>
            <a:r>
              <a:rPr lang="en-US" dirty="0" smtClean="0"/>
              <a:t>Add 2 to the contents of the Extended Accumulator (EAX) and store the results back in EAX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Base Register (EBX)</a:t>
            </a:r>
          </a:p>
          <a:p>
            <a:pPr lvl="1"/>
            <a:r>
              <a:rPr lang="en-US" dirty="0" smtClean="0"/>
              <a:t>Usually points to a procedure or variable</a:t>
            </a:r>
          </a:p>
          <a:p>
            <a:r>
              <a:rPr lang="en-US" dirty="0" smtClean="0"/>
              <a:t>Extended Count Register (ECX)</a:t>
            </a:r>
          </a:p>
          <a:p>
            <a:pPr lvl="1"/>
            <a:r>
              <a:rPr lang="en-US" dirty="0" smtClean="0"/>
              <a:t>Usually used in program loops</a:t>
            </a:r>
          </a:p>
          <a:p>
            <a:r>
              <a:rPr lang="en-US" dirty="0" smtClean="0"/>
              <a:t>Extended Data Register (EDX)</a:t>
            </a:r>
          </a:p>
          <a:p>
            <a:pPr lvl="1"/>
            <a:r>
              <a:rPr lang="en-US" dirty="0" smtClean="0"/>
              <a:t>Like EAX, used in arithmetic and I/O operations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Segment (CS)</a:t>
            </a:r>
          </a:p>
          <a:p>
            <a:pPr lvl="1"/>
            <a:r>
              <a:rPr lang="en-US" dirty="0" smtClean="0"/>
              <a:t>Holds the base location for the executable instructions (code) in the process</a:t>
            </a:r>
          </a:p>
          <a:p>
            <a:r>
              <a:rPr lang="en-US" dirty="0" smtClean="0"/>
              <a:t>Data Segment (DS)</a:t>
            </a:r>
          </a:p>
          <a:p>
            <a:pPr lvl="1"/>
            <a:r>
              <a:rPr lang="en-US" dirty="0" smtClean="0"/>
              <a:t>Holds the base location where variables are stored in the process</a:t>
            </a:r>
          </a:p>
          <a:p>
            <a:r>
              <a:rPr lang="en-US" dirty="0" smtClean="0"/>
              <a:t>Stack Segment (SS)</a:t>
            </a:r>
          </a:p>
          <a:p>
            <a:pPr lvl="1"/>
            <a:r>
              <a:rPr lang="en-US" dirty="0" smtClean="0"/>
              <a:t>Holds the base location of the stack</a:t>
            </a:r>
          </a:p>
          <a:p>
            <a:r>
              <a:rPr lang="en-US" dirty="0" smtClean="0"/>
              <a:t>Extra Segment (ES)</a:t>
            </a:r>
          </a:p>
          <a:p>
            <a:pPr lvl="1"/>
            <a:r>
              <a:rPr lang="en-US" dirty="0" smtClean="0"/>
              <a:t>Additional base location for variables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Registers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Stack Pointer (ESP)</a:t>
            </a:r>
          </a:p>
          <a:p>
            <a:pPr lvl="1"/>
            <a:r>
              <a:rPr lang="en-US" dirty="0" smtClean="0"/>
              <a:t>Offset from base location of stack to top of stack</a:t>
            </a:r>
          </a:p>
          <a:p>
            <a:r>
              <a:rPr lang="en-US" dirty="0" smtClean="0"/>
              <a:t>Extended Base Pointer (EBP)</a:t>
            </a:r>
          </a:p>
          <a:p>
            <a:r>
              <a:rPr lang="en-US" dirty="0" smtClean="0"/>
              <a:t>Extended Instruction Pointer (EIP)</a:t>
            </a:r>
          </a:p>
          <a:p>
            <a:pPr lvl="1"/>
            <a:r>
              <a:rPr lang="en-US" dirty="0" smtClean="0"/>
              <a:t>Points to the next instruction to be executed</a:t>
            </a:r>
          </a:p>
          <a:p>
            <a:r>
              <a:rPr lang="en-US" smtClean="0"/>
              <a:t>And more…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GB" dirty="0" smtClean="0"/>
              <a:t>Number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4844008"/>
          </a:xfrm>
        </p:spPr>
        <p:txBody>
          <a:bodyPr>
            <a:normAutofit/>
          </a:bodyPr>
          <a:lstStyle/>
          <a:p>
            <a:r>
              <a:rPr lang="en-GB" dirty="0" smtClean="0"/>
              <a:t>To understand how software can be hacked, need to understand how computers work</a:t>
            </a:r>
          </a:p>
          <a:p>
            <a:r>
              <a:rPr lang="en-GB" dirty="0" smtClean="0"/>
              <a:t>All data is represented in bits (0 or 1)</a:t>
            </a:r>
          </a:p>
          <a:p>
            <a:r>
              <a:rPr lang="en-GB" dirty="0" smtClean="0"/>
              <a:t>Binary Notation (base 2)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6240" y="3645023"/>
          <a:ext cx="6096000" cy="2590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40208"/>
          </a:xfrm>
        </p:spPr>
        <p:txBody>
          <a:bodyPr/>
          <a:lstStyle/>
          <a:p>
            <a:r>
              <a:rPr lang="en-US" dirty="0" smtClean="0"/>
              <a:t>Registers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534400" cy="5348064"/>
          </a:xfrm>
        </p:spPr>
        <p:txBody>
          <a:bodyPr/>
          <a:lstStyle/>
          <a:p>
            <a:r>
              <a:rPr lang="en-US" sz="2400" dirty="0" smtClean="0"/>
              <a:t>RIP, RAX, </a:t>
            </a:r>
            <a:r>
              <a:rPr lang="en-US" sz="2400" dirty="0" err="1" smtClean="0"/>
              <a:t>etc</a:t>
            </a:r>
            <a:r>
              <a:rPr lang="en-US" sz="2400" dirty="0" smtClean="0"/>
              <a:t>, refer to 64-bit registers</a:t>
            </a:r>
          </a:p>
          <a:p>
            <a:r>
              <a:rPr lang="en-US" sz="2400" dirty="0" smtClean="0"/>
              <a:t>EIP, EAX, etc, refer to 32-bit registers</a:t>
            </a:r>
          </a:p>
          <a:p>
            <a:r>
              <a:rPr lang="en-US" sz="2400" dirty="0" smtClean="0"/>
              <a:t>IP, AX, ,etc, refer to 16-bit registers</a:t>
            </a:r>
          </a:p>
          <a:p>
            <a:r>
              <a:rPr lang="en-US" sz="2400" dirty="0" smtClean="0"/>
              <a:t>AH and AL refer to the higher and lower parts of the AX register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96991" y="4158375"/>
            <a:ext cx="47634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EAX (32-bit register)</a:t>
            </a:r>
            <a:endParaRPr lang="en-SG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73255" y="5045114"/>
            <a:ext cx="23762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AX (16-bit register)</a:t>
            </a:r>
            <a:endParaRPr lang="en-SG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73256" y="5925405"/>
            <a:ext cx="2387176" cy="408668"/>
            <a:chOff x="5364088" y="5353038"/>
            <a:chExt cx="2387176" cy="408668"/>
          </a:xfrm>
        </p:grpSpPr>
        <p:sp>
          <p:nvSpPr>
            <p:cNvPr id="8" name="TextBox 7"/>
            <p:cNvSpPr txBox="1"/>
            <p:nvPr/>
          </p:nvSpPr>
          <p:spPr>
            <a:xfrm>
              <a:off x="5364088" y="5361596"/>
              <a:ext cx="12132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AH</a:t>
              </a:r>
              <a:endParaRPr lang="en-SG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3" y="5353038"/>
              <a:ext cx="11630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AL</a:t>
              </a:r>
              <a:endParaRPr lang="en-SG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8449519" y="4682753"/>
            <a:ext cx="10913" cy="330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73255" y="4682753"/>
            <a:ext cx="0" cy="330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49519" y="5517233"/>
            <a:ext cx="0" cy="360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73255" y="5517233"/>
            <a:ext cx="0" cy="360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97391" y="5517234"/>
            <a:ext cx="0" cy="360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103" y="3356992"/>
            <a:ext cx="78434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  <a:r>
              <a:rPr lang="en-US" sz="2000" dirty="0" smtClean="0"/>
              <a:t>AX (64-bit register)</a:t>
            </a:r>
            <a:endParaRPr lang="en-SG" sz="2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96991" y="3789040"/>
            <a:ext cx="0" cy="330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449519" y="3789040"/>
            <a:ext cx="0" cy="330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segments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program is loaded into memory to be run, the memory is divided into different segments</a:t>
            </a:r>
          </a:p>
          <a:p>
            <a:pPr lvl="1"/>
            <a:r>
              <a:rPr lang="en-US" dirty="0" smtClean="0"/>
              <a:t>Code Segment : holds the compiled program instructions (in machine language)</a:t>
            </a:r>
          </a:p>
          <a:p>
            <a:pPr lvl="1"/>
            <a:r>
              <a:rPr lang="en-US" dirty="0" smtClean="0"/>
              <a:t>Data Segment : global variables used by the program</a:t>
            </a:r>
          </a:p>
          <a:p>
            <a:pPr lvl="1"/>
            <a:r>
              <a:rPr lang="en-US" dirty="0" smtClean="0"/>
              <a:t>Stack : variables and arguments used by functions</a:t>
            </a:r>
          </a:p>
          <a:p>
            <a:pPr lvl="1"/>
            <a:r>
              <a:rPr lang="en-US" dirty="0" smtClean="0"/>
              <a:t>Heap : for dynamic memory 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US" dirty="0" smtClean="0"/>
              <a:t>Debug Assembly Program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0808"/>
            <a:ext cx="8534400" cy="4699992"/>
          </a:xfrm>
        </p:spPr>
        <p:txBody>
          <a:bodyPr/>
          <a:lstStyle/>
          <a:p>
            <a:r>
              <a:rPr lang="en-US" dirty="0" smtClean="0"/>
              <a:t>Practical Exercise 4</a:t>
            </a:r>
          </a:p>
          <a:p>
            <a:r>
              <a:rPr lang="en-US" dirty="0" smtClean="0"/>
              <a:t>Use a debugger to track through a program, line by line, and keep track of the register and memory contents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Opcodes</a:t>
            </a:r>
            <a:r>
              <a:rPr lang="en-US" dirty="0" smtClean="0"/>
              <a:t> and Operands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write an assembly program, you would need to know the </a:t>
            </a:r>
            <a:r>
              <a:rPr lang="en-GB" dirty="0" err="1" smtClean="0"/>
              <a:t>opcodes</a:t>
            </a:r>
            <a:r>
              <a:rPr lang="en-GB" dirty="0" smtClean="0"/>
              <a:t> of the processor.</a:t>
            </a:r>
          </a:p>
          <a:p>
            <a:r>
              <a:rPr lang="en-GB" dirty="0" smtClean="0"/>
              <a:t>Sometimes an operand is tied to the </a:t>
            </a:r>
            <a:r>
              <a:rPr lang="en-GB" dirty="0" err="1" smtClean="0"/>
              <a:t>opcode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opcode</a:t>
            </a:r>
            <a:r>
              <a:rPr lang="en-GB" dirty="0" smtClean="0"/>
              <a:t> is a machine language instruction that instructs the processor of the operation that needs to be performed. The operand is the value that is given to the </a:t>
            </a:r>
            <a:r>
              <a:rPr lang="en-GB" dirty="0" err="1" smtClean="0"/>
              <a:t>opcode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771800" y="5805264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Opcode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5589240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Operands</a:t>
            </a:r>
            <a:endParaRPr lang="en-SG" sz="2400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3403544" y="5229200"/>
            <a:ext cx="160344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4725144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MOV AX, 20h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4535996" y="4617132"/>
            <a:ext cx="360040" cy="1296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Opcodes</a:t>
            </a:r>
            <a:r>
              <a:rPr lang="en-US" dirty="0" smtClean="0"/>
              <a:t> and Operands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all </a:t>
            </a:r>
            <a:r>
              <a:rPr lang="en-GB" dirty="0" err="1" smtClean="0"/>
              <a:t>opcodes</a:t>
            </a:r>
            <a:r>
              <a:rPr lang="en-GB" dirty="0" smtClean="0"/>
              <a:t> require operands. </a:t>
            </a:r>
          </a:p>
          <a:p>
            <a:r>
              <a:rPr lang="en-GB" dirty="0" smtClean="0"/>
              <a:t>Take for example, the No Operation command. It does not require any operands.</a:t>
            </a:r>
          </a:p>
          <a:p>
            <a:pPr algn="ctr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NOP</a:t>
            </a:r>
          </a:p>
          <a:p>
            <a:r>
              <a:rPr lang="en-GB" dirty="0" smtClean="0"/>
              <a:t>For more information on the </a:t>
            </a:r>
            <a:r>
              <a:rPr lang="en-GB" dirty="0" err="1" smtClean="0"/>
              <a:t>opcodes</a:t>
            </a:r>
            <a:r>
              <a:rPr lang="en-GB" dirty="0" smtClean="0"/>
              <a:t> that the </a:t>
            </a:r>
            <a:r>
              <a:rPr lang="en-GB" dirty="0" err="1" smtClean="0"/>
              <a:t>intel</a:t>
            </a:r>
            <a:r>
              <a:rPr lang="en-GB" dirty="0" smtClean="0"/>
              <a:t> processor uses, navigate to </a:t>
            </a:r>
            <a:r>
              <a:rPr lang="en-GB" u="sng" dirty="0" smtClean="0">
                <a:hlinkClick r:id="rId2"/>
              </a:rPr>
              <a:t>http://www.jegerlehner.ch/intel/IntelCodeTable.pdf</a:t>
            </a:r>
            <a:endParaRPr lang="en-SG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US" dirty="0" smtClean="0"/>
              <a:t>Assembly Programs to do Arithmetic Operations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0808"/>
            <a:ext cx="8534400" cy="4699992"/>
          </a:xfrm>
        </p:spPr>
        <p:txBody>
          <a:bodyPr/>
          <a:lstStyle/>
          <a:p>
            <a:r>
              <a:rPr lang="en-US" dirty="0" smtClean="0"/>
              <a:t>Practical Exercise 5</a:t>
            </a:r>
          </a:p>
          <a:p>
            <a:r>
              <a:rPr lang="en-US" dirty="0" smtClean="0"/>
              <a:t>Add 2 single-digit numbers</a:t>
            </a:r>
          </a:p>
          <a:p>
            <a:endParaRPr lang="en-US" dirty="0" smtClean="0"/>
          </a:p>
          <a:p>
            <a:r>
              <a:rPr lang="en-US" dirty="0" smtClean="0"/>
              <a:t>Practical Exercise 6</a:t>
            </a:r>
          </a:p>
          <a:p>
            <a:r>
              <a:rPr lang="en-US" dirty="0" smtClean="0"/>
              <a:t>Use Hex Editor to modify the executable directly</a:t>
            </a:r>
          </a:p>
          <a:p>
            <a:endParaRPr lang="en-US" dirty="0" smtClean="0"/>
          </a:p>
          <a:p>
            <a:r>
              <a:rPr lang="en-US" dirty="0" smtClean="0"/>
              <a:t>Practical Exercise 7</a:t>
            </a:r>
          </a:p>
          <a:p>
            <a:r>
              <a:rPr lang="en-US" dirty="0" smtClean="0"/>
              <a:t>Add 2 single-digit numbers and support two-digit output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Decompiling vs Disassembling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Decompiling</a:t>
            </a:r>
          </a:p>
          <a:p>
            <a:pPr lvl="1"/>
            <a:r>
              <a:rPr lang="en-SG" dirty="0" smtClean="0"/>
              <a:t>Attempts to generate original source code from the executable program</a:t>
            </a:r>
          </a:p>
          <a:p>
            <a:pPr lvl="1"/>
            <a:r>
              <a:rPr lang="en-SG" dirty="0" smtClean="0"/>
              <a:t>Not always successful</a:t>
            </a:r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Disassembling : generates the assembled code from the executable program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>
            <a:off x="899592" y="3354748"/>
            <a:ext cx="6242248" cy="471831"/>
            <a:chOff x="899592" y="3354748"/>
            <a:chExt cx="6242248" cy="471831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364914"/>
              <a:ext cx="295232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Executable program</a:t>
              </a:r>
              <a:endParaRPr lang="en-SG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6056" y="3354748"/>
              <a:ext cx="206578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Source code</a:t>
              </a:r>
              <a:endParaRPr lang="en-SG" sz="2400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3851920" y="3585581"/>
              <a:ext cx="1224136" cy="10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485" y="5239366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Executable program</a:t>
            </a:r>
            <a:endParaRPr lang="en-S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56949" y="5229200"/>
            <a:ext cx="2323364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Assembly code</a:t>
            </a:r>
            <a:endParaRPr lang="en-SG" sz="2400" dirty="0"/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 flipV="1">
            <a:off x="3832813" y="5460033"/>
            <a:ext cx="1224136" cy="10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51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US" dirty="0" smtClean="0"/>
              <a:t>Disassemble a Program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0808"/>
            <a:ext cx="8534400" cy="4699992"/>
          </a:xfrm>
        </p:spPr>
        <p:txBody>
          <a:bodyPr/>
          <a:lstStyle/>
          <a:p>
            <a:r>
              <a:rPr lang="en-US" dirty="0" smtClean="0"/>
              <a:t>Practical Exercise 8</a:t>
            </a:r>
          </a:p>
          <a:p>
            <a:r>
              <a:rPr lang="en-US" dirty="0" smtClean="0"/>
              <a:t>Use the debugger to disassemble an existing program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848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Link Library (DLL)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Link Libraries (DLL) are files containing libraries of functions that can be used by other programs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99592" y="2852936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 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192" y="270892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 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5896" y="4869160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DLL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FunctionA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FunctionB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491" y="34917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</a:t>
            </a:r>
            <a:r>
              <a:rPr lang="en-US" dirty="0" err="1" smtClean="0"/>
              <a:t>FunctionA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219779" y="42117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</a:t>
            </a:r>
            <a:r>
              <a:rPr lang="en-US" dirty="0" err="1" smtClean="0"/>
              <a:t>FunctionA</a:t>
            </a:r>
            <a:endParaRPr lang="en-SG" dirty="0"/>
          </a:p>
        </p:txBody>
      </p:sp>
      <p:cxnSp>
        <p:nvCxnSpPr>
          <p:cNvPr id="12" name="Straight Arrow Connector 11"/>
          <p:cNvCxnSpPr>
            <a:stCxn id="6" idx="3"/>
            <a:endCxn id="8" idx="0"/>
          </p:cNvCxnSpPr>
          <p:nvPr/>
        </p:nvCxnSpPr>
        <p:spPr>
          <a:xfrm>
            <a:off x="2339752" y="3537012"/>
            <a:ext cx="2016224" cy="133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427984" y="3429000"/>
            <a:ext cx="1872208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Link Library (DLL)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list of DLLs in C:\Windows\System32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91" y="1268760"/>
            <a:ext cx="685870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Representation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276056"/>
          </a:xfrm>
        </p:spPr>
        <p:txBody>
          <a:bodyPr/>
          <a:lstStyle/>
          <a:p>
            <a:r>
              <a:rPr lang="en-US" dirty="0" smtClean="0"/>
              <a:t>Instead of writing in binary format, we can use hexadecimal notation (base 16)</a:t>
            </a:r>
          </a:p>
          <a:p>
            <a:r>
              <a:rPr lang="en-US" dirty="0" smtClean="0"/>
              <a:t>1 hexadecimal character represents 4 bits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1560" y="2708920"/>
          <a:ext cx="7560840" cy="3703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10146"/>
          </a:xfrm>
        </p:spPr>
        <p:txBody>
          <a:bodyPr/>
          <a:lstStyle/>
          <a:p>
            <a:r>
              <a:rPr lang="en-US" dirty="0" smtClean="0"/>
              <a:t>DLLs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r>
              <a:rPr lang="en-US" smtClean="0"/>
              <a:t>Practical Exercise </a:t>
            </a:r>
            <a:r>
              <a:rPr lang="en-US" dirty="0" smtClean="0"/>
              <a:t>9</a:t>
            </a:r>
          </a:p>
          <a:p>
            <a:pPr lvl="1"/>
            <a:r>
              <a:rPr lang="en-US" dirty="0" smtClean="0"/>
              <a:t>DLLs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Representation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programs, hexadecimal characters can be represented by adding “0x” to the front of the character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0x1F;</a:t>
            </a:r>
          </a:p>
          <a:p>
            <a:r>
              <a:rPr lang="en-US" dirty="0" smtClean="0"/>
              <a:t>Sometimes hexadecimal characters are represented by appending the letter “h” to the character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0Ah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exploit vulnerabilities in programs, a</a:t>
            </a:r>
            <a:r>
              <a:rPr lang="en-GB" dirty="0" smtClean="0"/>
              <a:t>ttackers </a:t>
            </a:r>
            <a:r>
              <a:rPr lang="en-GB" dirty="0" smtClean="0"/>
              <a:t>need to know the different OS and CPU types</a:t>
            </a:r>
          </a:p>
          <a:p>
            <a:pPr lvl="1"/>
            <a:r>
              <a:rPr lang="en-GB" dirty="0" smtClean="0"/>
              <a:t>Little </a:t>
            </a:r>
            <a:r>
              <a:rPr lang="en-GB" dirty="0" err="1" smtClean="0"/>
              <a:t>Endian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Big </a:t>
            </a:r>
            <a:r>
              <a:rPr lang="en-GB" dirty="0" err="1" smtClean="0"/>
              <a:t>Endian</a:t>
            </a:r>
            <a:endParaRPr lang="en-GB" dirty="0" smtClean="0"/>
          </a:p>
          <a:p>
            <a:pPr lvl="1"/>
            <a:r>
              <a:rPr lang="en-GB" dirty="0" smtClean="0"/>
              <a:t>Memory structure</a:t>
            </a:r>
          </a:p>
          <a:p>
            <a:pPr lvl="1"/>
            <a:r>
              <a:rPr lang="en-GB" dirty="0" smtClean="0"/>
              <a:t>Stack/heap growth direction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is stored on hard disk or memory as bytes</a:t>
            </a:r>
          </a:p>
          <a:p>
            <a:r>
              <a:rPr lang="en-US" dirty="0" smtClean="0"/>
              <a:t>One byte = 8 bits</a:t>
            </a:r>
          </a:p>
          <a:p>
            <a:r>
              <a:rPr lang="en-US" dirty="0" smtClean="0"/>
              <a:t>The word “Hello” would be stored as 5 bytes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585180" y="321297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321297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7806" y="321297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321297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1324" y="321297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4005064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48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3386" y="4005064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65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4005064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6c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5816" y="4005064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6c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1538" y="4005064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6f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7944" y="3140968"/>
            <a:ext cx="321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Ascii</a:t>
            </a:r>
            <a:r>
              <a:rPr lang="en-US" sz="2400" dirty="0" smtClean="0"/>
              <a:t> representation</a:t>
            </a:r>
            <a:endParaRPr lang="en-SG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393305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Hexadecimal representation</a:t>
            </a:r>
            <a:endParaRPr lang="en-SG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47664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01001000 01100101 01101100 01101100 01101111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5976" y="5229200"/>
            <a:ext cx="3631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Binary representation</a:t>
            </a:r>
          </a:p>
          <a:p>
            <a:r>
              <a:rPr lang="en-US" sz="2400" dirty="0" smtClean="0"/>
              <a:t>(5 x 8 bits each = 40 bits)</a:t>
            </a:r>
            <a:endParaRPr lang="en-SG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8654"/>
            <a:ext cx="8534400" cy="922114"/>
          </a:xfrm>
        </p:spPr>
        <p:txBody>
          <a:bodyPr/>
          <a:lstStyle/>
          <a:p>
            <a:r>
              <a:rPr lang="en-GB" dirty="0" smtClean="0"/>
              <a:t>Little </a:t>
            </a:r>
            <a:r>
              <a:rPr lang="en-GB" dirty="0" err="1" smtClean="0"/>
              <a:t>Endian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Big </a:t>
            </a:r>
            <a:r>
              <a:rPr lang="en-GB" dirty="0" err="1" smtClean="0"/>
              <a:t>Endian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r>
              <a:rPr lang="en-GB" dirty="0" smtClean="0"/>
              <a:t>Refers to how multi-byte numbers are stored</a:t>
            </a:r>
          </a:p>
          <a:p>
            <a:r>
              <a:rPr lang="en-GB" dirty="0" smtClean="0"/>
              <a:t>Little </a:t>
            </a:r>
            <a:r>
              <a:rPr lang="en-GB" dirty="0" err="1" smtClean="0"/>
              <a:t>Endian</a:t>
            </a:r>
            <a:r>
              <a:rPr lang="en-GB" dirty="0" smtClean="0"/>
              <a:t> (commonly used in Intel PC processors)</a:t>
            </a:r>
          </a:p>
          <a:p>
            <a:pPr lvl="1"/>
            <a:r>
              <a:rPr lang="en-GB" dirty="0" smtClean="0"/>
              <a:t>Smaller bytes in lower address</a:t>
            </a:r>
          </a:p>
          <a:p>
            <a:pPr lvl="1"/>
            <a:r>
              <a:rPr lang="en-GB" dirty="0" smtClean="0"/>
              <a:t>Address 0   byte0</a:t>
            </a:r>
            <a:br>
              <a:rPr lang="en-GB" dirty="0" smtClean="0"/>
            </a:br>
            <a:r>
              <a:rPr lang="en-GB" dirty="0" smtClean="0"/>
              <a:t>Address 1   byte1</a:t>
            </a:r>
            <a:br>
              <a:rPr lang="en-GB" dirty="0" smtClean="0"/>
            </a:br>
            <a:r>
              <a:rPr lang="en-GB" dirty="0" smtClean="0"/>
              <a:t>Address 2   byte2</a:t>
            </a:r>
            <a:br>
              <a:rPr lang="en-GB" dirty="0" smtClean="0"/>
            </a:br>
            <a:r>
              <a:rPr lang="en-GB" dirty="0" smtClean="0"/>
              <a:t>Address 3   byte3</a:t>
            </a:r>
          </a:p>
          <a:p>
            <a:pPr lvl="1"/>
            <a:r>
              <a:rPr lang="en-GB" dirty="0" smtClean="0"/>
              <a:t>For </a:t>
            </a:r>
            <a:r>
              <a:rPr lang="en-GB" dirty="0" err="1" smtClean="0"/>
              <a:t>eg</a:t>
            </a:r>
            <a:r>
              <a:rPr lang="en-GB" dirty="0" smtClean="0"/>
              <a:t>. a 4-byte integer 22,270,135 (0x0153D0B7) will be stored</a:t>
            </a:r>
          </a:p>
          <a:p>
            <a:pPr lvl="1"/>
            <a:endParaRPr lang="en-GB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>
            <a:off x="3923928" y="5085184"/>
            <a:ext cx="2664296" cy="1449452"/>
            <a:chOff x="3563888" y="5291916"/>
            <a:chExt cx="2664296" cy="1449452"/>
          </a:xfrm>
        </p:grpSpPr>
        <p:sp>
          <p:nvSpPr>
            <p:cNvPr id="13" name="TextBox 12"/>
            <p:cNvSpPr txBox="1"/>
            <p:nvPr/>
          </p:nvSpPr>
          <p:spPr>
            <a:xfrm>
              <a:off x="5364088" y="5291916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B7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3888" y="529191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0011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64088" y="5651956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3888" y="565195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0012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6011996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53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3888" y="601199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0013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088" y="6372036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3888" y="637203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0014</a:t>
              </a:r>
              <a:endParaRPr lang="en-SG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Little </a:t>
            </a:r>
            <a:r>
              <a:rPr lang="en-GB" dirty="0" err="1" smtClean="0"/>
              <a:t>Endian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Big </a:t>
            </a:r>
            <a:r>
              <a:rPr lang="en-GB" dirty="0" err="1" smtClean="0"/>
              <a:t>Endian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Big </a:t>
            </a:r>
            <a:r>
              <a:rPr lang="en-GB" dirty="0" err="1" smtClean="0"/>
              <a:t>Endian</a:t>
            </a:r>
            <a:endParaRPr lang="en-GB" dirty="0" smtClean="0"/>
          </a:p>
          <a:p>
            <a:pPr lvl="1"/>
            <a:r>
              <a:rPr lang="en-GB" dirty="0" smtClean="0"/>
              <a:t>Bigger bytes in lower address</a:t>
            </a:r>
          </a:p>
          <a:p>
            <a:pPr lvl="1"/>
            <a:r>
              <a:rPr lang="en-GB" dirty="0" smtClean="0"/>
              <a:t>Address 0   byte3</a:t>
            </a:r>
            <a:br>
              <a:rPr lang="en-GB" dirty="0" smtClean="0"/>
            </a:br>
            <a:r>
              <a:rPr lang="en-GB" dirty="0" smtClean="0"/>
              <a:t>Address 1   byte2</a:t>
            </a:r>
            <a:br>
              <a:rPr lang="en-GB" dirty="0" smtClean="0"/>
            </a:br>
            <a:r>
              <a:rPr lang="en-GB" dirty="0" smtClean="0"/>
              <a:t>Address 2   byte1</a:t>
            </a:r>
            <a:br>
              <a:rPr lang="en-GB" dirty="0" smtClean="0"/>
            </a:br>
            <a:r>
              <a:rPr lang="en-GB" dirty="0" smtClean="0"/>
              <a:t>Address 3   byte0</a:t>
            </a:r>
          </a:p>
          <a:p>
            <a:pPr lvl="1"/>
            <a:r>
              <a:rPr lang="en-GB" dirty="0" smtClean="0"/>
              <a:t>For </a:t>
            </a:r>
            <a:r>
              <a:rPr lang="en-GB" dirty="0" err="1" smtClean="0"/>
              <a:t>eg</a:t>
            </a:r>
            <a:r>
              <a:rPr lang="en-GB" dirty="0" smtClean="0"/>
              <a:t>. a 4-byte integer 22,270,135 (0x0153D0B7) will be stored</a:t>
            </a:r>
          </a:p>
          <a:p>
            <a:pPr lvl="1"/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3779912" y="4437112"/>
            <a:ext cx="2664296" cy="1449452"/>
            <a:chOff x="3563888" y="5291916"/>
            <a:chExt cx="2664296" cy="1449452"/>
          </a:xfrm>
        </p:grpSpPr>
        <p:sp>
          <p:nvSpPr>
            <p:cNvPr id="7" name="TextBox 6"/>
            <p:cNvSpPr txBox="1"/>
            <p:nvPr/>
          </p:nvSpPr>
          <p:spPr>
            <a:xfrm>
              <a:off x="5364088" y="5291916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</a:t>
              </a:r>
              <a:endParaRPr lang="en-S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63888" y="529191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0011</a:t>
              </a:r>
              <a:endParaRPr lang="en-S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4088" y="5651956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53</a:t>
              </a:r>
              <a:endParaRPr lang="en-S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565195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0012</a:t>
              </a:r>
              <a:endParaRPr lang="en-SG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4088" y="6011996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S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3888" y="601199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0013</a:t>
              </a:r>
              <a:endParaRPr lang="en-S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4088" y="6372036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B7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3888" y="637203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0014</a:t>
              </a:r>
              <a:endParaRPr lang="en-SG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</a:t>
            </a:r>
            <a:r>
              <a:rPr lang="en-US" dirty="0" err="1" smtClean="0"/>
              <a:t>Endian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decimal number 4607 (Hex : 11FF) will be stored in the following order 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we use a hex editor to view the bytes in a program, the hexadecimal number 11FF will appear as :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>
            <a:off x="3131840" y="2348880"/>
            <a:ext cx="2664296" cy="738664"/>
            <a:chOff x="3923928" y="2915652"/>
            <a:chExt cx="2664296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5724128" y="2915652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FF</a:t>
              </a:r>
              <a:endParaRPr lang="en-S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4128" y="3275692"/>
              <a:ext cx="8640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S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3928" y="2924944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04C4</a:t>
              </a:r>
              <a:endParaRPr lang="en-S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3928" y="3284984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 : 04C5</a:t>
              </a:r>
              <a:endParaRPr lang="en-SG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3568" y="4725144"/>
            <a:ext cx="7659601" cy="818951"/>
            <a:chOff x="611560" y="5301208"/>
            <a:chExt cx="7659601" cy="8189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5301208"/>
              <a:ext cx="7659601" cy="81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3491880" y="5589240"/>
              <a:ext cx="72008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63888" y="5805264"/>
            <a:ext cx="4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bytes appear in reverse order as the lower addressed bytes are displayed first</a:t>
            </a:r>
            <a:endParaRPr lang="en-SG" dirty="0"/>
          </a:p>
        </p:txBody>
      </p:sp>
      <p:cxnSp>
        <p:nvCxnSpPr>
          <p:cNvPr id="16" name="Straight Arrow Connector 15"/>
          <p:cNvCxnSpPr>
            <a:endCxn id="12" idx="2"/>
          </p:cNvCxnSpPr>
          <p:nvPr/>
        </p:nvCxnSpPr>
        <p:spPr>
          <a:xfrm flipH="1" flipV="1">
            <a:off x="3923928" y="5301208"/>
            <a:ext cx="216024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6170</TotalTime>
  <Words>1429</Words>
  <Application>Microsoft Office PowerPoint</Application>
  <PresentationFormat>On-screen Show (4:3)</PresentationFormat>
  <Paragraphs>358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Courier New</vt:lpstr>
      <vt:lpstr>Wingdings 2</vt:lpstr>
      <vt:lpstr>Prefab</vt:lpstr>
      <vt:lpstr>Topic 13 Assembly Language </vt:lpstr>
      <vt:lpstr>Number Representation</vt:lpstr>
      <vt:lpstr>Number Representation</vt:lpstr>
      <vt:lpstr>Hexadecimal Representation</vt:lpstr>
      <vt:lpstr>Computer Architecture</vt:lpstr>
      <vt:lpstr>Data Storage</vt:lpstr>
      <vt:lpstr>Little Endian vs Big Endian</vt:lpstr>
      <vt:lpstr>Little Endian vs Big Endian</vt:lpstr>
      <vt:lpstr>Little Endian</vt:lpstr>
      <vt:lpstr>Hex Editors</vt:lpstr>
      <vt:lpstr>Practical</vt:lpstr>
      <vt:lpstr>Assembly Language</vt:lpstr>
      <vt:lpstr>Why learn assembly language?</vt:lpstr>
      <vt:lpstr>Practical</vt:lpstr>
      <vt:lpstr>CPU Registers</vt:lpstr>
      <vt:lpstr>General Purpose Registers</vt:lpstr>
      <vt:lpstr>General Purpose Registers</vt:lpstr>
      <vt:lpstr>Segment Registers</vt:lpstr>
      <vt:lpstr>Index Registers</vt:lpstr>
      <vt:lpstr>Registers</vt:lpstr>
      <vt:lpstr>Memory segments</vt:lpstr>
      <vt:lpstr>Debug Assembly Program</vt:lpstr>
      <vt:lpstr>Opcodes and Operands</vt:lpstr>
      <vt:lpstr>Opcodes and Operands</vt:lpstr>
      <vt:lpstr>Assembly Programs to do Arithmetic Operations</vt:lpstr>
      <vt:lpstr>Decompiling vs Disassembling</vt:lpstr>
      <vt:lpstr>Disassemble a Program</vt:lpstr>
      <vt:lpstr>Dynamic Link Library (DLL)</vt:lpstr>
      <vt:lpstr>Dynamic Link Library (DLL)</vt:lpstr>
      <vt:lpstr>DLLs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102</cp:revision>
  <dcterms:created xsi:type="dcterms:W3CDTF">2012-02-22T05:39:57Z</dcterms:created>
  <dcterms:modified xsi:type="dcterms:W3CDTF">2020-11-18T02:17:55Z</dcterms:modified>
</cp:coreProperties>
</file>