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37"/>
  </p:notesMasterIdLst>
  <p:sldIdLst>
    <p:sldId id="256" r:id="rId2"/>
    <p:sldId id="526" r:id="rId3"/>
    <p:sldId id="613" r:id="rId4"/>
    <p:sldId id="593" r:id="rId5"/>
    <p:sldId id="592" r:id="rId6"/>
    <p:sldId id="595" r:id="rId7"/>
    <p:sldId id="614" r:id="rId8"/>
    <p:sldId id="615" r:id="rId9"/>
    <p:sldId id="622" r:id="rId10"/>
    <p:sldId id="616" r:id="rId11"/>
    <p:sldId id="617" r:id="rId12"/>
    <p:sldId id="618" r:id="rId13"/>
    <p:sldId id="620" r:id="rId14"/>
    <p:sldId id="619" r:id="rId15"/>
    <p:sldId id="621" r:id="rId16"/>
    <p:sldId id="608" r:id="rId17"/>
    <p:sldId id="609" r:id="rId18"/>
    <p:sldId id="598" r:id="rId19"/>
    <p:sldId id="599" r:id="rId20"/>
    <p:sldId id="601" r:id="rId21"/>
    <p:sldId id="629" r:id="rId22"/>
    <p:sldId id="631" r:id="rId23"/>
    <p:sldId id="632" r:id="rId24"/>
    <p:sldId id="625" r:id="rId25"/>
    <p:sldId id="626" r:id="rId26"/>
    <p:sldId id="630" r:id="rId27"/>
    <p:sldId id="627" r:id="rId28"/>
    <p:sldId id="628" r:id="rId29"/>
    <p:sldId id="600" r:id="rId30"/>
    <p:sldId id="602" r:id="rId31"/>
    <p:sldId id="603" r:id="rId32"/>
    <p:sldId id="604" r:id="rId33"/>
    <p:sldId id="605" r:id="rId34"/>
    <p:sldId id="606" r:id="rId35"/>
    <p:sldId id="62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D2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FBA7D-48B1-422E-81F4-1DF1DB2B14AA}" type="datetimeFigureOut">
              <a:rPr lang="en-SG" smtClean="0"/>
              <a:pPr/>
              <a:t>8/1/2020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9A66-8ECF-43F7-8F92-429B407F8A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60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 userDrawn="1"/>
        </p:nvSpPr>
        <p:spPr>
          <a:xfrm flipV="1">
            <a:off x="228600" y="4724400"/>
            <a:ext cx="8686800" cy="1828800"/>
          </a:xfrm>
          <a:prstGeom prst="round2SameRect">
            <a:avLst>
              <a:gd name="adj1" fmla="val 10784"/>
              <a:gd name="adj2" fmla="val 0"/>
            </a:avLst>
          </a:prstGeom>
          <a:noFill/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6152728"/>
          </a:xfrm>
          <a:prstGeom prst="round2SameRect">
            <a:avLst>
              <a:gd name="adj1" fmla="val 2821"/>
              <a:gd name="adj2" fmla="val 0"/>
            </a:avLst>
          </a:prstGeom>
          <a:noFill/>
          <a:ln w="127000" cap="rnd" cmpd="sng" algn="ctr">
            <a:solidFill>
              <a:srgbClr val="53D2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4191744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85344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287782"/>
          </a:xfrm>
        </p:spPr>
        <p:txBody>
          <a:bodyPr/>
          <a:lstStyle/>
          <a:p>
            <a:fld id="{351F3A9A-32B4-4B5F-8CEB-00D2610D61C0}" type="datetime1">
              <a:rPr lang="en-SG" smtClean="0"/>
              <a:pPr/>
              <a:t>8/1/2020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429000" cy="287782"/>
          </a:xfrm>
        </p:spPr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057400" cy="287782"/>
          </a:xfrm>
        </p:spPr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9EE-18B7-46D1-8FC7-872300A64691}" type="datetime1">
              <a:rPr lang="en-SG" smtClean="0"/>
              <a:pPr/>
              <a:t>8/1/2020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00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EB9-9910-44AA-8CC3-CC2552DAC07D}" type="datetime1">
              <a:rPr lang="en-SG" smtClean="0"/>
              <a:pPr/>
              <a:t>8/1/2020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7029450" y="274638"/>
            <a:ext cx="17526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2211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51320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D5-0BF8-45EB-81C0-31DF3330CF61}" type="datetime1">
              <a:rPr lang="en-SG" smtClean="0"/>
              <a:pPr/>
              <a:t>8/1/2020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228600" y="5257800"/>
            <a:ext cx="86868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5410200"/>
            <a:ext cx="77724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AD1-D5BF-46CC-8E1F-4C3DF8561F6F}" type="datetime1">
              <a:rPr lang="en-SG" smtClean="0"/>
              <a:pPr/>
              <a:t>8/1/2020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1752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A7B6-F61A-4820-9B9A-5D3F7FE162F2}" type="datetime1">
              <a:rPr lang="en-SG" smtClean="0"/>
              <a:pPr/>
              <a:t>8/1/2020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1752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01752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4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4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1E42-6DFC-4717-8DEF-6A776749950B}" type="datetime1">
              <a:rPr lang="en-SG" smtClean="0"/>
              <a:pPr/>
              <a:t>8/1/2020</a:t>
            </a:fld>
            <a:endParaRPr lang="en-SG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C73D-1A75-4F9B-9581-062EE3A70B8B}" type="datetime1">
              <a:rPr lang="en-SG" smtClean="0"/>
              <a:pPr/>
              <a:t>8/1/2020</a:t>
            </a:fld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4B1-25AE-458A-8E2F-ED5C0431CD12}" type="datetime1">
              <a:rPr lang="en-SG" smtClean="0"/>
              <a:pPr/>
              <a:t>8/1/2020</a:t>
            </a:fld>
            <a:endParaRPr lang="en-SG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3961-C321-499F-8674-72111E2D33F6}" type="datetime1">
              <a:rPr lang="en-SG" smtClean="0"/>
              <a:pPr/>
              <a:t>8/1/2020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524000"/>
            <a:ext cx="86868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AB02-61EE-4AF9-B5B9-96A8BE0B2EE6}" type="datetime1">
              <a:rPr lang="en-SG" smtClean="0"/>
              <a:pPr/>
              <a:t>8/1/2020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 useBgFill="1">
        <p:nvSpPr>
          <p:cNvPr id="9" name="Rectangle 8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28600" y="152400"/>
            <a:ext cx="8686800" cy="144000"/>
          </a:xfrm>
          <a:prstGeom prst="round2SameRect">
            <a:avLst>
              <a:gd name="adj1" fmla="val 4902"/>
              <a:gd name="adj2" fmla="val 0"/>
            </a:avLst>
          </a:prstGeom>
          <a:solidFill>
            <a:srgbClr val="53D2FF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88AE6C1-1D78-4E3C-97DA-DDEAFB5D9E94}" type="datetime1">
              <a:rPr lang="en-SG" smtClean="0"/>
              <a:pPr/>
              <a:t>8/1/2020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Ethical Hacking and Defences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41AA668-B864-4FD1-AF09-4B71522EA5AB}" type="slidenum">
              <a:rPr lang="en-SG" smtClean="0"/>
              <a:pPr/>
              <a:t>‹#›</a:t>
            </a:fld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4625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14</a:t>
            </a:r>
            <a:br>
              <a:rPr lang="en-US" dirty="0" smtClean="0"/>
            </a:br>
            <a:r>
              <a:rPr lang="en-US" dirty="0" smtClean="0"/>
              <a:t>Buffer Overflows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ST251Z Ethical Hacking and </a:t>
            </a:r>
            <a:r>
              <a:rPr lang="en-US" dirty="0" err="1" smtClean="0"/>
              <a:t>Defences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usage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program is run, the Instruction Pointer (EIP or RIP) holds the address of the next instruction to be run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10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755576" y="3501008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main 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(“step 1\n”);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(“step 2\n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”);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(“step 3\n”);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  <a:endParaRPr lang="en-SG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8144" y="3947572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After “step 2” is printed, the EIP or RIP will point to the next instruction “step3”</a:t>
            </a:r>
            <a:endParaRPr lang="en-SG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285293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Simplified Example</a:t>
            </a:r>
            <a:endParaRPr lang="en-SG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76056" y="486916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usage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534400" cy="5204048"/>
          </a:xfrm>
        </p:spPr>
        <p:txBody>
          <a:bodyPr/>
          <a:lstStyle/>
          <a:p>
            <a:r>
              <a:rPr lang="en-US" dirty="0" smtClean="0"/>
              <a:t>When a function or subroutine is called, the EIP or RIP will point to the function/subroutine</a:t>
            </a:r>
          </a:p>
          <a:p>
            <a:r>
              <a:rPr lang="en-US" dirty="0"/>
              <a:t>A</a:t>
            </a:r>
            <a:r>
              <a:rPr lang="en-US" dirty="0" smtClean="0"/>
              <a:t>fter </a:t>
            </a:r>
            <a:r>
              <a:rPr lang="en-US" dirty="0" smtClean="0"/>
              <a:t>function/subroutine completes running, the program must know where to return to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11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755576" y="3212976"/>
            <a:ext cx="44246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callA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(“in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callA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\n”);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void main 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(“step 1\n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”);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callA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(“step 2\n”);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  <a:endParaRPr lang="en-SG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0152" y="3501008"/>
            <a:ext cx="27363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Before jumping to </a:t>
            </a:r>
            <a:r>
              <a:rPr lang="en-US" sz="2400" dirty="0" err="1" smtClean="0"/>
              <a:t>callA</a:t>
            </a:r>
            <a:r>
              <a:rPr lang="en-US" sz="2400" dirty="0" smtClean="0"/>
              <a:t>, the address of instruction “step 2” is stored somewhere so that the program will know where to return to</a:t>
            </a:r>
            <a:endParaRPr lang="en-SG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139952" y="5301208"/>
            <a:ext cx="16561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usage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stack is used to hold the return address whenever a function/subroutine is encountered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12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467544" y="2852936"/>
            <a:ext cx="53285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10 function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callA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11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(“in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callA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\n”);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12 }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13 void main() 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14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(“step 1\n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”);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15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callA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16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(“step 2\n”);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17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227687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Simplified Example</a:t>
            </a:r>
            <a:endParaRPr lang="en-SG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732240" y="2924944"/>
            <a:ext cx="1728192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Data</a:t>
            </a:r>
            <a:endParaRPr lang="en-SG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606913" y="2420888"/>
            <a:ext cx="19255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Base of Stack</a:t>
            </a:r>
            <a:endParaRPr lang="en-SG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32240" y="3356992"/>
            <a:ext cx="1728192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Data</a:t>
            </a:r>
            <a:endParaRPr lang="en-SG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32240" y="3789040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5292080" y="3789040"/>
            <a:ext cx="719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Top </a:t>
            </a:r>
            <a:endParaRPr lang="en-SG" sz="2200" dirty="0"/>
          </a:p>
        </p:txBody>
      </p:sp>
      <p:cxnSp>
        <p:nvCxnSpPr>
          <p:cNvPr id="14" name="Straight Arrow Connector 13"/>
          <p:cNvCxnSpPr>
            <a:stCxn id="13" idx="3"/>
            <a:endCxn id="12" idx="1"/>
          </p:cNvCxnSpPr>
          <p:nvPr/>
        </p:nvCxnSpPr>
        <p:spPr>
          <a:xfrm flipV="1">
            <a:off x="6011316" y="3973706"/>
            <a:ext cx="720924" cy="30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88224" y="4726305"/>
            <a:ext cx="1944216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Address : 16</a:t>
            </a:r>
            <a:endParaRPr lang="en-SG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4932041" y="5373216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Before jumping to </a:t>
            </a:r>
            <a:r>
              <a:rPr lang="en-US" sz="2200" dirty="0" err="1" smtClean="0"/>
              <a:t>callA</a:t>
            </a:r>
            <a:r>
              <a:rPr lang="en-US" sz="2200" dirty="0" smtClean="0"/>
              <a:t>, the address of the next instruction is pushed to stack</a:t>
            </a:r>
            <a:endParaRPr lang="en-SG" sz="2200" dirty="0"/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flipH="1" flipV="1">
            <a:off x="7524328" y="4293096"/>
            <a:ext cx="36004" cy="4332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usage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function </a:t>
            </a:r>
            <a:r>
              <a:rPr lang="en-US" dirty="0" err="1" smtClean="0"/>
              <a:t>callA</a:t>
            </a:r>
            <a:r>
              <a:rPr lang="en-US" dirty="0" smtClean="0"/>
              <a:t> has completed, the return address will be popped from the stack, and execution  continued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13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467544" y="3177550"/>
            <a:ext cx="53285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10 function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callA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11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(“in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callA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\n”);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12 }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13 void main() 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14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(“step 1\n</a:t>
            </a:r>
            <a:r>
              <a:rPr lang="en-US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”);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15	</a:t>
            </a:r>
            <a:r>
              <a:rPr lang="en-US" sz="2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callA</a:t>
            </a:r>
            <a:r>
              <a:rPr lang="en-US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16	</a:t>
            </a:r>
            <a:r>
              <a:rPr lang="en-US" sz="2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en-US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(“step 2\n”);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17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2679303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Simplified Example</a:t>
            </a:r>
            <a:endParaRPr lang="en-SG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732240" y="2924944"/>
            <a:ext cx="1800200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A</a:t>
            </a:r>
            <a:endParaRPr lang="en-SG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606913" y="2420888"/>
            <a:ext cx="19255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Base of Stack</a:t>
            </a:r>
            <a:endParaRPr lang="en-SG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32240" y="3356992"/>
            <a:ext cx="180020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B</a:t>
            </a:r>
            <a:endParaRPr lang="en-SG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32240" y="4149080"/>
            <a:ext cx="1800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5292080" y="4077072"/>
            <a:ext cx="719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Top </a:t>
            </a:r>
            <a:endParaRPr lang="en-SG" sz="2200" dirty="0"/>
          </a:p>
        </p:txBody>
      </p:sp>
      <p:cxnSp>
        <p:nvCxnSpPr>
          <p:cNvPr id="14" name="Straight Arrow Connector 13"/>
          <p:cNvCxnSpPr>
            <a:stCxn id="13" idx="3"/>
            <a:endCxn id="12" idx="1"/>
          </p:cNvCxnSpPr>
          <p:nvPr/>
        </p:nvCxnSpPr>
        <p:spPr>
          <a:xfrm>
            <a:off x="6011316" y="4292516"/>
            <a:ext cx="720924" cy="41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32240" y="3717032"/>
            <a:ext cx="1800200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Address : 16</a:t>
            </a:r>
            <a:endParaRPr lang="en-SG" sz="2200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7632340" y="4147919"/>
            <a:ext cx="36004" cy="7932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0" y="5373216"/>
            <a:ext cx="4248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Address of the next instruction is popped from stack</a:t>
            </a:r>
            <a:endParaRPr lang="en-SG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Problem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arise if the hacker manages to overwrite the return address in the stack with an address to his own malicious code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14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467544" y="3177550"/>
            <a:ext cx="53285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10 function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callA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11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(“in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callA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\n”);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12 }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13 void main() 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14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(“step 1\n</a:t>
            </a:r>
            <a:r>
              <a:rPr lang="en-US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”);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15	</a:t>
            </a:r>
            <a:r>
              <a:rPr lang="en-US" sz="2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callA</a:t>
            </a:r>
            <a:r>
              <a:rPr lang="en-US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16	</a:t>
            </a:r>
            <a:r>
              <a:rPr lang="en-US" sz="2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en-US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(“step 2\n”);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17 }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18	// hacker’s 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2679303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Simplified Example</a:t>
            </a:r>
            <a:endParaRPr lang="en-SG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660232" y="3573017"/>
            <a:ext cx="1944216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A</a:t>
            </a:r>
            <a:endParaRPr lang="en-SG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390889" y="3068960"/>
            <a:ext cx="19255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Base of Stack</a:t>
            </a:r>
            <a:endParaRPr lang="en-SG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660232" y="4005065"/>
            <a:ext cx="194421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B</a:t>
            </a:r>
            <a:endParaRPr lang="en-SG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6660232" y="4797152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5220072" y="4725144"/>
            <a:ext cx="719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Top </a:t>
            </a:r>
            <a:endParaRPr lang="en-SG" sz="2200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5939308" y="4940588"/>
            <a:ext cx="720924" cy="41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60232" y="4365104"/>
            <a:ext cx="1944215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Address : </a:t>
            </a:r>
            <a:r>
              <a:rPr lang="en-US" sz="2200" b="1" dirty="0" smtClean="0">
                <a:solidFill>
                  <a:srgbClr val="FF0000"/>
                </a:solidFill>
              </a:rPr>
              <a:t>18</a:t>
            </a:r>
            <a:endParaRPr lang="en-SG" sz="2200" b="1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028383" y="4293096"/>
            <a:ext cx="557375" cy="5647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Overwriting the return address in the stack can be done through stack overflow</a:t>
            </a:r>
          </a:p>
          <a:p>
            <a:r>
              <a:rPr lang="en-US" dirty="0" smtClean="0"/>
              <a:t>The hacker overflows a local variable in the stack until he reaches the return address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15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5436096" y="4293097"/>
            <a:ext cx="2664296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Return address</a:t>
            </a:r>
            <a:endParaRPr lang="en-SG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3068960"/>
            <a:ext cx="19255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Base of Stack</a:t>
            </a:r>
            <a:endParaRPr lang="en-SG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5436096" y="5517232"/>
            <a:ext cx="2664296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Variable</a:t>
            </a:r>
            <a:endParaRPr lang="en-SG" sz="2200" dirty="0"/>
          </a:p>
        </p:txBody>
      </p:sp>
      <p:sp>
        <p:nvSpPr>
          <p:cNvPr id="12" name="Rectangle 11"/>
          <p:cNvSpPr/>
          <p:nvPr/>
        </p:nvSpPr>
        <p:spPr>
          <a:xfrm>
            <a:off x="5436096" y="3501008"/>
            <a:ext cx="266429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5436096" y="4725144"/>
            <a:ext cx="266429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1403648" y="5013176"/>
            <a:ext cx="3960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Hacker overflows the variable until it overwrites the return address </a:t>
            </a:r>
            <a:endParaRPr lang="en-SG" sz="2200" dirty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 flipV="1">
            <a:off x="6768244" y="4941168"/>
            <a:ext cx="36004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16</a:t>
            </a:fld>
            <a:endParaRPr lang="en-SG"/>
          </a:p>
        </p:txBody>
      </p:sp>
      <p:pic>
        <p:nvPicPr>
          <p:cNvPr id="7" name="Picture 4" descr="Figure8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" y="548681"/>
            <a:ext cx="6534595" cy="630932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059488" y="2698750"/>
            <a:ext cx="3552825" cy="41148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5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500" dirty="0"/>
              <a:t>void </a:t>
            </a:r>
            <a:r>
              <a:rPr lang="en-GB" sz="1500" dirty="0" err="1"/>
              <a:t>DoHexDump</a:t>
            </a:r>
            <a:r>
              <a:rPr lang="en-GB" sz="1500" dirty="0"/>
              <a:t>(FILE* file)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5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500" dirty="0"/>
              <a:t>	</a:t>
            </a:r>
            <a:r>
              <a:rPr lang="en-GB" sz="1500" dirty="0" err="1"/>
              <a:t>int</a:t>
            </a:r>
            <a:r>
              <a:rPr lang="en-GB" sz="1500" dirty="0"/>
              <a:t> </a:t>
            </a:r>
            <a:r>
              <a:rPr lang="en-GB" sz="1500" dirty="0" err="1"/>
              <a:t>len</a:t>
            </a:r>
            <a:r>
              <a:rPr lang="en-GB" sz="15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500" dirty="0"/>
              <a:t>	unsigned char data[512];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500" dirty="0"/>
              <a:t>	FILE* </a:t>
            </a:r>
            <a:r>
              <a:rPr lang="en-GB" sz="1500" dirty="0" err="1"/>
              <a:t>fp</a:t>
            </a:r>
            <a:r>
              <a:rPr lang="en-GB" sz="1500" dirty="0"/>
              <a:t> = file;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5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500" dirty="0"/>
              <a:t>	</a:t>
            </a:r>
            <a:r>
              <a:rPr lang="en-GB" sz="1500" dirty="0" err="1"/>
              <a:t>fseek</a:t>
            </a:r>
            <a:r>
              <a:rPr lang="en-GB" sz="1500" dirty="0"/>
              <a:t>(</a:t>
            </a:r>
            <a:r>
              <a:rPr lang="en-GB" sz="1500" dirty="0" err="1"/>
              <a:t>fp</a:t>
            </a:r>
            <a:r>
              <a:rPr lang="en-GB" sz="1500" dirty="0"/>
              <a:t>, 0, SEEK_END);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500" dirty="0"/>
              <a:t>	</a:t>
            </a:r>
            <a:r>
              <a:rPr lang="en-GB" sz="1500" dirty="0" err="1"/>
              <a:t>len</a:t>
            </a:r>
            <a:r>
              <a:rPr lang="en-GB" sz="1500" dirty="0"/>
              <a:t> = </a:t>
            </a:r>
            <a:r>
              <a:rPr lang="en-GB" sz="1500" dirty="0" err="1"/>
              <a:t>ftell</a:t>
            </a:r>
            <a:r>
              <a:rPr lang="en-GB" sz="1500" dirty="0"/>
              <a:t>(</a:t>
            </a:r>
            <a:r>
              <a:rPr lang="en-GB" sz="1500" dirty="0" err="1"/>
              <a:t>fp</a:t>
            </a:r>
            <a:r>
              <a:rPr lang="en-GB" sz="15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500" dirty="0"/>
              <a:t>	</a:t>
            </a:r>
            <a:r>
              <a:rPr lang="en-GB" sz="1500" dirty="0" err="1"/>
              <a:t>fseek</a:t>
            </a:r>
            <a:r>
              <a:rPr lang="en-GB" sz="1500" dirty="0"/>
              <a:t>(</a:t>
            </a:r>
            <a:r>
              <a:rPr lang="en-GB" sz="1500" dirty="0" err="1"/>
              <a:t>fp</a:t>
            </a:r>
            <a:r>
              <a:rPr lang="en-GB" sz="1500" dirty="0"/>
              <a:t>, 0, SEEK_SET);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500" dirty="0"/>
              <a:t>	//Possible Overflow!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500" dirty="0"/>
              <a:t>	</a:t>
            </a:r>
            <a:r>
              <a:rPr lang="en-GB" sz="1500" dirty="0" err="1"/>
              <a:t>fread</a:t>
            </a:r>
            <a:r>
              <a:rPr lang="en-GB" sz="1500" dirty="0"/>
              <a:t>(data, 1, </a:t>
            </a:r>
            <a:r>
              <a:rPr lang="en-GB" sz="1500" dirty="0" err="1"/>
              <a:t>len</a:t>
            </a:r>
            <a:r>
              <a:rPr lang="en-GB" sz="1500" dirty="0"/>
              <a:t>, </a:t>
            </a:r>
            <a:r>
              <a:rPr lang="en-GB" sz="1500" dirty="0" err="1"/>
              <a:t>fp</a:t>
            </a:r>
            <a:r>
              <a:rPr lang="en-GB" sz="15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500" dirty="0"/>
              <a:t>	</a:t>
            </a:r>
            <a:r>
              <a:rPr lang="en-GB" sz="1500" dirty="0" err="1"/>
              <a:t>fclose</a:t>
            </a:r>
            <a:r>
              <a:rPr lang="en-GB" sz="1500" dirty="0"/>
              <a:t>(</a:t>
            </a:r>
            <a:r>
              <a:rPr lang="en-GB" sz="1500" dirty="0" err="1"/>
              <a:t>fp</a:t>
            </a:r>
            <a:r>
              <a:rPr lang="en-GB" sz="15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5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500" dirty="0"/>
              <a:t>	</a:t>
            </a:r>
            <a:r>
              <a:rPr lang="en-GB" sz="1500" dirty="0" err="1"/>
              <a:t>DumpHex</a:t>
            </a:r>
            <a:r>
              <a:rPr lang="en-GB" sz="1500" dirty="0"/>
              <a:t>(data, </a:t>
            </a:r>
            <a:r>
              <a:rPr lang="en-GB" sz="1500" dirty="0" err="1"/>
              <a:t>len</a:t>
            </a:r>
            <a:r>
              <a:rPr lang="en-GB" sz="15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5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Stack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Stack Overflow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example, pushing 516 “a” characters will overwrite the return address</a:t>
            </a:r>
          </a:p>
          <a:p>
            <a:r>
              <a:rPr lang="en-GB" dirty="0" smtClean="0"/>
              <a:t>“a” = ASCII value of 61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17</a:t>
            </a:fld>
            <a:endParaRPr lang="en-SG"/>
          </a:p>
        </p:txBody>
      </p:sp>
      <p:pic>
        <p:nvPicPr>
          <p:cNvPr id="6" name="Picture 4" descr="Figure-8_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30" y="3140968"/>
            <a:ext cx="9125770" cy="2973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18</a:t>
            </a:fld>
            <a:endParaRPr lang="en-SG"/>
          </a:p>
        </p:txBody>
      </p:sp>
      <p:pic>
        <p:nvPicPr>
          <p:cNvPr id="8" name="Picture 4" descr="Figure-8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Exploiting Stack Overflow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Strategy: change the return pointer such that it points to other user-supplied data on the stack</a:t>
            </a:r>
          </a:p>
          <a:p>
            <a:r>
              <a:rPr lang="en-GB" dirty="0" smtClean="0"/>
              <a:t>Could be a </a:t>
            </a:r>
            <a:r>
              <a:rPr lang="en-GB" dirty="0" err="1" smtClean="0"/>
              <a:t>shellcode</a:t>
            </a:r>
            <a:r>
              <a:rPr lang="en-GB" dirty="0" smtClean="0"/>
              <a:t>/op-code entered by the attacker</a:t>
            </a:r>
          </a:p>
          <a:p>
            <a:r>
              <a:rPr lang="en-GB" dirty="0" smtClean="0"/>
              <a:t>Could be a loaded function already in stack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19</a:t>
            </a:fld>
            <a:endParaRPr lang="en-S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94122"/>
          </a:xfrm>
        </p:spPr>
        <p:txBody>
          <a:bodyPr/>
          <a:lstStyle/>
          <a:p>
            <a:r>
              <a:rPr lang="en-GB" dirty="0" smtClean="0"/>
              <a:t>What is Buffer Overflow?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4844008"/>
          </a:xfrm>
        </p:spPr>
        <p:txBody>
          <a:bodyPr>
            <a:normAutofit/>
          </a:bodyPr>
          <a:lstStyle/>
          <a:p>
            <a:r>
              <a:rPr lang="en-GB" dirty="0" smtClean="0"/>
              <a:t>Buffer overflow accounts for a significant amount of exploits</a:t>
            </a:r>
          </a:p>
          <a:p>
            <a:r>
              <a:rPr lang="en-GB" dirty="0" smtClean="0"/>
              <a:t>Consequences can be dire</a:t>
            </a:r>
          </a:p>
          <a:p>
            <a:r>
              <a:rPr lang="en-GB" dirty="0" smtClean="0"/>
              <a:t>Occurs in programs that do not enforce bounds checking on arrays</a:t>
            </a:r>
          </a:p>
          <a:p>
            <a:r>
              <a:rPr lang="en-GB" dirty="0" smtClean="0"/>
              <a:t>Provide the application with more data than it can hold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Shell Code Examples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68 78 </a:t>
            </a:r>
            <a:r>
              <a:rPr lang="en-GB" dirty="0" err="1" smtClean="0"/>
              <a:t>fb</a:t>
            </a:r>
            <a:r>
              <a:rPr lang="en-GB" dirty="0" smtClean="0"/>
              <a:t> 11 00 FF 15 30 20 40 00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launches notepad.exe in Windows using an already loaded library called Msvcr70.Sytem</a:t>
            </a:r>
            <a:br>
              <a:rPr lang="en-GB" dirty="0" smtClean="0"/>
            </a:b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err="1" smtClean="0"/>
              <a:t>eb</a:t>
            </a:r>
            <a:r>
              <a:rPr lang="en-GB" dirty="0" smtClean="0"/>
              <a:t> 2a 5e 89 76 08 c6 46 07 00 c7 46 0c 00 00 00 00 b8 0b 00 00 00 89 f3 8d 4e 08 8d 56 0c </a:t>
            </a:r>
            <a:r>
              <a:rPr lang="en-GB" dirty="0" err="1" smtClean="0"/>
              <a:t>cd</a:t>
            </a:r>
            <a:r>
              <a:rPr lang="en-GB" dirty="0" smtClean="0"/>
              <a:t> 80 b8 01 00 00 00 bb 00 00 00 00 </a:t>
            </a:r>
            <a:r>
              <a:rPr lang="en-GB" dirty="0" err="1" smtClean="0"/>
              <a:t>cd</a:t>
            </a:r>
            <a:r>
              <a:rPr lang="en-GB" dirty="0" smtClean="0"/>
              <a:t> 80 e8 d1 ff </a:t>
            </a:r>
            <a:r>
              <a:rPr lang="en-GB" dirty="0" err="1" smtClean="0"/>
              <a:t>ff</a:t>
            </a:r>
            <a:r>
              <a:rPr lang="en-GB" dirty="0" smtClean="0"/>
              <a:t> </a:t>
            </a:r>
            <a:r>
              <a:rPr lang="en-GB" dirty="0" err="1" smtClean="0"/>
              <a:t>ff</a:t>
            </a:r>
            <a:r>
              <a:rPr lang="en-GB" dirty="0" smtClean="0"/>
              <a:t> 2f 62 69 6e 2f 73 68 00 89 </a:t>
            </a:r>
            <a:r>
              <a:rPr lang="en-GB" dirty="0" err="1" smtClean="0"/>
              <a:t>ec</a:t>
            </a:r>
            <a:r>
              <a:rPr lang="en-GB" dirty="0" smtClean="0"/>
              <a:t> 5d c3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launches a shell in Linux on Intel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Stack Frames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When a function is called, some data is pushed to the stack</a:t>
            </a:r>
          </a:p>
          <a:p>
            <a:r>
              <a:rPr lang="en-SG" dirty="0" smtClean="0"/>
              <a:t>This data is called a Stack Frame</a:t>
            </a:r>
          </a:p>
          <a:p>
            <a:pPr lvl="1"/>
            <a:r>
              <a:rPr lang="en-SG" dirty="0" smtClean="0"/>
              <a:t>Function arguments (pushed in reverse order)</a:t>
            </a:r>
          </a:p>
          <a:p>
            <a:pPr lvl="1"/>
            <a:r>
              <a:rPr lang="en-SG" dirty="0" smtClean="0"/>
              <a:t>Return address (current EIP or RIP value)</a:t>
            </a:r>
          </a:p>
          <a:p>
            <a:pPr lvl="1"/>
            <a:r>
              <a:rPr lang="en-SG" dirty="0" smtClean="0"/>
              <a:t>Base </a:t>
            </a:r>
            <a:r>
              <a:rPr lang="en-SG" dirty="0" smtClean="0"/>
              <a:t>Pointer : EBP </a:t>
            </a:r>
            <a:r>
              <a:rPr lang="en-SG" dirty="0" smtClean="0"/>
              <a:t>or RBP (current EBP or RBP value)</a:t>
            </a:r>
          </a:p>
          <a:p>
            <a:pPr lvl="1"/>
            <a:r>
              <a:rPr lang="en-SG" dirty="0" smtClean="0"/>
              <a:t>Memory space needed for local variables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898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Stack Frames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 smtClean="0"/>
              <a:t>In a typical program, multiple nested functions may be called</a:t>
            </a:r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 smtClean="0"/>
          </a:p>
          <a:p>
            <a:r>
              <a:rPr lang="en-SG" dirty="0" smtClean="0"/>
              <a:t>With each function call, the data associated with each function (return address, local variables) are pushed onto the stack – the stack frame</a:t>
            </a:r>
          </a:p>
          <a:p>
            <a:r>
              <a:rPr lang="en-SG" dirty="0" smtClean="0"/>
              <a:t>The RBP (or EBP) and RSP (or ESP) are updated with each function call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22</a:t>
            </a:fld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4342567" y="2566065"/>
            <a:ext cx="3920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200" dirty="0" smtClean="0"/>
              <a:t>Main function calls Function A</a:t>
            </a:r>
            <a:endParaRPr lang="en-SG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375711" y="3507730"/>
            <a:ext cx="35743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200" dirty="0" smtClean="0"/>
              <a:t>Function A calls Function B</a:t>
            </a:r>
            <a:endParaRPr lang="en-SG" sz="2200" dirty="0"/>
          </a:p>
        </p:txBody>
      </p:sp>
      <p:sp>
        <p:nvSpPr>
          <p:cNvPr id="6" name="Rectangle 5"/>
          <p:cNvSpPr/>
          <p:nvPr/>
        </p:nvSpPr>
        <p:spPr>
          <a:xfrm>
            <a:off x="1835696" y="2204864"/>
            <a:ext cx="2160240" cy="432048"/>
          </a:xfrm>
          <a:prstGeom prst="rect">
            <a:avLst/>
          </a:prstGeom>
          <a:solidFill>
            <a:srgbClr val="E2FD5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Main function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5696" y="2996952"/>
            <a:ext cx="2160240" cy="432048"/>
          </a:xfrm>
          <a:prstGeom prst="rect">
            <a:avLst/>
          </a:prstGeom>
          <a:solidFill>
            <a:srgbClr val="E2FD5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Function A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51882" y="3789040"/>
            <a:ext cx="2160240" cy="432048"/>
          </a:xfrm>
          <a:prstGeom prst="rect">
            <a:avLst/>
          </a:prstGeom>
          <a:solidFill>
            <a:srgbClr val="E2FD5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Function B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95600" y="2636912"/>
            <a:ext cx="30324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43240" y="3429000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61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Stack Frames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23</a:t>
            </a:fld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393288" y="1368917"/>
            <a:ext cx="2160240" cy="432048"/>
          </a:xfrm>
          <a:prstGeom prst="rect">
            <a:avLst/>
          </a:prstGeom>
          <a:solidFill>
            <a:srgbClr val="E2FD5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Main function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6136" y="1487421"/>
            <a:ext cx="2160240" cy="936104"/>
          </a:xfrm>
          <a:prstGeom prst="rect">
            <a:avLst/>
          </a:prstGeom>
          <a:solidFill>
            <a:srgbClr val="E2FD5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Stack frame for Main function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3073" y="1101450"/>
            <a:ext cx="19255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Base of Stack</a:t>
            </a:r>
            <a:endParaRPr lang="en-SG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2848642" y="1305085"/>
            <a:ext cx="228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1. Program starts in main function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2920103" y="1988840"/>
            <a:ext cx="2285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2. Stack frame for main function pushed onto stack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2920102" y="3068960"/>
            <a:ext cx="244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3. Function A is called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393288" y="3037602"/>
            <a:ext cx="2160240" cy="432048"/>
          </a:xfrm>
          <a:prstGeom prst="rect">
            <a:avLst/>
          </a:prstGeom>
          <a:solidFill>
            <a:srgbClr val="E2FD5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Function A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6136" y="2423525"/>
            <a:ext cx="2160240" cy="936104"/>
          </a:xfrm>
          <a:prstGeom prst="rect">
            <a:avLst/>
          </a:prstGeom>
          <a:solidFill>
            <a:srgbClr val="E2FD5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Stack frame for Function A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20103" y="3501008"/>
            <a:ext cx="2285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4. Stack frame for Function A pushed onto stack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2920102" y="4509120"/>
            <a:ext cx="2443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5. Function A completes. Returns to main function</a:t>
            </a:r>
            <a:endParaRPr lang="en-SG" dirty="0"/>
          </a:p>
        </p:txBody>
      </p:sp>
      <p:sp>
        <p:nvSpPr>
          <p:cNvPr id="18" name="TextBox 17"/>
          <p:cNvSpPr txBox="1"/>
          <p:nvPr/>
        </p:nvSpPr>
        <p:spPr>
          <a:xfrm>
            <a:off x="2920102" y="5579948"/>
            <a:ext cx="2285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6. Stack frame for Function A popped out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61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/>
      <p:bldP spid="14" grpId="0" animBg="1"/>
      <p:bldP spid="14" grpId="1" animBg="1"/>
      <p:bldP spid="15" grpId="0" animBg="1"/>
      <p:bldP spid="15" grpId="1" animBg="1"/>
      <p:bldP spid="16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Stack Frame</a:t>
            </a:r>
            <a:endParaRPr lang="en-SG" dirty="0"/>
          </a:p>
        </p:txBody>
      </p:sp>
      <p:grpSp>
        <p:nvGrpSpPr>
          <p:cNvPr id="72" name="Group 44"/>
          <p:cNvGrpSpPr>
            <a:grpSpLocks/>
          </p:cNvGrpSpPr>
          <p:nvPr/>
        </p:nvGrpSpPr>
        <p:grpSpPr bwMode="auto">
          <a:xfrm>
            <a:off x="1476375" y="3716338"/>
            <a:ext cx="1223963" cy="641350"/>
            <a:chOff x="2381" y="3339"/>
            <a:chExt cx="771" cy="404"/>
          </a:xfrm>
        </p:grpSpPr>
        <p:sp>
          <p:nvSpPr>
            <p:cNvPr id="73" name="Rectangle 42"/>
            <p:cNvSpPr>
              <a:spLocks noChangeArrowheads="1"/>
            </p:cNvSpPr>
            <p:nvPr/>
          </p:nvSpPr>
          <p:spPr bwMode="auto">
            <a:xfrm>
              <a:off x="2381" y="3339"/>
              <a:ext cx="635" cy="363"/>
            </a:xfrm>
            <a:prstGeom prst="rect">
              <a:avLst/>
            </a:prstGeom>
            <a:solidFill>
              <a:srgbClr val="3366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" name="Text Box 30"/>
            <p:cNvSpPr txBox="1">
              <a:spLocks noChangeArrowheads="1"/>
            </p:cNvSpPr>
            <p:nvPr/>
          </p:nvSpPr>
          <p:spPr bwMode="auto">
            <a:xfrm>
              <a:off x="2381" y="3339"/>
              <a:ext cx="77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GB" dirty="0"/>
                <a:t>Local</a:t>
              </a:r>
              <a:br>
                <a:rPr lang="en-GB" dirty="0"/>
              </a:br>
              <a:r>
                <a:rPr lang="en-GB" dirty="0"/>
                <a:t>variables</a:t>
              </a:r>
            </a:p>
          </p:txBody>
        </p:sp>
      </p:grpSp>
      <p:sp>
        <p:nvSpPr>
          <p:cNvPr id="75" name="Line 33"/>
          <p:cNvSpPr>
            <a:spLocks noChangeShapeType="1"/>
          </p:cNvSpPr>
          <p:nvPr/>
        </p:nvSpPr>
        <p:spPr bwMode="auto">
          <a:xfrm>
            <a:off x="5191125" y="2219325"/>
            <a:ext cx="3197225" cy="28575"/>
          </a:xfrm>
          <a:prstGeom prst="line">
            <a:avLst/>
          </a:prstGeom>
          <a:noFill/>
          <a:ln w="3048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6" name="Line 26"/>
          <p:cNvSpPr>
            <a:spLocks noChangeShapeType="1"/>
          </p:cNvSpPr>
          <p:nvPr/>
        </p:nvSpPr>
        <p:spPr bwMode="auto">
          <a:xfrm>
            <a:off x="5219700" y="3759200"/>
            <a:ext cx="3168650" cy="0"/>
          </a:xfrm>
          <a:prstGeom prst="line">
            <a:avLst/>
          </a:prstGeom>
          <a:noFill/>
          <a:ln w="3048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8" name="Text Box 8"/>
          <p:cNvSpPr txBox="1">
            <a:spLocks noChangeArrowheads="1"/>
          </p:cNvSpPr>
          <p:nvPr/>
        </p:nvSpPr>
        <p:spPr bwMode="auto">
          <a:xfrm>
            <a:off x="236538" y="1557338"/>
            <a:ext cx="102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/>
              <a:t>Higher</a:t>
            </a:r>
            <a:br>
              <a:rPr lang="en-GB"/>
            </a:br>
            <a:r>
              <a:rPr lang="en-GB"/>
              <a:t>Address</a:t>
            </a:r>
          </a:p>
        </p:txBody>
      </p:sp>
      <p:sp>
        <p:nvSpPr>
          <p:cNvPr id="79" name="Text Box 9"/>
          <p:cNvSpPr txBox="1">
            <a:spLocks noChangeArrowheads="1"/>
          </p:cNvSpPr>
          <p:nvPr/>
        </p:nvSpPr>
        <p:spPr bwMode="auto">
          <a:xfrm>
            <a:off x="250825" y="5013325"/>
            <a:ext cx="102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/>
              <a:t>Lower</a:t>
            </a:r>
            <a:br>
              <a:rPr lang="en-GB"/>
            </a:br>
            <a:r>
              <a:rPr lang="en-GB"/>
              <a:t>Address</a:t>
            </a:r>
          </a:p>
        </p:txBody>
      </p:sp>
      <p:grpSp>
        <p:nvGrpSpPr>
          <p:cNvPr id="80" name="Group 16"/>
          <p:cNvGrpSpPr>
            <a:grpSpLocks/>
          </p:cNvGrpSpPr>
          <p:nvPr/>
        </p:nvGrpSpPr>
        <p:grpSpPr bwMode="auto">
          <a:xfrm>
            <a:off x="1476375" y="1773238"/>
            <a:ext cx="1008063" cy="3744912"/>
            <a:chOff x="431" y="1162"/>
            <a:chExt cx="635" cy="2359"/>
          </a:xfrm>
        </p:grpSpPr>
        <p:sp>
          <p:nvSpPr>
            <p:cNvPr id="81" name="Line 4"/>
            <p:cNvSpPr>
              <a:spLocks noChangeShapeType="1"/>
            </p:cNvSpPr>
            <p:nvPr/>
          </p:nvSpPr>
          <p:spPr bwMode="auto">
            <a:xfrm>
              <a:off x="431" y="1162"/>
              <a:ext cx="0" cy="23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Line 5"/>
            <p:cNvSpPr>
              <a:spLocks noChangeShapeType="1"/>
            </p:cNvSpPr>
            <p:nvPr/>
          </p:nvSpPr>
          <p:spPr bwMode="auto">
            <a:xfrm>
              <a:off x="1066" y="1162"/>
              <a:ext cx="0" cy="23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Line 6"/>
            <p:cNvSpPr>
              <a:spLocks noChangeShapeType="1"/>
            </p:cNvSpPr>
            <p:nvPr/>
          </p:nvSpPr>
          <p:spPr bwMode="auto">
            <a:xfrm>
              <a:off x="431" y="129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Line 10"/>
            <p:cNvSpPr>
              <a:spLocks noChangeShapeType="1"/>
            </p:cNvSpPr>
            <p:nvPr/>
          </p:nvSpPr>
          <p:spPr bwMode="auto">
            <a:xfrm>
              <a:off x="431" y="3294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5" name="Text Box 15"/>
          <p:cNvSpPr txBox="1">
            <a:spLocks noChangeArrowheads="1"/>
          </p:cNvSpPr>
          <p:nvPr/>
        </p:nvSpPr>
        <p:spPr bwMode="auto">
          <a:xfrm>
            <a:off x="179388" y="321310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/>
              <a:t>Stack</a:t>
            </a:r>
          </a:p>
        </p:txBody>
      </p:sp>
      <p:sp>
        <p:nvSpPr>
          <p:cNvPr id="86" name="Line 17"/>
          <p:cNvSpPr>
            <a:spLocks noChangeShapeType="1"/>
          </p:cNvSpPr>
          <p:nvPr/>
        </p:nvSpPr>
        <p:spPr bwMode="auto">
          <a:xfrm>
            <a:off x="1116013" y="2276475"/>
            <a:ext cx="0" cy="2305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7" name="Text Box 19"/>
          <p:cNvSpPr txBox="1">
            <a:spLocks noChangeArrowheads="1"/>
          </p:cNvSpPr>
          <p:nvPr/>
        </p:nvSpPr>
        <p:spPr bwMode="auto">
          <a:xfrm>
            <a:off x="5703888" y="2008188"/>
            <a:ext cx="27559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chemeClr val="tx2"/>
                </a:solidFill>
              </a:rPr>
              <a:t>foobar(arg1, arg2){</a:t>
            </a:r>
          </a:p>
          <a:p>
            <a:pPr algn="l"/>
            <a:r>
              <a:rPr lang="en-GB" sz="2000">
                <a:solidFill>
                  <a:schemeClr val="tx2"/>
                </a:solidFill>
              </a:rPr>
              <a:t>  char foo[8]; </a:t>
            </a:r>
          </a:p>
          <a:p>
            <a:pPr algn="l"/>
            <a:r>
              <a:rPr lang="en-GB" sz="2000">
                <a:solidFill>
                  <a:schemeClr val="tx2"/>
                </a:solidFill>
              </a:rPr>
              <a:t>  gets(foo);</a:t>
            </a:r>
          </a:p>
          <a:p>
            <a:pPr algn="l"/>
            <a:r>
              <a:rPr lang="en-GB" sz="2000">
                <a:solidFill>
                  <a:schemeClr val="tx2"/>
                </a:solidFill>
              </a:rPr>
              <a:t>}</a:t>
            </a:r>
          </a:p>
          <a:p>
            <a:pPr algn="l"/>
            <a:endParaRPr lang="en-GB" sz="2000">
              <a:solidFill>
                <a:schemeClr val="tx2"/>
              </a:solidFill>
            </a:endParaRPr>
          </a:p>
          <a:p>
            <a:pPr algn="l"/>
            <a:r>
              <a:rPr lang="en-GB" sz="2000">
                <a:solidFill>
                  <a:schemeClr val="tx2"/>
                </a:solidFill>
              </a:rPr>
              <a:t>main(){</a:t>
            </a:r>
          </a:p>
          <a:p>
            <a:pPr algn="l"/>
            <a:r>
              <a:rPr lang="en-GB" sz="2000">
                <a:solidFill>
                  <a:schemeClr val="tx2"/>
                </a:solidFill>
              </a:rPr>
              <a:t>   foobar(arg1, arg2);</a:t>
            </a:r>
          </a:p>
          <a:p>
            <a:pPr algn="l"/>
            <a:r>
              <a:rPr lang="en-GB" sz="2000">
                <a:solidFill>
                  <a:schemeClr val="tx2"/>
                </a:solidFill>
              </a:rPr>
              <a:t>   printf(“bye”);</a:t>
            </a:r>
          </a:p>
          <a:p>
            <a:pPr algn="l"/>
            <a:r>
              <a:rPr lang="en-GB" sz="2000">
                <a:solidFill>
                  <a:schemeClr val="tx2"/>
                </a:solidFill>
              </a:rPr>
              <a:t>}</a:t>
            </a:r>
          </a:p>
          <a:p>
            <a:pPr algn="l"/>
            <a:endParaRPr lang="en-GB" sz="2000">
              <a:solidFill>
                <a:schemeClr val="tx2"/>
              </a:solidFill>
            </a:endParaRPr>
          </a:p>
        </p:txBody>
      </p:sp>
      <p:grpSp>
        <p:nvGrpSpPr>
          <p:cNvPr id="88" name="Group 22"/>
          <p:cNvGrpSpPr>
            <a:grpSpLocks/>
          </p:cNvGrpSpPr>
          <p:nvPr/>
        </p:nvGrpSpPr>
        <p:grpSpPr bwMode="auto">
          <a:xfrm>
            <a:off x="2771775" y="1773238"/>
            <a:ext cx="785813" cy="366712"/>
            <a:chOff x="1746" y="1117"/>
            <a:chExt cx="495" cy="231"/>
          </a:xfrm>
        </p:grpSpPr>
        <p:sp>
          <p:nvSpPr>
            <p:cNvPr id="89" name="Line 20"/>
            <p:cNvSpPr>
              <a:spLocks noChangeShapeType="1"/>
            </p:cNvSpPr>
            <p:nvPr/>
          </p:nvSpPr>
          <p:spPr bwMode="auto">
            <a:xfrm flipH="1">
              <a:off x="1746" y="1298"/>
              <a:ext cx="4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Text Box 21"/>
            <p:cNvSpPr txBox="1">
              <a:spLocks noChangeArrowheads="1"/>
            </p:cNvSpPr>
            <p:nvPr/>
          </p:nvSpPr>
          <p:spPr bwMode="auto">
            <a:xfrm>
              <a:off x="1837" y="1117"/>
              <a:ext cx="404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EBP</a:t>
              </a:r>
            </a:p>
          </p:txBody>
        </p:sp>
      </p:grpSp>
      <p:grpSp>
        <p:nvGrpSpPr>
          <p:cNvPr id="91" name="Group 23"/>
          <p:cNvGrpSpPr>
            <a:grpSpLocks/>
          </p:cNvGrpSpPr>
          <p:nvPr/>
        </p:nvGrpSpPr>
        <p:grpSpPr bwMode="auto">
          <a:xfrm>
            <a:off x="3714750" y="1773238"/>
            <a:ext cx="785813" cy="366712"/>
            <a:chOff x="1746" y="1117"/>
            <a:chExt cx="495" cy="231"/>
          </a:xfrm>
        </p:grpSpPr>
        <p:sp>
          <p:nvSpPr>
            <p:cNvPr id="92" name="Line 24"/>
            <p:cNvSpPr>
              <a:spLocks noChangeShapeType="1"/>
            </p:cNvSpPr>
            <p:nvPr/>
          </p:nvSpPr>
          <p:spPr bwMode="auto">
            <a:xfrm flipH="1">
              <a:off x="1746" y="1298"/>
              <a:ext cx="4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Text Box 25"/>
            <p:cNvSpPr txBox="1">
              <a:spLocks noChangeArrowheads="1"/>
            </p:cNvSpPr>
            <p:nvPr/>
          </p:nvSpPr>
          <p:spPr bwMode="auto">
            <a:xfrm>
              <a:off x="1837" y="1117"/>
              <a:ext cx="404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ESP</a:t>
              </a:r>
            </a:p>
          </p:txBody>
        </p:sp>
      </p:grpSp>
      <p:grpSp>
        <p:nvGrpSpPr>
          <p:cNvPr id="94" name="Group 35"/>
          <p:cNvGrpSpPr>
            <a:grpSpLocks/>
          </p:cNvGrpSpPr>
          <p:nvPr/>
        </p:nvGrpSpPr>
        <p:grpSpPr bwMode="auto">
          <a:xfrm>
            <a:off x="1403350" y="1989138"/>
            <a:ext cx="1223963" cy="576262"/>
            <a:chOff x="884" y="1253"/>
            <a:chExt cx="771" cy="363"/>
          </a:xfrm>
        </p:grpSpPr>
        <p:sp>
          <p:nvSpPr>
            <p:cNvPr id="95" name="Rectangle 31"/>
            <p:cNvSpPr>
              <a:spLocks noChangeArrowheads="1"/>
            </p:cNvSpPr>
            <p:nvPr/>
          </p:nvSpPr>
          <p:spPr bwMode="auto">
            <a:xfrm>
              <a:off x="930" y="1253"/>
              <a:ext cx="635" cy="363"/>
            </a:xfrm>
            <a:prstGeom prst="rect">
              <a:avLst/>
            </a:prstGeom>
            <a:solidFill>
              <a:srgbClr val="80808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6" name="Text Box 27"/>
            <p:cNvSpPr txBox="1">
              <a:spLocks noChangeArrowheads="1"/>
            </p:cNvSpPr>
            <p:nvPr/>
          </p:nvSpPr>
          <p:spPr bwMode="auto">
            <a:xfrm>
              <a:off x="884" y="1302"/>
              <a:ext cx="7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GB" dirty="0"/>
                <a:t>argument</a:t>
              </a:r>
            </a:p>
          </p:txBody>
        </p:sp>
      </p:grpSp>
      <p:grpSp>
        <p:nvGrpSpPr>
          <p:cNvPr id="97" name="Group 36"/>
          <p:cNvGrpSpPr>
            <a:grpSpLocks/>
          </p:cNvGrpSpPr>
          <p:nvPr/>
        </p:nvGrpSpPr>
        <p:grpSpPr bwMode="auto">
          <a:xfrm>
            <a:off x="1476375" y="2565400"/>
            <a:ext cx="1008063" cy="576263"/>
            <a:chOff x="930" y="1616"/>
            <a:chExt cx="635" cy="363"/>
          </a:xfrm>
        </p:grpSpPr>
        <p:sp>
          <p:nvSpPr>
            <p:cNvPr id="98" name="Rectangle 32"/>
            <p:cNvSpPr>
              <a:spLocks noChangeArrowheads="1"/>
            </p:cNvSpPr>
            <p:nvPr/>
          </p:nvSpPr>
          <p:spPr bwMode="auto">
            <a:xfrm>
              <a:off x="930" y="1616"/>
              <a:ext cx="635" cy="363"/>
            </a:xfrm>
            <a:prstGeom prst="rect">
              <a:avLst/>
            </a:prstGeom>
            <a:solidFill>
              <a:srgbClr val="99CC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9" name="Text Box 28"/>
            <p:cNvSpPr txBox="1">
              <a:spLocks noChangeArrowheads="1"/>
            </p:cNvSpPr>
            <p:nvPr/>
          </p:nvSpPr>
          <p:spPr bwMode="auto">
            <a:xfrm>
              <a:off x="975" y="1706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GB" dirty="0"/>
                <a:t>return</a:t>
              </a:r>
            </a:p>
          </p:txBody>
        </p:sp>
      </p:grpSp>
      <p:grpSp>
        <p:nvGrpSpPr>
          <p:cNvPr id="100" name="Group 40"/>
          <p:cNvGrpSpPr>
            <a:grpSpLocks/>
          </p:cNvGrpSpPr>
          <p:nvPr/>
        </p:nvGrpSpPr>
        <p:grpSpPr bwMode="auto">
          <a:xfrm>
            <a:off x="1476375" y="3141663"/>
            <a:ext cx="1079500" cy="576262"/>
            <a:chOff x="1837" y="2886"/>
            <a:chExt cx="680" cy="363"/>
          </a:xfrm>
        </p:grpSpPr>
        <p:sp>
          <p:nvSpPr>
            <p:cNvPr id="101" name="Rectangle 38"/>
            <p:cNvSpPr>
              <a:spLocks noChangeArrowheads="1"/>
            </p:cNvSpPr>
            <p:nvPr/>
          </p:nvSpPr>
          <p:spPr bwMode="auto">
            <a:xfrm>
              <a:off x="1837" y="2886"/>
              <a:ext cx="635" cy="363"/>
            </a:xfrm>
            <a:prstGeom prst="rect">
              <a:avLst/>
            </a:prstGeom>
            <a:solidFill>
              <a:srgbClr val="33996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" name="Text Box 39"/>
            <p:cNvSpPr txBox="1">
              <a:spLocks noChangeArrowheads="1"/>
            </p:cNvSpPr>
            <p:nvPr/>
          </p:nvSpPr>
          <p:spPr bwMode="auto">
            <a:xfrm>
              <a:off x="1837" y="2976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GB" dirty="0"/>
                <a:t>Old EBP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96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48555E-6 L 2.77778E-6 0.0418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50867E-6 L -1.94444E-6 0.068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6821 L 3.61111E-6 0.1731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17318 L 0.00156 0.2527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208 L 0.00173 0.2436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48555E-6 L 2.77778E-6 0.04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25271 L 0.00278 0.3306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8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Stack Frame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4744"/>
            <a:ext cx="8534400" cy="5276056"/>
          </a:xfrm>
        </p:spPr>
        <p:txBody>
          <a:bodyPr>
            <a:normAutofit/>
          </a:bodyPr>
          <a:lstStyle/>
          <a:p>
            <a:r>
              <a:rPr lang="en-US" dirty="0" smtClean="0"/>
              <a:t>EBP (or RBP) points to base of stack</a:t>
            </a:r>
          </a:p>
          <a:p>
            <a:r>
              <a:rPr lang="en-US" dirty="0" smtClean="0"/>
              <a:t>ESP (or RSP) points to top of stack</a:t>
            </a:r>
          </a:p>
          <a:p>
            <a:r>
              <a:rPr lang="en-US" dirty="0" smtClean="0"/>
              <a:t>When calling the </a:t>
            </a:r>
            <a:r>
              <a:rPr lang="en-US" dirty="0" err="1" smtClean="0"/>
              <a:t>foobar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Any arguments for function </a:t>
            </a:r>
            <a:r>
              <a:rPr lang="en-US" dirty="0" err="1" smtClean="0"/>
              <a:t>foobar</a:t>
            </a:r>
            <a:r>
              <a:rPr lang="en-US" dirty="0" smtClean="0"/>
              <a:t> are pushed to stack. ESP is moved</a:t>
            </a:r>
          </a:p>
          <a:p>
            <a:pPr lvl="1"/>
            <a:r>
              <a:rPr lang="en-US" dirty="0" smtClean="0"/>
              <a:t>The address of next instruction (</a:t>
            </a:r>
            <a:r>
              <a:rPr lang="en-US" dirty="0" err="1" smtClean="0"/>
              <a:t>printf</a:t>
            </a:r>
            <a:r>
              <a:rPr lang="en-US" dirty="0" smtClean="0"/>
              <a:t>) is pushed to stack. This is the return address. ESP is moved</a:t>
            </a:r>
          </a:p>
          <a:p>
            <a:pPr lvl="1"/>
            <a:r>
              <a:rPr lang="en-US" dirty="0" smtClean="0"/>
              <a:t>Current value in EBP is saved to stack. ESP moved. EBP moved to top of stack to point to “new base”</a:t>
            </a:r>
          </a:p>
          <a:p>
            <a:pPr lvl="1"/>
            <a:r>
              <a:rPr lang="en-US" dirty="0" smtClean="0"/>
              <a:t>Any local variables in </a:t>
            </a:r>
            <a:r>
              <a:rPr lang="en-US" dirty="0" err="1" smtClean="0"/>
              <a:t>foobar</a:t>
            </a:r>
            <a:r>
              <a:rPr lang="en-US" dirty="0" smtClean="0"/>
              <a:t> are pushed to stack. ESP is moved.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36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Stack Frame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Local variables and function arguments are referenced from the EBP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26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4777374" y="430283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Local variables can be referenced by subtracting from the EBP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777374" y="2715529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 arguments can be referenced by adding to the EBP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89" y="2388081"/>
            <a:ext cx="4048699" cy="382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4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4203" y="6520942"/>
            <a:ext cx="3429000" cy="320040"/>
          </a:xfrm>
        </p:spPr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70403" y="6520942"/>
            <a:ext cx="2133600" cy="320040"/>
          </a:xfrm>
        </p:spPr>
        <p:txBody>
          <a:bodyPr/>
          <a:lstStyle/>
          <a:p>
            <a:fld id="{841AA668-B864-4FD1-AF09-4B71522EA5AB}" type="slidenum">
              <a:rPr lang="en-SG" smtClean="0"/>
              <a:pPr/>
              <a:t>27</a:t>
            </a:fld>
            <a:endParaRPr lang="en-SG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764978" y="3355975"/>
            <a:ext cx="1223963" cy="641350"/>
            <a:chOff x="2381" y="3339"/>
            <a:chExt cx="771" cy="404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381" y="3339"/>
              <a:ext cx="635" cy="363"/>
            </a:xfrm>
            <a:prstGeom prst="rect">
              <a:avLst/>
            </a:prstGeom>
            <a:solidFill>
              <a:srgbClr val="3366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381" y="3339"/>
              <a:ext cx="77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GB">
                  <a:solidFill>
                    <a:schemeClr val="tx2"/>
                  </a:solidFill>
                </a:rPr>
                <a:t>Local</a:t>
              </a:r>
              <a:br>
                <a:rPr lang="en-GB">
                  <a:solidFill>
                    <a:schemeClr val="tx2"/>
                  </a:solidFill>
                </a:rPr>
              </a:br>
              <a:r>
                <a:rPr lang="en-GB">
                  <a:solidFill>
                    <a:schemeClr val="tx2"/>
                  </a:solidFill>
                </a:rPr>
                <a:t>variables</a:t>
              </a:r>
            </a:p>
          </p:txBody>
        </p:sp>
      </p:grp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5479728" y="1858963"/>
            <a:ext cx="3197225" cy="28575"/>
          </a:xfrm>
          <a:prstGeom prst="line">
            <a:avLst/>
          </a:prstGeom>
          <a:noFill/>
          <a:ln w="3048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5508303" y="3398838"/>
            <a:ext cx="3168650" cy="0"/>
          </a:xfrm>
          <a:prstGeom prst="line">
            <a:avLst/>
          </a:prstGeom>
          <a:noFill/>
          <a:ln w="3048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Understand Stack Frames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23528" y="1196975"/>
            <a:ext cx="102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/>
              <a:t>Higher</a:t>
            </a:r>
            <a:br>
              <a:rPr lang="en-GB"/>
            </a:br>
            <a:r>
              <a:rPr lang="en-GB"/>
              <a:t>Address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23528" y="4076700"/>
            <a:ext cx="102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/>
              <a:t>Lower</a:t>
            </a:r>
            <a:br>
              <a:rPr lang="en-GB"/>
            </a:br>
            <a:r>
              <a:rPr lang="en-GB"/>
              <a:t>Address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764978" y="1873250"/>
            <a:ext cx="0" cy="2449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773041" y="1844675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836416" y="407670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/>
              <a:t>Stack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467991" y="1773238"/>
            <a:ext cx="0" cy="2305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992491" y="1647825"/>
            <a:ext cx="27559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chemeClr val="tx2"/>
                </a:solidFill>
              </a:rPr>
              <a:t>getInput(){</a:t>
            </a:r>
          </a:p>
          <a:p>
            <a:pPr algn="l"/>
            <a:r>
              <a:rPr lang="en-GB" sz="2000">
                <a:solidFill>
                  <a:schemeClr val="tx2"/>
                </a:solidFill>
              </a:rPr>
              <a:t>  char foo[8]; </a:t>
            </a:r>
          </a:p>
          <a:p>
            <a:pPr algn="l"/>
            <a:r>
              <a:rPr lang="en-GB" sz="2000">
                <a:solidFill>
                  <a:schemeClr val="tx2"/>
                </a:solidFill>
              </a:rPr>
              <a:t>  gets(foo);</a:t>
            </a:r>
          </a:p>
          <a:p>
            <a:pPr algn="l"/>
            <a:r>
              <a:rPr lang="en-GB" sz="2000">
                <a:solidFill>
                  <a:schemeClr val="tx2"/>
                </a:solidFill>
              </a:rPr>
              <a:t>  puts(foo);</a:t>
            </a:r>
          </a:p>
          <a:p>
            <a:pPr algn="l"/>
            <a:r>
              <a:rPr lang="en-GB" sz="2000">
                <a:solidFill>
                  <a:schemeClr val="tx2"/>
                </a:solidFill>
              </a:rPr>
              <a:t>}</a:t>
            </a:r>
          </a:p>
          <a:p>
            <a:pPr algn="l"/>
            <a:r>
              <a:rPr lang="en-GB" sz="2000">
                <a:solidFill>
                  <a:schemeClr val="tx2"/>
                </a:solidFill>
              </a:rPr>
              <a:t>main(){</a:t>
            </a:r>
          </a:p>
          <a:p>
            <a:pPr algn="l"/>
            <a:r>
              <a:rPr lang="en-GB" sz="2000">
                <a:solidFill>
                  <a:schemeClr val="tx2"/>
                </a:solidFill>
              </a:rPr>
              <a:t>   getInput();</a:t>
            </a:r>
          </a:p>
          <a:p>
            <a:pPr algn="l"/>
            <a:r>
              <a:rPr lang="en-GB" sz="2000">
                <a:solidFill>
                  <a:schemeClr val="tx2"/>
                </a:solidFill>
              </a:rPr>
              <a:t>  </a:t>
            </a:r>
          </a:p>
          <a:p>
            <a:pPr algn="l"/>
            <a:r>
              <a:rPr lang="en-GB" sz="2000">
                <a:solidFill>
                  <a:schemeClr val="tx2"/>
                </a:solidFill>
              </a:rPr>
              <a:t>}</a:t>
            </a:r>
          </a:p>
          <a:p>
            <a:pPr algn="l"/>
            <a:endParaRPr lang="en-GB" sz="2000">
              <a:solidFill>
                <a:schemeClr val="tx2"/>
              </a:solidFill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060378" y="1909763"/>
            <a:ext cx="785813" cy="366712"/>
            <a:chOff x="1746" y="1117"/>
            <a:chExt cx="495" cy="231"/>
          </a:xfrm>
        </p:grpSpPr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1746" y="1298"/>
              <a:ext cx="4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37" y="1117"/>
              <a:ext cx="404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EBP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4003353" y="1909763"/>
            <a:ext cx="785813" cy="366712"/>
            <a:chOff x="1746" y="1117"/>
            <a:chExt cx="495" cy="231"/>
          </a:xfrm>
        </p:grpSpPr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1746" y="1298"/>
              <a:ext cx="4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837" y="1117"/>
              <a:ext cx="404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ESP</a:t>
              </a:r>
            </a:p>
          </p:txBody>
        </p:sp>
      </p:grp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1764978" y="2205038"/>
            <a:ext cx="1008063" cy="576262"/>
            <a:chOff x="930" y="1616"/>
            <a:chExt cx="635" cy="363"/>
          </a:xfrm>
        </p:grpSpPr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930" y="1616"/>
              <a:ext cx="635" cy="363"/>
            </a:xfrm>
            <a:prstGeom prst="rect">
              <a:avLst/>
            </a:prstGeom>
            <a:solidFill>
              <a:srgbClr val="99CC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975" y="1706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GB">
                  <a:solidFill>
                    <a:schemeClr val="tx2"/>
                  </a:solidFill>
                </a:rPr>
                <a:t>return</a:t>
              </a:r>
            </a:p>
          </p:txBody>
        </p:sp>
      </p:grpSp>
      <p:grpSp>
        <p:nvGrpSpPr>
          <p:cNvPr id="28" name="Group 30"/>
          <p:cNvGrpSpPr>
            <a:grpSpLocks/>
          </p:cNvGrpSpPr>
          <p:nvPr/>
        </p:nvGrpSpPr>
        <p:grpSpPr bwMode="auto">
          <a:xfrm>
            <a:off x="1764978" y="2781300"/>
            <a:ext cx="1079500" cy="576263"/>
            <a:chOff x="1837" y="2886"/>
            <a:chExt cx="680" cy="363"/>
          </a:xfrm>
        </p:grpSpPr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1837" y="2886"/>
              <a:ext cx="635" cy="363"/>
            </a:xfrm>
            <a:prstGeom prst="rect">
              <a:avLst/>
            </a:prstGeom>
            <a:solidFill>
              <a:srgbClr val="33996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1837" y="2976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GB">
                  <a:solidFill>
                    <a:schemeClr val="tx2"/>
                  </a:solidFill>
                </a:rPr>
                <a:t>Old EBP</a:t>
              </a:r>
            </a:p>
          </p:txBody>
        </p:sp>
      </p:grp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458466" y="2060575"/>
            <a:ext cx="11620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0x23cc78</a:t>
            </a:r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1764978" y="2205038"/>
            <a:ext cx="1008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33" name="Group 40"/>
          <p:cNvGrpSpPr>
            <a:grpSpLocks/>
          </p:cNvGrpSpPr>
          <p:nvPr/>
        </p:nvGrpSpPr>
        <p:grpSpPr bwMode="auto">
          <a:xfrm>
            <a:off x="2196778" y="4652963"/>
            <a:ext cx="3638550" cy="1990725"/>
            <a:chOff x="1202" y="2886"/>
            <a:chExt cx="2292" cy="1254"/>
          </a:xfrm>
        </p:grpSpPr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2" y="2886"/>
              <a:ext cx="2292" cy="12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</p:pic>
        <p:sp>
          <p:nvSpPr>
            <p:cNvPr id="35" name="Rectangle 39"/>
            <p:cNvSpPr>
              <a:spLocks noChangeArrowheads="1"/>
            </p:cNvSpPr>
            <p:nvPr/>
          </p:nvSpPr>
          <p:spPr bwMode="auto">
            <a:xfrm>
              <a:off x="1202" y="3249"/>
              <a:ext cx="1814" cy="182"/>
            </a:xfrm>
            <a:prstGeom prst="rect">
              <a:avLst/>
            </a:prstGeom>
            <a:solidFill>
              <a:srgbClr val="FF6600">
                <a:alpha val="45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pic>
        <p:nvPicPr>
          <p:cNvPr id="36" name="Picture 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066" y="4797425"/>
            <a:ext cx="8748712" cy="5524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</p:pic>
      <p:pic>
        <p:nvPicPr>
          <p:cNvPr id="37" name="Picture 4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041" y="4797425"/>
            <a:ext cx="8820150" cy="558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</p:pic>
      <p:sp>
        <p:nvSpPr>
          <p:cNvPr id="38" name="Rectangle 45"/>
          <p:cNvSpPr>
            <a:spLocks noChangeArrowheads="1"/>
          </p:cNvSpPr>
          <p:nvPr/>
        </p:nvSpPr>
        <p:spPr bwMode="auto">
          <a:xfrm>
            <a:off x="7381553" y="4941888"/>
            <a:ext cx="1728788" cy="217487"/>
          </a:xfrm>
          <a:prstGeom prst="rect">
            <a:avLst/>
          </a:prstGeom>
          <a:solidFill>
            <a:srgbClr val="FF9900">
              <a:alpha val="56000"/>
            </a:srgb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5581328" y="4941888"/>
            <a:ext cx="1728788" cy="217487"/>
          </a:xfrm>
          <a:prstGeom prst="rect">
            <a:avLst/>
          </a:prstGeom>
          <a:solidFill>
            <a:srgbClr val="FF9900">
              <a:alpha val="56000"/>
            </a:srgb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" name="Rectangle 47"/>
          <p:cNvSpPr>
            <a:spLocks noChangeArrowheads="1"/>
          </p:cNvSpPr>
          <p:nvPr/>
        </p:nvSpPr>
        <p:spPr bwMode="auto">
          <a:xfrm>
            <a:off x="2123753" y="4941888"/>
            <a:ext cx="3241675" cy="215900"/>
          </a:xfrm>
          <a:prstGeom prst="rect">
            <a:avLst/>
          </a:prstGeom>
          <a:solidFill>
            <a:srgbClr val="FF9900">
              <a:alpha val="56000"/>
            </a:srgb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48555E-6 L 2.77778E-6 0.0418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06358E-6 L 0.00174 0.091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4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9109 L 0.00174 0.1747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8.09249E-7 L -4.44444E-6 0.1750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48555E-6 L 2.77778E-6 0.04185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17479 L 0.00295 0.2633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2" grpId="0"/>
      <p:bldP spid="13" grpId="0"/>
      <p:bldP spid="14" grpId="0" animBg="1"/>
      <p:bldP spid="15" grpId="0" animBg="1"/>
      <p:bldP spid="16" grpId="0"/>
      <p:bldP spid="17" grpId="0" animBg="1"/>
      <p:bldP spid="18" grpId="0"/>
      <p:bldP spid="31" grpId="0"/>
      <p:bldP spid="32" grpId="0" animBg="1"/>
      <p:bldP spid="38" grpId="0" animBg="1"/>
      <p:bldP spid="39" grpId="0" animBg="1"/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Exploits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28</a:t>
            </a:fld>
            <a:endParaRPr lang="en-SG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32363" y="1125538"/>
            <a:ext cx="3789362" cy="49672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700"/>
              <a:t>#include &lt;stdio.h&gt;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700"/>
              <a:t>NeverExecute()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700"/>
              <a:t>{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700"/>
              <a:t>   printf("We'll never reach here\n");  exit(0);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7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7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700"/>
              <a:t>GetInput()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700"/>
              <a:t>{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700"/>
              <a:t>   char buffer[8];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700"/>
              <a:t>   gets(buffer);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700"/>
              <a:t>   puts(buffer);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7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7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700"/>
              <a:t>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700"/>
              <a:t>{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700"/>
              <a:t>  GetInput();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700"/>
              <a:t>}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395288" y="2205038"/>
            <a:ext cx="4106862" cy="41306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18" charset="2"/>
              <a:buChar char="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Objective </a:t>
            </a:r>
            <a:r>
              <a:rPr lang="en-GB" sz="2000" dirty="0" smtClean="0"/>
              <a:t>: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use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bufferoverflow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execute </a:t>
            </a:r>
            <a:b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NeverExecute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b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18" charset="2"/>
              <a:buChar char="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 to know address of the </a:t>
            </a:r>
            <a:r>
              <a:rPr lang="en-GB" sz="2000" dirty="0" smtClean="0"/>
              <a:t>function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NeverExecute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18" charset="2"/>
              <a:buChar char=""/>
              <a:tabLst/>
              <a:defRPr/>
            </a:pPr>
            <a:r>
              <a:rPr lang="en-GB" sz="2000" noProof="0" dirty="0" smtClean="0"/>
              <a:t>A debugger can help – we’ll learn more  in next topic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Heap Overflows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Storage is dynamically allocated and freed during program execution</a:t>
            </a:r>
          </a:p>
          <a:p>
            <a:r>
              <a:rPr lang="en-GB" dirty="0" smtClean="0"/>
              <a:t>Interspersed blocks of allocated and free memory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29</a:t>
            </a:fld>
            <a:endParaRPr lang="en-SG"/>
          </a:p>
        </p:txBody>
      </p:sp>
      <p:pic>
        <p:nvPicPr>
          <p:cNvPr id="6" name="Picture 4" descr="Figure8_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852936"/>
            <a:ext cx="3528392" cy="3560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Buffer Overflow?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buffer[5];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(buffer,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abcdefghijklmnopqrstuvwxyz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return;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</a:t>
            </a:fld>
            <a:endParaRPr lang="en-SG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210146"/>
          </a:xfrm>
        </p:spPr>
        <p:txBody>
          <a:bodyPr/>
          <a:lstStyle/>
          <a:p>
            <a:r>
              <a:rPr lang="en-GB" dirty="0" smtClean="0"/>
              <a:t>Heap Overflows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2776"/>
            <a:ext cx="8534400" cy="4988024"/>
          </a:xfrm>
        </p:spPr>
        <p:txBody>
          <a:bodyPr/>
          <a:lstStyle/>
          <a:p>
            <a:r>
              <a:rPr lang="en-GB" dirty="0" smtClean="0"/>
              <a:t>When overflow occurs, memory blocks are </a:t>
            </a:r>
            <a:br>
              <a:rPr lang="en-GB" dirty="0" smtClean="0"/>
            </a:br>
            <a:r>
              <a:rPr lang="en-GB" dirty="0" smtClean="0"/>
              <a:t>corrupted and results are unpredictable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30</a:t>
            </a:fld>
            <a:endParaRPr lang="en-SG"/>
          </a:p>
        </p:txBody>
      </p:sp>
      <p:pic>
        <p:nvPicPr>
          <p:cNvPr id="6" name="Picture 4" descr="Figure-8_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613" y="2870200"/>
            <a:ext cx="5759450" cy="3727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exploits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be used to update files not allowed to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.  Code Red worm affects IIS5</a:t>
            </a:r>
          </a:p>
          <a:p>
            <a:pPr lvl="2"/>
            <a:r>
              <a:rPr lang="en-GB" dirty="0" smtClean="0"/>
              <a:t>Deface web sites running IIS5</a:t>
            </a:r>
          </a:p>
          <a:p>
            <a:pPr lvl="2"/>
            <a:r>
              <a:rPr lang="en-GB" dirty="0" smtClean="0"/>
              <a:t>Attempt to launch </a:t>
            </a:r>
            <a:r>
              <a:rPr lang="en-GB" dirty="0" err="1" smtClean="0"/>
              <a:t>DoS</a:t>
            </a:r>
            <a:r>
              <a:rPr lang="en-GB" dirty="0" smtClean="0"/>
              <a:t> against White House</a:t>
            </a:r>
          </a:p>
          <a:p>
            <a:r>
              <a:rPr lang="en-GB" dirty="0" smtClean="0"/>
              <a:t>Escalate privilege over a system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31</a:t>
            </a:fld>
            <a:endParaRPr lang="en-SG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this vulnerability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White box testing technique and tools</a:t>
            </a:r>
          </a:p>
          <a:p>
            <a:pPr lvl="1"/>
            <a:r>
              <a:rPr lang="en-GB" dirty="0" smtClean="0"/>
              <a:t>Access to codes</a:t>
            </a:r>
          </a:p>
          <a:p>
            <a:pPr lvl="1"/>
            <a:r>
              <a:rPr lang="en-GB" dirty="0" smtClean="0"/>
              <a:t>Look for unsafe function like </a:t>
            </a:r>
            <a:r>
              <a:rPr lang="en-GB" dirty="0" err="1" smtClean="0"/>
              <a:t>strcpy</a:t>
            </a:r>
            <a:r>
              <a:rPr lang="en-GB" dirty="0" smtClean="0"/>
              <a:t>, gets, etc</a:t>
            </a:r>
          </a:p>
          <a:p>
            <a:pPr lvl="1"/>
            <a:r>
              <a:rPr lang="en-GB" dirty="0" smtClean="0"/>
              <a:t>Automated tools – RATS, ITS4, </a:t>
            </a:r>
            <a:r>
              <a:rPr lang="en-GB" dirty="0" err="1" smtClean="0"/>
              <a:t>FlawFinder</a:t>
            </a:r>
            <a:endParaRPr lang="en-GB" dirty="0" smtClean="0"/>
          </a:p>
          <a:p>
            <a:pPr lvl="2"/>
            <a:r>
              <a:rPr lang="en-GB" dirty="0" smtClean="0"/>
              <a:t>May generate false positive though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32</a:t>
            </a:fld>
            <a:endParaRPr lang="en-SG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210146"/>
          </a:xfrm>
        </p:spPr>
        <p:txBody>
          <a:bodyPr/>
          <a:lstStyle/>
          <a:p>
            <a:r>
              <a:rPr lang="en-GB" dirty="0" smtClean="0"/>
              <a:t>Finding this vulnerability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84784"/>
            <a:ext cx="8534400" cy="4916016"/>
          </a:xfrm>
        </p:spPr>
        <p:txBody>
          <a:bodyPr/>
          <a:lstStyle/>
          <a:p>
            <a:r>
              <a:rPr lang="en-GB" dirty="0" smtClean="0"/>
              <a:t>Black box testing technique</a:t>
            </a:r>
          </a:p>
          <a:p>
            <a:pPr lvl="1"/>
            <a:r>
              <a:rPr lang="en-GB" dirty="0" smtClean="0"/>
              <a:t>No access to codes</a:t>
            </a:r>
          </a:p>
          <a:p>
            <a:pPr lvl="1"/>
            <a:r>
              <a:rPr lang="en-GB" dirty="0" smtClean="0"/>
              <a:t>Look at data supplied by </a:t>
            </a:r>
            <a:r>
              <a:rPr lang="en-GB" dirty="0" err="1" smtClean="0"/>
              <a:t>untrusted</a:t>
            </a:r>
            <a:r>
              <a:rPr lang="en-GB" dirty="0" smtClean="0"/>
              <a:t> user</a:t>
            </a:r>
          </a:p>
          <a:p>
            <a:pPr lvl="2"/>
            <a:r>
              <a:rPr lang="en-GB" dirty="0" smtClean="0"/>
              <a:t>User interface, data files, API, registry, etc</a:t>
            </a:r>
          </a:p>
          <a:p>
            <a:pPr lvl="1"/>
            <a:r>
              <a:rPr lang="en-GB" dirty="0" smtClean="0"/>
              <a:t>Simple technique: just apply very long string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Fixing this vulnerability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Avoid unsafe functions like </a:t>
            </a:r>
            <a:r>
              <a:rPr lang="en-GB" dirty="0" err="1" smtClean="0"/>
              <a:t>strcpy</a:t>
            </a:r>
            <a:r>
              <a:rPr lang="en-GB" dirty="0" smtClean="0"/>
              <a:t> and use safer alternatives</a:t>
            </a:r>
          </a:p>
          <a:p>
            <a:r>
              <a:rPr lang="en-GB" dirty="0" smtClean="0"/>
              <a:t>Take particular care when copying, moving, storing data</a:t>
            </a:r>
          </a:p>
          <a:p>
            <a:r>
              <a:rPr lang="en-GB" dirty="0" smtClean="0"/>
              <a:t>Do not trust inputs</a:t>
            </a:r>
          </a:p>
          <a:p>
            <a:r>
              <a:rPr lang="en-GB" dirty="0" smtClean="0"/>
              <a:t>Check size of data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Exercises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the practical exercises for buffer overflow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35</a:t>
            </a:fld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Structure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9792" y="1124744"/>
            <a:ext cx="6120680" cy="5276056"/>
          </a:xfrm>
        </p:spPr>
        <p:txBody>
          <a:bodyPr/>
          <a:lstStyle/>
          <a:p>
            <a:r>
              <a:rPr lang="en-GB" dirty="0" smtClean="0"/>
              <a:t>Typically organised into 3 areas:</a:t>
            </a:r>
          </a:p>
          <a:p>
            <a:pPr lvl="1"/>
            <a:r>
              <a:rPr lang="en-GB" dirty="0" smtClean="0"/>
              <a:t>Code Segment</a:t>
            </a:r>
          </a:p>
          <a:p>
            <a:pPr lvl="1"/>
            <a:r>
              <a:rPr lang="en-GB" dirty="0" smtClean="0"/>
              <a:t>Stack Segment</a:t>
            </a:r>
          </a:p>
          <a:p>
            <a:pPr lvl="1"/>
            <a:r>
              <a:rPr lang="en-GB" dirty="0" smtClean="0"/>
              <a:t>Heap Segment</a:t>
            </a:r>
          </a:p>
          <a:p>
            <a:r>
              <a:rPr lang="en-GB" dirty="0" smtClean="0"/>
              <a:t>Heap and stack</a:t>
            </a:r>
            <a:br>
              <a:rPr lang="en-GB" dirty="0" smtClean="0"/>
            </a:br>
            <a:r>
              <a:rPr lang="en-GB" dirty="0" smtClean="0"/>
              <a:t>are dynamic</a:t>
            </a:r>
          </a:p>
          <a:p>
            <a:pPr lvl="2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</a:t>
            </a:fld>
            <a:endParaRPr lang="en-SG"/>
          </a:p>
        </p:txBody>
      </p:sp>
      <p:pic>
        <p:nvPicPr>
          <p:cNvPr id="7" name="Picture 7" descr="Stack like a stack of pap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24944"/>
            <a:ext cx="2459038" cy="2719387"/>
          </a:xfrm>
          <a:prstGeom prst="rect">
            <a:avLst/>
          </a:prstGeom>
          <a:noFill/>
        </p:spPr>
      </p:pic>
      <p:pic>
        <p:nvPicPr>
          <p:cNvPr id="8" name="Picture 5" descr="stac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916832"/>
            <a:ext cx="2565400" cy="4103687"/>
          </a:xfrm>
          <a:prstGeom prst="rect">
            <a:avLst/>
          </a:prstGeom>
          <a:noFill/>
        </p:spPr>
      </p:pic>
      <p:pic>
        <p:nvPicPr>
          <p:cNvPr id="9" name="Picture 9" descr="Huge%20Messy%20Offi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4077072"/>
            <a:ext cx="2305050" cy="2305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Structure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4744"/>
            <a:ext cx="8534400" cy="5132040"/>
          </a:xfrm>
        </p:spPr>
        <p:txBody>
          <a:bodyPr/>
          <a:lstStyle/>
          <a:p>
            <a:r>
              <a:rPr lang="en-GB" dirty="0" smtClean="0"/>
              <a:t>Buffer overflow can occur in:</a:t>
            </a:r>
          </a:p>
          <a:p>
            <a:pPr lvl="1"/>
            <a:r>
              <a:rPr lang="en-GB" dirty="0" smtClean="0"/>
              <a:t>Stack</a:t>
            </a:r>
          </a:p>
          <a:p>
            <a:pPr lvl="2"/>
            <a:r>
              <a:rPr lang="en-GB" sz="2400" dirty="0" smtClean="0"/>
              <a:t>Memory in stack is allocated for functions</a:t>
            </a:r>
          </a:p>
          <a:p>
            <a:pPr lvl="2"/>
            <a:r>
              <a:rPr lang="en-GB" sz="2400" dirty="0" smtClean="0"/>
              <a:t>Stores local variables and return pointers </a:t>
            </a:r>
          </a:p>
          <a:p>
            <a:pPr lvl="1"/>
            <a:r>
              <a:rPr lang="en-GB" dirty="0" smtClean="0"/>
              <a:t>Heap</a:t>
            </a:r>
          </a:p>
          <a:p>
            <a:pPr lvl="2"/>
            <a:r>
              <a:rPr lang="en-GB" sz="2400" dirty="0" smtClean="0"/>
              <a:t>Memory in the heap is for dynamically allocated memory</a:t>
            </a:r>
          </a:p>
          <a:p>
            <a:pPr lvl="2"/>
            <a:r>
              <a:rPr lang="en-GB" sz="2400" dirty="0" err="1" smtClean="0"/>
              <a:t>Eg</a:t>
            </a:r>
            <a:endParaRPr lang="en-GB" sz="2400" dirty="0" smtClean="0"/>
          </a:p>
          <a:p>
            <a:pPr lvl="3">
              <a:buNone/>
            </a:pPr>
            <a:r>
              <a:rPr lang="en-GB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*number;</a:t>
            </a:r>
          </a:p>
          <a:p>
            <a:pPr lvl="3">
              <a:buNone/>
            </a:pPr>
            <a:r>
              <a:rPr lang="en-GB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 = new </a:t>
            </a:r>
            <a:r>
              <a:rPr lang="en-GB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</a:t>
            </a:fld>
            <a:endParaRPr lang="en-S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exploited class of buffer overflows</a:t>
            </a:r>
          </a:p>
          <a:p>
            <a:r>
              <a:rPr lang="en-GB" dirty="0" smtClean="0"/>
              <a:t>Concept:</a:t>
            </a:r>
          </a:p>
          <a:p>
            <a:pPr lvl="1"/>
            <a:r>
              <a:rPr lang="en-GB" dirty="0"/>
              <a:t>When a function is called, the program will store the return address in the stack</a:t>
            </a:r>
          </a:p>
          <a:p>
            <a:pPr lvl="1"/>
            <a:r>
              <a:rPr lang="en-GB" dirty="0"/>
              <a:t>Attacker uses buffer overflow to overwrite parts of the memory with his own code</a:t>
            </a:r>
          </a:p>
          <a:p>
            <a:pPr lvl="1"/>
            <a:r>
              <a:rPr lang="en-GB" dirty="0"/>
              <a:t>Attacker also uses the buffer overflow to overwrite the return address in the stack to point to his code</a:t>
            </a:r>
          </a:p>
          <a:p>
            <a:pPr lvl="1"/>
            <a:r>
              <a:rPr lang="en-GB" dirty="0"/>
              <a:t>Program will now run the attacker’s code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</a:t>
            </a:fld>
            <a:endParaRPr lang="en-S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usage (LIFO)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Stacks are based on a Last-In-First-Out (LIFO) concept</a:t>
            </a:r>
          </a:p>
          <a:p>
            <a:r>
              <a:rPr lang="en-US" dirty="0" smtClean="0"/>
              <a:t>Data is “pushed” onto the top of the stack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899405" y="5363924"/>
            <a:ext cx="1152128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A</a:t>
            </a:r>
            <a:endParaRPr lang="en-SG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683381" y="5939988"/>
            <a:ext cx="2177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Bottom of Stack</a:t>
            </a:r>
            <a:endParaRPr lang="en-SG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2899405" y="4941168"/>
            <a:ext cx="1152128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B</a:t>
            </a:r>
            <a:endParaRPr lang="en-SG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2899405" y="4509120"/>
            <a:ext cx="1152128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</a:t>
            </a:r>
            <a:endParaRPr lang="en-SG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2843808" y="3068960"/>
            <a:ext cx="1152128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D</a:t>
            </a:r>
            <a:endParaRPr lang="en-SG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2899405" y="4139788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4149080"/>
            <a:ext cx="17387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Top of Stack</a:t>
            </a:r>
            <a:endParaRPr lang="en-SG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4499992" y="3501008"/>
            <a:ext cx="31357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“D” is pushed into stack</a:t>
            </a:r>
            <a:endParaRPr lang="en-SG" sz="2200" dirty="0"/>
          </a:p>
        </p:txBody>
      </p:sp>
      <p:cxnSp>
        <p:nvCxnSpPr>
          <p:cNvPr id="15" name="Straight Arrow Connector 14"/>
          <p:cNvCxnSpPr>
            <a:stCxn id="12" idx="3"/>
            <a:endCxn id="11" idx="1"/>
          </p:cNvCxnSpPr>
          <p:nvPr/>
        </p:nvCxnSpPr>
        <p:spPr>
          <a:xfrm flipV="1">
            <a:off x="2350306" y="4324454"/>
            <a:ext cx="549099" cy="40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</p:cNvCxnSpPr>
          <p:nvPr/>
        </p:nvCxnSpPr>
        <p:spPr>
          <a:xfrm>
            <a:off x="3419872" y="3499847"/>
            <a:ext cx="0" cy="434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usage (LIFO)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“popped” from the top of the stack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899405" y="5363924"/>
            <a:ext cx="1152128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A</a:t>
            </a:r>
            <a:endParaRPr lang="en-SG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683381" y="5939988"/>
            <a:ext cx="19255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Base of Stack</a:t>
            </a:r>
            <a:endParaRPr lang="en-SG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2899405" y="4941168"/>
            <a:ext cx="1152128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B</a:t>
            </a:r>
            <a:endParaRPr lang="en-SG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2899405" y="4509120"/>
            <a:ext cx="1152128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</a:t>
            </a:r>
            <a:endParaRPr lang="en-SG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2915816" y="4078233"/>
            <a:ext cx="1152128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D</a:t>
            </a:r>
            <a:endParaRPr lang="en-SG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2899405" y="3708901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3718193"/>
            <a:ext cx="17387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Top of Stack</a:t>
            </a:r>
            <a:endParaRPr lang="en-SG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4427984" y="2780928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“D” will be the first item to be popped from the stack</a:t>
            </a:r>
            <a:endParaRPr lang="en-SG" sz="2200" dirty="0"/>
          </a:p>
        </p:txBody>
      </p:sp>
      <p:cxnSp>
        <p:nvCxnSpPr>
          <p:cNvPr id="15" name="Straight Arrow Connector 14"/>
          <p:cNvCxnSpPr>
            <a:stCxn id="12" idx="3"/>
            <a:endCxn id="11" idx="1"/>
          </p:cNvCxnSpPr>
          <p:nvPr/>
        </p:nvCxnSpPr>
        <p:spPr>
          <a:xfrm flipV="1">
            <a:off x="2350306" y="3893567"/>
            <a:ext cx="549099" cy="40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3861048"/>
            <a:ext cx="3960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last item that goes into the stack will be the first item to go out</a:t>
            </a:r>
            <a:endParaRPr lang="en-SG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usage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program is run, the first function to run is often called the “main” or “entry point”</a:t>
            </a:r>
          </a:p>
          <a:p>
            <a:r>
              <a:rPr lang="en-US" dirty="0" smtClean="0"/>
              <a:t>When a function is running, it stores its local variables in the stack.</a:t>
            </a:r>
          </a:p>
          <a:p>
            <a:r>
              <a:rPr lang="en-US" dirty="0" smtClean="0"/>
              <a:t>The stack will grow and shrink as functions are called and returned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9</a:t>
            </a:fld>
            <a:endParaRPr lang="en-SG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6544</TotalTime>
  <Words>1603</Words>
  <Application>Microsoft Office PowerPoint</Application>
  <PresentationFormat>On-screen Show (4:3)</PresentationFormat>
  <Paragraphs>368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Black</vt:lpstr>
      <vt:lpstr>Calibri</vt:lpstr>
      <vt:lpstr>Courier New</vt:lpstr>
      <vt:lpstr>Wingdings</vt:lpstr>
      <vt:lpstr>Wingdings 2</vt:lpstr>
      <vt:lpstr>Prefab</vt:lpstr>
      <vt:lpstr>Topic 14 Buffer Overflows  </vt:lpstr>
      <vt:lpstr>What is Buffer Overflow?</vt:lpstr>
      <vt:lpstr>What is Buffer Overflow?</vt:lpstr>
      <vt:lpstr>Memory Structure</vt:lpstr>
      <vt:lpstr>Memory Structure</vt:lpstr>
      <vt:lpstr>Stack Overflows</vt:lpstr>
      <vt:lpstr>Stack usage (LIFO)</vt:lpstr>
      <vt:lpstr>Stack usage (LIFO)</vt:lpstr>
      <vt:lpstr>Stack usage</vt:lpstr>
      <vt:lpstr>Stack usage</vt:lpstr>
      <vt:lpstr>Stack usage</vt:lpstr>
      <vt:lpstr>Stack usage</vt:lpstr>
      <vt:lpstr>Stack usage</vt:lpstr>
      <vt:lpstr>Stack Problem</vt:lpstr>
      <vt:lpstr>Stack Overflow</vt:lpstr>
      <vt:lpstr>Data Stack</vt:lpstr>
      <vt:lpstr>Stack Overflow</vt:lpstr>
      <vt:lpstr>PowerPoint Presentation</vt:lpstr>
      <vt:lpstr>Exploiting Stack Overflow</vt:lpstr>
      <vt:lpstr>Shell Code Examples</vt:lpstr>
      <vt:lpstr>Stack Frames</vt:lpstr>
      <vt:lpstr>Stack Frames</vt:lpstr>
      <vt:lpstr>Stack Frames</vt:lpstr>
      <vt:lpstr>Understand Stack Frame</vt:lpstr>
      <vt:lpstr>Understand Stack Frame</vt:lpstr>
      <vt:lpstr>Understand Stack Frame</vt:lpstr>
      <vt:lpstr>PowerPoint Presentation</vt:lpstr>
      <vt:lpstr>Exploits</vt:lpstr>
      <vt:lpstr>Heap Overflows</vt:lpstr>
      <vt:lpstr>Heap Overflows</vt:lpstr>
      <vt:lpstr>Other exploits</vt:lpstr>
      <vt:lpstr>Finding this vulnerability</vt:lpstr>
      <vt:lpstr>Finding this vulnerability</vt:lpstr>
      <vt:lpstr>Fixing this vulnerability</vt:lpstr>
      <vt:lpstr>Practical Exercises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XYZ</dc:title>
  <dc:creator>staff</dc:creator>
  <cp:lastModifiedBy>Eileen Yeo</cp:lastModifiedBy>
  <cp:revision>110</cp:revision>
  <dcterms:created xsi:type="dcterms:W3CDTF">2012-02-22T05:39:57Z</dcterms:created>
  <dcterms:modified xsi:type="dcterms:W3CDTF">2020-01-08T07:11:17Z</dcterms:modified>
</cp:coreProperties>
</file>