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22"/>
  </p:notesMasterIdLst>
  <p:sldIdLst>
    <p:sldId id="256" r:id="rId2"/>
    <p:sldId id="614" r:id="rId3"/>
    <p:sldId id="615" r:id="rId4"/>
    <p:sldId id="650" r:id="rId5"/>
    <p:sldId id="616" r:id="rId6"/>
    <p:sldId id="647" r:id="rId7"/>
    <p:sldId id="649" r:id="rId8"/>
    <p:sldId id="617" r:id="rId9"/>
    <p:sldId id="618" r:id="rId10"/>
    <p:sldId id="619" r:id="rId11"/>
    <p:sldId id="620" r:id="rId12"/>
    <p:sldId id="621" r:id="rId13"/>
    <p:sldId id="623" r:id="rId14"/>
    <p:sldId id="624" r:id="rId15"/>
    <p:sldId id="625" r:id="rId16"/>
    <p:sldId id="648" r:id="rId17"/>
    <p:sldId id="626" r:id="rId18"/>
    <p:sldId id="644" r:id="rId19"/>
    <p:sldId id="645" r:id="rId20"/>
    <p:sldId id="64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CC99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FBA7D-48B1-422E-81F4-1DF1DB2B14AA}" type="datetimeFigureOut">
              <a:rPr lang="en-SG" smtClean="0"/>
              <a:pPr/>
              <a:t>25/1/2021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9A66-8ECF-43F7-8F92-429B407F8A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57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 userDrawn="1"/>
        </p:nvSpPr>
        <p:spPr>
          <a:xfrm flipV="1">
            <a:off x="228600" y="4724400"/>
            <a:ext cx="8686800" cy="1828800"/>
          </a:xfrm>
          <a:prstGeom prst="round2SameRect">
            <a:avLst>
              <a:gd name="adj1" fmla="val 10784"/>
              <a:gd name="adj2" fmla="val 0"/>
            </a:avLst>
          </a:prstGeom>
          <a:noFill/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6152728"/>
          </a:xfrm>
          <a:prstGeom prst="round2SameRect">
            <a:avLst>
              <a:gd name="adj1" fmla="val 2821"/>
              <a:gd name="adj2" fmla="val 0"/>
            </a:avLst>
          </a:prstGeom>
          <a:noFill/>
          <a:ln w="127000" cap="rnd" cmpd="sng" algn="ctr">
            <a:solidFill>
              <a:srgbClr val="53D2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4191744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85344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287782"/>
          </a:xfrm>
        </p:spPr>
        <p:txBody>
          <a:bodyPr/>
          <a:lstStyle/>
          <a:p>
            <a:fld id="{351F3A9A-32B4-4B5F-8CEB-00D2610D61C0}" type="datetime1">
              <a:rPr lang="en-SG" smtClean="0"/>
              <a:pPr/>
              <a:t>25/1/2021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429000" cy="287782"/>
          </a:xfrm>
        </p:spPr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057400" cy="287782"/>
          </a:xfrm>
        </p:spPr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9EE-18B7-46D1-8FC7-872300A64691}" type="datetime1">
              <a:rPr lang="en-SG" smtClean="0"/>
              <a:pPr/>
              <a:t>25/1/2021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00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EB9-9910-44AA-8CC3-CC2552DAC07D}" type="datetime1">
              <a:rPr lang="en-SG" smtClean="0"/>
              <a:pPr/>
              <a:t>25/1/2021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7029450" y="274638"/>
            <a:ext cx="17526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2211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51320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D5-0BF8-45EB-81C0-31DF3330CF61}" type="datetime1">
              <a:rPr lang="en-SG" smtClean="0"/>
              <a:pPr/>
              <a:t>25/1/2021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228600" y="5257800"/>
            <a:ext cx="86868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5410200"/>
            <a:ext cx="77724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AD1-D5BF-46CC-8E1F-4C3DF8561F6F}" type="datetime1">
              <a:rPr lang="en-SG" smtClean="0"/>
              <a:pPr/>
              <a:t>25/1/2021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1752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A7B6-F61A-4820-9B9A-5D3F7FE162F2}" type="datetime1">
              <a:rPr lang="en-SG" smtClean="0"/>
              <a:pPr/>
              <a:t>25/1/2021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1752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01752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4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4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1E42-6DFC-4717-8DEF-6A776749950B}" type="datetime1">
              <a:rPr lang="en-SG" smtClean="0"/>
              <a:pPr/>
              <a:t>25/1/2021</a:t>
            </a:fld>
            <a:endParaRPr lang="en-SG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C73D-1A75-4F9B-9581-062EE3A70B8B}" type="datetime1">
              <a:rPr lang="en-SG" smtClean="0"/>
              <a:pPr/>
              <a:t>25/1/2021</a:t>
            </a:fld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4B1-25AE-458A-8E2F-ED5C0431CD12}" type="datetime1">
              <a:rPr lang="en-SG" smtClean="0"/>
              <a:pPr/>
              <a:t>25/1/2021</a:t>
            </a:fld>
            <a:endParaRPr lang="en-SG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3961-C321-499F-8674-72111E2D33F6}" type="datetime1">
              <a:rPr lang="en-SG" smtClean="0"/>
              <a:pPr/>
              <a:t>25/1/2021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524000"/>
            <a:ext cx="86868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AB02-61EE-4AF9-B5B9-96A8BE0B2EE6}" type="datetime1">
              <a:rPr lang="en-SG" smtClean="0"/>
              <a:pPr/>
              <a:t>25/1/2021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 useBgFill="1">
        <p:nvSpPr>
          <p:cNvPr id="9" name="Rectangle 8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28600" y="152400"/>
            <a:ext cx="8686800" cy="144000"/>
          </a:xfrm>
          <a:prstGeom prst="round2SameRect">
            <a:avLst>
              <a:gd name="adj1" fmla="val 4902"/>
              <a:gd name="adj2" fmla="val 0"/>
            </a:avLst>
          </a:prstGeom>
          <a:solidFill>
            <a:srgbClr val="53D2FF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88AE6C1-1D78-4E3C-97DA-DDEAFB5D9E94}" type="datetime1">
              <a:rPr lang="en-SG" smtClean="0"/>
              <a:pPr/>
              <a:t>25/1/2021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Ethical Hacking and Defences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41AA668-B864-4FD1-AF09-4B71522EA5AB}" type="slidenum">
              <a:rPr lang="en-SG" smtClean="0"/>
              <a:pPr/>
              <a:t>‹#›</a:t>
            </a:fld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4625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Topic 15</a:t>
            </a:r>
            <a:br>
              <a:rPr lang="en-US" smtClean="0"/>
            </a:br>
            <a:r>
              <a:rPr lang="en-US" smtClean="0"/>
              <a:t> Format String Attack</a:t>
            </a: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ST251Z Ethical Hacking and </a:t>
            </a:r>
            <a:r>
              <a:rPr lang="en-US" dirty="0" err="1" smtClean="0"/>
              <a:t>Defences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Crash the application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Crashing our own application is not fun</a:t>
            </a:r>
          </a:p>
          <a:p>
            <a:r>
              <a:rPr lang="en-GB" dirty="0" smtClean="0"/>
              <a:t>The same technique can be used to crash remote applications, </a:t>
            </a:r>
            <a:r>
              <a:rPr lang="en-GB" dirty="0" err="1" smtClean="0"/>
              <a:t>eg</a:t>
            </a:r>
            <a:r>
              <a:rPr lang="en-GB" dirty="0" smtClean="0"/>
              <a:t> a remote web service</a:t>
            </a:r>
          </a:p>
          <a:p>
            <a:r>
              <a:rPr lang="en-GB" dirty="0" smtClean="0"/>
              <a:t>Hence, resulting in denial of service attack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Write to stack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%n – writes the number of characters formatted by the </a:t>
            </a:r>
            <a:r>
              <a:rPr lang="en-GB" dirty="0" err="1" smtClean="0"/>
              <a:t>printf</a:t>
            </a:r>
            <a:r>
              <a:rPr lang="en-GB" dirty="0" smtClean="0"/>
              <a:t> function to the specified memory address.</a:t>
            </a:r>
          </a:p>
          <a:p>
            <a:r>
              <a:rPr lang="en-GB" dirty="0" err="1" smtClean="0"/>
              <a:t>Eg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Running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formatit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x_%x_%x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/>
              <a:t>gives the result: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80000_6f38c_7ffdf000</a:t>
            </a:r>
          </a:p>
          <a:p>
            <a:r>
              <a:rPr lang="en-GB" dirty="0" smtClean="0"/>
              <a:t>Note the last %x gives the value 7ffdf000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Write to stack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now do a %n:</a:t>
            </a:r>
            <a:br>
              <a:rPr lang="en-GB" dirty="0" smtClean="0"/>
            </a:b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formatit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x_%x_</a:t>
            </a:r>
            <a:r>
              <a:rPr lang="en-GB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</a:t>
            </a:r>
            <a:endParaRPr lang="en-GB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/>
          </a:p>
          <a:p>
            <a:r>
              <a:rPr lang="en-GB" dirty="0"/>
              <a:t>String printed out : </a:t>
            </a:r>
            <a:r>
              <a:rPr lang="en-GB" dirty="0">
                <a:solidFill>
                  <a:srgbClr val="FF0000"/>
                </a:solidFill>
              </a:rPr>
              <a:t>80000_6f38c_</a:t>
            </a:r>
            <a:endParaRPr lang="en-GB" dirty="0"/>
          </a:p>
          <a:p>
            <a:r>
              <a:rPr lang="en-GB" dirty="0"/>
              <a:t>Number of characters printed out : 12 (in decimal), or 0C in hexadecimal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So the value of 0C (or 0x0C) will be written to the address 0x7ffdf000</a:t>
            </a:r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13</a:t>
            </a:fld>
            <a:endParaRPr lang="en-SG"/>
          </a:p>
        </p:txBody>
      </p:sp>
      <p:pic>
        <p:nvPicPr>
          <p:cNvPr id="6" name="Picture 4" descr="Figure-10_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01426"/>
            <a:ext cx="8280400" cy="671195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63688" y="6021288"/>
            <a:ext cx="51305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dirty="0" smtClean="0"/>
              <a:t>The address 7ffdf000 now contains the value 0C</a:t>
            </a:r>
            <a:endParaRPr lang="en-SG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267744" y="5733256"/>
            <a:ext cx="360040" cy="28803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dirty="0" smtClean="0"/>
              <a:t>main(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argc</a:t>
            </a:r>
            <a:r>
              <a:rPr lang="en-GB" dirty="0" smtClean="0"/>
              <a:t>, char *</a:t>
            </a:r>
            <a:r>
              <a:rPr lang="en-GB" dirty="0" err="1" smtClean="0"/>
              <a:t>argv</a:t>
            </a:r>
            <a:r>
              <a:rPr lang="en-GB" dirty="0" smtClean="0"/>
              <a:t>[])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dirty="0" smtClean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dirty="0" smtClean="0"/>
              <a:t>  </a:t>
            </a:r>
            <a:r>
              <a:rPr lang="en-GB" dirty="0" err="1" smtClean="0"/>
              <a:t>int</a:t>
            </a:r>
            <a:r>
              <a:rPr lang="en-GB" dirty="0" smtClean="0"/>
              <a:t> a=1;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dirty="0" smtClean="0"/>
              <a:t>  </a:t>
            </a:r>
            <a:r>
              <a:rPr lang="en-GB" dirty="0" err="1" smtClean="0"/>
              <a:t>int</a:t>
            </a:r>
            <a:r>
              <a:rPr lang="en-GB" dirty="0" smtClean="0"/>
              <a:t> b=2;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dirty="0" smtClean="0"/>
              <a:t>  </a:t>
            </a:r>
            <a:r>
              <a:rPr lang="en-GB" dirty="0" err="1" smtClean="0"/>
              <a:t>int</a:t>
            </a:r>
            <a:r>
              <a:rPr lang="en-GB" dirty="0" smtClean="0"/>
              <a:t> c=8;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dirty="0" smtClean="0"/>
              <a:t>  </a:t>
            </a:r>
            <a:r>
              <a:rPr lang="en-GB" dirty="0" err="1" smtClean="0"/>
              <a:t>printf</a:t>
            </a:r>
            <a:r>
              <a:rPr lang="en-GB" dirty="0" smtClean="0"/>
              <a:t>("%</a:t>
            </a:r>
            <a:r>
              <a:rPr lang="en-GB" dirty="0" err="1" smtClean="0"/>
              <a:t>p,%p",&amp;a,a</a:t>
            </a:r>
            <a:r>
              <a:rPr lang="en-GB" dirty="0" smtClean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dirty="0" smtClean="0"/>
              <a:t>  </a:t>
            </a:r>
            <a:r>
              <a:rPr lang="en-GB" dirty="0" err="1" smtClean="0"/>
              <a:t>printf</a:t>
            </a:r>
            <a:r>
              <a:rPr lang="en-GB" dirty="0" smtClean="0"/>
              <a:t>(</a:t>
            </a:r>
            <a:r>
              <a:rPr lang="en-GB" dirty="0" err="1" smtClean="0"/>
              <a:t>argv</a:t>
            </a:r>
            <a:r>
              <a:rPr lang="en-GB" dirty="0" smtClean="0"/>
              <a:t>[1]);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dirty="0" smtClean="0"/>
              <a:t>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dirty="0" smtClean="0"/>
              <a:t>}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14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876330" y="4581128"/>
            <a:ext cx="5904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200" dirty="0" smtClean="0">
                <a:solidFill>
                  <a:srgbClr val="0000CC"/>
                </a:solidFill>
              </a:rPr>
              <a:t>This </a:t>
            </a:r>
            <a:r>
              <a:rPr lang="en-SG" sz="2200" dirty="0" err="1" smtClean="0">
                <a:solidFill>
                  <a:srgbClr val="0000CC"/>
                </a:solidFill>
              </a:rPr>
              <a:t>printf</a:t>
            </a:r>
            <a:r>
              <a:rPr lang="en-SG" sz="2200" dirty="0" smtClean="0">
                <a:solidFill>
                  <a:srgbClr val="0000CC"/>
                </a:solidFill>
              </a:rPr>
              <a:t> is missing the format string, </a:t>
            </a:r>
            <a:r>
              <a:rPr lang="en-SG" sz="2200" dirty="0" err="1" smtClean="0">
                <a:solidFill>
                  <a:srgbClr val="0000CC"/>
                </a:solidFill>
              </a:rPr>
              <a:t>eg</a:t>
            </a:r>
            <a:r>
              <a:rPr lang="en-SG" sz="2200" dirty="0" smtClean="0">
                <a:solidFill>
                  <a:srgbClr val="0000CC"/>
                </a:solidFill>
              </a:rPr>
              <a:t> %s, so it is vulnerable to a format string attack</a:t>
            </a:r>
            <a:endParaRPr lang="en-SG" sz="2200" dirty="0">
              <a:solidFill>
                <a:srgbClr val="0000CC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895600" y="4149080"/>
            <a:ext cx="668288" cy="432048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15</a:t>
            </a:fld>
            <a:endParaRPr lang="en-SG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" y="1412776"/>
            <a:ext cx="9053513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67744" y="4797152"/>
            <a:ext cx="61221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dirty="0" smtClean="0"/>
              <a:t>The contents of the stack could be displayed and modified</a:t>
            </a:r>
            <a:endParaRPr lang="en-S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</a:p>
          <a:p>
            <a:pPr lvl="1"/>
            <a:r>
              <a:rPr lang="en-US" dirty="0" smtClean="0"/>
              <a:t>Format Parameter %n</a:t>
            </a:r>
          </a:p>
          <a:p>
            <a:r>
              <a:rPr lang="en-US" dirty="0" smtClean="0"/>
              <a:t>Exercise 3 and Exercise 4</a:t>
            </a:r>
          </a:p>
          <a:p>
            <a:pPr lvl="1"/>
            <a:r>
              <a:rPr lang="en-SG" dirty="0" smtClean="0"/>
              <a:t>Using Format String vulnerabilities to change the values of local variables</a:t>
            </a:r>
            <a:endParaRPr lang="en-US" dirty="0" smtClean="0"/>
          </a:p>
          <a:p>
            <a:r>
              <a:rPr lang="en-US" dirty="0" smtClean="0"/>
              <a:t>Exercise 5</a:t>
            </a:r>
          </a:p>
          <a:p>
            <a:pPr lvl="1"/>
            <a:r>
              <a:rPr lang="en-US" dirty="0" smtClean="0"/>
              <a:t>Using a Debugger</a:t>
            </a:r>
          </a:p>
          <a:p>
            <a:r>
              <a:rPr lang="en-US" dirty="0" smtClean="0"/>
              <a:t>Exercise 6 and Exercise 7</a:t>
            </a:r>
          </a:p>
          <a:p>
            <a:pPr lvl="1"/>
            <a:r>
              <a:rPr lang="en-US" dirty="0" smtClean="0"/>
              <a:t>Using the Debugger to examine and change memory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16</a:t>
            </a:fld>
            <a:endParaRPr lang="en-S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Exploiting the stack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holy grail of format string exploit =&gt; execute arbitrary code</a:t>
            </a:r>
          </a:p>
          <a:p>
            <a:r>
              <a:rPr lang="en-GB" dirty="0" smtClean="0"/>
              <a:t>The hacker will try to insert his code as part of the input string and cause the return pointer on the stack to execute his inserted code.</a:t>
            </a:r>
          </a:p>
          <a:p>
            <a:pPr lvl="1"/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17</a:t>
            </a:fld>
            <a:endParaRPr lang="en-S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Fixing the vulnerability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 codes that formats user input</a:t>
            </a:r>
          </a:p>
          <a:p>
            <a:r>
              <a:rPr lang="en-GB" dirty="0" smtClean="0"/>
              <a:t>Ensure that these codes format </a:t>
            </a:r>
            <a:r>
              <a:rPr lang="en-GB" dirty="0" err="1" smtClean="0"/>
              <a:t>specifiers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eg</a:t>
            </a:r>
            <a:r>
              <a:rPr lang="en-GB" dirty="0" smtClean="0"/>
              <a:t>. </a:t>
            </a:r>
            <a:r>
              <a:rPr lang="en-GB" dirty="0" err="1" smtClean="0"/>
              <a:t>printf</a:t>
            </a:r>
            <a:r>
              <a:rPr lang="en-GB" dirty="0" smtClean="0"/>
              <a:t>(“%s”, </a:t>
            </a:r>
            <a:r>
              <a:rPr lang="en-GB" dirty="0" err="1" smtClean="0"/>
              <a:t>userinput</a:t>
            </a:r>
            <a:r>
              <a:rPr lang="en-GB" dirty="0" smtClean="0"/>
              <a:t>)</a:t>
            </a:r>
          </a:p>
          <a:p>
            <a:r>
              <a:rPr lang="en-GB" dirty="0" smtClean="0"/>
              <a:t>Automated tools available:</a:t>
            </a:r>
          </a:p>
          <a:p>
            <a:pPr lvl="1"/>
            <a:r>
              <a:rPr lang="en-GB" dirty="0" smtClean="0"/>
              <a:t>RATS – free scanner for C, C++</a:t>
            </a:r>
          </a:p>
          <a:p>
            <a:pPr lvl="1"/>
            <a:r>
              <a:rPr lang="en-GB" dirty="0" err="1" smtClean="0"/>
              <a:t>Flawfinder</a:t>
            </a:r>
            <a:r>
              <a:rPr lang="en-GB" dirty="0" smtClean="0"/>
              <a:t> – </a:t>
            </a:r>
            <a:r>
              <a:rPr lang="en-GB" dirty="0" err="1" smtClean="0"/>
              <a:t>opensource</a:t>
            </a:r>
            <a:r>
              <a:rPr lang="en-GB" dirty="0" smtClean="0"/>
              <a:t> scanner for C, C++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18</a:t>
            </a:fld>
            <a:endParaRPr lang="en-S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Fixing the vulnerability	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Automated tools available:</a:t>
            </a:r>
          </a:p>
          <a:p>
            <a:pPr lvl="1"/>
            <a:r>
              <a:rPr lang="en-GB" dirty="0" smtClean="0"/>
              <a:t>PSCAN – open source dedicated format string scanner</a:t>
            </a:r>
          </a:p>
          <a:p>
            <a:r>
              <a:rPr lang="en-GB" dirty="0" smtClean="0"/>
              <a:t>Automated tools may generate ‘false positives’</a:t>
            </a:r>
          </a:p>
          <a:p>
            <a:r>
              <a:rPr lang="en-GB" dirty="0" smtClean="0"/>
              <a:t>Black box testing with ‘%x’, ‘%s’, ‘%n’ can also uncover format string vulnerabilities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19</a:t>
            </a:fld>
            <a:endParaRPr lang="en-S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Format String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programming exercise: </a:t>
            </a:r>
            <a:r>
              <a:rPr lang="en-GB" dirty="0" err="1" smtClean="0"/>
              <a:t>HelloWorld</a:t>
            </a:r>
            <a:endParaRPr lang="en-GB" dirty="0" smtClean="0"/>
          </a:p>
          <a:p>
            <a:r>
              <a:rPr lang="en-GB" dirty="0" smtClean="0"/>
              <a:t>Alert(), </a:t>
            </a:r>
            <a:r>
              <a:rPr lang="en-GB" dirty="0" err="1" smtClean="0"/>
              <a:t>MsgBox</a:t>
            </a:r>
            <a:r>
              <a:rPr lang="en-GB" dirty="0" smtClean="0"/>
              <a:t>(), </a:t>
            </a:r>
            <a:r>
              <a:rPr lang="en-GB" dirty="0" err="1" smtClean="0"/>
              <a:t>System.out.println</a:t>
            </a:r>
            <a:r>
              <a:rPr lang="en-GB" dirty="0" smtClean="0"/>
              <a:t>(), </a:t>
            </a:r>
            <a:r>
              <a:rPr lang="en-GB" dirty="0" err="1" smtClean="0"/>
              <a:t>printf</a:t>
            </a:r>
            <a:r>
              <a:rPr lang="en-GB" dirty="0" smtClean="0"/>
              <a:t>()</a:t>
            </a:r>
          </a:p>
          <a:p>
            <a:r>
              <a:rPr lang="en-GB" dirty="0" smtClean="0"/>
              <a:t>Takes whatever strings you specifies and display them in the output console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Windows DEP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Since Windows XP SP 2, MS Windows has a built in Data </a:t>
            </a:r>
            <a:r>
              <a:rPr lang="en-GB" smtClean="0"/>
              <a:t>Execution Prevention </a:t>
            </a:r>
            <a:r>
              <a:rPr lang="en-GB" dirty="0" smtClean="0"/>
              <a:t>(DEP) turned on by default for essential services</a:t>
            </a:r>
          </a:p>
          <a:p>
            <a:r>
              <a:rPr lang="en-GB" dirty="0" smtClean="0"/>
              <a:t>Prevents execution of code in the stack</a:t>
            </a:r>
          </a:p>
          <a:p>
            <a:r>
              <a:rPr lang="en-GB" dirty="0" smtClean="0"/>
              <a:t>Hence preventing format string exploits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20</a:t>
            </a:fld>
            <a:endParaRPr 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problem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72008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dirty="0" smtClean="0"/>
              <a:t>What does this C program do?</a:t>
            </a:r>
          </a:p>
          <a:p>
            <a:pPr>
              <a:buFont typeface="Wingdings" pitchFamily="2" charset="2"/>
              <a:buNone/>
            </a:pPr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99592" y="2162009"/>
            <a:ext cx="6840760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>
              <a:buFont typeface="Wingdings" pitchFamily="2" charset="2"/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%s",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pPr>
              <a:buFont typeface="Wingdings" pitchFamily="2" charset="2"/>
              <a:buNone/>
            </a:pP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>
              <a:buFont typeface="Wingdings" pitchFamily="2" charset="2"/>
              <a:buNone/>
            </a:pP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601988" y="4428059"/>
            <a:ext cx="2016224" cy="417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 2" pitchFamily="18" charset="2"/>
              <a:buChar char="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3736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94560" indent="-182880" algn="l" defTabSz="914400" rtl="0" eaLnBrk="1" latinLnBrk="0" hangingPunct="1">
              <a:spcBef>
                <a:spcPts val="310"/>
              </a:spcBef>
              <a:buClr>
                <a:schemeClr val="accent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GB" dirty="0" err="1" smtClean="0"/>
              <a:t>formatit.c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880576" y="5107900"/>
            <a:ext cx="67345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600" dirty="0" smtClean="0"/>
              <a:t>The program will print out the first argument </a:t>
            </a:r>
            <a:endParaRPr lang="en-SG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problem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59"/>
            <a:ext cx="8534400" cy="95985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GB" dirty="0" smtClean="0"/>
              <a:t>What happens if the format string %s is missing from the </a:t>
            </a:r>
            <a:r>
              <a:rPr lang="en-GB" dirty="0" err="1" smtClean="0"/>
              <a:t>printf</a:t>
            </a:r>
            <a:r>
              <a:rPr lang="en-GB" dirty="0" smtClean="0"/>
              <a:t> line?</a:t>
            </a:r>
          </a:p>
          <a:p>
            <a:pPr>
              <a:buFont typeface="Wingdings" pitchFamily="2" charset="2"/>
              <a:buNone/>
            </a:pPr>
            <a:endParaRPr lang="en-GB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99592" y="2401786"/>
            <a:ext cx="6840760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>
              <a:buFont typeface="Wingdings" pitchFamily="2" charset="2"/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pPr>
              <a:buFont typeface="Wingdings" pitchFamily="2" charset="2"/>
              <a:buNone/>
            </a:pP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>
              <a:buFont typeface="Wingdings" pitchFamily="2" charset="2"/>
              <a:buNone/>
            </a:pP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601988" y="4667836"/>
            <a:ext cx="2016224" cy="417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 2" pitchFamily="18" charset="2"/>
              <a:buChar char="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3736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94560" indent="-182880" algn="l" defTabSz="914400" rtl="0" eaLnBrk="1" latinLnBrk="0" hangingPunct="1">
              <a:spcBef>
                <a:spcPts val="310"/>
              </a:spcBef>
              <a:buClr>
                <a:schemeClr val="accent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GB" dirty="0" err="1" smtClean="0"/>
              <a:t>formatit.c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880576" y="5107900"/>
            <a:ext cx="75798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dirty="0" smtClean="0"/>
              <a:t>The </a:t>
            </a:r>
            <a:r>
              <a:rPr lang="en-SG" sz="2600" smtClean="0"/>
              <a:t>program can </a:t>
            </a:r>
            <a:r>
              <a:rPr lang="en-SG" sz="2600" dirty="0" smtClean="0"/>
              <a:t>still print out the first argument.</a:t>
            </a:r>
          </a:p>
          <a:p>
            <a:r>
              <a:rPr lang="en-SG" sz="2600" dirty="0" smtClean="0"/>
              <a:t>However, the program is now vulnerable to a format string attack.</a:t>
            </a: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42496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output?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600" dirty="0" smtClean="0"/>
              <a:t>If you run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formatit</a:t>
            </a:r>
            <a:r>
              <a:rPr lang="en-GB" sz="2600" dirty="0" smtClean="0"/>
              <a:t> with a string argument, it will print out that string</a:t>
            </a:r>
          </a:p>
          <a:p>
            <a:endParaRPr lang="en-GB" sz="2600" dirty="0" smtClean="0"/>
          </a:p>
          <a:p>
            <a:endParaRPr lang="en-GB" sz="2600" dirty="0"/>
          </a:p>
          <a:p>
            <a:endParaRPr lang="en-GB" sz="2600" dirty="0" smtClean="0"/>
          </a:p>
          <a:p>
            <a:endParaRPr lang="en-GB" sz="2600" dirty="0" smtClean="0"/>
          </a:p>
          <a:p>
            <a:endParaRPr lang="en-GB" sz="2600" dirty="0" smtClean="0"/>
          </a:p>
          <a:p>
            <a:endParaRPr lang="en-GB" sz="2600" dirty="0"/>
          </a:p>
          <a:p>
            <a:r>
              <a:rPr lang="en-GB" sz="2600" dirty="0" smtClean="0"/>
              <a:t>But if you run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formatit</a:t>
            </a:r>
            <a:r>
              <a:rPr lang="en-GB" sz="2600" dirty="0" smtClean="0"/>
              <a:t> with %s or %x in the argument,  the program will print the value in the top of stack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276872"/>
            <a:ext cx="4806492" cy="2535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Practical Exercise 1</a:t>
            </a:r>
          </a:p>
          <a:p>
            <a:pPr lvl="1"/>
            <a:r>
              <a:rPr lang="en-US" dirty="0" smtClean="0"/>
              <a:t>Use Format String attacks to view contents of stack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800" dirty="0" smtClean="0"/>
              <a:t>Use Perl or Python to print characters</a:t>
            </a:r>
            <a:endParaRPr lang="en-S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534400" cy="5204048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In Format String attacks, we may need to repeat a sequence of characters repeatedly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formatit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x.%x.%x.%x.%x.%x.%x.%x</a:t>
            </a:r>
            <a:endParaRPr lang="en-S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dirty="0" smtClean="0"/>
              <a:t>Perl or Python can help 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formatit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'print("%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x." x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8)') 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formatit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 -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'print("%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8)') 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dirty="0"/>
              <a:t>Perl </a:t>
            </a:r>
            <a:r>
              <a:rPr lang="en-SG" dirty="0" smtClean="0"/>
              <a:t>and Python can also print any character using its </a:t>
            </a:r>
            <a:r>
              <a:rPr lang="en-SG" dirty="0" err="1" smtClean="0"/>
              <a:t>Ascii</a:t>
            </a:r>
            <a:r>
              <a:rPr lang="en-SG" dirty="0" smtClean="0"/>
              <a:t> code by using \</a:t>
            </a:r>
            <a:r>
              <a:rPr lang="en-SG" dirty="0" err="1" smtClean="0"/>
              <a:t>xNN</a:t>
            </a:r>
            <a:r>
              <a:rPr lang="en-SG" dirty="0" smtClean="0"/>
              <a:t> where NN is the </a:t>
            </a:r>
            <a:r>
              <a:rPr lang="en-SG" dirty="0" err="1" smtClean="0"/>
              <a:t>Ascii</a:t>
            </a:r>
            <a:r>
              <a:rPr lang="en-SG" dirty="0" smtClean="0"/>
              <a:t> code of the character in hexadecimal</a:t>
            </a:r>
          </a:p>
          <a:p>
            <a:pPr lvl="1"/>
            <a:r>
              <a:rPr lang="en-GB" dirty="0"/>
              <a:t>./</a:t>
            </a:r>
            <a:r>
              <a:rPr lang="en-GB" dirty="0" err="1"/>
              <a:t>formatit</a:t>
            </a:r>
            <a:r>
              <a:rPr lang="en-GB" dirty="0"/>
              <a:t> $(</a:t>
            </a:r>
            <a:r>
              <a:rPr lang="en-GB" dirty="0" err="1"/>
              <a:t>perl</a:t>
            </a:r>
            <a:r>
              <a:rPr lang="en-GB" dirty="0"/>
              <a:t> -e ‘</a:t>
            </a:r>
            <a:r>
              <a:rPr lang="en-GB" dirty="0" smtClean="0"/>
              <a:t>print(“%</a:t>
            </a:r>
            <a:r>
              <a:rPr lang="en-GB" dirty="0"/>
              <a:t>x.” x </a:t>
            </a:r>
            <a:r>
              <a:rPr lang="en-GB" dirty="0" smtClean="0"/>
              <a:t>4, ”\x61\x62</a:t>
            </a:r>
            <a:r>
              <a:rPr lang="en-GB" dirty="0" smtClean="0"/>
              <a:t>”)’)</a:t>
            </a:r>
            <a:endParaRPr lang="en-GB" dirty="0" smtClean="0"/>
          </a:p>
          <a:p>
            <a:pPr lvl="1"/>
            <a:r>
              <a:rPr lang="en-GB" dirty="0"/>
              <a:t>./</a:t>
            </a:r>
            <a:r>
              <a:rPr lang="en-GB" dirty="0" err="1"/>
              <a:t>formatit</a:t>
            </a:r>
            <a:r>
              <a:rPr lang="en-GB" dirty="0"/>
              <a:t> $(</a:t>
            </a:r>
            <a:r>
              <a:rPr lang="en-GB" dirty="0" smtClean="0"/>
              <a:t>python -c </a:t>
            </a:r>
            <a:r>
              <a:rPr lang="en-GB"/>
              <a:t>‘</a:t>
            </a:r>
            <a:r>
              <a:rPr lang="en-GB" smtClean="0"/>
              <a:t>print(“%</a:t>
            </a:r>
            <a:r>
              <a:rPr lang="en-GB" dirty="0"/>
              <a:t>x.” </a:t>
            </a:r>
            <a:r>
              <a:rPr lang="en-GB" dirty="0" smtClean="0"/>
              <a:t>* 4 + </a:t>
            </a:r>
            <a:r>
              <a:rPr lang="en-GB" dirty="0" err="1" smtClean="0"/>
              <a:t>chr</a:t>
            </a:r>
            <a:r>
              <a:rPr lang="en-GB" dirty="0" smtClean="0"/>
              <a:t>(0x61) + </a:t>
            </a:r>
            <a:r>
              <a:rPr lang="en-GB" dirty="0" err="1" smtClean="0"/>
              <a:t>chr</a:t>
            </a:r>
            <a:r>
              <a:rPr lang="en-GB" dirty="0" smtClean="0"/>
              <a:t>(0x62))’) </a:t>
            </a:r>
            <a:endParaRPr lang="en-SG" dirty="0"/>
          </a:p>
          <a:p>
            <a:pPr lvl="1"/>
            <a:endParaRPr lang="en-SG" dirty="0"/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25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the stack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If the stack looks like:</a:t>
            </a:r>
            <a:br>
              <a:rPr lang="en-GB" dirty="0" smtClean="0"/>
            </a:br>
            <a:r>
              <a:rPr lang="en-GB" sz="1400" dirty="0" smtClean="0"/>
              <a:t>lower memory                                                          higher memory</a:t>
            </a:r>
            <a:endParaRPr lang="en-GB" sz="14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GB" sz="1600" dirty="0" smtClean="0"/>
              <a:t>top of stack-&gt; </a:t>
            </a:r>
            <a:r>
              <a:rPr lang="en-GB" dirty="0" smtClean="0">
                <a:solidFill>
                  <a:srgbClr val="FF0000"/>
                </a:solidFill>
              </a:rPr>
              <a:t>18 44 f9 77 c2 44 f9 77 </a:t>
            </a:r>
            <a:br>
              <a:rPr lang="en-GB" dirty="0" smtClean="0">
                <a:solidFill>
                  <a:srgbClr val="FF0000"/>
                </a:solidFill>
              </a:rPr>
            </a:br>
            <a:endParaRPr lang="en-GB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 smtClean="0"/>
              <a:t>Then,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formatit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hello,%x,%x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/>
              <a:t>would return:</a:t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hello,77f94418,77f944c2</a:t>
            </a:r>
            <a:endParaRPr lang="en-GB" dirty="0" smtClean="0"/>
          </a:p>
          <a:p>
            <a:pPr marL="0" indent="0">
              <a:lnSpc>
                <a:spcPct val="90000"/>
              </a:lnSpc>
              <a:buNone/>
            </a:pPr>
            <a:endParaRPr lang="en-GB" dirty="0"/>
          </a:p>
          <a:p>
            <a:pPr marL="0" indent="0">
              <a:lnSpc>
                <a:spcPct val="90000"/>
              </a:lnSpc>
              <a:buNone/>
            </a:pPr>
            <a:endParaRPr lang="en-GB" dirty="0" smtClean="0"/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Potentially, can read the entire stack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Including sensitive info like password, keys, </a:t>
            </a:r>
            <a:r>
              <a:rPr lang="en-GB" dirty="0" err="1" smtClean="0"/>
              <a:t>etc</a:t>
            </a:r>
            <a:r>
              <a:rPr lang="en-GB" dirty="0" smtClean="0"/>
              <a:t>, which may be found in the stack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051720" y="4113076"/>
            <a:ext cx="599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The first two words in the stack (one word = four bytes)</a:t>
            </a:r>
          </a:p>
          <a:p>
            <a:r>
              <a:rPr lang="en-SG" dirty="0" smtClean="0"/>
              <a:t>Remember Little Endian byte order is used</a:t>
            </a:r>
            <a:endParaRPr lang="en-SG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518329" y="3632894"/>
            <a:ext cx="541503" cy="4081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491880" y="3575204"/>
            <a:ext cx="216024" cy="465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Crashing the application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If running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formatit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x,%x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/>
              <a:t>returns :</a:t>
            </a:r>
          </a:p>
          <a:p>
            <a:pPr marL="27305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77f94418,77f944c2,0012fe10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You can crash the application by reading the memory content pointed to by the addresses in the stack</a:t>
            </a:r>
            <a:br>
              <a:rPr lang="en-GB" dirty="0" smtClean="0"/>
            </a:b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formatit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s%s%s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This will attempt to read memory pointed by </a:t>
            </a:r>
            <a:r>
              <a:rPr lang="en-GB" dirty="0" smtClean="0">
                <a:solidFill>
                  <a:srgbClr val="FF0000"/>
                </a:solidFill>
              </a:rPr>
              <a:t>77f94418, 77f944c,0012fe10</a:t>
            </a:r>
          </a:p>
          <a:p>
            <a:r>
              <a:rPr lang="en-GB" dirty="0" smtClean="0"/>
              <a:t>Application can crash as access to memory address 0012fe10 is prohibited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9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845251" y="2387207"/>
            <a:ext cx="596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The first three words in the stack (one word = four bytes)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278082" y="2147116"/>
            <a:ext cx="357814" cy="240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6527</TotalTime>
  <Words>1014</Words>
  <Application>Microsoft Office PowerPoint</Application>
  <PresentationFormat>On-screen Show (4:3)</PresentationFormat>
  <Paragraphs>166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Courier New</vt:lpstr>
      <vt:lpstr>Wingdings</vt:lpstr>
      <vt:lpstr>Wingdings 2</vt:lpstr>
      <vt:lpstr>Prefab</vt:lpstr>
      <vt:lpstr>Topic 15  Format String Attack </vt:lpstr>
      <vt:lpstr>Format String</vt:lpstr>
      <vt:lpstr>Simple problem</vt:lpstr>
      <vt:lpstr>Simple problem</vt:lpstr>
      <vt:lpstr>What is the output?</vt:lpstr>
      <vt:lpstr>Practical</vt:lpstr>
      <vt:lpstr>Use Perl or Python to print characters</vt:lpstr>
      <vt:lpstr>Reading the stack</vt:lpstr>
      <vt:lpstr>Crashing the application </vt:lpstr>
      <vt:lpstr>Crash the application</vt:lpstr>
      <vt:lpstr>Write to stack</vt:lpstr>
      <vt:lpstr>Write to stack</vt:lpstr>
      <vt:lpstr>PowerPoint Presentation</vt:lpstr>
      <vt:lpstr>Demo</vt:lpstr>
      <vt:lpstr>Demo</vt:lpstr>
      <vt:lpstr>Practical</vt:lpstr>
      <vt:lpstr>Exploiting the stack</vt:lpstr>
      <vt:lpstr>Fixing the vulnerability </vt:lpstr>
      <vt:lpstr>Fixing the vulnerability </vt:lpstr>
      <vt:lpstr>Windows DEP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XYZ</dc:title>
  <dc:creator>staff</dc:creator>
  <cp:lastModifiedBy>Eileen Yeo</cp:lastModifiedBy>
  <cp:revision>116</cp:revision>
  <dcterms:created xsi:type="dcterms:W3CDTF">2012-02-22T05:39:57Z</dcterms:created>
  <dcterms:modified xsi:type="dcterms:W3CDTF">2021-01-25T10:03:49Z</dcterms:modified>
</cp:coreProperties>
</file>