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3"/>
  </p:notesMasterIdLst>
  <p:sldIdLst>
    <p:sldId id="256" r:id="rId2"/>
    <p:sldId id="526" r:id="rId3"/>
    <p:sldId id="593" r:id="rId4"/>
    <p:sldId id="596" r:id="rId5"/>
    <p:sldId id="592" r:id="rId6"/>
    <p:sldId id="355" r:id="rId7"/>
    <p:sldId id="595" r:id="rId8"/>
    <p:sldId id="608" r:id="rId9"/>
    <p:sldId id="626" r:id="rId10"/>
    <p:sldId id="609" r:id="rId11"/>
    <p:sldId id="598" r:id="rId12"/>
    <p:sldId id="599" r:id="rId13"/>
    <p:sldId id="610" r:id="rId14"/>
    <p:sldId id="624" r:id="rId15"/>
    <p:sldId id="625" r:id="rId16"/>
    <p:sldId id="613" r:id="rId17"/>
    <p:sldId id="611" r:id="rId18"/>
    <p:sldId id="612" r:id="rId19"/>
    <p:sldId id="603" r:id="rId20"/>
    <p:sldId id="604" r:id="rId21"/>
    <p:sldId id="605" r:id="rId22"/>
    <p:sldId id="606" r:id="rId23"/>
    <p:sldId id="607" r:id="rId24"/>
    <p:sldId id="614" r:id="rId25"/>
    <p:sldId id="615" r:id="rId26"/>
    <p:sldId id="616" r:id="rId27"/>
    <p:sldId id="617" r:id="rId28"/>
    <p:sldId id="619" r:id="rId29"/>
    <p:sldId id="621" r:id="rId30"/>
    <p:sldId id="622" r:id="rId31"/>
    <p:sldId id="62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26/12/2020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65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26/12/2020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16</a:t>
            </a:r>
            <a:br>
              <a:rPr lang="en-US" dirty="0" smtClean="0"/>
            </a:br>
            <a:r>
              <a:rPr lang="en-US" dirty="0" smtClean="0"/>
              <a:t> Integer Overflow and </a:t>
            </a:r>
            <a:r>
              <a:rPr lang="en-GB" dirty="0" smtClean="0"/>
              <a:t>Proprietary Formats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Exploiting Integer Overflow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specific exploits</a:t>
            </a:r>
          </a:p>
          <a:p>
            <a:r>
              <a:rPr lang="en-GB" dirty="0" smtClean="0"/>
              <a:t>May be crashing of application (divide by zero)</a:t>
            </a:r>
          </a:p>
          <a:p>
            <a:r>
              <a:rPr lang="en-GB" dirty="0" smtClean="0"/>
              <a:t>May even be escalation of privileges</a:t>
            </a:r>
          </a:p>
          <a:p>
            <a:r>
              <a:rPr lang="en-GB" dirty="0" smtClean="0"/>
              <a:t>May be simply buying items on </a:t>
            </a:r>
            <a:r>
              <a:rPr lang="en-GB" dirty="0" err="1" smtClean="0"/>
              <a:t>eCommerce</a:t>
            </a:r>
            <a:r>
              <a:rPr lang="en-GB" dirty="0" smtClean="0"/>
              <a:t> site for negative price!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GB" dirty="0" smtClean="0"/>
              <a:t>Finding Vulnerability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699992"/>
          </a:xfrm>
        </p:spPr>
        <p:txBody>
          <a:bodyPr/>
          <a:lstStyle/>
          <a:p>
            <a:r>
              <a:rPr lang="en-GB" dirty="0" smtClean="0"/>
              <a:t>Integer overflow can be extremely tedious and difficult to find</a:t>
            </a:r>
          </a:p>
          <a:p>
            <a:r>
              <a:rPr lang="en-GB" dirty="0" err="1" smtClean="0"/>
              <a:t>Whitebox</a:t>
            </a:r>
            <a:r>
              <a:rPr lang="en-GB" dirty="0" smtClean="0"/>
              <a:t> testing: easier to look for cast from larger type to smaller type</a:t>
            </a:r>
          </a:p>
          <a:p>
            <a:r>
              <a:rPr lang="en-GB" dirty="0" err="1" smtClean="0"/>
              <a:t>Blackbox</a:t>
            </a:r>
            <a:r>
              <a:rPr lang="en-GB" dirty="0" smtClean="0"/>
              <a:t> testing: can also be challenging</a:t>
            </a:r>
          </a:p>
          <a:p>
            <a:pPr lvl="1"/>
            <a:r>
              <a:rPr lang="en-GB" dirty="0" smtClean="0"/>
              <a:t>Guess upper limit</a:t>
            </a:r>
          </a:p>
          <a:p>
            <a:pPr lvl="1"/>
            <a:r>
              <a:rPr lang="en-GB" dirty="0" smtClean="0"/>
              <a:t>Then + 1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8" name="Picture 4" descr="Figure11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413" y="0"/>
            <a:ext cx="9696451" cy="7019925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088" y="2133600"/>
            <a:ext cx="25923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Eg. MS Words 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max row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row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 will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hang!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the vulnerability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Always check the input range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Test data before storing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Some questions to consider: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Should there be any –</a:t>
            </a:r>
            <a:r>
              <a:rPr lang="en-GB" dirty="0" err="1" smtClean="0"/>
              <a:t>ve</a:t>
            </a:r>
            <a:r>
              <a:rPr lang="en-GB" dirty="0" smtClean="0"/>
              <a:t> values; if not, use unsigned </a:t>
            </a:r>
            <a:r>
              <a:rPr lang="en-GB" dirty="0" err="1" smtClean="0"/>
              <a:t>int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When comparing 2 integers, are they of the same type?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When performing arithmetic operations, can the result be larger/smaller than the size?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Are sanity checks done before operation?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Are you making any trust assumptions (</a:t>
            </a:r>
            <a:r>
              <a:rPr lang="en-GB" dirty="0" err="1" smtClean="0"/>
              <a:t>eg</a:t>
            </a:r>
            <a:r>
              <a:rPr lang="en-GB" dirty="0" smtClean="0"/>
              <a:t>. Always zero, always +</a:t>
            </a:r>
            <a:r>
              <a:rPr lang="en-GB" dirty="0" err="1" smtClean="0"/>
              <a:t>ve</a:t>
            </a:r>
            <a:r>
              <a:rPr lang="en-GB" dirty="0" smtClean="0"/>
              <a:t>, etc)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: Data type sizes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C program to print out the sizes of various data types</a:t>
            </a:r>
          </a:p>
          <a:p>
            <a:r>
              <a:rPr lang="en-US" dirty="0" smtClean="0"/>
              <a:t>For example, to print the size of an integer:</a:t>
            </a:r>
          </a:p>
          <a:p>
            <a:pPr marL="273050" indent="-3175">
              <a:buNone/>
            </a:pP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(“Size of 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 data type is %d bytes\n", 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dirty="0" smtClean="0"/>
              <a:t>Find the size of : short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, long </a:t>
            </a:r>
            <a:r>
              <a:rPr lang="en-GB" dirty="0" err="1" smtClean="0"/>
              <a:t>int</a:t>
            </a:r>
            <a:r>
              <a:rPr lang="en-GB" dirty="0" smtClean="0"/>
              <a:t>, float, double, char</a:t>
            </a:r>
          </a:p>
          <a:p>
            <a:r>
              <a:rPr lang="en-GB" dirty="0" smtClean="0"/>
              <a:t>Run on Linux and Windows platform to see if there is any difference in the data type sizes</a:t>
            </a:r>
          </a:p>
          <a:p>
            <a:r>
              <a:rPr lang="en-US" dirty="0" smtClean="0"/>
              <a:t>You can refer to the Practical 16 document for step by step instructions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: Two’s Complement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 program with an integer that contains the maximum positive value</a:t>
            </a:r>
          </a:p>
          <a:p>
            <a:pPr marL="273050" indent="-3175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num; </a:t>
            </a:r>
            <a:endParaRPr lang="en-SG" dirty="0" smtClean="0">
              <a:latin typeface="Courier New" pitchFamily="49" charset="0"/>
              <a:cs typeface="Courier New" pitchFamily="49" charset="0"/>
            </a:endParaRPr>
          </a:p>
          <a:p>
            <a:pPr marL="273050" indent="-3175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num = 0x7FFFFFFF;</a:t>
            </a:r>
          </a:p>
          <a:p>
            <a:r>
              <a:rPr lang="en-GB" dirty="0" smtClean="0"/>
              <a:t>Increment num by 1 and print out its value</a:t>
            </a:r>
          </a:p>
          <a:p>
            <a:r>
              <a:rPr lang="en-GB" dirty="0" smtClean="0"/>
              <a:t>What happens if you change the data type of num to “unsigned </a:t>
            </a:r>
            <a:r>
              <a:rPr lang="en-GB" dirty="0" err="1" smtClean="0"/>
              <a:t>int</a:t>
            </a:r>
            <a:r>
              <a:rPr lang="en-GB" dirty="0" smtClean="0"/>
              <a:t>”?</a:t>
            </a:r>
            <a:endParaRPr lang="en-SG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Proprietary Formats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Users don’t usually interact with raw data (</a:t>
            </a:r>
            <a:r>
              <a:rPr lang="en-GB" dirty="0" err="1" smtClean="0"/>
              <a:t>eg</a:t>
            </a:r>
            <a:r>
              <a:rPr lang="en-GB" dirty="0" smtClean="0"/>
              <a:t> Word format, BMP format)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Applications will read raw data and display them in a human-readable mode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Microsoft Word will display a Word-formatted document with the margins, tables, bold font, etc.</a:t>
            </a:r>
            <a:br>
              <a:rPr lang="en-GB" dirty="0" smtClean="0"/>
            </a:b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Programmers of these applications need to follow the protocol or format of the raw data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Storing and retrieving is up to programmers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Programmers may choose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Easier method of storing and retrieving data </a:t>
            </a:r>
            <a:r>
              <a:rPr lang="en-GB" dirty="0" smtClean="0">
                <a:solidFill>
                  <a:srgbClr val="FF0000"/>
                </a:solidFill>
              </a:rPr>
              <a:t>at the expense of readability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Close resemblance to in-memory data structure </a:t>
            </a:r>
            <a:r>
              <a:rPr lang="en-GB" dirty="0" smtClean="0">
                <a:solidFill>
                  <a:srgbClr val="FF0000"/>
                </a:solidFill>
              </a:rPr>
              <a:t>at the expense of protection from errors or malicious acts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Proprietary obscurity to </a:t>
            </a:r>
            <a:r>
              <a:rPr lang="en-GB" dirty="0" smtClean="0">
                <a:solidFill>
                  <a:srgbClr val="FF0000"/>
                </a:solidFill>
              </a:rPr>
              <a:t>prevent interoperability with competitor product</a:t>
            </a:r>
          </a:p>
          <a:p>
            <a:pPr lvl="1">
              <a:lnSpc>
                <a:spcPct val="90000"/>
              </a:lnSpc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file format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file formats may be open and can be reused by other applications</a:t>
            </a:r>
          </a:p>
          <a:p>
            <a:r>
              <a:rPr lang="en-GB" dirty="0" smtClean="0"/>
              <a:t>Other file formats might be proprietary</a:t>
            </a:r>
          </a:p>
          <a:p>
            <a:r>
              <a:rPr lang="en-GB" dirty="0" smtClean="0"/>
              <a:t>Some may be simple, others may be complex</a:t>
            </a:r>
          </a:p>
          <a:p>
            <a:r>
              <a:rPr lang="en-GB" dirty="0" smtClean="0"/>
              <a:t>A complex file format may not mean it is more secure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GB" dirty="0" smtClean="0"/>
              <a:t>Overflow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844008"/>
          </a:xfrm>
        </p:spPr>
        <p:txBody>
          <a:bodyPr>
            <a:normAutofit/>
          </a:bodyPr>
          <a:lstStyle/>
          <a:p>
            <a:r>
              <a:rPr lang="en-GB" dirty="0" smtClean="0"/>
              <a:t>Buffer overflow attempts to store data larger than its allocated size in memory</a:t>
            </a:r>
          </a:p>
          <a:p>
            <a:r>
              <a:rPr lang="en-GB" dirty="0" smtClean="0"/>
              <a:t>Integer overflow is similar</a:t>
            </a:r>
          </a:p>
          <a:p>
            <a:r>
              <a:rPr lang="en-GB" dirty="0" smtClean="0"/>
              <a:t>Integer overflow occurs when a number is larger than that variable’s type can handle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more a format/protocol is designed for obscurity, speed or ease of programming,</a:t>
            </a:r>
          </a:p>
          <a:p>
            <a:r>
              <a:rPr lang="en-GB" dirty="0" smtClean="0"/>
              <a:t>The less likely it will contain extensive error handling</a:t>
            </a:r>
          </a:p>
          <a:p>
            <a:pPr lvl="1"/>
            <a:r>
              <a:rPr lang="en-GB" dirty="0" smtClean="0"/>
              <a:t>Application crash</a:t>
            </a:r>
          </a:p>
          <a:p>
            <a:pPr lvl="1"/>
            <a:r>
              <a:rPr lang="en-GB" dirty="0" smtClean="0"/>
              <a:t>Expose buffer overflow</a:t>
            </a:r>
          </a:p>
          <a:p>
            <a:pPr lvl="1"/>
            <a:r>
              <a:rPr lang="en-GB" dirty="0" smtClean="0"/>
              <a:t>Permit unauthorised operations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GB" dirty="0" smtClean="0"/>
              <a:t>Security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699992"/>
          </a:xfrm>
        </p:spPr>
        <p:txBody>
          <a:bodyPr/>
          <a:lstStyle/>
          <a:p>
            <a:r>
              <a:rPr lang="en-GB" dirty="0" smtClean="0"/>
              <a:t>Proprietary protocols/formats</a:t>
            </a:r>
          </a:p>
          <a:p>
            <a:pPr lvl="1"/>
            <a:r>
              <a:rPr lang="en-GB" dirty="0" smtClean="0"/>
              <a:t>Programmers assume only their application can access and modify data following their proprietary protocols/formats</a:t>
            </a:r>
          </a:p>
          <a:p>
            <a:pPr lvl="1"/>
            <a:r>
              <a:rPr lang="en-GB" dirty="0" smtClean="0"/>
              <a:t>Programmers may trust the data in the files being read by their application</a:t>
            </a:r>
          </a:p>
          <a:p>
            <a:pPr lvl="1"/>
            <a:r>
              <a:rPr lang="en-GB" dirty="0" smtClean="0"/>
              <a:t>Attackers may create a corrupted file/data and cause the application to behave in unexpected ways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Image Formats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BMP files are just </a:t>
            </a:r>
            <a:r>
              <a:rPr lang="en-GB" dirty="0" err="1" smtClean="0"/>
              <a:t>color</a:t>
            </a:r>
            <a:r>
              <a:rPr lang="en-GB" dirty="0" smtClean="0"/>
              <a:t> codes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  <p:pic>
        <p:nvPicPr>
          <p:cNvPr id="6" name="Picture 4" descr="Figure-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5976937" cy="441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GB" dirty="0" smtClean="0"/>
              <a:t>Example: Image Formats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GB" dirty="0" smtClean="0"/>
              <a:t>Encapsulated PostScript may contain codes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  <p:pic>
        <p:nvPicPr>
          <p:cNvPr id="6" name="Picture 4" descr="Figure-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989138"/>
            <a:ext cx="6192837" cy="4568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Image Formats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JPEG contains mixed text and binary data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  <p:pic>
        <p:nvPicPr>
          <p:cNvPr id="6" name="Picture 4" descr="Figure-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916832"/>
            <a:ext cx="6553200" cy="4833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Image Formats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BMP: corruption of data at most causes bad pixel in image</a:t>
            </a:r>
          </a:p>
          <a:p>
            <a:r>
              <a:rPr lang="en-GB" dirty="0" smtClean="0"/>
              <a:t>EPS: attacker may insert malicious codes (infinite loops until the computer runs out of memory =&gt; </a:t>
            </a:r>
            <a:r>
              <a:rPr lang="en-GB" dirty="0" err="1" smtClean="0"/>
              <a:t>DoS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JPEG: text may be interpreted as data or vice versa. =&gt; </a:t>
            </a:r>
            <a:r>
              <a:rPr lang="en-GB" dirty="0" err="1" smtClean="0"/>
              <a:t>DoS</a:t>
            </a:r>
            <a:r>
              <a:rPr lang="en-GB" dirty="0" smtClean="0"/>
              <a:t>, buffer overflow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Microsoft’s Clipart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Clipart Gallery file format (CIL) vulnerability, </a:t>
            </a:r>
            <a:r>
              <a:rPr lang="en-GB" dirty="0" err="1" smtClean="0"/>
              <a:t>ie</a:t>
            </a:r>
            <a:r>
              <a:rPr lang="en-GB" dirty="0" smtClean="0"/>
              <a:t>. Security Bulletin MS00-015</a:t>
            </a:r>
          </a:p>
          <a:p>
            <a:r>
              <a:rPr lang="en-GB" dirty="0" smtClean="0"/>
              <a:t>Sting that contained destination of filename is not properly checked for legitimate length</a:t>
            </a:r>
          </a:p>
          <a:p>
            <a:r>
              <a:rPr lang="en-GB" dirty="0" smtClean="0"/>
              <a:t>Result in crash and execute </a:t>
            </a:r>
            <a:r>
              <a:rPr lang="en-GB" dirty="0" err="1" smtClean="0"/>
              <a:t>arbitary</a:t>
            </a:r>
            <a:r>
              <a:rPr lang="en-GB" dirty="0" smtClean="0"/>
              <a:t> code supplied by attacker.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179512" y="4725144"/>
            <a:ext cx="8964488" cy="1261039"/>
            <a:chOff x="179512" y="4725144"/>
            <a:chExt cx="8964488" cy="126103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4725144"/>
              <a:ext cx="41910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5085184"/>
              <a:ext cx="8964488" cy="900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Techniques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automated tools to help discover vulnerability that may lead to:</a:t>
            </a:r>
          </a:p>
          <a:p>
            <a:pPr lvl="1"/>
            <a:r>
              <a:rPr lang="en-GB" dirty="0" smtClean="0"/>
              <a:t>Crash,</a:t>
            </a:r>
          </a:p>
          <a:p>
            <a:pPr lvl="1"/>
            <a:r>
              <a:rPr lang="en-GB" dirty="0" smtClean="0"/>
              <a:t>Hang,</a:t>
            </a:r>
          </a:p>
          <a:p>
            <a:pPr lvl="1"/>
            <a:r>
              <a:rPr lang="en-GB" dirty="0" smtClean="0"/>
              <a:t>Buffer overflow</a:t>
            </a:r>
          </a:p>
          <a:p>
            <a:r>
              <a:rPr lang="en-GB" dirty="0" smtClean="0"/>
              <a:t>Fuzzing – technique of randomising input data to test the robustness of the software application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Fuzzing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5131296" cy="5132040"/>
          </a:xfrm>
        </p:spPr>
        <p:txBody>
          <a:bodyPr/>
          <a:lstStyle/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Substitute data with random garbage</a:t>
            </a:r>
          </a:p>
          <a:p>
            <a:pPr lvl="1"/>
            <a:r>
              <a:rPr lang="en-GB" dirty="0" smtClean="0"/>
              <a:t>Insert very long string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reate out-of</a:t>
            </a:r>
            <a:r>
              <a:rPr lang="en-GB" dirty="0"/>
              <a:t>-</a:t>
            </a:r>
            <a:r>
              <a:rPr lang="en-GB" dirty="0" smtClean="0"/>
              <a:t>order messages/packets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  <p:pic>
        <p:nvPicPr>
          <p:cNvPr id="6" name="Picture 5" descr="Block-based protocol 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124744"/>
            <a:ext cx="2857500" cy="5211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  <p:pic>
        <p:nvPicPr>
          <p:cNvPr id="6" name="Picture 4" descr="Figure-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-26988"/>
            <a:ext cx="7881937" cy="7026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/>
          <a:lstStyle/>
          <a:p>
            <a:r>
              <a:rPr lang="en-GB" dirty="0" smtClean="0"/>
              <a:t>Boolean – 1 byte</a:t>
            </a:r>
          </a:p>
          <a:p>
            <a:r>
              <a:rPr lang="en-GB" dirty="0" smtClean="0"/>
              <a:t>Char – 1 byte</a:t>
            </a:r>
          </a:p>
          <a:p>
            <a:r>
              <a:rPr lang="en-GB" dirty="0" smtClean="0"/>
              <a:t>Short integer – usually 2 bytes</a:t>
            </a:r>
          </a:p>
          <a:p>
            <a:r>
              <a:rPr lang="en-GB" dirty="0" smtClean="0"/>
              <a:t>Integer – usually 4 bytes</a:t>
            </a:r>
          </a:p>
          <a:p>
            <a:r>
              <a:rPr lang="en-GB" dirty="0" smtClean="0"/>
              <a:t>Long – usually 8 bytes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problems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not trust all inputs</a:t>
            </a:r>
          </a:p>
          <a:p>
            <a:r>
              <a:rPr lang="en-GB" dirty="0" smtClean="0"/>
              <a:t>Use a format for which a bug-free parsers/tools already exists, </a:t>
            </a:r>
            <a:r>
              <a:rPr lang="en-GB" dirty="0" err="1" smtClean="0"/>
              <a:t>eg</a:t>
            </a:r>
            <a:r>
              <a:rPr lang="en-GB" dirty="0" smtClean="0"/>
              <a:t>. XML</a:t>
            </a:r>
          </a:p>
          <a:p>
            <a:r>
              <a:rPr lang="en-GB" dirty="0" smtClean="0"/>
              <a:t>Don’t rely on length fields or delimiters in protocols/data. Check actual length of data</a:t>
            </a:r>
          </a:p>
          <a:p>
            <a:r>
              <a:rPr lang="en-GB" dirty="0" smtClean="0"/>
              <a:t>Never use signed integer when decoding length (to prevent integer overflow in case an extremely long piece of data is encountered)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Integer overflow – a type of buffer overflow when a value that is too large (or too small) is stored in the number variable</a:t>
            </a:r>
          </a:p>
          <a:p>
            <a:r>
              <a:rPr lang="en-GB" dirty="0" smtClean="0"/>
              <a:t>Software applications may use open or proprietary protocols/formats</a:t>
            </a:r>
          </a:p>
          <a:p>
            <a:pPr lvl="1"/>
            <a:r>
              <a:rPr lang="en-GB" dirty="0" smtClean="0"/>
              <a:t>Must always check all input data</a:t>
            </a:r>
            <a:endParaRPr lang="en-GB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2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Overflow in unsigned </a:t>
            </a:r>
            <a:r>
              <a:rPr lang="en-GB" dirty="0" err="1" smtClean="0"/>
              <a:t>int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7" name="Picture 4" descr="Figure11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1304925"/>
            <a:ext cx="8943975" cy="55530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36096" y="4149080"/>
            <a:ext cx="302433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When unsigned num1 reaches the maximum value, an increment of 1 will cause it to overflow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Two’s complement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representation of negative numbers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2’s complement of 4 bit binary   </a:t>
            </a:r>
          </a:p>
          <a:p>
            <a:pPr>
              <a:buFont typeface="Wingdings" pitchFamily="2" charset="2"/>
              <a:buNone/>
            </a:pPr>
            <a:r>
              <a:rPr lang="en-GB" dirty="0" smtClean="0"/>
              <a:t>	1110</a:t>
            </a:r>
          </a:p>
          <a:p>
            <a:pPr>
              <a:buFont typeface="Wingdings" pitchFamily="2" charset="2"/>
              <a:buNone/>
            </a:pPr>
            <a:r>
              <a:rPr lang="en-GB" dirty="0" smtClean="0"/>
              <a:t>    0001 &lt;- flip (1’s complement)</a:t>
            </a:r>
          </a:p>
          <a:p>
            <a:pPr>
              <a:buFont typeface="Wingdings" pitchFamily="2" charset="2"/>
              <a:buNone/>
            </a:pPr>
            <a:r>
              <a:rPr lang="en-GB" dirty="0" smtClean="0"/>
              <a:t>    +    1</a:t>
            </a:r>
          </a:p>
          <a:p>
            <a:pPr>
              <a:buFont typeface="Wingdings" pitchFamily="2" charset="2"/>
              <a:buNone/>
            </a:pPr>
            <a:r>
              <a:rPr lang="en-GB" dirty="0" smtClean="0"/>
              <a:t>    ====</a:t>
            </a:r>
          </a:p>
          <a:p>
            <a:pPr>
              <a:buFont typeface="Wingdings" pitchFamily="2" charset="2"/>
              <a:buNone/>
            </a:pPr>
            <a:r>
              <a:rPr lang="en-GB" dirty="0" smtClean="0"/>
              <a:t>    0010 &lt;- decimal 2 !</a:t>
            </a:r>
          </a:p>
          <a:p>
            <a:r>
              <a:rPr lang="en-GB" dirty="0" smtClean="0"/>
              <a:t>Therefore 1110 = -2</a:t>
            </a:r>
          </a:p>
          <a:p>
            <a:pPr>
              <a:buFont typeface="Wingdings" pitchFamily="2" charset="2"/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922114"/>
          </a:xfrm>
        </p:spPr>
        <p:txBody>
          <a:bodyPr/>
          <a:lstStyle/>
          <a:p>
            <a:r>
              <a:rPr lang="en-GB" dirty="0" smtClean="0"/>
              <a:t>Wraparound effects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  <p:graphicFrame>
        <p:nvGraphicFramePr>
          <p:cNvPr id="24" name="Group 43"/>
          <p:cNvGraphicFramePr>
            <a:graphicFrameLocks noGrp="1"/>
          </p:cNvGraphicFramePr>
          <p:nvPr>
            <p:ph idx="1"/>
          </p:nvPr>
        </p:nvGraphicFramePr>
        <p:xfrm>
          <a:off x="2195736" y="1628800"/>
          <a:ext cx="4487863" cy="4484370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Two's complement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Decimal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Wraparound effects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7" name="Picture 4" descr="Figure11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943975" cy="55530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08104" y="4149080"/>
            <a:ext cx="302433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When num1 reaches the maximum positive value, an increment of 1 will cause it to overflow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Effects of Integer Overflow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Integer overflow may happen when performing arithmetic operations</a:t>
            </a:r>
          </a:p>
          <a:p>
            <a:r>
              <a:rPr lang="en-GB" dirty="0" smtClean="0"/>
              <a:t>Firefox Web Browser:</a:t>
            </a:r>
          </a:p>
          <a:p>
            <a:pPr lvl="1"/>
            <a:r>
              <a:rPr lang="en-GB" dirty="0" smtClean="0"/>
              <a:t>Download a very </a:t>
            </a:r>
            <a:r>
              <a:rPr lang="en-GB" dirty="0" err="1" smtClean="0"/>
              <a:t>very</a:t>
            </a:r>
            <a:r>
              <a:rPr lang="en-GB" dirty="0" smtClean="0"/>
              <a:t> large file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1979613" y="3375025"/>
            <a:ext cx="4392612" cy="3294063"/>
            <a:chOff x="1979613" y="3375025"/>
            <a:chExt cx="4392612" cy="3294063"/>
          </a:xfrm>
        </p:grpSpPr>
        <p:pic>
          <p:nvPicPr>
            <p:cNvPr id="7" name="Picture 4" descr="Figure-11_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613" y="3375025"/>
              <a:ext cx="4392612" cy="3294063"/>
            </a:xfrm>
            <a:prstGeom prst="rect">
              <a:avLst/>
            </a:prstGeom>
            <a:noFill/>
          </p:spPr>
        </p:pic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059113" y="4076700"/>
              <a:ext cx="2233612" cy="6477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Gangam</a:t>
            </a:r>
            <a:r>
              <a:rPr lang="en-SG" dirty="0" smtClean="0"/>
              <a:t> Style too much for </a:t>
            </a:r>
            <a:r>
              <a:rPr lang="en-SG" dirty="0" err="1"/>
              <a:t>Youtube</a:t>
            </a:r>
            <a:r>
              <a:rPr lang="en-SG" dirty="0"/>
              <a:t> counter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77272"/>
            <a:ext cx="8083624" cy="523528"/>
          </a:xfrm>
        </p:spPr>
        <p:txBody>
          <a:bodyPr>
            <a:normAutofit/>
          </a:bodyPr>
          <a:lstStyle/>
          <a:p>
            <a:r>
              <a:rPr lang="en-SG" sz="2200" dirty="0"/>
              <a:t>http://www.wired.com/2014/12/gangnam-style-youtube-math/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16894"/>
            <a:ext cx="7497906" cy="42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5954</TotalTime>
  <Words>1184</Words>
  <Application>Microsoft Office PowerPoint</Application>
  <PresentationFormat>On-screen Show (4:3)</PresentationFormat>
  <Paragraphs>210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16  Integer Overflow and Proprietary Formats </vt:lpstr>
      <vt:lpstr>Overflow of data</vt:lpstr>
      <vt:lpstr>Common Data Types</vt:lpstr>
      <vt:lpstr>Overflow in unsigned int</vt:lpstr>
      <vt:lpstr>Two’s complement system</vt:lpstr>
      <vt:lpstr>Wraparound effects</vt:lpstr>
      <vt:lpstr>Wraparound effects</vt:lpstr>
      <vt:lpstr>Effects of Integer Overflow</vt:lpstr>
      <vt:lpstr>Gangam Style too much for Youtube counter </vt:lpstr>
      <vt:lpstr>Exploiting Integer Overflow</vt:lpstr>
      <vt:lpstr>Finding Vulnerability</vt:lpstr>
      <vt:lpstr>PowerPoint Presentation</vt:lpstr>
      <vt:lpstr>Fixing the vulnerability</vt:lpstr>
      <vt:lpstr>Exercise 1 : Data type sizes</vt:lpstr>
      <vt:lpstr>Exercise 2 : Two’s Complement</vt:lpstr>
      <vt:lpstr>Proprietary Formats</vt:lpstr>
      <vt:lpstr>Introduction</vt:lpstr>
      <vt:lpstr>Introduction</vt:lpstr>
      <vt:lpstr>Types of file format</vt:lpstr>
      <vt:lpstr>Security</vt:lpstr>
      <vt:lpstr>Security</vt:lpstr>
      <vt:lpstr>Example: Image Formats</vt:lpstr>
      <vt:lpstr>Example: Image Formats</vt:lpstr>
      <vt:lpstr>Example: Image Formats</vt:lpstr>
      <vt:lpstr>Example: Image Formats</vt:lpstr>
      <vt:lpstr>Example: Microsoft’s Clipart</vt:lpstr>
      <vt:lpstr>Tools and Techniques</vt:lpstr>
      <vt:lpstr>Fuzzing</vt:lpstr>
      <vt:lpstr>PowerPoint Presentation</vt:lpstr>
      <vt:lpstr>Preventing problems</vt:lpstr>
      <vt:lpstr>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102</cp:revision>
  <dcterms:created xsi:type="dcterms:W3CDTF">2012-02-22T05:39:57Z</dcterms:created>
  <dcterms:modified xsi:type="dcterms:W3CDTF">2020-12-26T05:57:35Z</dcterms:modified>
</cp:coreProperties>
</file>