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46"/>
  </p:notesMasterIdLst>
  <p:sldIdLst>
    <p:sldId id="256" r:id="rId2"/>
    <p:sldId id="526" r:id="rId3"/>
    <p:sldId id="593" r:id="rId4"/>
    <p:sldId id="596" r:id="rId5"/>
    <p:sldId id="592" r:id="rId6"/>
    <p:sldId id="608" r:id="rId7"/>
    <p:sldId id="609" r:id="rId8"/>
    <p:sldId id="626" r:id="rId9"/>
    <p:sldId id="598" r:id="rId10"/>
    <p:sldId id="610" r:id="rId11"/>
    <p:sldId id="624" r:id="rId12"/>
    <p:sldId id="625" r:id="rId13"/>
    <p:sldId id="628" r:id="rId14"/>
    <p:sldId id="636" r:id="rId15"/>
    <p:sldId id="637" r:id="rId16"/>
    <p:sldId id="627" r:id="rId17"/>
    <p:sldId id="630" r:id="rId18"/>
    <p:sldId id="631" r:id="rId19"/>
    <p:sldId id="611" r:id="rId20"/>
    <p:sldId id="612" r:id="rId21"/>
    <p:sldId id="600" r:id="rId22"/>
    <p:sldId id="632" r:id="rId23"/>
    <p:sldId id="634" r:id="rId24"/>
    <p:sldId id="633" r:id="rId25"/>
    <p:sldId id="602" r:id="rId26"/>
    <p:sldId id="603" r:id="rId27"/>
    <p:sldId id="635" r:id="rId28"/>
    <p:sldId id="604" r:id="rId29"/>
    <p:sldId id="605" r:id="rId30"/>
    <p:sldId id="638" r:id="rId31"/>
    <p:sldId id="639" r:id="rId32"/>
    <p:sldId id="640" r:id="rId33"/>
    <p:sldId id="641" r:id="rId34"/>
    <p:sldId id="646" r:id="rId35"/>
    <p:sldId id="652" r:id="rId36"/>
    <p:sldId id="648" r:id="rId37"/>
    <p:sldId id="651" r:id="rId38"/>
    <p:sldId id="647" r:id="rId39"/>
    <p:sldId id="642" r:id="rId40"/>
    <p:sldId id="645" r:id="rId41"/>
    <p:sldId id="643" r:id="rId42"/>
    <p:sldId id="650" r:id="rId43"/>
    <p:sldId id="644" r:id="rId44"/>
    <p:sldId id="65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CC99"/>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4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6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FBA7D-48B1-422E-81F4-1DF1DB2B14AA}" type="datetimeFigureOut">
              <a:rPr lang="en-SG" smtClean="0"/>
              <a:pPr/>
              <a:t>22/11/2021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99A66-8ECF-43F7-8F92-429B407F8AE6}" type="slidenum">
              <a:rPr lang="en-SG" smtClean="0"/>
              <a:pPr/>
              <a:t>‹#›</a:t>
            </a:fld>
            <a:endParaRPr lang="en-SG"/>
          </a:p>
        </p:txBody>
      </p:sp>
    </p:spTree>
    <p:extLst>
      <p:ext uri="{BB962C8B-B14F-4D97-AF65-F5344CB8AC3E}">
        <p14:creationId xmlns:p14="http://schemas.microsoft.com/office/powerpoint/2010/main" val="192085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28600" y="4724400"/>
            <a:ext cx="8686800" cy="1828800"/>
          </a:xfrm>
          <a:prstGeom prst="round2SameRect">
            <a:avLst>
              <a:gd name="adj1" fmla="val 10784"/>
              <a:gd name="adj2" fmla="val 0"/>
            </a:avLst>
          </a:prstGeom>
          <a:no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8600" y="228600"/>
            <a:ext cx="8686800" cy="6152728"/>
          </a:xfrm>
          <a:prstGeom prst="round2SameRect">
            <a:avLst>
              <a:gd name="adj1" fmla="val 2821"/>
              <a:gd name="adj2" fmla="val 0"/>
            </a:avLst>
          </a:prstGeom>
          <a:noFill/>
          <a:ln w="127000" cap="rnd" cmpd="sng" algn="ctr">
            <a:solidFill>
              <a:srgbClr val="53D2FF"/>
            </a:solid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609600" y="533400"/>
            <a:ext cx="7924800" cy="4191744"/>
          </a:xfrm>
        </p:spPr>
        <p:txBody>
          <a:bodyPr>
            <a:normAutofit/>
          </a:bodyPr>
          <a:lstStyle>
            <a:lvl1pPr algn="ctr">
              <a:defRPr sz="4800">
                <a:effectLst/>
              </a:defRPr>
            </a:lvl1pPr>
          </a:lstStyle>
          <a:p>
            <a:r>
              <a:rPr lang="en-US" dirty="0" smtClean="0"/>
              <a:t>Click to edit Master title style</a:t>
            </a:r>
            <a:endParaRPr lang="en-US" dirty="0"/>
          </a:p>
        </p:txBody>
      </p:sp>
      <p:sp>
        <p:nvSpPr>
          <p:cNvPr id="3" name="Rectangle 2"/>
          <p:cNvSpPr>
            <a:spLocks noGrp="1"/>
          </p:cNvSpPr>
          <p:nvPr>
            <p:ph type="subTitle" idx="1"/>
          </p:nvPr>
        </p:nvSpPr>
        <p:spPr>
          <a:xfrm>
            <a:off x="304800" y="4800600"/>
            <a:ext cx="8534400" cy="160020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a:spLocks noGrp="1"/>
          </p:cNvSpPr>
          <p:nvPr>
            <p:ph type="dt" sz="half" idx="10"/>
          </p:nvPr>
        </p:nvSpPr>
        <p:spPr>
          <a:xfrm>
            <a:off x="228600" y="6553200"/>
            <a:ext cx="2133600" cy="287782"/>
          </a:xfrm>
        </p:spPr>
        <p:txBody>
          <a:bodyPr/>
          <a:lstStyle/>
          <a:p>
            <a:fld id="{351F3A9A-32B4-4B5F-8CEB-00D2610D61C0}" type="datetime1">
              <a:rPr lang="en-SG" smtClean="0"/>
              <a:pPr/>
              <a:t>22/11/2021</a:t>
            </a:fld>
            <a:endParaRPr lang="en-SG"/>
          </a:p>
        </p:txBody>
      </p:sp>
      <p:sp>
        <p:nvSpPr>
          <p:cNvPr id="5" name="Rectangle 4"/>
          <p:cNvSpPr>
            <a:spLocks noGrp="1"/>
          </p:cNvSpPr>
          <p:nvPr>
            <p:ph type="ftr" sz="quarter" idx="11"/>
          </p:nvPr>
        </p:nvSpPr>
        <p:spPr>
          <a:xfrm>
            <a:off x="2895600" y="6553200"/>
            <a:ext cx="3429000" cy="287782"/>
          </a:xfrm>
        </p:spPr>
        <p:txBody>
          <a:bodyPr/>
          <a:lstStyle/>
          <a:p>
            <a:r>
              <a:rPr lang="en-SG" smtClean="0"/>
              <a:t>Ethical Hacking and Defences</a:t>
            </a:r>
            <a:endParaRPr lang="en-SG"/>
          </a:p>
        </p:txBody>
      </p:sp>
      <p:sp>
        <p:nvSpPr>
          <p:cNvPr id="6" name="Rectangle 5"/>
          <p:cNvSpPr>
            <a:spLocks noGrp="1"/>
          </p:cNvSpPr>
          <p:nvPr>
            <p:ph type="sldNum" sz="quarter" idx="12"/>
          </p:nvPr>
        </p:nvSpPr>
        <p:spPr>
          <a:xfrm>
            <a:off x="6858000" y="6553200"/>
            <a:ext cx="2057400" cy="287782"/>
          </a:xfrm>
        </p:spPr>
        <p:txBody>
          <a:bodyPr/>
          <a:lstStyle/>
          <a:p>
            <a:fld id="{841AA668-B864-4FD1-AF09-4B71522EA5AB}"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4404E9EE-18B7-46D1-8FC7-872300A64691}" type="datetime1">
              <a:rPr lang="en-SG" smtClean="0"/>
              <a:pPr/>
              <a:t>22/11/2021</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Rectangle 2"/>
          <p:cNvSpPr>
            <a:spLocks noGrp="1"/>
          </p:cNvSpPr>
          <p:nvPr>
            <p:ph type="body" orient="vert" idx="1"/>
          </p:nvPr>
        </p:nvSpPr>
        <p:spPr>
          <a:xfrm>
            <a:off x="457200" y="274638"/>
            <a:ext cx="6400800" cy="6049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dt" sz="half" idx="10"/>
          </p:nvPr>
        </p:nvSpPr>
        <p:spPr/>
        <p:txBody>
          <a:bodyPr/>
          <a:lstStyle/>
          <a:p>
            <a:fld id="{84B8CEB9-9910-44AA-8CC3-CC2552DAC07D}" type="datetime1">
              <a:rPr lang="en-SG" smtClean="0"/>
              <a:pPr/>
              <a:t>22/11/2021</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
        <p:nvSpPr>
          <p:cNvPr id="7" name="Round Same Side Corner Rectangle 6"/>
          <p:cNvSpPr/>
          <p:nvPr/>
        </p:nvSpPr>
        <p:spPr>
          <a:xfrm rot="5400000">
            <a:off x="4862513" y="2300287"/>
            <a:ext cx="6096000" cy="1952625"/>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orient="vert"/>
          </p:nvPr>
        </p:nvSpPr>
        <p:spPr>
          <a:xfrm>
            <a:off x="7029450" y="274638"/>
            <a:ext cx="1752600" cy="5973762"/>
          </a:xfrm>
        </p:spPr>
        <p:txBody>
          <a:bodyPr vert="eaVert"/>
          <a:lstStyle>
            <a:lvl1pPr>
              <a:defRPr>
                <a:solidFill>
                  <a:srgbClr val="FFFFFF"/>
                </a:solidFill>
              </a:defRPr>
            </a:lvl1pPr>
          </a:lstStyle>
          <a:p>
            <a:r>
              <a:rPr lang="en-US" smtClean="0"/>
              <a:t>Click to edit Master title style</a:t>
            </a:r>
            <a:endParaRPr lang="en-US" dirty="0"/>
          </a:p>
        </p:txBody>
      </p:sp>
      <p:cxnSp>
        <p:nvCxnSpPr>
          <p:cNvPr id="8" name="Straight Connector 7"/>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74638"/>
            <a:ext cx="8534400" cy="922114"/>
          </a:xfrm>
        </p:spPr>
        <p:txBody>
          <a:bodyPr/>
          <a:lstStyle/>
          <a:p>
            <a:r>
              <a:rPr lang="en-US" dirty="0" smtClean="0"/>
              <a:t>Click to edit Master title style</a:t>
            </a:r>
            <a:endParaRPr lang="en-US" dirty="0"/>
          </a:p>
        </p:txBody>
      </p:sp>
      <p:sp>
        <p:nvSpPr>
          <p:cNvPr id="3" name="Rectangle 2"/>
          <p:cNvSpPr>
            <a:spLocks noGrp="1"/>
          </p:cNvSpPr>
          <p:nvPr>
            <p:ph idx="1"/>
          </p:nvPr>
        </p:nvSpPr>
        <p:spPr>
          <a:xfrm>
            <a:off x="304800" y="1268760"/>
            <a:ext cx="8534400" cy="51320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p:cNvSpPr>
          <p:nvPr>
            <p:ph type="dt" sz="half" idx="10"/>
          </p:nvPr>
        </p:nvSpPr>
        <p:spPr/>
        <p:txBody>
          <a:bodyPr/>
          <a:lstStyle/>
          <a:p>
            <a:fld id="{F8E5FCD5-0BF8-45EB-81C0-31DF3330CF61}" type="datetime1">
              <a:rPr lang="en-SG" smtClean="0"/>
              <a:pPr/>
              <a:t>22/11/2021</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dirty="0" smtClean="0"/>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ound Same Side Corner Rectangle 7"/>
          <p:cNvSpPr/>
          <p:nvPr/>
        </p:nvSpPr>
        <p:spPr>
          <a:xfrm>
            <a:off x="228600" y="228600"/>
            <a:ext cx="8686800" cy="4953000"/>
          </a:xfrm>
          <a:prstGeom prst="round2SameRect">
            <a:avLst>
              <a:gd name="adj1" fmla="val 2821"/>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flipV="1">
            <a:off x="228600" y="5257800"/>
            <a:ext cx="8686800" cy="1295400"/>
          </a:xfrm>
          <a:prstGeom prst="round2SameRect">
            <a:avLst>
              <a:gd name="adj1" fmla="val 10784"/>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685800" y="838200"/>
            <a:ext cx="7772400" cy="4191000"/>
          </a:xfrm>
        </p:spPr>
        <p:txBody>
          <a:bodyPr anchor="ctr"/>
          <a:lstStyle>
            <a:lvl1pPr algn="ctr">
              <a:defRPr sz="4800" b="0" cap="none" baseline="0">
                <a:solidFill>
                  <a:schemeClr val="bg2"/>
                </a:solidFill>
                <a:effectLst/>
              </a:defRPr>
            </a:lvl1pPr>
          </a:lstStyle>
          <a:p>
            <a:r>
              <a:rPr lang="en-US" smtClean="0"/>
              <a:t>Click to edit Master title style</a:t>
            </a:r>
            <a:endParaRPr lang="en-US" dirty="0"/>
          </a:p>
        </p:txBody>
      </p:sp>
      <p:sp>
        <p:nvSpPr>
          <p:cNvPr id="3" name="Rectangle 2"/>
          <p:cNvSpPr>
            <a:spLocks noGrp="1"/>
          </p:cNvSpPr>
          <p:nvPr>
            <p:ph type="body" idx="1"/>
          </p:nvPr>
        </p:nvSpPr>
        <p:spPr>
          <a:xfrm>
            <a:off x="722313" y="5410200"/>
            <a:ext cx="7772400" cy="1042987"/>
          </a:xfrm>
        </p:spPr>
        <p:txBody>
          <a:bodyPr anchor="ctr">
            <a:normAutofit/>
          </a:bodyPr>
          <a:lstStyle>
            <a:lvl1pPr marL="0" indent="0" algn="ctr">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a:spLocks noGrp="1"/>
          </p:cNvSpPr>
          <p:nvPr>
            <p:ph type="dt" sz="half" idx="10"/>
          </p:nvPr>
        </p:nvSpPr>
        <p:spPr/>
        <p:txBody>
          <a:bodyPr/>
          <a:lstStyle/>
          <a:p>
            <a:fld id="{F1E97AD1-D5BF-46CC-8E1F-4C3DF8561F6F}" type="datetime1">
              <a:rPr lang="en-SG" smtClean="0"/>
              <a:pPr/>
              <a:t>22/11/2021</a:t>
            </a:fld>
            <a:endParaRPr lang="en-SG"/>
          </a:p>
        </p:txBody>
      </p:sp>
      <p:sp>
        <p:nvSpPr>
          <p:cNvPr id="5" name="Rectangle 4"/>
          <p:cNvSpPr>
            <a:spLocks noGrp="1"/>
          </p:cNvSpPr>
          <p:nvPr>
            <p:ph type="ftr" sz="quarter" idx="11"/>
          </p:nvPr>
        </p:nvSpPr>
        <p:spPr/>
        <p:txBody>
          <a:bodyPr/>
          <a:lstStyle/>
          <a:p>
            <a:r>
              <a:rPr lang="en-SG" smtClean="0"/>
              <a:t>Ethical Hacking and Defences</a:t>
            </a:r>
            <a:endParaRPr lang="en-SG"/>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301752"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sz="half" idx="2"/>
          </p:nvPr>
        </p:nvSpPr>
        <p:spPr>
          <a:xfrm>
            <a:off x="4648200"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2FABA7B6-F61A-4820-9B9A-5D3F7FE162F2}" type="datetime1">
              <a:rPr lang="en-SG" smtClean="0"/>
              <a:pPr/>
              <a:t>22/11/2021</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301752"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301752"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body" sz="quarter" idx="3"/>
          </p:nvPr>
        </p:nvSpPr>
        <p:spPr>
          <a:xfrm>
            <a:off x="4645024"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4"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p:cNvSpPr>
          <p:nvPr>
            <p:ph type="dt" sz="half" idx="10"/>
          </p:nvPr>
        </p:nvSpPr>
        <p:spPr/>
        <p:txBody>
          <a:bodyPr/>
          <a:lstStyle/>
          <a:p>
            <a:fld id="{A0231E42-6DFC-4717-8DEF-6A776749950B}" type="datetime1">
              <a:rPr lang="en-SG" smtClean="0"/>
              <a:pPr/>
              <a:t>22/11/2021</a:t>
            </a:fld>
            <a:endParaRPr lang="en-SG"/>
          </a:p>
        </p:txBody>
      </p:sp>
      <p:sp>
        <p:nvSpPr>
          <p:cNvPr id="8" name="Rectangle 7"/>
          <p:cNvSpPr>
            <a:spLocks noGrp="1"/>
          </p:cNvSpPr>
          <p:nvPr>
            <p:ph type="ftr" sz="quarter" idx="11"/>
          </p:nvPr>
        </p:nvSpPr>
        <p:spPr/>
        <p:txBody>
          <a:bodyPr/>
          <a:lstStyle/>
          <a:p>
            <a:r>
              <a:rPr lang="en-SG" smtClean="0"/>
              <a:t>Ethical Hacking and Defences</a:t>
            </a:r>
            <a:endParaRPr lang="en-SG"/>
          </a:p>
        </p:txBody>
      </p:sp>
      <p:sp>
        <p:nvSpPr>
          <p:cNvPr id="9" name="Rectangle 8"/>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112CC73D-1A75-4F9B-9581-062EE3A70B8B}" type="datetime1">
              <a:rPr lang="en-SG" smtClean="0"/>
              <a:pPr/>
              <a:t>22/11/2021</a:t>
            </a:fld>
            <a:endParaRPr lang="en-SG"/>
          </a:p>
        </p:txBody>
      </p:sp>
      <p:sp>
        <p:nvSpPr>
          <p:cNvPr id="4" name="Rectangle 3"/>
          <p:cNvSpPr>
            <a:spLocks noGrp="1"/>
          </p:cNvSpPr>
          <p:nvPr>
            <p:ph type="ftr" sz="quarter" idx="11"/>
          </p:nvPr>
        </p:nvSpPr>
        <p:spPr/>
        <p:txBody>
          <a:bodyPr/>
          <a:lstStyle/>
          <a:p>
            <a:r>
              <a:rPr lang="en-SG" smtClean="0"/>
              <a:t>Ethical Hacking and Defences</a:t>
            </a:r>
            <a:endParaRPr lang="en-SG"/>
          </a:p>
        </p:txBody>
      </p:sp>
      <p:sp>
        <p:nvSpPr>
          <p:cNvPr id="5" name="Rectangle 4"/>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287644B1-25AE-458A-8E2F-ED5C0431CD12}" type="datetime1">
              <a:rPr lang="en-SG" smtClean="0"/>
              <a:pPr/>
              <a:t>22/11/2021</a:t>
            </a:fld>
            <a:endParaRPr lang="en-SG"/>
          </a:p>
        </p:txBody>
      </p:sp>
      <p:sp>
        <p:nvSpPr>
          <p:cNvPr id="3" name="Rectangle 2"/>
          <p:cNvSpPr>
            <a:spLocks noGrp="1"/>
          </p:cNvSpPr>
          <p:nvPr>
            <p:ph type="ftr" sz="quarter" idx="11"/>
          </p:nvPr>
        </p:nvSpPr>
        <p:spPr/>
        <p:txBody>
          <a:bodyPr/>
          <a:lstStyle/>
          <a:p>
            <a:r>
              <a:rPr lang="en-SG" smtClean="0"/>
              <a:t>Ethical Hacking and Defences</a:t>
            </a:r>
            <a:endParaRPr lang="en-SG"/>
          </a:p>
        </p:txBody>
      </p:sp>
      <p:sp>
        <p:nvSpPr>
          <p:cNvPr id="4" name="Rectangle 3"/>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3" name="Rectangle 2"/>
          <p:cNvSpPr>
            <a:spLocks noGrp="1"/>
          </p:cNvSpPr>
          <p:nvPr>
            <p:ph idx="1"/>
          </p:nvPr>
        </p:nvSpPr>
        <p:spPr>
          <a:xfrm>
            <a:off x="228600" y="1600200"/>
            <a:ext cx="8686800" cy="4724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0"/>
          </p:nvPr>
        </p:nvSpPr>
        <p:spPr/>
        <p:txBody>
          <a:bodyPr/>
          <a:lstStyle/>
          <a:p>
            <a:fld id="{3CC63961-C321-499F-8674-72111E2D33F6}" type="datetime1">
              <a:rPr lang="en-SG" smtClean="0"/>
              <a:pPr/>
              <a:t>22/11/2021</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cxnSp>
        <p:nvCxnSpPr>
          <p:cNvPr id="9" name="Straight Connector 8"/>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 useBgFill="1">
        <p:nvSpPr>
          <p:cNvPr id="10" name="Rectangle 9"/>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lgn="l">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Grp="1"/>
          </p:cNvSpPr>
          <p:nvPr>
            <p:ph type="pic" idx="1"/>
          </p:nvPr>
        </p:nvSpPr>
        <p:spPr>
          <a:xfrm>
            <a:off x="228600" y="1524000"/>
            <a:ext cx="8686800" cy="49103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Rectangle 4"/>
          <p:cNvSpPr>
            <a:spLocks noGrp="1"/>
          </p:cNvSpPr>
          <p:nvPr>
            <p:ph type="dt" sz="half" idx="10"/>
          </p:nvPr>
        </p:nvSpPr>
        <p:spPr/>
        <p:txBody>
          <a:bodyPr/>
          <a:lstStyle/>
          <a:p>
            <a:fld id="{3E50AB02-61EE-4AF9-B5B9-96A8BE0B2EE6}" type="datetime1">
              <a:rPr lang="en-SG" smtClean="0"/>
              <a:pPr/>
              <a:t>22/11/2021</a:t>
            </a:fld>
            <a:endParaRPr lang="en-SG"/>
          </a:p>
        </p:txBody>
      </p:sp>
      <p:sp>
        <p:nvSpPr>
          <p:cNvPr id="6" name="Rectangle 5"/>
          <p:cNvSpPr>
            <a:spLocks noGrp="1"/>
          </p:cNvSpPr>
          <p:nvPr>
            <p:ph type="ftr" sz="quarter" idx="11"/>
          </p:nvPr>
        </p:nvSpPr>
        <p:spPr/>
        <p:txBody>
          <a:bodyPr/>
          <a:lstStyle/>
          <a:p>
            <a:r>
              <a:rPr lang="en-SG" smtClean="0"/>
              <a:t>Ethical Hacking and Defences</a:t>
            </a:r>
            <a:endParaRPr lang="en-SG"/>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 useBgFill="1">
        <p:nvSpPr>
          <p:cNvPr id="9" name="Rectangle 8"/>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smtClean="0"/>
              <a:t>Click to edit Master title style</a:t>
            </a:r>
            <a:endParaRPr lang="en-US" dirty="0"/>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ame Side Corner Rectangle 6"/>
          <p:cNvSpPr/>
          <p:nvPr/>
        </p:nvSpPr>
        <p:spPr>
          <a:xfrm>
            <a:off x="228600" y="152400"/>
            <a:ext cx="8686800" cy="144000"/>
          </a:xfrm>
          <a:prstGeom prst="round2SameRect">
            <a:avLst>
              <a:gd name="adj1" fmla="val 4902"/>
              <a:gd name="adj2" fmla="val 0"/>
            </a:avLst>
          </a:prstGeom>
          <a:solidFill>
            <a:srgbClr val="53D2FF"/>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5344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8600" y="6520942"/>
            <a:ext cx="2133600" cy="320040"/>
          </a:xfrm>
          <a:prstGeom prst="rect">
            <a:avLst/>
          </a:prstGeom>
        </p:spPr>
        <p:txBody>
          <a:bodyPr vert="horz" lIns="91440" tIns="45720" rIns="91440" bIns="45720" rtlCol="0" anchor="ctr"/>
          <a:lstStyle>
            <a:lvl1pPr algn="l">
              <a:defRPr sz="1200">
                <a:solidFill>
                  <a:schemeClr val="tx2"/>
                </a:solidFill>
              </a:defRPr>
            </a:lvl1pPr>
          </a:lstStyle>
          <a:p>
            <a:fld id="{188AE6C1-1D78-4E3C-97DA-DDEAFB5D9E94}" type="datetime1">
              <a:rPr lang="en-SG" smtClean="0"/>
              <a:pPr/>
              <a:t>22/11/2021</a:t>
            </a:fld>
            <a:endParaRPr lang="en-SG"/>
          </a:p>
        </p:txBody>
      </p:sp>
      <p:sp>
        <p:nvSpPr>
          <p:cNvPr id="5" name="Footer Placeholder 4"/>
          <p:cNvSpPr>
            <a:spLocks noGrp="1"/>
          </p:cNvSpPr>
          <p:nvPr>
            <p:ph type="ftr" sz="quarter" idx="3"/>
          </p:nvPr>
        </p:nvSpPr>
        <p:spPr>
          <a:xfrm>
            <a:off x="2895600" y="6520942"/>
            <a:ext cx="3429000" cy="320040"/>
          </a:xfrm>
          <a:prstGeom prst="rect">
            <a:avLst/>
          </a:prstGeom>
        </p:spPr>
        <p:txBody>
          <a:bodyPr vert="horz" lIns="91440" tIns="45720" rIns="91440" bIns="45720" rtlCol="0" anchor="ctr"/>
          <a:lstStyle>
            <a:lvl1pPr algn="ctr">
              <a:defRPr sz="1200">
                <a:solidFill>
                  <a:schemeClr val="tx2"/>
                </a:solidFill>
              </a:defRPr>
            </a:lvl1pPr>
          </a:lstStyle>
          <a:p>
            <a:r>
              <a:rPr lang="en-SG" smtClean="0"/>
              <a:t>Ethical Hacking and Defences</a:t>
            </a:r>
            <a:endParaRPr lang="en-SG" dirty="0"/>
          </a:p>
        </p:txBody>
      </p:sp>
      <p:sp>
        <p:nvSpPr>
          <p:cNvPr id="6" name="Slide Number Placeholder 5"/>
          <p:cNvSpPr>
            <a:spLocks noGrp="1"/>
          </p:cNvSpPr>
          <p:nvPr>
            <p:ph type="sldNum" sz="quarter" idx="4"/>
          </p:nvPr>
        </p:nvSpPr>
        <p:spPr>
          <a:xfrm>
            <a:off x="6781800" y="6520942"/>
            <a:ext cx="2133600" cy="320040"/>
          </a:xfrm>
          <a:prstGeom prst="rect">
            <a:avLst/>
          </a:prstGeom>
        </p:spPr>
        <p:txBody>
          <a:bodyPr vert="horz" lIns="91440" tIns="45720" rIns="91440" bIns="45720" rtlCol="0" anchor="ctr"/>
          <a:lstStyle>
            <a:lvl1pPr algn="r">
              <a:defRPr sz="1200">
                <a:solidFill>
                  <a:schemeClr val="tx2"/>
                </a:solidFill>
              </a:defRPr>
            </a:lvl1pPr>
          </a:lstStyle>
          <a:p>
            <a:fld id="{841AA668-B864-4FD1-AF09-4B71522EA5AB}" type="slidenum">
              <a:rPr lang="en-SG" smtClean="0"/>
              <a:pPr/>
              <a:t>‹#›</a:t>
            </a:fld>
            <a:endParaRPr lang="en-SG" dirty="0"/>
          </a:p>
        </p:txBody>
      </p:sp>
      <p:cxnSp>
        <p:nvCxnSpPr>
          <p:cNvPr id="8" name="Straight Connector 7"/>
          <p:cNvCxnSpPr/>
          <p:nvPr/>
        </p:nvCxnSpPr>
        <p:spPr>
          <a:xfrm>
            <a:off x="228600" y="6524625"/>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dt="0"/>
  <p:txStyles>
    <p:titleStyle>
      <a:lvl1pPr algn="ctr" defTabSz="914400" rtl="0" eaLnBrk="1" latinLnBrk="0" hangingPunct="1">
        <a:spcBef>
          <a:spcPct val="0"/>
        </a:spcBef>
        <a:buNone/>
        <a:defRPr sz="3600" kern="1200">
          <a:solidFill>
            <a:schemeClr val="tx1"/>
          </a:solidFill>
          <a:effectLst/>
          <a:latin typeface="+mj-lt"/>
          <a:ea typeface="+mj-ea"/>
          <a:cs typeface="+mj-cs"/>
        </a:defRPr>
      </a:lvl1pPr>
    </p:titleStyle>
    <p:body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Topic 17</a:t>
            </a:r>
            <a:br>
              <a:rPr lang="en-US" dirty="0" smtClean="0"/>
            </a:br>
            <a:r>
              <a:rPr lang="en-US" dirty="0" smtClean="0"/>
              <a:t> Threat Risk </a:t>
            </a:r>
            <a:r>
              <a:rPr lang="en-US" dirty="0" err="1" smtClean="0"/>
              <a:t>Modelling</a:t>
            </a:r>
            <a:r>
              <a:rPr lang="en-US" dirty="0" smtClean="0"/>
              <a:t/>
            </a:r>
            <a:br>
              <a:rPr lang="en-US" dirty="0" smtClean="0"/>
            </a:br>
            <a:endParaRPr lang="en-SG" dirty="0"/>
          </a:p>
        </p:txBody>
      </p:sp>
      <p:sp>
        <p:nvSpPr>
          <p:cNvPr id="3" name="Subtitle 2"/>
          <p:cNvSpPr>
            <a:spLocks noGrp="1"/>
          </p:cNvSpPr>
          <p:nvPr>
            <p:ph type="subTitle" idx="1"/>
          </p:nvPr>
        </p:nvSpPr>
        <p:spPr/>
        <p:txBody>
          <a:bodyPr/>
          <a:lstStyle/>
          <a:p>
            <a:r>
              <a:rPr lang="en-US" dirty="0" smtClean="0"/>
              <a:t>ST251Z Ethical Hacking and </a:t>
            </a:r>
            <a:r>
              <a:rPr lang="en-US" dirty="0" err="1" smtClean="0"/>
              <a:t>Defences</a:t>
            </a:r>
            <a:endParaRPr lang="en-SG" dirty="0"/>
          </a:p>
        </p:txBody>
      </p:sp>
      <p:sp>
        <p:nvSpPr>
          <p:cNvPr id="4" name="Slide Number Placeholder 3"/>
          <p:cNvSpPr>
            <a:spLocks noGrp="1"/>
          </p:cNvSpPr>
          <p:nvPr>
            <p:ph type="sldNum" sz="quarter" idx="12"/>
          </p:nvPr>
        </p:nvSpPr>
        <p:spPr/>
        <p:txBody>
          <a:bodyPr/>
          <a:lstStyle/>
          <a:p>
            <a:fld id="{841AA668-B864-4FD1-AF09-4B71522EA5AB}" type="slidenum">
              <a:rPr lang="en-SG" smtClean="0"/>
              <a:pPr/>
              <a:t>1</a:t>
            </a:fld>
            <a:endParaRPr lang="en-S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Determine Threat</a:t>
            </a:r>
            <a:endParaRPr lang="en-SG" dirty="0"/>
          </a:p>
        </p:txBody>
      </p:sp>
      <p:sp>
        <p:nvSpPr>
          <p:cNvPr id="3" name="Content Placeholder 2"/>
          <p:cNvSpPr>
            <a:spLocks noGrp="1"/>
          </p:cNvSpPr>
          <p:nvPr>
            <p:ph idx="1"/>
          </p:nvPr>
        </p:nvSpPr>
        <p:spPr/>
        <p:txBody>
          <a:bodyPr>
            <a:normAutofit/>
          </a:bodyPr>
          <a:lstStyle/>
          <a:p>
            <a:r>
              <a:rPr lang="en-GB" sz="2400" dirty="0" smtClean="0"/>
              <a:t>Take the identified components from the decomposition process and use them as the threat targets for the threat model. </a:t>
            </a:r>
          </a:p>
          <a:p>
            <a:r>
              <a:rPr lang="en-GB" sz="2400" dirty="0" smtClean="0"/>
              <a:t>The reason you analyze the application structure is not to determine how everything works, but rather to investigate the components, or assets, of the application and how data flows between the components. </a:t>
            </a:r>
          </a:p>
          <a:p>
            <a:r>
              <a:rPr lang="en-GB" sz="2400" dirty="0" smtClean="0"/>
              <a:t>Apply certain strategies to mitigate specific threat categories.</a:t>
            </a:r>
            <a:endParaRPr lang="en-GB" sz="2400"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10</a:t>
            </a:fld>
            <a:endParaRPr lang="en-S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Categorize threats</a:t>
            </a:r>
            <a:endParaRPr lang="en-SG" dirty="0"/>
          </a:p>
        </p:txBody>
      </p:sp>
      <p:sp>
        <p:nvSpPr>
          <p:cNvPr id="3" name="Content Placeholder 2"/>
          <p:cNvSpPr>
            <a:spLocks noGrp="1"/>
          </p:cNvSpPr>
          <p:nvPr>
            <p:ph idx="1"/>
          </p:nvPr>
        </p:nvSpPr>
        <p:spPr/>
        <p:txBody>
          <a:bodyPr>
            <a:normAutofit/>
          </a:bodyPr>
          <a:lstStyle/>
          <a:p>
            <a:r>
              <a:rPr lang="en-GB" dirty="0" smtClean="0"/>
              <a:t>Can use STRIDE </a:t>
            </a:r>
            <a:r>
              <a:rPr lang="en-GB" smtClean="0"/>
              <a:t>to categorize </a:t>
            </a:r>
            <a:r>
              <a:rPr lang="en-GB" dirty="0" smtClean="0"/>
              <a:t>threats</a:t>
            </a:r>
          </a:p>
          <a:p>
            <a:pPr lvl="1"/>
            <a:r>
              <a:rPr lang="en-GB" b="1" dirty="0" smtClean="0"/>
              <a:t>S</a:t>
            </a:r>
            <a:r>
              <a:rPr lang="en-GB" dirty="0" smtClean="0"/>
              <a:t>poofing Identity</a:t>
            </a:r>
          </a:p>
          <a:p>
            <a:pPr lvl="1"/>
            <a:r>
              <a:rPr lang="en-GB" b="1" dirty="0" smtClean="0"/>
              <a:t>T</a:t>
            </a:r>
            <a:r>
              <a:rPr lang="en-GB" dirty="0" smtClean="0"/>
              <a:t>ampering with Data</a:t>
            </a:r>
          </a:p>
          <a:p>
            <a:pPr lvl="1"/>
            <a:r>
              <a:rPr lang="en-GB" b="1" dirty="0" smtClean="0"/>
              <a:t>R</a:t>
            </a:r>
            <a:r>
              <a:rPr lang="en-GB" dirty="0" smtClean="0"/>
              <a:t>epudiation</a:t>
            </a:r>
          </a:p>
          <a:p>
            <a:pPr lvl="1"/>
            <a:r>
              <a:rPr lang="en-GB" b="1" dirty="0" smtClean="0"/>
              <a:t>I</a:t>
            </a:r>
            <a:r>
              <a:rPr lang="en-GB" dirty="0" smtClean="0"/>
              <a:t>nformation Disclosure</a:t>
            </a:r>
          </a:p>
          <a:p>
            <a:pPr lvl="1"/>
            <a:r>
              <a:rPr lang="en-GB" b="1" dirty="0" smtClean="0"/>
              <a:t>D</a:t>
            </a:r>
            <a:r>
              <a:rPr lang="en-GB" dirty="0" smtClean="0"/>
              <a:t>enial of Service</a:t>
            </a:r>
          </a:p>
          <a:p>
            <a:pPr lvl="1"/>
            <a:r>
              <a:rPr lang="en-GB" b="1" dirty="0" smtClean="0"/>
              <a:t>E</a:t>
            </a:r>
            <a:r>
              <a:rPr lang="en-GB" dirty="0" smtClean="0"/>
              <a:t>levation of Privilege</a:t>
            </a:r>
          </a:p>
          <a:p>
            <a:r>
              <a:rPr lang="en-SG" dirty="0" smtClean="0"/>
              <a:t>Some threats may belong to more than 1 category</a:t>
            </a:r>
            <a:endParaRPr lang="en-GB"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11</a:t>
            </a:fld>
            <a:endParaRPr lang="en-S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a:t>
            </a:r>
            <a:endParaRPr lang="en-SG" dirty="0"/>
          </a:p>
        </p:txBody>
      </p:sp>
      <p:sp>
        <p:nvSpPr>
          <p:cNvPr id="3" name="Content Placeholder 2"/>
          <p:cNvSpPr>
            <a:spLocks noGrp="1"/>
          </p:cNvSpPr>
          <p:nvPr>
            <p:ph idx="1"/>
          </p:nvPr>
        </p:nvSpPr>
        <p:spPr/>
        <p:txBody>
          <a:bodyPr>
            <a:normAutofit/>
          </a:bodyPr>
          <a:lstStyle/>
          <a:p>
            <a:r>
              <a:rPr lang="en-US" dirty="0" smtClean="0"/>
              <a:t>Spoofing Identity</a:t>
            </a:r>
          </a:p>
          <a:p>
            <a:pPr lvl="1"/>
            <a:r>
              <a:rPr lang="en-GB" dirty="0" smtClean="0"/>
              <a:t>Spoofing threats allow an attacker to pose as another user or allow a rogue server to pose as a valid server. </a:t>
            </a:r>
          </a:p>
          <a:p>
            <a:pPr marL="274320" lvl="1" indent="-274320">
              <a:buFont typeface="Wingdings 2" pitchFamily="18" charset="2"/>
              <a:buChar char=""/>
            </a:pPr>
            <a:r>
              <a:rPr lang="en-GB" sz="2800" dirty="0" smtClean="0"/>
              <a:t>Tampering with Data</a:t>
            </a:r>
          </a:p>
          <a:p>
            <a:pPr marL="457200" lvl="2" indent="-274320">
              <a:buFont typeface="Wingdings 2" pitchFamily="18" charset="2"/>
              <a:buChar char=""/>
            </a:pPr>
            <a:r>
              <a:rPr lang="en-GB" sz="2400" dirty="0" smtClean="0"/>
              <a:t>Malicious modification of data</a:t>
            </a:r>
          </a:p>
          <a:p>
            <a:pPr marL="274320" lvl="1" indent="-274320">
              <a:buFont typeface="Wingdings 2" pitchFamily="18" charset="2"/>
              <a:buChar char=""/>
            </a:pPr>
            <a:r>
              <a:rPr lang="en-GB" sz="2800" dirty="0" smtClean="0"/>
              <a:t>Repudiation</a:t>
            </a:r>
          </a:p>
          <a:p>
            <a:pPr marL="457200" lvl="2" indent="-274320">
              <a:buFont typeface="Wingdings 2" pitchFamily="18" charset="2"/>
              <a:buChar char=""/>
            </a:pPr>
            <a:r>
              <a:rPr lang="en-GB" sz="2400" dirty="0" smtClean="0"/>
              <a:t>Users who deny performing an action without other parties having any way to prove otherwise</a:t>
            </a:r>
          </a:p>
          <a:p>
            <a:pPr marL="457200" lvl="2" indent="-274320">
              <a:buFont typeface="Wingdings 2" pitchFamily="18" charset="2"/>
              <a:buChar char=""/>
            </a:pPr>
            <a:r>
              <a:rPr lang="en-SG" sz="2400" dirty="0" smtClean="0"/>
              <a:t>Example : User purchase an item and later denied having done so</a:t>
            </a:r>
            <a:endParaRPr lang="en-GB" sz="2400" dirty="0" smtClean="0"/>
          </a:p>
          <a:p>
            <a:pPr marL="274320" lvl="1" indent="-274320">
              <a:buFont typeface="Wingdings 2" pitchFamily="18" charset="2"/>
              <a:buChar char=""/>
            </a:pPr>
            <a:endParaRPr lang="en-GB" sz="2800" dirty="0" smtClean="0"/>
          </a:p>
          <a:p>
            <a:endParaRPr lang="en-US" dirty="0" smtClean="0"/>
          </a:p>
          <a:p>
            <a:endParaRPr lang="en-US" dirty="0" smtClean="0"/>
          </a:p>
          <a:p>
            <a:endParaRPr lang="en-SG" dirty="0" smtClean="0"/>
          </a:p>
          <a:p>
            <a:endParaRPr lang="en-US" dirty="0" smtClean="0"/>
          </a:p>
          <a:p>
            <a:pPr>
              <a:buNone/>
            </a:pPr>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12</a:t>
            </a:fld>
            <a:endParaRPr lang="en-S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a:t>
            </a:r>
            <a:endParaRPr lang="en-SG" dirty="0"/>
          </a:p>
        </p:txBody>
      </p:sp>
      <p:sp>
        <p:nvSpPr>
          <p:cNvPr id="3" name="Content Placeholder 2"/>
          <p:cNvSpPr>
            <a:spLocks noGrp="1"/>
          </p:cNvSpPr>
          <p:nvPr>
            <p:ph idx="1"/>
          </p:nvPr>
        </p:nvSpPr>
        <p:spPr/>
        <p:txBody>
          <a:bodyPr>
            <a:normAutofit/>
          </a:bodyPr>
          <a:lstStyle/>
          <a:p>
            <a:r>
              <a:rPr lang="en-US" dirty="0" smtClean="0"/>
              <a:t>Information Disclosure</a:t>
            </a:r>
          </a:p>
          <a:p>
            <a:pPr lvl="1"/>
            <a:r>
              <a:rPr lang="en-SG" dirty="0" smtClean="0"/>
              <a:t>Exposure of information to individuals who are not supposed to have access to it </a:t>
            </a:r>
          </a:p>
          <a:p>
            <a:pPr marL="274320" lvl="1" indent="-274320">
              <a:buFont typeface="Wingdings 2" pitchFamily="18" charset="2"/>
              <a:buChar char=""/>
            </a:pPr>
            <a:r>
              <a:rPr lang="en-SG" sz="2800" dirty="0" smtClean="0"/>
              <a:t>Denial of Service</a:t>
            </a:r>
          </a:p>
          <a:p>
            <a:pPr marL="457200" lvl="2" indent="-274320">
              <a:buFont typeface="Wingdings 2" pitchFamily="18" charset="2"/>
              <a:buChar char=""/>
            </a:pPr>
            <a:r>
              <a:rPr lang="en-SG" sz="2400" dirty="0" smtClean="0"/>
              <a:t>Deny service to valid users </a:t>
            </a:r>
          </a:p>
          <a:p>
            <a:pPr marL="457200" lvl="2" indent="-274320">
              <a:buFont typeface="Wingdings 2" pitchFamily="18" charset="2"/>
              <a:buChar char=""/>
            </a:pPr>
            <a:r>
              <a:rPr lang="en-SG" sz="2400" dirty="0" smtClean="0"/>
              <a:t>Making a Web server temporarily unavailable </a:t>
            </a:r>
          </a:p>
          <a:p>
            <a:pPr marL="274320" lvl="1" indent="-274320">
              <a:buFont typeface="Wingdings 2" pitchFamily="18" charset="2"/>
              <a:buChar char=""/>
            </a:pPr>
            <a:r>
              <a:rPr lang="en-SG" sz="2800" dirty="0" smtClean="0"/>
              <a:t>Elevation of Privilege</a:t>
            </a:r>
          </a:p>
          <a:p>
            <a:pPr marL="457200" lvl="2" indent="-274320">
              <a:buFont typeface="Wingdings 2" pitchFamily="18" charset="2"/>
              <a:buChar char=""/>
            </a:pPr>
            <a:r>
              <a:rPr lang="en-SG" sz="2400" dirty="0" smtClean="0"/>
              <a:t>An unprivileged user gains privileged access and thereby has sufficient access to compromise or destroy the entire system</a:t>
            </a:r>
          </a:p>
          <a:p>
            <a:pPr marL="274320" lvl="1" indent="-274320">
              <a:buFont typeface="Wingdings 2" pitchFamily="18" charset="2"/>
              <a:buChar char=""/>
            </a:pPr>
            <a:endParaRPr lang="en-GB" sz="2800" dirty="0" smtClean="0"/>
          </a:p>
          <a:p>
            <a:endParaRPr lang="en-US" dirty="0" smtClean="0"/>
          </a:p>
          <a:p>
            <a:endParaRPr lang="en-US" dirty="0" smtClean="0"/>
          </a:p>
          <a:p>
            <a:endParaRPr lang="en-SG" dirty="0" smtClean="0"/>
          </a:p>
          <a:p>
            <a:endParaRPr lang="en-US" dirty="0" smtClean="0"/>
          </a:p>
          <a:p>
            <a:pPr>
              <a:buNone/>
            </a:pPr>
            <a:endParaRPr lang="en-US"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13</a:t>
            </a:fld>
            <a:endParaRPr lang="en-S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Threats</a:t>
            </a:r>
            <a:endParaRPr lang="en-SG" dirty="0"/>
          </a:p>
        </p:txBody>
      </p:sp>
      <p:sp>
        <p:nvSpPr>
          <p:cNvPr id="3" name="Content Placeholder 2"/>
          <p:cNvSpPr>
            <a:spLocks noGrp="1"/>
          </p:cNvSpPr>
          <p:nvPr>
            <p:ph idx="1"/>
          </p:nvPr>
        </p:nvSpPr>
        <p:spPr/>
        <p:txBody>
          <a:bodyPr/>
          <a:lstStyle/>
          <a:p>
            <a:r>
              <a:rPr lang="en-SG" dirty="0" smtClean="0"/>
              <a:t>A malicious user views or tampers with personal data travelling between the Web server and the client. (Tampering with data/Information disclosure)</a:t>
            </a:r>
          </a:p>
          <a:p>
            <a:endParaRPr lang="en-SG" dirty="0" smtClean="0"/>
          </a:p>
          <a:p>
            <a:r>
              <a:rPr lang="en-SG" dirty="0" smtClean="0"/>
              <a:t>A malicious user views or tampers with personal data travelling between the Web server and the database. (Tampering with data/Information disclosure)</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14</a:t>
            </a:fld>
            <a:endParaRPr lang="en-S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Threats (continued)</a:t>
            </a:r>
            <a:endParaRPr lang="en-SG" dirty="0"/>
          </a:p>
        </p:txBody>
      </p:sp>
      <p:sp>
        <p:nvSpPr>
          <p:cNvPr id="3" name="Content Placeholder 2"/>
          <p:cNvSpPr>
            <a:spLocks noGrp="1"/>
          </p:cNvSpPr>
          <p:nvPr>
            <p:ph idx="1"/>
          </p:nvPr>
        </p:nvSpPr>
        <p:spPr/>
        <p:txBody>
          <a:bodyPr/>
          <a:lstStyle/>
          <a:p>
            <a:r>
              <a:rPr lang="en-SG" dirty="0" smtClean="0"/>
              <a:t>An attacker denies access to the database server computer by flooding it with packets (Denial of service)</a:t>
            </a:r>
          </a:p>
          <a:p>
            <a:endParaRPr lang="en-US" dirty="0" smtClean="0"/>
          </a:p>
          <a:p>
            <a:r>
              <a:rPr lang="en-SG" dirty="0" smtClean="0"/>
              <a:t>A malicious user views the authentication packets travelling between the Web Server and the client and learns how to forge them so that he can pretend to be the user (Spoofing identity/Information disclosure/Elevation of privilege if user is administrator)</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15</a:t>
            </a:fld>
            <a:endParaRPr lang="en-S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Tree / Threat Graph</a:t>
            </a:r>
            <a:endParaRPr lang="en-SG" dirty="0"/>
          </a:p>
        </p:txBody>
      </p:sp>
      <p:sp>
        <p:nvSpPr>
          <p:cNvPr id="3" name="Content Placeholder 2"/>
          <p:cNvSpPr>
            <a:spLocks noGrp="1"/>
          </p:cNvSpPr>
          <p:nvPr>
            <p:ph idx="1"/>
          </p:nvPr>
        </p:nvSpPr>
        <p:spPr>
          <a:xfrm>
            <a:off x="304800" y="1052736"/>
            <a:ext cx="8534400" cy="5348064"/>
          </a:xfrm>
        </p:spPr>
        <p:txBody>
          <a:bodyPr/>
          <a:lstStyle/>
          <a:p>
            <a:r>
              <a:rPr lang="en-US" dirty="0" smtClean="0"/>
              <a:t>Diagram showing how a threat may be </a:t>
            </a:r>
            <a:r>
              <a:rPr lang="en-US" dirty="0" err="1" smtClean="0"/>
              <a:t>realised</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16</a:t>
            </a:fld>
            <a:endParaRPr lang="en-SG"/>
          </a:p>
        </p:txBody>
      </p:sp>
      <p:pic>
        <p:nvPicPr>
          <p:cNvPr id="6" name="Picture 6"/>
          <p:cNvPicPr>
            <a:picLocks noChangeAspect="1" noChangeArrowheads="1"/>
          </p:cNvPicPr>
          <p:nvPr/>
        </p:nvPicPr>
        <p:blipFill>
          <a:blip r:embed="rId2" cstate="print"/>
          <a:srcRect/>
          <a:stretch>
            <a:fillRect/>
          </a:stretch>
        </p:blipFill>
        <p:spPr bwMode="auto">
          <a:xfrm>
            <a:off x="1476375" y="1731218"/>
            <a:ext cx="6172200" cy="50101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Threat Tree</a:t>
            </a:r>
            <a:endParaRPr lang="en-SG" dirty="0"/>
          </a:p>
        </p:txBody>
      </p:sp>
      <p:sp>
        <p:nvSpPr>
          <p:cNvPr id="3" name="Content Placeholder 2"/>
          <p:cNvSpPr>
            <a:spLocks noGrp="1"/>
          </p:cNvSpPr>
          <p:nvPr>
            <p:ph idx="1"/>
          </p:nvPr>
        </p:nvSpPr>
        <p:spPr/>
        <p:txBody>
          <a:bodyPr/>
          <a:lstStyle/>
          <a:p>
            <a:r>
              <a:rPr lang="en-GB" dirty="0" smtClean="0"/>
              <a:t>Dotted lines to show least likely attack path</a:t>
            </a:r>
          </a:p>
          <a:p>
            <a:r>
              <a:rPr lang="en-GB" dirty="0" smtClean="0"/>
              <a:t>Circles below least likely attack path with text indicating why the attack is mitigated</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17</a:t>
            </a:fld>
            <a:endParaRPr lang="en-S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Threat Tree</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18</a:t>
            </a:fld>
            <a:endParaRPr lang="en-SG"/>
          </a:p>
        </p:txBody>
      </p:sp>
      <p:pic>
        <p:nvPicPr>
          <p:cNvPr id="6" name="Picture 6"/>
          <p:cNvPicPr>
            <a:picLocks noChangeAspect="1" noChangeArrowheads="1"/>
          </p:cNvPicPr>
          <p:nvPr/>
        </p:nvPicPr>
        <p:blipFill>
          <a:blip r:embed="rId2" cstate="print"/>
          <a:srcRect/>
          <a:stretch>
            <a:fillRect/>
          </a:stretch>
        </p:blipFill>
        <p:spPr bwMode="auto">
          <a:xfrm>
            <a:off x="971600" y="1268114"/>
            <a:ext cx="7272807" cy="519641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Rank Threats</a:t>
            </a:r>
            <a:endParaRPr lang="en-SG" dirty="0"/>
          </a:p>
        </p:txBody>
      </p:sp>
      <p:sp>
        <p:nvSpPr>
          <p:cNvPr id="3" name="Content Placeholder 2"/>
          <p:cNvSpPr>
            <a:spLocks noGrp="1"/>
          </p:cNvSpPr>
          <p:nvPr>
            <p:ph idx="1"/>
          </p:nvPr>
        </p:nvSpPr>
        <p:spPr/>
        <p:txBody>
          <a:bodyPr/>
          <a:lstStyle/>
          <a:p>
            <a:r>
              <a:rPr lang="en-GB" dirty="0" smtClean="0"/>
              <a:t>Need to prioritize threats</a:t>
            </a:r>
          </a:p>
          <a:p>
            <a:r>
              <a:rPr lang="en-GB" dirty="0" smtClean="0"/>
              <a:t>Use risk analysis method</a:t>
            </a:r>
          </a:p>
          <a:p>
            <a:pPr lvl="1"/>
            <a:r>
              <a:rPr lang="en-GB" dirty="0" smtClean="0"/>
              <a:t>Risk = Criticality * likelihood of </a:t>
            </a:r>
            <a:r>
              <a:rPr lang="en-GB" dirty="0" err="1" smtClean="0"/>
              <a:t>occurance</a:t>
            </a:r>
            <a:endParaRPr lang="en-GB" dirty="0" smtClean="0"/>
          </a:p>
          <a:p>
            <a:r>
              <a:rPr lang="en-GB" dirty="0" smtClean="0"/>
              <a:t>Can use DREAD metrics</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19</a:t>
            </a:fld>
            <a:endParaRPr 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994122"/>
          </a:xfrm>
        </p:spPr>
        <p:txBody>
          <a:bodyPr/>
          <a:lstStyle/>
          <a:p>
            <a:r>
              <a:rPr lang="en-GB" dirty="0" smtClean="0"/>
              <a:t>Software Design</a:t>
            </a:r>
            <a:endParaRPr lang="en-US" b="1" dirty="0"/>
          </a:p>
        </p:txBody>
      </p:sp>
      <p:sp>
        <p:nvSpPr>
          <p:cNvPr id="3" name="Content Placeholder 2"/>
          <p:cNvSpPr>
            <a:spLocks noGrp="1"/>
          </p:cNvSpPr>
          <p:nvPr>
            <p:ph idx="1"/>
          </p:nvPr>
        </p:nvSpPr>
        <p:spPr>
          <a:xfrm>
            <a:off x="304800" y="1268760"/>
            <a:ext cx="8534400" cy="4844008"/>
          </a:xfrm>
        </p:spPr>
        <p:txBody>
          <a:bodyPr>
            <a:normAutofit/>
          </a:bodyPr>
          <a:lstStyle/>
          <a:p>
            <a:r>
              <a:rPr lang="en-SG" dirty="0" smtClean="0"/>
              <a:t>Security should be part of software development lifecycle</a:t>
            </a:r>
          </a:p>
          <a:p>
            <a:r>
              <a:rPr lang="en-SG" dirty="0" smtClean="0"/>
              <a:t>Security of software need to be considered in the design phase</a:t>
            </a:r>
          </a:p>
          <a:p>
            <a:r>
              <a:rPr lang="en-SG" dirty="0" smtClean="0"/>
              <a:t>Threat modelling – important tool</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a:t>
            </a:fld>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DREAD</a:t>
            </a:r>
            <a:endParaRPr lang="en-SG" dirty="0"/>
          </a:p>
        </p:txBody>
      </p:sp>
      <p:sp>
        <p:nvSpPr>
          <p:cNvPr id="3" name="Content Placeholder 2"/>
          <p:cNvSpPr>
            <a:spLocks noGrp="1"/>
          </p:cNvSpPr>
          <p:nvPr>
            <p:ph idx="1"/>
          </p:nvPr>
        </p:nvSpPr>
        <p:spPr/>
        <p:txBody>
          <a:bodyPr/>
          <a:lstStyle/>
          <a:p>
            <a:r>
              <a:rPr lang="en-GB" dirty="0" smtClean="0"/>
              <a:t>Damage Potential</a:t>
            </a:r>
          </a:p>
          <a:p>
            <a:r>
              <a:rPr lang="en-GB" dirty="0" smtClean="0"/>
              <a:t>Reproducibility</a:t>
            </a:r>
          </a:p>
          <a:p>
            <a:r>
              <a:rPr lang="en-GB" dirty="0" smtClean="0"/>
              <a:t>Exploitability</a:t>
            </a:r>
          </a:p>
          <a:p>
            <a:r>
              <a:rPr lang="en-GB" dirty="0" smtClean="0"/>
              <a:t>Affected Users</a:t>
            </a:r>
          </a:p>
          <a:p>
            <a:r>
              <a:rPr lang="en-GB" dirty="0" smtClean="0"/>
              <a:t>Discoverability</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20</a:t>
            </a:fld>
            <a:endParaRPr lang="en-S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DREAD</a:t>
            </a:r>
            <a:endParaRPr lang="en-SG" dirty="0"/>
          </a:p>
        </p:txBody>
      </p:sp>
      <p:sp>
        <p:nvSpPr>
          <p:cNvPr id="3" name="Content Placeholder 2"/>
          <p:cNvSpPr>
            <a:spLocks noGrp="1"/>
          </p:cNvSpPr>
          <p:nvPr>
            <p:ph idx="1"/>
          </p:nvPr>
        </p:nvSpPr>
        <p:spPr/>
        <p:txBody>
          <a:bodyPr/>
          <a:lstStyle/>
          <a:p>
            <a:pPr>
              <a:lnSpc>
                <a:spcPct val="90000"/>
              </a:lnSpc>
            </a:pPr>
            <a:r>
              <a:rPr lang="en-GB" dirty="0" smtClean="0"/>
              <a:t>Each metric criteria carries a value from 0 to 10</a:t>
            </a:r>
          </a:p>
          <a:p>
            <a:pPr>
              <a:lnSpc>
                <a:spcPct val="90000"/>
              </a:lnSpc>
            </a:pPr>
            <a:r>
              <a:rPr lang="en-GB" dirty="0" smtClean="0"/>
              <a:t>0 being minimal possibility</a:t>
            </a:r>
          </a:p>
          <a:p>
            <a:pPr>
              <a:lnSpc>
                <a:spcPct val="90000"/>
              </a:lnSpc>
            </a:pPr>
            <a:r>
              <a:rPr lang="en-GB" dirty="0" smtClean="0"/>
              <a:t>10 being the worst</a:t>
            </a:r>
          </a:p>
          <a:p>
            <a:pPr>
              <a:lnSpc>
                <a:spcPct val="90000"/>
              </a:lnSpc>
            </a:pPr>
            <a:r>
              <a:rPr lang="en-GB" dirty="0" smtClean="0"/>
              <a:t>For each threat,</a:t>
            </a:r>
          </a:p>
          <a:p>
            <a:pPr lvl="1">
              <a:lnSpc>
                <a:spcPct val="90000"/>
              </a:lnSpc>
            </a:pPr>
            <a:r>
              <a:rPr lang="en-GB" dirty="0" smtClean="0"/>
              <a:t>Rank them in each metric criteria</a:t>
            </a:r>
          </a:p>
          <a:p>
            <a:pPr lvl="1">
              <a:lnSpc>
                <a:spcPct val="90000"/>
              </a:lnSpc>
            </a:pPr>
            <a:r>
              <a:rPr lang="en-GB" dirty="0" smtClean="0"/>
              <a:t>Add all the values up</a:t>
            </a:r>
          </a:p>
          <a:p>
            <a:pPr lvl="1">
              <a:lnSpc>
                <a:spcPct val="90000"/>
              </a:lnSpc>
            </a:pPr>
            <a:r>
              <a:rPr lang="en-GB" dirty="0" smtClean="0"/>
              <a:t>Divide by 5</a:t>
            </a:r>
          </a:p>
          <a:p>
            <a:pPr>
              <a:lnSpc>
                <a:spcPct val="90000"/>
              </a:lnSpc>
            </a:pPr>
            <a:r>
              <a:rPr lang="en-GB" dirty="0" smtClean="0"/>
              <a:t> Rank threats according to this mean value</a:t>
            </a:r>
          </a:p>
          <a:p>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21</a:t>
            </a:fld>
            <a:endParaRPr lang="en-SG"/>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DREAD</a:t>
            </a:r>
            <a:endParaRPr lang="en-SG" dirty="0"/>
          </a:p>
        </p:txBody>
      </p:sp>
      <p:sp>
        <p:nvSpPr>
          <p:cNvPr id="3" name="Content Placeholder 2"/>
          <p:cNvSpPr>
            <a:spLocks noGrp="1"/>
          </p:cNvSpPr>
          <p:nvPr>
            <p:ph idx="1"/>
          </p:nvPr>
        </p:nvSpPr>
        <p:spPr/>
        <p:txBody>
          <a:bodyPr>
            <a:normAutofit fontScale="92500" lnSpcReduction="20000"/>
          </a:bodyPr>
          <a:lstStyle/>
          <a:p>
            <a:r>
              <a:rPr lang="en-SG" b="1" i="1" dirty="0" smtClean="0"/>
              <a:t>Damage Potential</a:t>
            </a:r>
            <a:endParaRPr lang="en-SG" dirty="0" smtClean="0"/>
          </a:p>
          <a:p>
            <a:r>
              <a:rPr lang="en-SG" dirty="0" smtClean="0"/>
              <a:t>If a threat exploit occurs, how much damage will be caused?</a:t>
            </a:r>
          </a:p>
          <a:p>
            <a:pPr lvl="1"/>
            <a:r>
              <a:rPr lang="en-SG" dirty="0" smtClean="0"/>
              <a:t>0 = Nothing </a:t>
            </a:r>
          </a:p>
          <a:p>
            <a:pPr lvl="1"/>
            <a:r>
              <a:rPr lang="en-SG" dirty="0" smtClean="0"/>
              <a:t>5 = Individual user data is compromised or affected. </a:t>
            </a:r>
          </a:p>
          <a:p>
            <a:pPr lvl="1"/>
            <a:r>
              <a:rPr lang="en-SG" dirty="0" smtClean="0"/>
              <a:t>10 = Complete system or data destruction</a:t>
            </a:r>
          </a:p>
          <a:p>
            <a:r>
              <a:rPr lang="en-SG" b="1" i="1" dirty="0" smtClean="0"/>
              <a:t>Reproducibility</a:t>
            </a:r>
            <a:endParaRPr lang="en-SG" dirty="0" smtClean="0"/>
          </a:p>
          <a:p>
            <a:r>
              <a:rPr lang="en-SG" dirty="0" smtClean="0"/>
              <a:t>How easy is it to reproduce the threat exploit?</a:t>
            </a:r>
          </a:p>
          <a:p>
            <a:pPr lvl="1"/>
            <a:r>
              <a:rPr lang="en-SG" dirty="0" smtClean="0"/>
              <a:t>0 = Very hard or impossible, even for administrators of the application.</a:t>
            </a:r>
          </a:p>
          <a:p>
            <a:pPr lvl="1"/>
            <a:r>
              <a:rPr lang="en-SG" dirty="0" smtClean="0"/>
              <a:t>5 = One or two steps required, may need to be an authorized user. </a:t>
            </a:r>
          </a:p>
          <a:p>
            <a:pPr lvl="1"/>
            <a:r>
              <a:rPr lang="en-SG" dirty="0" smtClean="0"/>
              <a:t>10 = Just a web browser and the address bar is sufficient, without authentication.</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22</a:t>
            </a:fld>
            <a:endParaRPr lang="en-S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DREAD</a:t>
            </a:r>
            <a:endParaRPr lang="en-SG" dirty="0"/>
          </a:p>
        </p:txBody>
      </p:sp>
      <p:sp>
        <p:nvSpPr>
          <p:cNvPr id="3" name="Content Placeholder 2"/>
          <p:cNvSpPr>
            <a:spLocks noGrp="1"/>
          </p:cNvSpPr>
          <p:nvPr>
            <p:ph idx="1"/>
          </p:nvPr>
        </p:nvSpPr>
        <p:spPr/>
        <p:txBody>
          <a:bodyPr>
            <a:normAutofit/>
          </a:bodyPr>
          <a:lstStyle/>
          <a:p>
            <a:r>
              <a:rPr lang="en-SG" b="1" i="1" dirty="0" smtClean="0"/>
              <a:t>Exploitability</a:t>
            </a:r>
            <a:endParaRPr lang="en-SG" dirty="0" smtClean="0"/>
          </a:p>
          <a:p>
            <a:r>
              <a:rPr lang="en-SG" dirty="0" smtClean="0"/>
              <a:t>What is needed to exploit this threat?</a:t>
            </a:r>
          </a:p>
          <a:p>
            <a:pPr lvl="1"/>
            <a:r>
              <a:rPr lang="en-SG" dirty="0" smtClean="0"/>
              <a:t>0 = Advanced programming and networking knowledge, with custom or advanced attack tools. </a:t>
            </a:r>
          </a:p>
          <a:p>
            <a:pPr lvl="1"/>
            <a:r>
              <a:rPr lang="en-SG" dirty="0" smtClean="0"/>
              <a:t>5 = Malware exists on the Internet, or an exploit is easily performed, using available attack tools. </a:t>
            </a:r>
          </a:p>
          <a:p>
            <a:pPr lvl="1"/>
            <a:r>
              <a:rPr lang="en-SG" dirty="0" smtClean="0"/>
              <a:t>10 = Just a web browser</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23</a:t>
            </a:fld>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DREAD</a:t>
            </a:r>
            <a:endParaRPr lang="en-SG" dirty="0"/>
          </a:p>
        </p:txBody>
      </p:sp>
      <p:sp>
        <p:nvSpPr>
          <p:cNvPr id="3" name="Content Placeholder 2"/>
          <p:cNvSpPr>
            <a:spLocks noGrp="1"/>
          </p:cNvSpPr>
          <p:nvPr>
            <p:ph idx="1"/>
          </p:nvPr>
        </p:nvSpPr>
        <p:spPr/>
        <p:txBody>
          <a:bodyPr>
            <a:normAutofit fontScale="92500" lnSpcReduction="20000"/>
          </a:bodyPr>
          <a:lstStyle/>
          <a:p>
            <a:r>
              <a:rPr lang="en-SG" b="1" i="1" dirty="0" smtClean="0"/>
              <a:t>Affected Users</a:t>
            </a:r>
            <a:endParaRPr lang="en-SG" dirty="0" smtClean="0"/>
          </a:p>
          <a:p>
            <a:r>
              <a:rPr lang="en-SG" dirty="0" smtClean="0"/>
              <a:t>How many users will be affected?</a:t>
            </a:r>
          </a:p>
          <a:p>
            <a:pPr lvl="1"/>
            <a:r>
              <a:rPr lang="en-SG" dirty="0" smtClean="0"/>
              <a:t>0 = None </a:t>
            </a:r>
          </a:p>
          <a:p>
            <a:pPr lvl="1"/>
            <a:r>
              <a:rPr lang="en-SG" dirty="0" smtClean="0"/>
              <a:t>5 = Some users, but not all </a:t>
            </a:r>
          </a:p>
          <a:p>
            <a:pPr lvl="1"/>
            <a:r>
              <a:rPr lang="en-SG" dirty="0" smtClean="0"/>
              <a:t>10 = All users</a:t>
            </a:r>
          </a:p>
          <a:p>
            <a:r>
              <a:rPr lang="en-SG" b="1" i="1" dirty="0" smtClean="0"/>
              <a:t>Discoverability</a:t>
            </a:r>
            <a:endParaRPr lang="en-SG" dirty="0" smtClean="0"/>
          </a:p>
          <a:p>
            <a:r>
              <a:rPr lang="en-SG" dirty="0" smtClean="0"/>
              <a:t>How easy is it to discover this threat?</a:t>
            </a:r>
          </a:p>
          <a:p>
            <a:pPr lvl="1"/>
            <a:r>
              <a:rPr lang="en-SG" dirty="0" smtClean="0"/>
              <a:t>0 = Very hard to impossible; requires source code or administrative access.</a:t>
            </a:r>
          </a:p>
          <a:p>
            <a:pPr lvl="1"/>
            <a:r>
              <a:rPr lang="en-SG" dirty="0" smtClean="0"/>
              <a:t>5 = Can figure it out by guessing or by monitoring network traces. </a:t>
            </a:r>
          </a:p>
          <a:p>
            <a:pPr lvl="1"/>
            <a:r>
              <a:rPr lang="en-SG" dirty="0" smtClean="0"/>
              <a:t>9 = Details of faults like this are already in the public domain and can be easily discovered using a search engine.</a:t>
            </a:r>
          </a:p>
          <a:p>
            <a:pPr lvl="1"/>
            <a:r>
              <a:rPr lang="en-SG" dirty="0" smtClean="0"/>
              <a:t>10 = The information is visible in the web browser address bar or in a form.</a:t>
            </a:r>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24</a:t>
            </a:fld>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850106"/>
          </a:xfrm>
        </p:spPr>
        <p:txBody>
          <a:bodyPr/>
          <a:lstStyle/>
          <a:p>
            <a:r>
              <a:rPr lang="en-GB" dirty="0" smtClean="0"/>
              <a:t>Example of Calculating Risk</a:t>
            </a:r>
            <a:endParaRPr lang="en-SG" dirty="0"/>
          </a:p>
        </p:txBody>
      </p:sp>
      <p:sp>
        <p:nvSpPr>
          <p:cNvPr id="3" name="Content Placeholder 2"/>
          <p:cNvSpPr>
            <a:spLocks noGrp="1"/>
          </p:cNvSpPr>
          <p:nvPr>
            <p:ph idx="1"/>
          </p:nvPr>
        </p:nvSpPr>
        <p:spPr>
          <a:xfrm>
            <a:off x="304800" y="1268760"/>
            <a:ext cx="8534400" cy="5132040"/>
          </a:xfrm>
        </p:spPr>
        <p:txBody>
          <a:bodyPr>
            <a:normAutofit fontScale="92500" lnSpcReduction="10000"/>
          </a:bodyPr>
          <a:lstStyle/>
          <a:p>
            <a:r>
              <a:rPr lang="en-SG" dirty="0" smtClean="0"/>
              <a:t>Threat #1: Malicious user views confidential on-the-wire payroll data.</a:t>
            </a:r>
            <a:br>
              <a:rPr lang="en-SG" dirty="0" smtClean="0"/>
            </a:br>
            <a:endParaRPr lang="en-SG" dirty="0" smtClean="0"/>
          </a:p>
          <a:p>
            <a:r>
              <a:rPr lang="en-SG" dirty="0" smtClean="0"/>
              <a:t>Damage potential (8): Reading others' private payroll data is very serious.</a:t>
            </a:r>
          </a:p>
          <a:p>
            <a:r>
              <a:rPr lang="en-SG" dirty="0" smtClean="0"/>
              <a:t>Reproducibility (10): It is 100 percent reproducible.</a:t>
            </a:r>
          </a:p>
          <a:p>
            <a:r>
              <a:rPr lang="en-SG" dirty="0" smtClean="0"/>
              <a:t>Exploitability (7): Attacker must be on subnet or have compromised a router.</a:t>
            </a:r>
            <a:br>
              <a:rPr lang="en-SG" dirty="0" smtClean="0"/>
            </a:br>
            <a:r>
              <a:rPr lang="en-SG" dirty="0" smtClean="0"/>
              <a:t>Affected users (10): Everyone, including Jim the CEO, is affected by this!</a:t>
            </a:r>
            <a:br>
              <a:rPr lang="en-SG" dirty="0" smtClean="0"/>
            </a:br>
            <a:r>
              <a:rPr lang="en-SG" dirty="0" smtClean="0"/>
              <a:t>Discoverability (10): Let's just assume it'll be found out!</a:t>
            </a:r>
            <a:br>
              <a:rPr lang="en-SG" dirty="0" smtClean="0"/>
            </a:br>
            <a:endParaRPr lang="en-SG" dirty="0" smtClean="0"/>
          </a:p>
          <a:p>
            <a:r>
              <a:rPr lang="en-SG" dirty="0" smtClean="0"/>
              <a:t>Risk(DREAD): (8+10+7+10+10) / 5 = 9</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25</a:t>
            </a:fld>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Threat Risk</a:t>
            </a:r>
            <a:endParaRPr lang="en-SG" dirty="0"/>
          </a:p>
        </p:txBody>
      </p:sp>
      <p:sp>
        <p:nvSpPr>
          <p:cNvPr id="3" name="Content Placeholder 2"/>
          <p:cNvSpPr>
            <a:spLocks noGrp="1"/>
          </p:cNvSpPr>
          <p:nvPr>
            <p:ph idx="1"/>
          </p:nvPr>
        </p:nvSpPr>
        <p:spPr/>
        <p:txBody>
          <a:bodyPr/>
          <a:lstStyle/>
          <a:p>
            <a:r>
              <a:rPr lang="en-GB" dirty="0" smtClean="0"/>
              <a:t>Threat #1</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26</a:t>
            </a:fld>
            <a:endParaRPr lang="en-SG"/>
          </a:p>
        </p:txBody>
      </p:sp>
      <p:pic>
        <p:nvPicPr>
          <p:cNvPr id="6" name="Picture 6"/>
          <p:cNvPicPr>
            <a:picLocks noChangeAspect="1" noChangeArrowheads="1"/>
          </p:cNvPicPr>
          <p:nvPr/>
        </p:nvPicPr>
        <p:blipFill>
          <a:blip r:embed="rId2" cstate="print"/>
          <a:srcRect/>
          <a:stretch>
            <a:fillRect/>
          </a:stretch>
        </p:blipFill>
        <p:spPr bwMode="auto">
          <a:xfrm>
            <a:off x="-44230" y="2276872"/>
            <a:ext cx="9188230" cy="390777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Threat Risk</a:t>
            </a:r>
            <a:endParaRPr lang="en-SG" dirty="0"/>
          </a:p>
        </p:txBody>
      </p:sp>
      <p:sp>
        <p:nvSpPr>
          <p:cNvPr id="3" name="Content Placeholder 2"/>
          <p:cNvSpPr>
            <a:spLocks noGrp="1"/>
          </p:cNvSpPr>
          <p:nvPr>
            <p:ph idx="1"/>
          </p:nvPr>
        </p:nvSpPr>
        <p:spPr/>
        <p:txBody>
          <a:bodyPr/>
          <a:lstStyle/>
          <a:p>
            <a:r>
              <a:rPr lang="en-GB" dirty="0" smtClean="0"/>
              <a:t>Threat #2</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27</a:t>
            </a:fld>
            <a:endParaRPr lang="en-SG"/>
          </a:p>
        </p:txBody>
      </p:sp>
      <p:pic>
        <p:nvPicPr>
          <p:cNvPr id="7" name="Picture 5"/>
          <p:cNvPicPr>
            <a:picLocks noChangeAspect="1" noChangeArrowheads="1"/>
          </p:cNvPicPr>
          <p:nvPr/>
        </p:nvPicPr>
        <p:blipFill>
          <a:blip r:embed="rId2" cstate="print"/>
          <a:srcRect/>
          <a:stretch>
            <a:fillRect/>
          </a:stretch>
        </p:blipFill>
        <p:spPr bwMode="auto">
          <a:xfrm>
            <a:off x="0" y="2583891"/>
            <a:ext cx="9143999" cy="360854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Mitigating Risk</a:t>
            </a:r>
            <a:endParaRPr lang="en-SG" dirty="0"/>
          </a:p>
        </p:txBody>
      </p:sp>
      <p:sp>
        <p:nvSpPr>
          <p:cNvPr id="3" name="Content Placeholder 2"/>
          <p:cNvSpPr>
            <a:spLocks noGrp="1"/>
          </p:cNvSpPr>
          <p:nvPr>
            <p:ph idx="1"/>
          </p:nvPr>
        </p:nvSpPr>
        <p:spPr/>
        <p:txBody>
          <a:bodyPr/>
          <a:lstStyle/>
          <a:p>
            <a:r>
              <a:rPr lang="en-GB" dirty="0" smtClean="0"/>
              <a:t>2-step process. </a:t>
            </a:r>
          </a:p>
          <a:p>
            <a:pPr lvl="1"/>
            <a:r>
              <a:rPr lang="en-GB" dirty="0" smtClean="0"/>
              <a:t>Step 1: determine which techniques can help</a:t>
            </a:r>
          </a:p>
          <a:p>
            <a:pPr lvl="1"/>
            <a:r>
              <a:rPr lang="en-GB" dirty="0" smtClean="0"/>
              <a:t>Step 2: choose the appropriate technologies </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28</a:t>
            </a:fld>
            <a:endParaRPr lang="en-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210146"/>
          </a:xfrm>
        </p:spPr>
        <p:txBody>
          <a:bodyPr/>
          <a:lstStyle/>
          <a:p>
            <a:r>
              <a:rPr lang="en-GB" dirty="0" smtClean="0"/>
              <a:t>Mitigating Techniques</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29</a:t>
            </a:fld>
            <a:endParaRPr lang="en-SG"/>
          </a:p>
        </p:txBody>
      </p:sp>
      <p:pic>
        <p:nvPicPr>
          <p:cNvPr id="7" name="Picture 5"/>
          <p:cNvPicPr>
            <a:picLocks noChangeAspect="1" noChangeArrowheads="1"/>
          </p:cNvPicPr>
          <p:nvPr/>
        </p:nvPicPr>
        <p:blipFill>
          <a:blip r:embed="rId2" cstate="print"/>
          <a:srcRect/>
          <a:stretch>
            <a:fillRect/>
          </a:stretch>
        </p:blipFill>
        <p:spPr bwMode="auto">
          <a:xfrm>
            <a:off x="395536" y="1238792"/>
            <a:ext cx="8435663" cy="53585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Threat Modelling Process</a:t>
            </a:r>
            <a:endParaRPr lang="en-SG" dirty="0"/>
          </a:p>
        </p:txBody>
      </p:sp>
      <p:sp>
        <p:nvSpPr>
          <p:cNvPr id="3" name="Content Placeholder 2"/>
          <p:cNvSpPr>
            <a:spLocks noGrp="1"/>
          </p:cNvSpPr>
          <p:nvPr>
            <p:ph idx="1"/>
          </p:nvPr>
        </p:nvSpPr>
        <p:spPr>
          <a:xfrm>
            <a:off x="304800" y="1124744"/>
            <a:ext cx="8534400" cy="5276056"/>
          </a:xfrm>
        </p:spPr>
        <p:txBody>
          <a:bodyPr/>
          <a:lstStyle/>
          <a:p>
            <a:pPr>
              <a:lnSpc>
                <a:spcPct val="90000"/>
              </a:lnSpc>
            </a:pPr>
            <a:r>
              <a:rPr lang="en-GB" dirty="0" smtClean="0"/>
              <a:t>Assemble the threat modelling team</a:t>
            </a:r>
          </a:p>
          <a:p>
            <a:pPr>
              <a:lnSpc>
                <a:spcPct val="90000"/>
              </a:lnSpc>
            </a:pPr>
            <a:r>
              <a:rPr lang="en-GB" dirty="0" smtClean="0"/>
              <a:t>Decompose the application</a:t>
            </a:r>
          </a:p>
          <a:p>
            <a:pPr>
              <a:lnSpc>
                <a:spcPct val="90000"/>
              </a:lnSpc>
            </a:pPr>
            <a:r>
              <a:rPr lang="en-GB" dirty="0" smtClean="0"/>
              <a:t>Determine the threats to the system</a:t>
            </a:r>
          </a:p>
          <a:p>
            <a:pPr>
              <a:lnSpc>
                <a:spcPct val="90000"/>
              </a:lnSpc>
            </a:pPr>
            <a:r>
              <a:rPr lang="en-GB" dirty="0" smtClean="0"/>
              <a:t>Rank the threats by decreasing risk</a:t>
            </a:r>
          </a:p>
          <a:p>
            <a:pPr>
              <a:lnSpc>
                <a:spcPct val="90000"/>
              </a:lnSpc>
            </a:pPr>
            <a:r>
              <a:rPr lang="en-GB" dirty="0" smtClean="0"/>
              <a:t>Choose how to respond to the threats</a:t>
            </a:r>
          </a:p>
          <a:p>
            <a:pPr>
              <a:lnSpc>
                <a:spcPct val="90000"/>
              </a:lnSpc>
            </a:pPr>
            <a:r>
              <a:rPr lang="en-GB" dirty="0" smtClean="0"/>
              <a:t>Choose techniques to mitigate the threats</a:t>
            </a:r>
          </a:p>
          <a:p>
            <a:pPr>
              <a:lnSpc>
                <a:spcPct val="90000"/>
              </a:lnSpc>
            </a:pPr>
            <a:r>
              <a:rPr lang="en-GB" dirty="0" smtClean="0"/>
              <a:t>Choose technologies for the identified techniques</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a:t>
            </a:fld>
            <a:endParaRPr lang="en-S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a:t>
            </a:r>
            <a:r>
              <a:rPr lang="en-SG" dirty="0"/>
              <a:t>Framework</a:t>
            </a:r>
          </a:p>
        </p:txBody>
      </p:sp>
      <p:sp>
        <p:nvSpPr>
          <p:cNvPr id="3" name="Content Placeholder 2"/>
          <p:cNvSpPr>
            <a:spLocks noGrp="1"/>
          </p:cNvSpPr>
          <p:nvPr>
            <p:ph idx="1"/>
          </p:nvPr>
        </p:nvSpPr>
        <p:spPr/>
        <p:txBody>
          <a:bodyPr/>
          <a:lstStyle/>
          <a:p>
            <a:r>
              <a:rPr lang="en-SG" dirty="0" smtClean="0"/>
              <a:t>Knowledge </a:t>
            </a:r>
            <a:r>
              <a:rPr lang="en-SG" dirty="0"/>
              <a:t>base of cyber attack tactics and </a:t>
            </a:r>
            <a:r>
              <a:rPr lang="en-SG" dirty="0" smtClean="0"/>
              <a:t>techniques</a:t>
            </a:r>
          </a:p>
          <a:p>
            <a:pPr lvl="1"/>
            <a:r>
              <a:rPr lang="en-SG" dirty="0" smtClean="0"/>
              <a:t>Data gathered from real world observations</a:t>
            </a:r>
          </a:p>
          <a:p>
            <a:pPr lvl="1"/>
            <a:r>
              <a:rPr lang="en-SG" dirty="0" smtClean="0"/>
              <a:t>Community-driven</a:t>
            </a:r>
            <a:endParaRPr lang="en-SG" dirty="0"/>
          </a:p>
          <a:p>
            <a:r>
              <a:rPr lang="en-SG" dirty="0"/>
              <a:t>Organisations can use the framework </a:t>
            </a:r>
            <a:r>
              <a:rPr lang="en-SG" dirty="0" smtClean="0"/>
              <a:t>to</a:t>
            </a:r>
          </a:p>
          <a:p>
            <a:pPr lvl="1"/>
            <a:r>
              <a:rPr lang="en-SG" dirty="0"/>
              <a:t>I</a:t>
            </a:r>
            <a:r>
              <a:rPr lang="en-SG" dirty="0" smtClean="0"/>
              <a:t>dentify </a:t>
            </a:r>
            <a:r>
              <a:rPr lang="en-SG" dirty="0"/>
              <a:t>gaps in </a:t>
            </a:r>
            <a:r>
              <a:rPr lang="en-SG" dirty="0" smtClean="0"/>
              <a:t>defences</a:t>
            </a:r>
          </a:p>
          <a:p>
            <a:pPr lvl="1"/>
            <a:r>
              <a:rPr lang="en-SG" dirty="0"/>
              <a:t>I</a:t>
            </a:r>
            <a:r>
              <a:rPr lang="en-SG" dirty="0" smtClean="0"/>
              <a:t>mprove </a:t>
            </a:r>
            <a:r>
              <a:rPr lang="en-SG" dirty="0"/>
              <a:t>detection of </a:t>
            </a:r>
            <a:r>
              <a:rPr lang="en-SG" dirty="0" smtClean="0"/>
              <a:t>attacks</a:t>
            </a:r>
          </a:p>
          <a:p>
            <a:pPr lvl="1"/>
            <a:r>
              <a:rPr lang="en-SG" dirty="0" smtClean="0"/>
              <a:t>Conduct </a:t>
            </a:r>
            <a:r>
              <a:rPr lang="en-SG" dirty="0"/>
              <a:t>red-teaming exercises</a:t>
            </a:r>
          </a:p>
          <a:p>
            <a:r>
              <a:rPr lang="en-SG" dirty="0"/>
              <a:t>https://</a:t>
            </a:r>
            <a:r>
              <a:rPr lang="en-SG" dirty="0" smtClean="0"/>
              <a:t>attack.mitre.org</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30</a:t>
            </a:fld>
            <a:endParaRPr lang="en-SG"/>
          </a:p>
        </p:txBody>
      </p:sp>
    </p:spTree>
    <p:extLst>
      <p:ext uri="{BB962C8B-B14F-4D97-AF65-F5344CB8AC3E}">
        <p14:creationId xmlns:p14="http://schemas.microsoft.com/office/powerpoint/2010/main" val="123636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Matrices</a:t>
            </a:r>
            <a:endParaRPr lang="en-SG" dirty="0"/>
          </a:p>
        </p:txBody>
      </p:sp>
      <p:sp>
        <p:nvSpPr>
          <p:cNvPr id="3" name="Content Placeholder 2"/>
          <p:cNvSpPr>
            <a:spLocks noGrp="1"/>
          </p:cNvSpPr>
          <p:nvPr>
            <p:ph idx="1"/>
          </p:nvPr>
        </p:nvSpPr>
        <p:spPr/>
        <p:txBody>
          <a:bodyPr/>
          <a:lstStyle/>
          <a:p>
            <a:r>
              <a:rPr lang="en-SG" dirty="0" smtClean="0"/>
              <a:t>Categories of matrices</a:t>
            </a:r>
          </a:p>
          <a:p>
            <a:pPr lvl="1"/>
            <a:r>
              <a:rPr lang="en-SG" dirty="0" smtClean="0"/>
              <a:t>Enterprise</a:t>
            </a:r>
          </a:p>
          <a:p>
            <a:pPr marL="536575" lvl="1" indent="0">
              <a:buNone/>
            </a:pPr>
            <a:r>
              <a:rPr lang="en-SG" dirty="0"/>
              <a:t>Tactics and Techniques used to </a:t>
            </a:r>
            <a:r>
              <a:rPr lang="en-SG" dirty="0" smtClean="0"/>
              <a:t>compromise general computer/network systems</a:t>
            </a:r>
            <a:endParaRPr lang="en-SG" dirty="0"/>
          </a:p>
          <a:p>
            <a:pPr lvl="1"/>
            <a:r>
              <a:rPr lang="en-SG" dirty="0" smtClean="0"/>
              <a:t>Mobile</a:t>
            </a:r>
          </a:p>
          <a:p>
            <a:pPr marL="536575" lvl="1" indent="0">
              <a:buNone/>
            </a:pPr>
            <a:r>
              <a:rPr lang="en-SG" dirty="0" smtClean="0"/>
              <a:t>Tactics and Techniques used to gain access to mobile devices</a:t>
            </a:r>
          </a:p>
          <a:p>
            <a:pPr lvl="1"/>
            <a:r>
              <a:rPr lang="en-SG" dirty="0" smtClean="0"/>
              <a:t>ICS</a:t>
            </a:r>
            <a:endParaRPr lang="en-SG" dirty="0"/>
          </a:p>
          <a:p>
            <a:pPr marL="536575" lvl="1" indent="0">
              <a:buNone/>
            </a:pPr>
            <a:r>
              <a:rPr lang="en-SG" dirty="0"/>
              <a:t>Tactics and Techniques used to gain access to </a:t>
            </a:r>
            <a:r>
              <a:rPr lang="en-SG" dirty="0" smtClean="0"/>
              <a:t>Industrial Control Systems (ICS)</a:t>
            </a:r>
            <a:endParaRPr lang="en-SG" dirty="0"/>
          </a:p>
          <a:p>
            <a:pPr marL="536575" lvl="1" indent="0">
              <a:buNone/>
            </a:pP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31</a:t>
            </a:fld>
            <a:endParaRPr lang="en-SG"/>
          </a:p>
        </p:txBody>
      </p:sp>
    </p:spTree>
    <p:extLst>
      <p:ext uri="{BB962C8B-B14F-4D97-AF65-F5344CB8AC3E}">
        <p14:creationId xmlns:p14="http://schemas.microsoft.com/office/powerpoint/2010/main" val="316049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MITRE ATT&amp;CK</a:t>
            </a:r>
            <a:br>
              <a:rPr lang="en-SG" sz="3200" dirty="0" smtClean="0"/>
            </a:br>
            <a:r>
              <a:rPr lang="en-SG" sz="3200" dirty="0" smtClean="0"/>
              <a:t>Tactics and Techniques</a:t>
            </a:r>
            <a:endParaRPr lang="en-SG" sz="3200" dirty="0"/>
          </a:p>
        </p:txBody>
      </p:sp>
      <p:sp>
        <p:nvSpPr>
          <p:cNvPr id="3" name="Content Placeholder 2"/>
          <p:cNvSpPr>
            <a:spLocks noGrp="1"/>
          </p:cNvSpPr>
          <p:nvPr>
            <p:ph idx="1"/>
          </p:nvPr>
        </p:nvSpPr>
        <p:spPr/>
        <p:txBody>
          <a:bodyPr/>
          <a:lstStyle/>
          <a:p>
            <a:r>
              <a:rPr lang="en-SG" dirty="0" smtClean="0"/>
              <a:t>Techniques used by cyber attackers are grouped into categories called </a:t>
            </a:r>
            <a:r>
              <a:rPr lang="en-SG" b="1" dirty="0" smtClean="0"/>
              <a:t>tactics</a:t>
            </a:r>
          </a:p>
          <a:p>
            <a:r>
              <a:rPr lang="en-SG" dirty="0" smtClean="0"/>
              <a:t>Tactics are </a:t>
            </a:r>
            <a:r>
              <a:rPr lang="en-SG" b="1" dirty="0" smtClean="0"/>
              <a:t>why</a:t>
            </a:r>
            <a:r>
              <a:rPr lang="en-SG" dirty="0" smtClean="0"/>
              <a:t> – why are the attackers carrying out the techniques, what are their objectives?</a:t>
            </a:r>
          </a:p>
          <a:p>
            <a:r>
              <a:rPr lang="en-SG" dirty="0" smtClean="0"/>
              <a:t>Techniques are </a:t>
            </a:r>
            <a:r>
              <a:rPr lang="en-SG" b="1" dirty="0" smtClean="0"/>
              <a:t>how</a:t>
            </a:r>
            <a:r>
              <a:rPr lang="en-SG" dirty="0" smtClean="0"/>
              <a:t> the attackers try to achieve them</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32</a:t>
            </a:fld>
            <a:endParaRPr lang="en-SG"/>
          </a:p>
        </p:txBody>
      </p:sp>
      <p:sp>
        <p:nvSpPr>
          <p:cNvPr id="10" name="TextBox 9"/>
          <p:cNvSpPr txBox="1"/>
          <p:nvPr/>
        </p:nvSpPr>
        <p:spPr>
          <a:xfrm>
            <a:off x="1775905" y="6154021"/>
            <a:ext cx="6292107" cy="400110"/>
          </a:xfrm>
          <a:prstGeom prst="rect">
            <a:avLst/>
          </a:prstGeom>
          <a:noFill/>
        </p:spPr>
        <p:txBody>
          <a:bodyPr wrap="none" rtlCol="0">
            <a:spAutoFit/>
          </a:bodyPr>
          <a:lstStyle/>
          <a:p>
            <a:r>
              <a:rPr lang="en-SG" sz="2000" i="1" dirty="0" smtClean="0"/>
              <a:t>(Extract of Enterprise Matrix – Reconnaissance tactic)</a:t>
            </a:r>
            <a:endParaRPr lang="en-SG" sz="2000" i="1" dirty="0"/>
          </a:p>
        </p:txBody>
      </p:sp>
      <p:pic>
        <p:nvPicPr>
          <p:cNvPr id="12" name="Picture 11"/>
          <p:cNvPicPr>
            <a:picLocks noChangeAspect="1"/>
          </p:cNvPicPr>
          <p:nvPr/>
        </p:nvPicPr>
        <p:blipFill>
          <a:blip r:embed="rId2"/>
          <a:stretch>
            <a:fillRect/>
          </a:stretch>
        </p:blipFill>
        <p:spPr>
          <a:xfrm>
            <a:off x="4283968" y="3971407"/>
            <a:ext cx="3395236" cy="1895763"/>
          </a:xfrm>
          <a:prstGeom prst="rect">
            <a:avLst/>
          </a:prstGeom>
        </p:spPr>
      </p:pic>
      <p:sp>
        <p:nvSpPr>
          <p:cNvPr id="8" name="TextBox 7"/>
          <p:cNvSpPr txBox="1"/>
          <p:nvPr/>
        </p:nvSpPr>
        <p:spPr>
          <a:xfrm>
            <a:off x="2310857" y="3912869"/>
            <a:ext cx="1125180" cy="461665"/>
          </a:xfrm>
          <a:prstGeom prst="rect">
            <a:avLst/>
          </a:prstGeom>
          <a:noFill/>
        </p:spPr>
        <p:txBody>
          <a:bodyPr wrap="none" rtlCol="0">
            <a:spAutoFit/>
          </a:bodyPr>
          <a:lstStyle/>
          <a:p>
            <a:r>
              <a:rPr lang="en-SG" sz="2400" dirty="0" smtClean="0"/>
              <a:t>Tactics</a:t>
            </a:r>
            <a:endParaRPr lang="en-SG" sz="2400" dirty="0"/>
          </a:p>
        </p:txBody>
      </p:sp>
      <p:sp>
        <p:nvSpPr>
          <p:cNvPr id="9" name="TextBox 8"/>
          <p:cNvSpPr txBox="1"/>
          <p:nvPr/>
        </p:nvSpPr>
        <p:spPr>
          <a:xfrm>
            <a:off x="1989037" y="5072835"/>
            <a:ext cx="1743939" cy="461665"/>
          </a:xfrm>
          <a:prstGeom prst="rect">
            <a:avLst/>
          </a:prstGeom>
          <a:noFill/>
        </p:spPr>
        <p:txBody>
          <a:bodyPr wrap="none" rtlCol="0">
            <a:spAutoFit/>
          </a:bodyPr>
          <a:lstStyle/>
          <a:p>
            <a:r>
              <a:rPr lang="en-SG" sz="2400" dirty="0" smtClean="0"/>
              <a:t>Techniques</a:t>
            </a:r>
            <a:endParaRPr lang="en-SG" sz="2400" dirty="0"/>
          </a:p>
        </p:txBody>
      </p:sp>
      <p:cxnSp>
        <p:nvCxnSpPr>
          <p:cNvPr id="14" name="Straight Arrow Connector 13"/>
          <p:cNvCxnSpPr>
            <a:stCxn id="8" idx="3"/>
          </p:cNvCxnSpPr>
          <p:nvPr/>
        </p:nvCxnSpPr>
        <p:spPr>
          <a:xfrm>
            <a:off x="3436037" y="4143702"/>
            <a:ext cx="1283927" cy="37329"/>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32976" y="5346752"/>
            <a:ext cx="504671" cy="1"/>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56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456320"/>
            <a:ext cx="4411216" cy="4944479"/>
          </a:xfrm>
        </p:spPr>
        <p:txBody>
          <a:bodyPr/>
          <a:lstStyle/>
          <a:p>
            <a:r>
              <a:rPr lang="en-SG" dirty="0" smtClean="0"/>
              <a:t>For example, to do Reconnaissance (Information Gathering or </a:t>
            </a:r>
            <a:r>
              <a:rPr lang="en-SG" dirty="0" err="1" smtClean="0"/>
              <a:t>Footprinting</a:t>
            </a:r>
            <a:r>
              <a:rPr lang="en-SG" dirty="0" smtClean="0"/>
              <a:t>) on a system, attackers may try the techniques listed under the tactic “Reconnaissance”</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33</a:t>
            </a:fld>
            <a:endParaRPr lang="en-SG"/>
          </a:p>
        </p:txBody>
      </p:sp>
      <p:pic>
        <p:nvPicPr>
          <p:cNvPr id="7" name="Picture 6"/>
          <p:cNvPicPr>
            <a:picLocks noChangeAspect="1"/>
          </p:cNvPicPr>
          <p:nvPr/>
        </p:nvPicPr>
        <p:blipFill>
          <a:blip r:embed="rId2"/>
          <a:stretch>
            <a:fillRect/>
          </a:stretch>
        </p:blipFill>
        <p:spPr>
          <a:xfrm>
            <a:off x="5229225" y="1443744"/>
            <a:ext cx="3105150" cy="4200525"/>
          </a:xfrm>
          <a:prstGeom prst="rect">
            <a:avLst/>
          </a:prstGeom>
        </p:spPr>
      </p:pic>
    </p:spTree>
    <p:extLst>
      <p:ext uri="{BB962C8B-B14F-4D97-AF65-F5344CB8AC3E}">
        <p14:creationId xmlns:p14="http://schemas.microsoft.com/office/powerpoint/2010/main" val="3935867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268760"/>
            <a:ext cx="8610600" cy="1440160"/>
          </a:xfrm>
        </p:spPr>
        <p:txBody>
          <a:bodyPr/>
          <a:lstStyle/>
          <a:p>
            <a:r>
              <a:rPr lang="en-SG" dirty="0" smtClean="0"/>
              <a:t>Some techniques may contain sub-techniques</a:t>
            </a:r>
            <a:endParaRPr lang="en-SG"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34</a:t>
            </a:fld>
            <a:endParaRPr lang="en-SG"/>
          </a:p>
        </p:txBody>
      </p:sp>
      <p:pic>
        <p:nvPicPr>
          <p:cNvPr id="6" name="Picture 5"/>
          <p:cNvPicPr>
            <a:picLocks noChangeAspect="1"/>
          </p:cNvPicPr>
          <p:nvPr/>
        </p:nvPicPr>
        <p:blipFill>
          <a:blip r:embed="rId2"/>
          <a:stretch>
            <a:fillRect/>
          </a:stretch>
        </p:blipFill>
        <p:spPr>
          <a:xfrm>
            <a:off x="708808" y="2276872"/>
            <a:ext cx="7144045" cy="4116058"/>
          </a:xfrm>
          <a:prstGeom prst="rect">
            <a:avLst/>
          </a:prstGeom>
        </p:spPr>
      </p:pic>
    </p:spTree>
    <p:extLst>
      <p:ext uri="{BB962C8B-B14F-4D97-AF65-F5344CB8AC3E}">
        <p14:creationId xmlns:p14="http://schemas.microsoft.com/office/powerpoint/2010/main" val="95774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268760"/>
            <a:ext cx="8610600" cy="1440160"/>
          </a:xfrm>
        </p:spPr>
        <p:txBody>
          <a:bodyPr/>
          <a:lstStyle/>
          <a:p>
            <a:r>
              <a:rPr lang="en-SG" dirty="0" smtClean="0"/>
              <a:t>For each </a:t>
            </a:r>
            <a:r>
              <a:rPr lang="en-SG" dirty="0" smtClean="0"/>
              <a:t>technique/sub-technique, </a:t>
            </a:r>
            <a:r>
              <a:rPr lang="en-SG" dirty="0" smtClean="0"/>
              <a:t>there is a description, how to mitigate, how to detect it</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35</a:t>
            </a:fld>
            <a:endParaRPr lang="en-SG"/>
          </a:p>
        </p:txBody>
      </p:sp>
      <p:pic>
        <p:nvPicPr>
          <p:cNvPr id="7" name="Picture 6"/>
          <p:cNvPicPr>
            <a:picLocks noChangeAspect="1"/>
          </p:cNvPicPr>
          <p:nvPr/>
        </p:nvPicPr>
        <p:blipFill>
          <a:blip r:embed="rId2"/>
          <a:stretch>
            <a:fillRect/>
          </a:stretch>
        </p:blipFill>
        <p:spPr>
          <a:xfrm>
            <a:off x="513918" y="2348880"/>
            <a:ext cx="8401482" cy="3029106"/>
          </a:xfrm>
          <a:prstGeom prst="rect">
            <a:avLst/>
          </a:prstGeom>
        </p:spPr>
      </p:pic>
    </p:spTree>
    <p:extLst>
      <p:ext uri="{BB962C8B-B14F-4D97-AF65-F5344CB8AC3E}">
        <p14:creationId xmlns:p14="http://schemas.microsoft.com/office/powerpoint/2010/main" val="3147884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268760"/>
            <a:ext cx="8610600" cy="1440160"/>
          </a:xfrm>
        </p:spPr>
        <p:txBody>
          <a:bodyPr/>
          <a:lstStyle/>
          <a:p>
            <a:r>
              <a:rPr lang="en-SG" dirty="0" smtClean="0"/>
              <a:t>Examples of Mitigations</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36</a:t>
            </a:fld>
            <a:endParaRPr lang="en-SG"/>
          </a:p>
        </p:txBody>
      </p:sp>
      <p:pic>
        <p:nvPicPr>
          <p:cNvPr id="7" name="Picture 6"/>
          <p:cNvPicPr>
            <a:picLocks noChangeAspect="1"/>
          </p:cNvPicPr>
          <p:nvPr/>
        </p:nvPicPr>
        <p:blipFill>
          <a:blip r:embed="rId2"/>
          <a:stretch>
            <a:fillRect/>
          </a:stretch>
        </p:blipFill>
        <p:spPr>
          <a:xfrm>
            <a:off x="304801" y="2204865"/>
            <a:ext cx="8516156" cy="3384376"/>
          </a:xfrm>
          <a:prstGeom prst="rect">
            <a:avLst/>
          </a:prstGeom>
        </p:spPr>
      </p:pic>
    </p:spTree>
    <p:extLst>
      <p:ext uri="{BB962C8B-B14F-4D97-AF65-F5344CB8AC3E}">
        <p14:creationId xmlns:p14="http://schemas.microsoft.com/office/powerpoint/2010/main" val="2721253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268760"/>
            <a:ext cx="8610600" cy="1440160"/>
          </a:xfrm>
        </p:spPr>
        <p:txBody>
          <a:bodyPr/>
          <a:lstStyle/>
          <a:p>
            <a:r>
              <a:rPr lang="en-SG" dirty="0" smtClean="0"/>
              <a:t>Examples of Detection</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37</a:t>
            </a:fld>
            <a:endParaRPr lang="en-SG"/>
          </a:p>
        </p:txBody>
      </p:sp>
      <p:pic>
        <p:nvPicPr>
          <p:cNvPr id="7" name="Picture 6"/>
          <p:cNvPicPr>
            <a:picLocks noChangeAspect="1"/>
          </p:cNvPicPr>
          <p:nvPr/>
        </p:nvPicPr>
        <p:blipFill>
          <a:blip r:embed="rId2"/>
          <a:stretch>
            <a:fillRect/>
          </a:stretch>
        </p:blipFill>
        <p:spPr>
          <a:xfrm>
            <a:off x="395536" y="1844824"/>
            <a:ext cx="8054058" cy="4548258"/>
          </a:xfrm>
          <a:prstGeom prst="rect">
            <a:avLst/>
          </a:prstGeom>
        </p:spPr>
      </p:pic>
    </p:spTree>
    <p:extLst>
      <p:ext uri="{BB962C8B-B14F-4D97-AF65-F5344CB8AC3E}">
        <p14:creationId xmlns:p14="http://schemas.microsoft.com/office/powerpoint/2010/main" val="2573362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smtClean="0"/>
              <a:t>Tactics </a:t>
            </a:r>
            <a:r>
              <a:rPr lang="en-SG" sz="3200" dirty="0"/>
              <a:t>and Techniques</a:t>
            </a:r>
          </a:p>
        </p:txBody>
      </p:sp>
      <p:sp>
        <p:nvSpPr>
          <p:cNvPr id="3" name="Content Placeholder 2"/>
          <p:cNvSpPr>
            <a:spLocks noGrp="1"/>
          </p:cNvSpPr>
          <p:nvPr>
            <p:ph idx="1"/>
          </p:nvPr>
        </p:nvSpPr>
        <p:spPr>
          <a:xfrm>
            <a:off x="304800" y="1268760"/>
            <a:ext cx="8610600" cy="1440160"/>
          </a:xfrm>
        </p:spPr>
        <p:txBody>
          <a:bodyPr/>
          <a:lstStyle/>
          <a:p>
            <a:r>
              <a:rPr lang="en-SG" dirty="0" smtClean="0"/>
              <a:t>For each </a:t>
            </a:r>
            <a:r>
              <a:rPr lang="en-SG" dirty="0" smtClean="0"/>
              <a:t>technique/sub-technique, </a:t>
            </a:r>
            <a:r>
              <a:rPr lang="en-SG" dirty="0" smtClean="0"/>
              <a:t>it also has Procedure Examples (observed to be used before)</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38</a:t>
            </a:fld>
            <a:endParaRPr lang="en-SG"/>
          </a:p>
        </p:txBody>
      </p:sp>
      <p:pic>
        <p:nvPicPr>
          <p:cNvPr id="6" name="Picture 5"/>
          <p:cNvPicPr>
            <a:picLocks noChangeAspect="1"/>
          </p:cNvPicPr>
          <p:nvPr/>
        </p:nvPicPr>
        <p:blipFill>
          <a:blip r:embed="rId2"/>
          <a:stretch>
            <a:fillRect/>
          </a:stretch>
        </p:blipFill>
        <p:spPr>
          <a:xfrm>
            <a:off x="304801" y="2492896"/>
            <a:ext cx="8654938" cy="3528392"/>
          </a:xfrm>
          <a:prstGeom prst="rect">
            <a:avLst/>
          </a:prstGeom>
        </p:spPr>
      </p:pic>
    </p:spTree>
    <p:extLst>
      <p:ext uri="{BB962C8B-B14F-4D97-AF65-F5344CB8AC3E}">
        <p14:creationId xmlns:p14="http://schemas.microsoft.com/office/powerpoint/2010/main" val="317036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Groups</a:t>
            </a:r>
            <a:endParaRPr lang="en-SG" dirty="0"/>
          </a:p>
        </p:txBody>
      </p:sp>
      <p:sp>
        <p:nvSpPr>
          <p:cNvPr id="3" name="Content Placeholder 2"/>
          <p:cNvSpPr>
            <a:spLocks noGrp="1"/>
          </p:cNvSpPr>
          <p:nvPr>
            <p:ph idx="1"/>
          </p:nvPr>
        </p:nvSpPr>
        <p:spPr/>
        <p:txBody>
          <a:bodyPr/>
          <a:lstStyle/>
          <a:p>
            <a:r>
              <a:rPr lang="en-SG" sz="2600" dirty="0" smtClean="0"/>
              <a:t>MITRE ATT&amp;CK also provides information on groups of related cyber attacks based on observation</a:t>
            </a:r>
          </a:p>
          <a:p>
            <a:endParaRPr lang="en-SG" dirty="0" smtClean="0"/>
          </a:p>
          <a:p>
            <a:endParaRPr lang="en-SG" dirty="0" smtClean="0"/>
          </a:p>
          <a:p>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39</a:t>
            </a:fld>
            <a:endParaRPr lang="en-SG"/>
          </a:p>
        </p:txBody>
      </p:sp>
      <p:grpSp>
        <p:nvGrpSpPr>
          <p:cNvPr id="8" name="Group 7"/>
          <p:cNvGrpSpPr/>
          <p:nvPr/>
        </p:nvGrpSpPr>
        <p:grpSpPr>
          <a:xfrm>
            <a:off x="343880" y="2276872"/>
            <a:ext cx="8532439" cy="4819173"/>
            <a:chOff x="382961" y="2420888"/>
            <a:chExt cx="8532439" cy="4819173"/>
          </a:xfrm>
        </p:grpSpPr>
        <p:pic>
          <p:nvPicPr>
            <p:cNvPr id="6" name="Picture 5"/>
            <p:cNvPicPr>
              <a:picLocks noChangeAspect="1"/>
            </p:cNvPicPr>
            <p:nvPr/>
          </p:nvPicPr>
          <p:blipFill>
            <a:blip r:embed="rId2"/>
            <a:stretch>
              <a:fillRect/>
            </a:stretch>
          </p:blipFill>
          <p:spPr>
            <a:xfrm>
              <a:off x="382961" y="2780928"/>
              <a:ext cx="8532439" cy="4459133"/>
            </a:xfrm>
            <a:prstGeom prst="rect">
              <a:avLst/>
            </a:prstGeom>
          </p:spPr>
        </p:pic>
        <p:pic>
          <p:nvPicPr>
            <p:cNvPr id="7" name="Picture 6"/>
            <p:cNvPicPr>
              <a:picLocks noChangeAspect="1"/>
            </p:cNvPicPr>
            <p:nvPr/>
          </p:nvPicPr>
          <p:blipFill rotWithShape="1">
            <a:blip r:embed="rId3"/>
            <a:srcRect t="1" r="5480" b="6380"/>
            <a:stretch/>
          </p:blipFill>
          <p:spPr>
            <a:xfrm>
              <a:off x="382961" y="2420888"/>
              <a:ext cx="8064895" cy="360040"/>
            </a:xfrm>
            <a:prstGeom prst="rect">
              <a:avLst/>
            </a:prstGeom>
          </p:spPr>
        </p:pic>
      </p:grpSp>
    </p:spTree>
    <p:extLst>
      <p:ext uri="{BB962C8B-B14F-4D97-AF65-F5344CB8AC3E}">
        <p14:creationId xmlns:p14="http://schemas.microsoft.com/office/powerpoint/2010/main" val="283159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Threat Modelling Process</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a:t>
            </a:fld>
            <a:endParaRPr lang="en-SG"/>
          </a:p>
        </p:txBody>
      </p:sp>
      <p:sp>
        <p:nvSpPr>
          <p:cNvPr id="6" name="Content Placeholder 2"/>
          <p:cNvSpPr>
            <a:spLocks noGrp="1"/>
          </p:cNvSpPr>
          <p:nvPr>
            <p:ph idx="1"/>
          </p:nvPr>
        </p:nvSpPr>
        <p:spPr>
          <a:xfrm>
            <a:off x="304800" y="1124744"/>
            <a:ext cx="8534400" cy="5276056"/>
          </a:xfrm>
        </p:spPr>
        <p:txBody>
          <a:bodyPr/>
          <a:lstStyle/>
          <a:p>
            <a:r>
              <a:rPr lang="en-GB" dirty="0" smtClean="0"/>
              <a:t>The entire process can be summarised as:</a:t>
            </a:r>
            <a:endParaRPr lang="en-GB" dirty="0"/>
          </a:p>
        </p:txBody>
      </p:sp>
      <p:pic>
        <p:nvPicPr>
          <p:cNvPr id="8" name="Picture 12"/>
          <p:cNvPicPr>
            <a:picLocks noChangeAspect="1" noChangeArrowheads="1"/>
          </p:cNvPicPr>
          <p:nvPr/>
        </p:nvPicPr>
        <p:blipFill>
          <a:blip r:embed="rId2" cstate="print"/>
          <a:srcRect/>
          <a:stretch>
            <a:fillRect/>
          </a:stretch>
        </p:blipFill>
        <p:spPr bwMode="auto">
          <a:xfrm>
            <a:off x="2627784" y="1844824"/>
            <a:ext cx="3527846" cy="449648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Groups</a:t>
            </a:r>
            <a:endParaRPr lang="en-SG" dirty="0"/>
          </a:p>
        </p:txBody>
      </p:sp>
      <p:sp>
        <p:nvSpPr>
          <p:cNvPr id="3" name="Content Placeholder 2"/>
          <p:cNvSpPr>
            <a:spLocks noGrp="1"/>
          </p:cNvSpPr>
          <p:nvPr>
            <p:ph idx="1"/>
          </p:nvPr>
        </p:nvSpPr>
        <p:spPr/>
        <p:txBody>
          <a:bodyPr>
            <a:normAutofit/>
          </a:bodyPr>
          <a:lstStyle/>
          <a:p>
            <a:r>
              <a:rPr lang="en-SG" sz="2600" dirty="0" smtClean="0"/>
              <a:t>Organisations can check which groups of cyber attacks may be targeting their industry sector, and check their defences against these groups’ usual attack techniques</a:t>
            </a:r>
          </a:p>
          <a:p>
            <a:endParaRPr lang="en-SG" sz="2600" dirty="0" smtClean="0"/>
          </a:p>
          <a:p>
            <a:endParaRPr lang="en-SG" sz="2600" dirty="0" smtClean="0"/>
          </a:p>
          <a:p>
            <a:endParaRPr lang="en-SG" sz="2600"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40</a:t>
            </a:fld>
            <a:endParaRPr lang="en-SG"/>
          </a:p>
        </p:txBody>
      </p:sp>
      <p:pic>
        <p:nvPicPr>
          <p:cNvPr id="9" name="Picture 8"/>
          <p:cNvPicPr>
            <a:picLocks noChangeAspect="1"/>
          </p:cNvPicPr>
          <p:nvPr/>
        </p:nvPicPr>
        <p:blipFill>
          <a:blip r:embed="rId2"/>
          <a:stretch>
            <a:fillRect/>
          </a:stretch>
        </p:blipFill>
        <p:spPr>
          <a:xfrm>
            <a:off x="879475" y="2914020"/>
            <a:ext cx="7385050" cy="3546851"/>
          </a:xfrm>
          <a:prstGeom prst="rect">
            <a:avLst/>
          </a:prstGeom>
        </p:spPr>
      </p:pic>
    </p:spTree>
    <p:extLst>
      <p:ext uri="{BB962C8B-B14F-4D97-AF65-F5344CB8AC3E}">
        <p14:creationId xmlns:p14="http://schemas.microsoft.com/office/powerpoint/2010/main" val="36527963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a:t>
            </a:r>
            <a:r>
              <a:rPr lang="en-SG" dirty="0"/>
              <a:t>Groups</a:t>
            </a:r>
          </a:p>
        </p:txBody>
      </p:sp>
      <p:sp>
        <p:nvSpPr>
          <p:cNvPr id="3" name="Content Placeholder 2"/>
          <p:cNvSpPr>
            <a:spLocks noGrp="1"/>
          </p:cNvSpPr>
          <p:nvPr>
            <p:ph idx="1"/>
          </p:nvPr>
        </p:nvSpPr>
        <p:spPr/>
        <p:txBody>
          <a:bodyPr/>
          <a:lstStyle/>
          <a:p>
            <a:r>
              <a:rPr lang="en-SG" dirty="0" smtClean="0"/>
              <a:t>Group information includes suspected victims and techniques used</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41</a:t>
            </a:fld>
            <a:endParaRPr lang="en-SG"/>
          </a:p>
        </p:txBody>
      </p:sp>
      <p:pic>
        <p:nvPicPr>
          <p:cNvPr id="7" name="Picture 6"/>
          <p:cNvPicPr>
            <a:picLocks noChangeAspect="1"/>
          </p:cNvPicPr>
          <p:nvPr/>
        </p:nvPicPr>
        <p:blipFill>
          <a:blip r:embed="rId2"/>
          <a:stretch>
            <a:fillRect/>
          </a:stretch>
        </p:blipFill>
        <p:spPr>
          <a:xfrm>
            <a:off x="397683" y="2420888"/>
            <a:ext cx="8516838" cy="3744023"/>
          </a:xfrm>
          <a:prstGeom prst="rect">
            <a:avLst/>
          </a:prstGeom>
        </p:spPr>
      </p:pic>
    </p:spTree>
    <p:extLst>
      <p:ext uri="{BB962C8B-B14F-4D97-AF65-F5344CB8AC3E}">
        <p14:creationId xmlns:p14="http://schemas.microsoft.com/office/powerpoint/2010/main" val="3058818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a:t>
            </a:r>
            <a:r>
              <a:rPr lang="en-SG" dirty="0"/>
              <a:t>Groups</a:t>
            </a:r>
          </a:p>
        </p:txBody>
      </p:sp>
      <p:sp>
        <p:nvSpPr>
          <p:cNvPr id="3" name="Content Placeholder 2"/>
          <p:cNvSpPr>
            <a:spLocks noGrp="1"/>
          </p:cNvSpPr>
          <p:nvPr>
            <p:ph idx="1"/>
          </p:nvPr>
        </p:nvSpPr>
        <p:spPr>
          <a:xfrm>
            <a:off x="342900" y="1084866"/>
            <a:ext cx="8534400" cy="5276056"/>
          </a:xfrm>
        </p:spPr>
        <p:txBody>
          <a:bodyPr/>
          <a:lstStyle/>
          <a:p>
            <a:r>
              <a:rPr lang="en-SG" dirty="0"/>
              <a:t>Techniques used by the group </a:t>
            </a:r>
            <a:r>
              <a:rPr lang="en-SG" dirty="0" smtClean="0"/>
              <a:t>UNC2452 (Dark Halo) </a:t>
            </a:r>
            <a:r>
              <a:rPr lang="en-SG" dirty="0"/>
              <a:t>behind </a:t>
            </a:r>
            <a:r>
              <a:rPr lang="en-SG" dirty="0" err="1" smtClean="0"/>
              <a:t>SolarWinds</a:t>
            </a:r>
            <a:r>
              <a:rPr lang="en-SG" dirty="0" smtClean="0"/>
              <a:t> breach</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42</a:t>
            </a:fld>
            <a:endParaRPr lang="en-SG"/>
          </a:p>
        </p:txBody>
      </p:sp>
      <p:pic>
        <p:nvPicPr>
          <p:cNvPr id="6" name="Picture 5"/>
          <p:cNvPicPr>
            <a:picLocks noChangeAspect="1"/>
          </p:cNvPicPr>
          <p:nvPr/>
        </p:nvPicPr>
        <p:blipFill>
          <a:blip r:embed="rId2"/>
          <a:stretch>
            <a:fillRect/>
          </a:stretch>
        </p:blipFill>
        <p:spPr>
          <a:xfrm>
            <a:off x="3839361" y="2621458"/>
            <a:ext cx="5032053" cy="3067449"/>
          </a:xfrm>
          <a:prstGeom prst="rect">
            <a:avLst/>
          </a:prstGeom>
        </p:spPr>
      </p:pic>
      <p:sp>
        <p:nvSpPr>
          <p:cNvPr id="8" name="Content Placeholder 2"/>
          <p:cNvSpPr txBox="1">
            <a:spLocks/>
          </p:cNvSpPr>
          <p:nvPr/>
        </p:nvSpPr>
        <p:spPr>
          <a:xfrm>
            <a:off x="501186" y="2276872"/>
            <a:ext cx="3319125" cy="520404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a:lstStyle>
          <a:p>
            <a:r>
              <a:rPr lang="en-SG" sz="2000" dirty="0" smtClean="0"/>
              <a:t>www.picussecurity.com/resource/blog/ttps-used-in-the-solarwinds-breach</a:t>
            </a:r>
          </a:p>
          <a:p>
            <a:r>
              <a:rPr lang="en-SG" sz="2000" dirty="0" smtClean="0"/>
              <a:t>https://mitre-attack.github.io/attack-navigator/#layerURL=https://raw.githubusercontent.com/center-for-threat-informed-defense/public-resources/master/solorigate/UNC2452.json</a:t>
            </a:r>
            <a:endParaRPr lang="en-SG" sz="2000" dirty="0"/>
          </a:p>
        </p:txBody>
      </p:sp>
    </p:spTree>
    <p:extLst>
      <p:ext uri="{BB962C8B-B14F-4D97-AF65-F5344CB8AC3E}">
        <p14:creationId xmlns:p14="http://schemas.microsoft.com/office/powerpoint/2010/main" val="1658047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ATT&amp;CK </a:t>
            </a:r>
            <a:r>
              <a:rPr lang="en-SG" dirty="0"/>
              <a:t>Framework</a:t>
            </a:r>
          </a:p>
        </p:txBody>
      </p:sp>
      <p:sp>
        <p:nvSpPr>
          <p:cNvPr id="3" name="Content Placeholder 2"/>
          <p:cNvSpPr>
            <a:spLocks noGrp="1"/>
          </p:cNvSpPr>
          <p:nvPr>
            <p:ph idx="1"/>
          </p:nvPr>
        </p:nvSpPr>
        <p:spPr/>
        <p:txBody>
          <a:bodyPr/>
          <a:lstStyle/>
          <a:p>
            <a:r>
              <a:rPr lang="en-SG" dirty="0" smtClean="0"/>
              <a:t>Community-driven</a:t>
            </a:r>
          </a:p>
          <a:p>
            <a:r>
              <a:rPr lang="en-SG" dirty="0" smtClean="0"/>
              <a:t>Sharing of Threat Intelligence</a:t>
            </a:r>
          </a:p>
          <a:p>
            <a:r>
              <a:rPr lang="en-SG" dirty="0" smtClean="0"/>
              <a:t>Helps organisations to understand real-world attacks and assess their defences against them</a:t>
            </a:r>
          </a:p>
          <a:p>
            <a:r>
              <a:rPr lang="en-SG" dirty="0" smtClean="0"/>
              <a:t>Red teams can emulate techniques to test the organisation’s defences</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43</a:t>
            </a:fld>
            <a:endParaRPr lang="en-SG"/>
          </a:p>
        </p:txBody>
      </p:sp>
    </p:spTree>
    <p:extLst>
      <p:ext uri="{BB962C8B-B14F-4D97-AF65-F5344CB8AC3E}">
        <p14:creationId xmlns:p14="http://schemas.microsoft.com/office/powerpoint/2010/main" val="1671340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MITRE D3FEND</a:t>
            </a:r>
            <a:endParaRPr lang="en-SG" dirty="0"/>
          </a:p>
        </p:txBody>
      </p:sp>
      <p:sp>
        <p:nvSpPr>
          <p:cNvPr id="3" name="Content Placeholder 2"/>
          <p:cNvSpPr>
            <a:spLocks noGrp="1"/>
          </p:cNvSpPr>
          <p:nvPr>
            <p:ph idx="1"/>
          </p:nvPr>
        </p:nvSpPr>
        <p:spPr/>
        <p:txBody>
          <a:bodyPr/>
          <a:lstStyle/>
          <a:p>
            <a:r>
              <a:rPr lang="en-GB" dirty="0"/>
              <a:t>While Mitre ATT&amp;CK focuses on </a:t>
            </a:r>
            <a:r>
              <a:rPr lang="en-GB" dirty="0" smtClean="0"/>
              <a:t>offensive cybersecurity, </a:t>
            </a:r>
            <a:r>
              <a:rPr lang="en-GB" dirty="0"/>
              <a:t>Mitre D3FEND focuses on cyber </a:t>
            </a:r>
            <a:r>
              <a:rPr lang="en-GB" dirty="0" err="1"/>
              <a:t>defenses</a:t>
            </a:r>
            <a:r>
              <a:rPr lang="en-GB" dirty="0" smtClean="0"/>
              <a:t>.</a:t>
            </a:r>
          </a:p>
          <a:p>
            <a:r>
              <a:rPr lang="en-SG" dirty="0" smtClean="0"/>
              <a:t>Discusses </a:t>
            </a:r>
            <a:r>
              <a:rPr lang="en-SG" dirty="0"/>
              <a:t>defensive best </a:t>
            </a:r>
            <a:r>
              <a:rPr lang="en-SG" dirty="0" smtClean="0"/>
              <a:t>practices</a:t>
            </a:r>
          </a:p>
          <a:p>
            <a:r>
              <a:rPr lang="en-SG" dirty="0" smtClean="0"/>
              <a:t>https://d3fend.mitre.org</a:t>
            </a:r>
            <a:endParaRPr lang="en-SG"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44</a:t>
            </a:fld>
            <a:endParaRPr lang="en-SG"/>
          </a:p>
        </p:txBody>
      </p:sp>
      <p:pic>
        <p:nvPicPr>
          <p:cNvPr id="7" name="Picture 6"/>
          <p:cNvPicPr>
            <a:picLocks noChangeAspect="1"/>
          </p:cNvPicPr>
          <p:nvPr/>
        </p:nvPicPr>
        <p:blipFill>
          <a:blip r:embed="rId2"/>
          <a:stretch>
            <a:fillRect/>
          </a:stretch>
        </p:blipFill>
        <p:spPr>
          <a:xfrm>
            <a:off x="1259632" y="3715236"/>
            <a:ext cx="5705678" cy="2685564"/>
          </a:xfrm>
          <a:prstGeom prst="rect">
            <a:avLst/>
          </a:prstGeom>
        </p:spPr>
      </p:pic>
    </p:spTree>
    <p:extLst>
      <p:ext uri="{BB962C8B-B14F-4D97-AF65-F5344CB8AC3E}">
        <p14:creationId xmlns:p14="http://schemas.microsoft.com/office/powerpoint/2010/main" val="3194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Assemble Threat Modelling Team</a:t>
            </a:r>
            <a:endParaRPr lang="en-SG" dirty="0"/>
          </a:p>
        </p:txBody>
      </p:sp>
      <p:sp>
        <p:nvSpPr>
          <p:cNvPr id="3" name="Content Placeholder 2"/>
          <p:cNvSpPr>
            <a:spLocks noGrp="1"/>
          </p:cNvSpPr>
          <p:nvPr>
            <p:ph idx="1"/>
          </p:nvPr>
        </p:nvSpPr>
        <p:spPr/>
        <p:txBody>
          <a:bodyPr/>
          <a:lstStyle/>
          <a:p>
            <a:r>
              <a:rPr lang="en-GB" dirty="0" smtClean="0"/>
              <a:t>Gather at least 1 member from each development group</a:t>
            </a:r>
          </a:p>
          <a:p>
            <a:r>
              <a:rPr lang="en-GB" dirty="0" err="1" smtClean="0"/>
              <a:t>Eg</a:t>
            </a:r>
            <a:r>
              <a:rPr lang="en-GB" dirty="0" smtClean="0"/>
              <a:t>. 1 representative from design, coding, testing and documentation team</a:t>
            </a:r>
          </a:p>
          <a:p>
            <a:r>
              <a:rPr lang="en-GB" dirty="0" smtClean="0"/>
              <a:t>Choose the person most “security-savvy”</a:t>
            </a:r>
          </a:p>
          <a:p>
            <a:r>
              <a:rPr lang="en-GB" dirty="0" smtClean="0"/>
              <a:t>If you have people outside your immediate team who are good with security, invite them</a:t>
            </a:r>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5</a:t>
            </a:fld>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During Threat Modelling Meetings</a:t>
            </a:r>
            <a:endParaRPr lang="en-SG" dirty="0"/>
          </a:p>
        </p:txBody>
      </p:sp>
      <p:sp>
        <p:nvSpPr>
          <p:cNvPr id="3" name="Content Placeholder 2"/>
          <p:cNvSpPr>
            <a:spLocks noGrp="1"/>
          </p:cNvSpPr>
          <p:nvPr>
            <p:ph idx="1"/>
          </p:nvPr>
        </p:nvSpPr>
        <p:spPr/>
        <p:txBody>
          <a:bodyPr/>
          <a:lstStyle/>
          <a:p>
            <a:r>
              <a:rPr lang="en-GB" dirty="0" smtClean="0"/>
              <a:t>Do not try to fix problems and supply solutions </a:t>
            </a:r>
          </a:p>
          <a:p>
            <a:r>
              <a:rPr lang="en-GB" dirty="0" smtClean="0"/>
              <a:t>The purpose of the meeting is to find threats, not fix them. </a:t>
            </a:r>
          </a:p>
          <a:p>
            <a:r>
              <a:rPr lang="en-GB" dirty="0" smtClean="0"/>
              <a:t>Identify the components of the application, how they interact and, eventually, find as many security threats as possible. </a:t>
            </a:r>
          </a:p>
          <a:p>
            <a:r>
              <a:rPr lang="en-GB" dirty="0" smtClean="0"/>
              <a:t>The design and code changes (and arguments) are made in later meetings. </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6</a:t>
            </a:fld>
            <a:endParaRPr lang="en-S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Decompose Application</a:t>
            </a:r>
            <a:endParaRPr lang="en-SG" dirty="0"/>
          </a:p>
        </p:txBody>
      </p:sp>
      <p:sp>
        <p:nvSpPr>
          <p:cNvPr id="3" name="Content Placeholder 2"/>
          <p:cNvSpPr>
            <a:spLocks noGrp="1"/>
          </p:cNvSpPr>
          <p:nvPr>
            <p:ph idx="1"/>
          </p:nvPr>
        </p:nvSpPr>
        <p:spPr/>
        <p:txBody>
          <a:bodyPr/>
          <a:lstStyle/>
          <a:p>
            <a:r>
              <a:rPr lang="en-GB" dirty="0" smtClean="0"/>
              <a:t>Break down application into smaller modules/functions</a:t>
            </a:r>
          </a:p>
          <a:p>
            <a:r>
              <a:rPr lang="en-SG" dirty="0" smtClean="0"/>
              <a:t>Understand each module. For example</a:t>
            </a:r>
          </a:p>
          <a:p>
            <a:pPr lvl="1"/>
            <a:r>
              <a:rPr lang="en-SG" dirty="0" smtClean="0"/>
              <a:t>how data enters the module</a:t>
            </a:r>
          </a:p>
          <a:p>
            <a:pPr lvl="1"/>
            <a:r>
              <a:rPr lang="en-SG" dirty="0" smtClean="0"/>
              <a:t>how the module validates and processes the data</a:t>
            </a:r>
          </a:p>
          <a:p>
            <a:pPr lvl="1"/>
            <a:r>
              <a:rPr lang="en-SG" dirty="0" smtClean="0"/>
              <a:t>where the data flows to</a:t>
            </a:r>
          </a:p>
          <a:p>
            <a:pPr lvl="1"/>
            <a:r>
              <a:rPr lang="en-SG" dirty="0" smtClean="0"/>
              <a:t>how the data is stored</a:t>
            </a:r>
          </a:p>
          <a:p>
            <a:pPr lvl="1"/>
            <a:r>
              <a:rPr lang="en-SG" dirty="0" smtClean="0"/>
              <a:t>Any fundamental decisions and assumptions made by the module</a:t>
            </a:r>
            <a:endParaRPr lang="en-GB" dirty="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7</a:t>
            </a:fld>
            <a:endParaRPr lang="en-S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Decompose Application</a:t>
            </a:r>
            <a:endParaRPr lang="en-SG" dirty="0"/>
          </a:p>
        </p:txBody>
      </p:sp>
      <p:sp>
        <p:nvSpPr>
          <p:cNvPr id="3" name="Content Placeholder 2"/>
          <p:cNvSpPr>
            <a:spLocks noGrp="1"/>
          </p:cNvSpPr>
          <p:nvPr>
            <p:ph idx="1"/>
          </p:nvPr>
        </p:nvSpPr>
        <p:spPr/>
        <p:txBody>
          <a:bodyPr/>
          <a:lstStyle/>
          <a:p>
            <a:r>
              <a:rPr lang="en-SG" dirty="0" smtClean="0"/>
              <a:t>Can use diagrams that can illustrate flow of data</a:t>
            </a:r>
          </a:p>
          <a:p>
            <a:pPr lvl="1"/>
            <a:r>
              <a:rPr lang="en-SG" dirty="0" smtClean="0"/>
              <a:t>Data Flow Diagrams (DFD)</a:t>
            </a:r>
          </a:p>
          <a:p>
            <a:pPr lvl="1"/>
            <a:r>
              <a:rPr lang="en-SG" dirty="0" smtClean="0"/>
              <a:t>Activity Diagrams</a:t>
            </a:r>
          </a:p>
          <a:p>
            <a:endParaRPr lang="en-SG" dirty="0" smtClean="0"/>
          </a:p>
          <a:p>
            <a:r>
              <a:rPr lang="en-SG" dirty="0" smtClean="0"/>
              <a:t>Example</a:t>
            </a:r>
          </a:p>
          <a:p>
            <a:pPr lvl="1"/>
            <a:r>
              <a:rPr lang="en-SG" dirty="0" smtClean="0"/>
              <a:t>Web-based Payroll </a:t>
            </a:r>
            <a:r>
              <a:rPr lang="en-US" dirty="0" err="1" smtClean="0"/>
              <a:t>Appln</a:t>
            </a:r>
            <a:endParaRPr lang="en-US" dirty="0" smtClean="0"/>
          </a:p>
          <a:p>
            <a:pPr lvl="1"/>
            <a:r>
              <a:rPr lang="en-US" dirty="0" smtClean="0"/>
              <a:t>Context Diagram</a:t>
            </a:r>
            <a:endParaRPr lang="en-SG" dirty="0" smtClean="0"/>
          </a:p>
          <a:p>
            <a:pPr lvl="1"/>
            <a:endParaRPr lang="en-SG" dirty="0" smtClean="0"/>
          </a:p>
          <a:p>
            <a:endParaRPr lang="en-SG"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8</a:t>
            </a:fld>
            <a:endParaRPr lang="en-SG"/>
          </a:p>
        </p:txBody>
      </p:sp>
      <p:pic>
        <p:nvPicPr>
          <p:cNvPr id="6" name="Picture 4"/>
          <p:cNvPicPr>
            <a:picLocks noChangeAspect="1" noChangeArrowheads="1"/>
          </p:cNvPicPr>
          <p:nvPr/>
        </p:nvPicPr>
        <p:blipFill>
          <a:blip r:embed="rId2" cstate="print"/>
          <a:srcRect/>
          <a:stretch>
            <a:fillRect/>
          </a:stretch>
        </p:blipFill>
        <p:spPr bwMode="auto">
          <a:xfrm>
            <a:off x="5778375" y="1726728"/>
            <a:ext cx="2826073" cy="50153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3403104" cy="1210146"/>
          </a:xfrm>
        </p:spPr>
        <p:txBody>
          <a:bodyPr/>
          <a:lstStyle/>
          <a:p>
            <a:r>
              <a:rPr lang="en-GB" dirty="0" smtClean="0"/>
              <a:t>Decompose Application</a:t>
            </a:r>
            <a:endParaRPr lang="en-SG" dirty="0"/>
          </a:p>
        </p:txBody>
      </p:sp>
      <p:sp>
        <p:nvSpPr>
          <p:cNvPr id="3" name="Content Placeholder 2"/>
          <p:cNvSpPr>
            <a:spLocks noGrp="1"/>
          </p:cNvSpPr>
          <p:nvPr>
            <p:ph idx="1"/>
          </p:nvPr>
        </p:nvSpPr>
        <p:spPr>
          <a:xfrm>
            <a:off x="304800" y="1700808"/>
            <a:ext cx="8534400" cy="4699992"/>
          </a:xfrm>
        </p:spPr>
        <p:txBody>
          <a:bodyPr/>
          <a:lstStyle/>
          <a:p>
            <a:r>
              <a:rPr lang="en-US" dirty="0" smtClean="0"/>
              <a:t>Example</a:t>
            </a:r>
          </a:p>
          <a:p>
            <a:pPr lvl="1"/>
            <a:r>
              <a:rPr lang="en-US" dirty="0" smtClean="0"/>
              <a:t>Level 1 diagram</a:t>
            </a:r>
            <a:endParaRPr lang="en-SG" dirty="0" smtClean="0"/>
          </a:p>
        </p:txBody>
      </p:sp>
      <p:sp>
        <p:nvSpPr>
          <p:cNvPr id="4" name="Footer Placeholder 3"/>
          <p:cNvSpPr>
            <a:spLocks noGrp="1"/>
          </p:cNvSpPr>
          <p:nvPr>
            <p:ph type="ftr" sz="quarter" idx="11"/>
          </p:nvPr>
        </p:nvSpPr>
        <p:spPr/>
        <p:txBody>
          <a:bodyPr/>
          <a:lstStyle/>
          <a:p>
            <a:r>
              <a:rPr lang="en-SG" smtClean="0"/>
              <a:t>Ethical Hacking and Defences</a:t>
            </a:r>
            <a:endParaRPr lang="en-SG" dirty="0" smtClean="0"/>
          </a:p>
        </p:txBody>
      </p:sp>
      <p:sp>
        <p:nvSpPr>
          <p:cNvPr id="5" name="Slide Number Placeholder 4"/>
          <p:cNvSpPr>
            <a:spLocks noGrp="1"/>
          </p:cNvSpPr>
          <p:nvPr>
            <p:ph type="sldNum" sz="quarter" idx="12"/>
          </p:nvPr>
        </p:nvSpPr>
        <p:spPr/>
        <p:txBody>
          <a:bodyPr/>
          <a:lstStyle/>
          <a:p>
            <a:fld id="{841AA668-B864-4FD1-AF09-4B71522EA5AB}" type="slidenum">
              <a:rPr lang="en-SG" smtClean="0"/>
              <a:pPr/>
              <a:t>9</a:t>
            </a:fld>
            <a:endParaRPr lang="en-SG"/>
          </a:p>
        </p:txBody>
      </p:sp>
      <p:pic>
        <p:nvPicPr>
          <p:cNvPr id="6" name="Picture 5"/>
          <p:cNvPicPr>
            <a:picLocks noChangeAspect="1" noChangeArrowheads="1"/>
          </p:cNvPicPr>
          <p:nvPr/>
        </p:nvPicPr>
        <p:blipFill>
          <a:blip r:embed="rId2" cstate="print"/>
          <a:srcRect/>
          <a:stretch>
            <a:fillRect/>
          </a:stretch>
        </p:blipFill>
        <p:spPr bwMode="auto">
          <a:xfrm>
            <a:off x="3737297" y="333375"/>
            <a:ext cx="5083175" cy="6297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fab">
  <a:themeElements>
    <a:clrScheme name="Prefab">
      <a:dk1>
        <a:sysClr val="windowText" lastClr="000000"/>
      </a:dk1>
      <a:lt1>
        <a:sysClr val="window" lastClr="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Prefab">
      <a:majorFont>
        <a:latin typeface="Arial Black"/>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efab">
      <a:fillStyleLst>
        <a:solidFill>
          <a:schemeClr val="phClr"/>
        </a:solidFill>
        <a:gradFill rotWithShape="1">
          <a:gsLst>
            <a:gs pos="0">
              <a:schemeClr val="phClr">
                <a:tint val="30000"/>
                <a:satMod val="200000"/>
              </a:schemeClr>
            </a:gs>
            <a:gs pos="30000">
              <a:schemeClr val="phClr">
                <a:tint val="60000"/>
                <a:satMod val="250000"/>
              </a:schemeClr>
            </a:gs>
            <a:gs pos="50000">
              <a:schemeClr val="phClr">
                <a:tint val="57000"/>
                <a:satMod val="250000"/>
              </a:schemeClr>
            </a:gs>
            <a:gs pos="100000">
              <a:schemeClr val="phClr">
                <a:tint val="17000"/>
                <a:satMod val="350000"/>
              </a:schemeClr>
            </a:gs>
          </a:gsLst>
          <a:lin ang="4000000" scaled="1"/>
        </a:gra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90000" algn="ctr" rotWithShape="0">
              <a:srgbClr val="000000">
                <a:alpha val="60000"/>
              </a:srgbClr>
            </a:outerShdw>
          </a:effectLst>
        </a:effectStyle>
        <a:effectStyle>
          <a:effectLst>
            <a:outerShdw blurRad="110000" algn="ctr" rotWithShape="0">
              <a:srgbClr val="000000">
                <a:alpha val="65000"/>
              </a:srgbClr>
            </a:outerShdw>
          </a:effectLst>
        </a:effectStyle>
        <a:effectStyle>
          <a:effectLst>
            <a:outerShdw blurRad="120000" algn="ctr" rotWithShape="0">
              <a:srgbClr val="000000">
                <a:alpha val="70000"/>
              </a:srgbClr>
            </a:outerShdw>
          </a:effectLst>
          <a:scene3d>
            <a:camera prst="orthographicFront"/>
            <a:lightRig rig="glow" dir="t">
              <a:rot lat="0" lon="0" rev="1800000"/>
            </a:lightRig>
          </a:scene3d>
          <a:sp3d contourW="12700" prstMaterial="dkEdge">
            <a:bevelT w="50800" h="44450" prst="angle"/>
            <a:contourClr>
              <a:schemeClr val="phClr">
                <a:shade val="40000"/>
              </a:schemeClr>
            </a:contourClr>
          </a:sp3d>
        </a:effectStyle>
      </a:effectStyleLst>
      <a:bgFillStyleLst>
        <a:solidFill>
          <a:schemeClr val="phClr"/>
        </a:soli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blipFill>
          <a:blip xmlns:r="http://schemas.openxmlformats.org/officeDocument/2006/relationships" r:embed="rId1">
            <a:duotone>
              <a:schemeClr val="phClr">
                <a:shade val="75000"/>
                <a:satMod val="120000"/>
              </a:schemeClr>
              <a:schemeClr val="phClr">
                <a:tint val="94000"/>
                <a:satMod val="2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Prefab</Template>
  <TotalTime>6257</TotalTime>
  <Words>1678</Words>
  <Application>Microsoft Office PowerPoint</Application>
  <PresentationFormat>On-screen Show (4:3)</PresentationFormat>
  <Paragraphs>306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Black</vt:lpstr>
      <vt:lpstr>Calibri</vt:lpstr>
      <vt:lpstr>Wingdings 2</vt:lpstr>
      <vt:lpstr>Prefab</vt:lpstr>
      <vt:lpstr>Topic 17  Threat Risk Modelling </vt:lpstr>
      <vt:lpstr>Software Design</vt:lpstr>
      <vt:lpstr>Threat Modelling Process</vt:lpstr>
      <vt:lpstr>Threat Modelling Process</vt:lpstr>
      <vt:lpstr>Assemble Threat Modelling Team</vt:lpstr>
      <vt:lpstr>During Threat Modelling Meetings</vt:lpstr>
      <vt:lpstr>Decompose Application</vt:lpstr>
      <vt:lpstr>Decompose Application</vt:lpstr>
      <vt:lpstr>Decompose Application</vt:lpstr>
      <vt:lpstr>Determine Threat</vt:lpstr>
      <vt:lpstr>Categorize threats</vt:lpstr>
      <vt:lpstr>STRIDE</vt:lpstr>
      <vt:lpstr>STRIDE</vt:lpstr>
      <vt:lpstr>Sample Threats</vt:lpstr>
      <vt:lpstr>Sample Threats (continued)</vt:lpstr>
      <vt:lpstr>Threat Tree / Threat Graph</vt:lpstr>
      <vt:lpstr>Improved Threat Tree</vt:lpstr>
      <vt:lpstr>Improved Threat Tree</vt:lpstr>
      <vt:lpstr>Rank Threats</vt:lpstr>
      <vt:lpstr>DREAD</vt:lpstr>
      <vt:lpstr>Calculating DREAD</vt:lpstr>
      <vt:lpstr>DREAD</vt:lpstr>
      <vt:lpstr>DREAD</vt:lpstr>
      <vt:lpstr>DREAD</vt:lpstr>
      <vt:lpstr>Example of Calculating Risk</vt:lpstr>
      <vt:lpstr>Calculating Threat Risk</vt:lpstr>
      <vt:lpstr>Calculating Threat Risk</vt:lpstr>
      <vt:lpstr>Mitigating Risk</vt:lpstr>
      <vt:lpstr>Mitigating Techniques</vt:lpstr>
      <vt:lpstr>MITRE ATT&amp;CK Framework</vt:lpstr>
      <vt:lpstr>MITRE ATT&amp;CK Matrices</vt:lpstr>
      <vt:lpstr>MITRE ATT&amp;CK Tactics and Techniques</vt:lpstr>
      <vt:lpstr>Tactics and Techniques</vt:lpstr>
      <vt:lpstr>Tactics and Techniques</vt:lpstr>
      <vt:lpstr>Tactics and Techniques</vt:lpstr>
      <vt:lpstr>Tactics and Techniques</vt:lpstr>
      <vt:lpstr>Tactics and Techniques</vt:lpstr>
      <vt:lpstr>Tactics and Techniques</vt:lpstr>
      <vt:lpstr>MITRE ATT&amp;CK Groups</vt:lpstr>
      <vt:lpstr>MITRE ATT&amp;CK Groups</vt:lpstr>
      <vt:lpstr>MITRE ATT&amp;CK Groups</vt:lpstr>
      <vt:lpstr>MITRE ATT&amp;CK Groups</vt:lpstr>
      <vt:lpstr>MITRE ATT&amp;CK Framework</vt:lpstr>
      <vt:lpstr>MITRE D3FEND</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XYZ</dc:title>
  <dc:creator>staff</dc:creator>
  <cp:lastModifiedBy>Eileen Yeo</cp:lastModifiedBy>
  <cp:revision>123</cp:revision>
  <dcterms:created xsi:type="dcterms:W3CDTF">2012-02-22T05:39:57Z</dcterms:created>
  <dcterms:modified xsi:type="dcterms:W3CDTF">2021-11-22T06:47:11Z</dcterms:modified>
</cp:coreProperties>
</file>