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59"/>
  </p:notesMasterIdLst>
  <p:sldIdLst>
    <p:sldId id="256" r:id="rId2"/>
    <p:sldId id="258" r:id="rId3"/>
    <p:sldId id="352" r:id="rId4"/>
    <p:sldId id="353" r:id="rId5"/>
    <p:sldId id="463" r:id="rId6"/>
    <p:sldId id="355" r:id="rId7"/>
    <p:sldId id="483" r:id="rId8"/>
    <p:sldId id="356" r:id="rId9"/>
    <p:sldId id="360" r:id="rId10"/>
    <p:sldId id="358" r:id="rId11"/>
    <p:sldId id="451" r:id="rId12"/>
    <p:sldId id="464" r:id="rId13"/>
    <p:sldId id="465" r:id="rId14"/>
    <p:sldId id="466" r:id="rId15"/>
    <p:sldId id="361" r:id="rId16"/>
    <p:sldId id="450" r:id="rId17"/>
    <p:sldId id="447" r:id="rId18"/>
    <p:sldId id="467" r:id="rId19"/>
    <p:sldId id="468" r:id="rId20"/>
    <p:sldId id="469" r:id="rId21"/>
    <p:sldId id="470" r:id="rId22"/>
    <p:sldId id="485" r:id="rId23"/>
    <p:sldId id="448" r:id="rId24"/>
    <p:sldId id="459" r:id="rId25"/>
    <p:sldId id="460" r:id="rId26"/>
    <p:sldId id="471" r:id="rId27"/>
    <p:sldId id="462" r:id="rId28"/>
    <p:sldId id="365" r:id="rId29"/>
    <p:sldId id="472" r:id="rId30"/>
    <p:sldId id="473" r:id="rId31"/>
    <p:sldId id="487" r:id="rId32"/>
    <p:sldId id="474" r:id="rId33"/>
    <p:sldId id="475" r:id="rId34"/>
    <p:sldId id="366" r:id="rId35"/>
    <p:sldId id="476" r:id="rId36"/>
    <p:sldId id="477" r:id="rId37"/>
    <p:sldId id="484" r:id="rId38"/>
    <p:sldId id="367" r:id="rId39"/>
    <p:sldId id="368" r:id="rId40"/>
    <p:sldId id="369" r:id="rId41"/>
    <p:sldId id="370" r:id="rId42"/>
    <p:sldId id="478" r:id="rId43"/>
    <p:sldId id="371" r:id="rId44"/>
    <p:sldId id="372" r:id="rId45"/>
    <p:sldId id="373" r:id="rId46"/>
    <p:sldId id="374" r:id="rId47"/>
    <p:sldId id="412" r:id="rId48"/>
    <p:sldId id="479" r:id="rId49"/>
    <p:sldId id="413" r:id="rId50"/>
    <p:sldId id="480" r:id="rId51"/>
    <p:sldId id="481" r:id="rId52"/>
    <p:sldId id="414" r:id="rId53"/>
    <p:sldId id="415" r:id="rId54"/>
    <p:sldId id="417" r:id="rId55"/>
    <p:sldId id="416" r:id="rId56"/>
    <p:sldId id="418" r:id="rId57"/>
    <p:sldId id="48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21/10/2020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15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Topic 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Private Network (VPN)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VPNs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one gateway to another</a:t>
            </a:r>
          </a:p>
          <a:p>
            <a:r>
              <a:rPr lang="en-US" dirty="0" smtClean="0"/>
              <a:t>Hardware VPNs can be routers at each network gateway that encrypt and decrypt packets</a:t>
            </a:r>
          </a:p>
          <a:p>
            <a:r>
              <a:rPr lang="en-US" dirty="0" smtClean="0"/>
              <a:t>Also called VPN appliance</a:t>
            </a:r>
          </a:p>
          <a:p>
            <a:pPr lvl="1"/>
            <a:r>
              <a:rPr lang="en-US" dirty="0" smtClean="0"/>
              <a:t>Designed to serve as VPN endpoint</a:t>
            </a:r>
          </a:p>
          <a:p>
            <a:pPr lvl="1"/>
            <a:r>
              <a:rPr lang="en-US" dirty="0" smtClean="0"/>
              <a:t>Join multiple LANs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Scalable – can handle more network traffic compared to software products</a:t>
            </a:r>
          </a:p>
          <a:p>
            <a:pPr lvl="1"/>
            <a:r>
              <a:rPr lang="en-US" dirty="0" smtClean="0"/>
              <a:t>Better security – not dependent on a computer’s operating system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VPNs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95" y="1412776"/>
            <a:ext cx="884824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VPNs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integrated with firewalls</a:t>
            </a:r>
          </a:p>
          <a:p>
            <a:r>
              <a:rPr lang="en-US" dirty="0" smtClean="0"/>
              <a:t>Appropriate when participating networks use different routers and firewalls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More cost-effective</a:t>
            </a:r>
          </a:p>
          <a:p>
            <a:pPr lvl="1"/>
            <a:r>
              <a:rPr lang="en-US" dirty="0" smtClean="0"/>
              <a:t>Offer maximum flexibility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Combinations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VPN hardware with software adds layers of network security</a:t>
            </a:r>
          </a:p>
          <a:p>
            <a:r>
              <a:rPr lang="en-US" dirty="0" smtClean="0"/>
              <a:t>One useful combination is a VPN bundled with a firewall</a:t>
            </a:r>
          </a:p>
          <a:p>
            <a:r>
              <a:rPr lang="en-US" dirty="0" smtClean="0"/>
              <a:t>VPNs do not eliminate the need for firewalls</a:t>
            </a:r>
          </a:p>
          <a:p>
            <a:r>
              <a:rPr lang="en-US" dirty="0" smtClean="0"/>
              <a:t>Provide flexibility and versatility</a:t>
            </a:r>
          </a:p>
          <a:p>
            <a:r>
              <a:rPr lang="en-US" dirty="0" smtClean="0"/>
              <a:t>Points to consider when selecting VPN hardware and software</a:t>
            </a:r>
          </a:p>
          <a:p>
            <a:pPr lvl="1"/>
            <a:r>
              <a:rPr lang="en-US" dirty="0" smtClean="0"/>
              <a:t>Compatibility, Scalability, Security, Cost, Vendor support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VPN Core Activities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Encapsulation</a:t>
            </a:r>
          </a:p>
          <a:p>
            <a:r>
              <a:rPr lang="en-GB" dirty="0" smtClean="0"/>
              <a:t>Encryption</a:t>
            </a:r>
          </a:p>
          <a:p>
            <a:r>
              <a:rPr lang="en-GB" dirty="0" smtClean="0"/>
              <a:t>Authentication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38138"/>
          </a:xfrm>
        </p:spPr>
        <p:txBody>
          <a:bodyPr/>
          <a:lstStyle/>
          <a:p>
            <a:r>
              <a:rPr lang="en-GB" dirty="0" smtClean="0"/>
              <a:t>VPN Core Activity 1 : Encapsulation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534400" cy="4844008"/>
          </a:xfrm>
        </p:spPr>
        <p:txBody>
          <a:bodyPr/>
          <a:lstStyle/>
          <a:p>
            <a:r>
              <a:rPr lang="en-US" dirty="0" smtClean="0"/>
              <a:t>Encloses a packet within another</a:t>
            </a:r>
          </a:p>
          <a:p>
            <a:pPr lvl="1"/>
            <a:r>
              <a:rPr lang="en-US" dirty="0" smtClean="0"/>
              <a:t>With a different IP source and destination</a:t>
            </a:r>
          </a:p>
          <a:p>
            <a:r>
              <a:rPr lang="en-US" dirty="0" smtClean="0"/>
              <a:t>Protects integrity of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377" y="764704"/>
            <a:ext cx="8771086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Tunneling Protocols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VPNs link networks and gateways that might have different operating systems </a:t>
            </a:r>
          </a:p>
          <a:p>
            <a:r>
              <a:rPr lang="en-GB" dirty="0" smtClean="0"/>
              <a:t>Tunnelling protocols need to be in place so computers can communicate</a:t>
            </a:r>
          </a:p>
          <a:p>
            <a:r>
              <a:rPr lang="en-GB" dirty="0" smtClean="0"/>
              <a:t>IPsec with IKE – popular protocol suite used in VPNs</a:t>
            </a:r>
          </a:p>
          <a:p>
            <a:r>
              <a:rPr lang="en-GB" dirty="0" smtClean="0"/>
              <a:t>SSL – leverage Web-based applications and is also popular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IPsec/IKE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 Protocol Security (IPsec)</a:t>
            </a:r>
          </a:p>
          <a:p>
            <a:pPr lvl="1"/>
            <a:r>
              <a:rPr lang="en-US" dirty="0" smtClean="0"/>
              <a:t>Set of standard procedures </a:t>
            </a:r>
          </a:p>
          <a:p>
            <a:pPr lvl="1"/>
            <a:r>
              <a:rPr lang="en-US" dirty="0" smtClean="0"/>
              <a:t>Developed by the Internet Engineering Task Force (IETF) </a:t>
            </a:r>
          </a:p>
          <a:p>
            <a:pPr lvl="1"/>
            <a:r>
              <a:rPr lang="en-US" dirty="0" smtClean="0"/>
              <a:t>Enables secure communications on the Internet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Works at layer 3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encrypt an entire TCP/IP packet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Originally developed for use with IPv6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authentication of source and destination computers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Widely supported</a:t>
            </a:r>
            <a:endParaRPr 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IPsec/IKE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When computers establish IPsec connection, they set up Security Associations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Security Association (SA)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Relationship between two or more entities</a:t>
            </a:r>
          </a:p>
          <a:p>
            <a:pPr lvl="1"/>
            <a:r>
              <a:rPr lang="en-US" dirty="0" smtClean="0"/>
              <a:t>Describes how they will use encryption, encapsulation and/or authentication, and the algorithms used</a:t>
            </a:r>
          </a:p>
          <a:p>
            <a:pPr lvl="1"/>
            <a:r>
              <a:rPr lang="en-US" dirty="0" smtClean="0"/>
              <a:t>Used by IPsec to track all the particulars of a communication session</a:t>
            </a:r>
          </a:p>
          <a:p>
            <a:pPr lvl="1"/>
            <a:r>
              <a:rPr lang="en-US" dirty="0" smtClean="0"/>
              <a:t>SAs are unidirectional (one-way). Two SAs will be required for two computers to communicate with each other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6 : VPN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basic VPN concepts</a:t>
            </a:r>
          </a:p>
          <a:p>
            <a:r>
              <a:rPr lang="en-US" dirty="0" smtClean="0"/>
              <a:t>Describe encapsulation in VPNs</a:t>
            </a:r>
          </a:p>
          <a:p>
            <a:r>
              <a:rPr lang="en-US" dirty="0" smtClean="0"/>
              <a:t>Describe encryption in VPNs</a:t>
            </a:r>
          </a:p>
          <a:p>
            <a:r>
              <a:rPr lang="en-US" dirty="0" smtClean="0"/>
              <a:t>Describe authentication in VPNs</a:t>
            </a:r>
          </a:p>
          <a:p>
            <a:r>
              <a:rPr lang="en-US" dirty="0" smtClean="0"/>
              <a:t>Summarize the advantages and disadvantages of VPNs </a:t>
            </a:r>
          </a:p>
          <a:p>
            <a:r>
              <a:rPr lang="en-US" dirty="0" smtClean="0"/>
              <a:t>Understand design considerations for a VPN</a:t>
            </a:r>
          </a:p>
          <a:p>
            <a:r>
              <a:rPr lang="en-US" dirty="0" smtClean="0"/>
              <a:t>Describe guidelines for auditing VPNs and VPN policies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IPSec/IKE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Core Components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Authentication Header (AH)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Encapsulating Security Payload (ESP)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Other Components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Internet Security Association Key Management Protocol (ISAKMP) to establish the SA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Internet Key Exchange (IKE) to exchange keys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Oakley protocol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IPsecurity</a:t>
            </a:r>
            <a:r>
              <a:rPr lang="en-US" dirty="0" smtClean="0"/>
              <a:t> Policy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IPsec driver – software handling the encryption and authentication of packets</a:t>
            </a:r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 Header (AH)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Provides authentication of TCP/IP packets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Ensures data integrity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Packets are signed with a digital signature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Adds a header calculated by the values in the packet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Creating a message digest of the packet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Provides authentication and integrity but not privacy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 Header (AH)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AH in tunnel mode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Authenticates the entire original header and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Places a new header at the front of the original packet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AH in transport mode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Authenticates the original header and data, except for fields that can change during transit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2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47802"/>
            <a:ext cx="7331441" cy="544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Encapsulating Security Payload (ESP)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confidentiality for messages</a:t>
            </a:r>
          </a:p>
          <a:p>
            <a:r>
              <a:rPr lang="en-US" dirty="0" smtClean="0"/>
              <a:t>Can encrypt different parts of a TCP/IP packet</a:t>
            </a:r>
          </a:p>
          <a:p>
            <a:r>
              <a:rPr lang="en-US" dirty="0" smtClean="0"/>
              <a:t>Can also perform authentication</a:t>
            </a:r>
          </a:p>
          <a:p>
            <a:r>
              <a:rPr lang="en-US" dirty="0" smtClean="0"/>
              <a:t>ESP in tunnel mode</a:t>
            </a:r>
          </a:p>
          <a:p>
            <a:pPr lvl="1"/>
            <a:r>
              <a:rPr lang="en-US" dirty="0" smtClean="0"/>
              <a:t>Encrypts both the header and data part of each packet</a:t>
            </a:r>
          </a:p>
          <a:p>
            <a:r>
              <a:rPr lang="en-US" dirty="0" smtClean="0"/>
              <a:t>ESP in transport mode</a:t>
            </a:r>
          </a:p>
          <a:p>
            <a:pPr lvl="1"/>
            <a:r>
              <a:rPr lang="en-US" dirty="0" smtClean="0"/>
              <a:t>Encrypts only data portion of the packet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22" y="764704"/>
            <a:ext cx="8458242" cy="526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VPN Core Activity 2 : Encryption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Encryption Key</a:t>
            </a:r>
          </a:p>
          <a:p>
            <a:pPr lvl="1"/>
            <a:r>
              <a:rPr lang="en-US" dirty="0" smtClean="0"/>
              <a:t>Encryption Algorithms</a:t>
            </a:r>
          </a:p>
          <a:p>
            <a:r>
              <a:rPr lang="en-US" dirty="0" smtClean="0"/>
              <a:t>Methods to set up keys between endpoints</a:t>
            </a:r>
          </a:p>
          <a:p>
            <a:pPr lvl="1"/>
            <a:r>
              <a:rPr lang="en-US" dirty="0" smtClean="0"/>
              <a:t>Digital certificates</a:t>
            </a:r>
          </a:p>
          <a:p>
            <a:pPr lvl="1"/>
            <a:r>
              <a:rPr lang="en-US" dirty="0" smtClean="0"/>
              <a:t>Internet Key Exchange (IKE)</a:t>
            </a:r>
          </a:p>
          <a:p>
            <a:pPr lvl="2"/>
            <a:r>
              <a:rPr lang="en-US" sz="2400" dirty="0" smtClean="0"/>
              <a:t>Uses tunnel method to encrypt keys sent across Internet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71" y="660900"/>
            <a:ext cx="8413593" cy="55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Secure Sockets Layer (SSL)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Enables Web servers and browsers to exchange encrypted information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Uses public and private key encryption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Uses sockets method of communication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Operates at </a:t>
            </a:r>
            <a:r>
              <a:rPr lang="en-US" dirty="0" smtClean="0"/>
              <a:t>the higher layers </a:t>
            </a:r>
            <a:r>
              <a:rPr lang="en-US" dirty="0" smtClean="0"/>
              <a:t>(layer </a:t>
            </a:r>
            <a:r>
              <a:rPr lang="en-US" dirty="0" smtClean="0"/>
              <a:t>5/6) </a:t>
            </a:r>
            <a:r>
              <a:rPr lang="en-US" dirty="0" smtClean="0"/>
              <a:t>of the OSI model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Widely used on the Web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Only supports data exchanged by Web-enabled applications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Unlikely to replace IPSec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SSL works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(Web Browser) and Server (Web Server) need to establish a “SSL handshake”</a:t>
            </a:r>
          </a:p>
          <a:p>
            <a:r>
              <a:rPr lang="en-US" dirty="0" smtClean="0"/>
              <a:t>Client connects to Web server using SSL protocol</a:t>
            </a:r>
            <a:endParaRPr lang="en-SG" dirty="0" smtClean="0"/>
          </a:p>
          <a:p>
            <a:r>
              <a:rPr lang="en-SG" dirty="0" smtClean="0"/>
              <a:t>Client sends its preferences for encryption method, SSL version number, and a randomly generated number</a:t>
            </a:r>
          </a:p>
          <a:p>
            <a:r>
              <a:rPr lang="en-SG" dirty="0" smtClean="0"/>
              <a:t>Server responds with SSL version number, its own cipher preferences, another random number and its digital certificate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Understanding VPN Concepts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Private Network (VPN) enables computers to</a:t>
            </a:r>
          </a:p>
          <a:p>
            <a:pPr lvl="1"/>
            <a:r>
              <a:rPr lang="en-US" dirty="0" smtClean="0"/>
              <a:t>Communicate securely over insecure channels</a:t>
            </a:r>
          </a:p>
          <a:p>
            <a:pPr lvl="1"/>
            <a:r>
              <a:rPr lang="en-US" dirty="0" smtClean="0"/>
              <a:t>Exchange private encrypted messages that others cannot decipher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SSL works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Client verifies date and other information on the Server’s digital certificate</a:t>
            </a:r>
          </a:p>
          <a:p>
            <a:r>
              <a:rPr lang="en-SG" dirty="0" smtClean="0"/>
              <a:t>Client generates and send a “pre-master” code encrypted with server’s public key</a:t>
            </a:r>
          </a:p>
          <a:p>
            <a:r>
              <a:rPr lang="en-SG" dirty="0" smtClean="0"/>
              <a:t>Server uses its private key to decode pre-master code</a:t>
            </a:r>
          </a:p>
          <a:p>
            <a:r>
              <a:rPr lang="en-SG" dirty="0" smtClean="0"/>
              <a:t>Client and Server generates session keys from pre-master code that will be used to encrypt data sent across Internet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(TLS)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Regarded by many to be the successor of SSL</a:t>
            </a:r>
          </a:p>
          <a:p>
            <a:r>
              <a:rPr lang="en-SG" dirty="0" smtClean="0"/>
              <a:t>TLS 1.3 designed to offer</a:t>
            </a:r>
          </a:p>
          <a:p>
            <a:pPr lvl="1"/>
            <a:r>
              <a:rPr lang="en-SG" dirty="0" smtClean="0"/>
              <a:t>Better security</a:t>
            </a:r>
          </a:p>
          <a:p>
            <a:pPr lvl="1"/>
            <a:r>
              <a:rPr lang="en-SG" dirty="0" smtClean="0"/>
              <a:t>Improved speed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38138"/>
          </a:xfrm>
        </p:spPr>
        <p:txBody>
          <a:bodyPr/>
          <a:lstStyle/>
          <a:p>
            <a:r>
              <a:rPr lang="en-US" dirty="0" smtClean="0"/>
              <a:t>VPN Core Activity 3: Authentication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US" dirty="0" smtClean="0"/>
              <a:t>Identifying a user or computer as authorized to access and use network resources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Types of authentication methods used in VPNs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IPsec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Digital certificates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system </a:t>
            </a:r>
          </a:p>
          <a:p>
            <a:pPr lvl="1"/>
            <a:r>
              <a:rPr lang="en-US" dirty="0" smtClean="0"/>
              <a:t>Developed at the Massachusetts Institute of Technology (MIT)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Authenticates the identity of network users</a:t>
            </a:r>
          </a:p>
          <a:p>
            <a:pPr lvl="1"/>
            <a:r>
              <a:rPr lang="en-US" dirty="0" smtClean="0"/>
              <a:t>Authentication by assertion</a:t>
            </a:r>
          </a:p>
          <a:p>
            <a:pPr lvl="1"/>
            <a:r>
              <a:rPr lang="en-US" dirty="0" smtClean="0"/>
              <a:t>Computer that connects to a server and requests services acts on behalf of an approved user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787" y="1255767"/>
            <a:ext cx="8581694" cy="402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Passwords are not sent across the network</a:t>
            </a:r>
          </a:p>
          <a:p>
            <a:pPr lvl="2"/>
            <a:r>
              <a:rPr lang="en-US" dirty="0" smtClean="0"/>
              <a:t>They cannot be intercepted</a:t>
            </a:r>
          </a:p>
          <a:p>
            <a:pPr lvl="1"/>
            <a:r>
              <a:rPr lang="en-US" dirty="0" smtClean="0"/>
              <a:t>Has a lower “network overhead” than a Public Key Infrastructure (PKI)</a:t>
            </a:r>
          </a:p>
          <a:p>
            <a:pPr lvl="1"/>
            <a:r>
              <a:rPr lang="en-US" dirty="0" smtClean="0"/>
              <a:t>Handy for single sign-on (SSO)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Authentication Server (Key Distribution Centre) is a single point of failure for Kerberos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38138"/>
          </a:xfrm>
        </p:spPr>
        <p:txBody>
          <a:bodyPr/>
          <a:lstStyle/>
          <a:p>
            <a:r>
              <a:rPr lang="en-GB" dirty="0" smtClean="0"/>
              <a:t>VPN Advantages and Disadvantages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36</a:t>
            </a:fld>
            <a:endParaRPr lang="en-SG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293204" cy="354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OpenVPN</a:t>
            </a:r>
            <a:r>
              <a:rPr lang="en-US" dirty="0"/>
              <a:t> </a:t>
            </a:r>
          </a:p>
          <a:p>
            <a:r>
              <a:rPr lang="en-US" dirty="0" smtClean="0"/>
              <a:t>Accessing the shared file over the network through an encrypted tunnel</a:t>
            </a:r>
          </a:p>
          <a:p>
            <a:r>
              <a:rPr lang="en-US" dirty="0" smtClean="0"/>
              <a:t>Practical 8 Exercises 3 to 6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Designing a VPN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organization’s needs and 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Type of business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many employees it has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Infrastructure already in place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Security required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Remember to enforce security on the client side of the VPN tunnel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Most difficult aspect of the design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Needs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secure VPN design should address:</a:t>
            </a:r>
          </a:p>
          <a:p>
            <a:pPr lvl="1"/>
            <a:r>
              <a:rPr lang="en-US" dirty="0" smtClean="0"/>
              <a:t>Secure connectivity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Secure management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Cost is always an important factor</a:t>
            </a:r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VPNs are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network connection </a:t>
            </a:r>
          </a:p>
          <a:p>
            <a:r>
              <a:rPr lang="en-US" dirty="0" smtClean="0"/>
              <a:t>Uses the Internet to establish a secure connection (tunnel)</a:t>
            </a:r>
          </a:p>
          <a:p>
            <a:r>
              <a:rPr lang="en-US" dirty="0" smtClean="0"/>
              <a:t>Extends an organization’s network</a:t>
            </a:r>
          </a:p>
          <a:p>
            <a:pPr lvl="1"/>
            <a:r>
              <a:rPr lang="en-US" dirty="0" smtClean="0"/>
              <a:t>Computers can be part of the network even though they are located physically in other places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Endpoints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Specified computers, users, or network gateways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topology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VPN topology</a:t>
            </a:r>
          </a:p>
          <a:p>
            <a:pPr lvl="1"/>
            <a:r>
              <a:rPr lang="en-US" dirty="0" smtClean="0"/>
              <a:t>How components in a network are connected physically to one another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Determines how gateways, networks, and clients are related to each other</a:t>
            </a:r>
          </a:p>
          <a:p>
            <a:pPr lvl="1"/>
            <a:r>
              <a:rPr lang="en-US" dirty="0" smtClean="0"/>
              <a:t>Corresponds to the basic physical and logical topologies of any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participants in the VPN have Security Associations (SAs) with one another</a:t>
            </a:r>
          </a:p>
          <a:p>
            <a:r>
              <a:rPr lang="en-US" dirty="0" smtClean="0"/>
              <a:t>Types of mesh arrangements</a:t>
            </a:r>
          </a:p>
          <a:p>
            <a:pPr lvl="1"/>
            <a:r>
              <a:rPr lang="en-US" dirty="0" smtClean="0"/>
              <a:t>Full mesh</a:t>
            </a:r>
          </a:p>
          <a:p>
            <a:pPr lvl="1"/>
            <a:r>
              <a:rPr lang="en-US" dirty="0" smtClean="0"/>
              <a:t>Partial mesh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42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0" y="304800"/>
            <a:ext cx="62960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gateway is the hub</a:t>
            </a:r>
          </a:p>
          <a:p>
            <a:r>
              <a:rPr lang="en-US" dirty="0" smtClean="0"/>
              <a:t>Networks that participate in the VPN are called rim </a:t>
            </a:r>
            <a:r>
              <a:rPr lang="en-US" dirty="0" err="1" smtClean="0"/>
              <a:t>subnetworks</a:t>
            </a:r>
            <a:endParaRPr lang="en-US" dirty="0" smtClean="0"/>
          </a:p>
          <a:p>
            <a:r>
              <a:rPr lang="en-US" dirty="0" smtClean="0"/>
              <a:t>Separate SAs are made between the hubs of each rim </a:t>
            </a:r>
            <a:r>
              <a:rPr lang="en-US" dirty="0" err="1" smtClean="0"/>
              <a:t>subnetwork</a:t>
            </a:r>
            <a:r>
              <a:rPr lang="en-US" dirty="0" smtClean="0"/>
              <a:t> in the star configuration</a:t>
            </a:r>
          </a:p>
          <a:p>
            <a:r>
              <a:rPr lang="en-US" dirty="0" smtClean="0"/>
              <a:t>Central VPN router is at organization’s central office</a:t>
            </a:r>
          </a:p>
          <a:p>
            <a:r>
              <a:rPr lang="en-US" dirty="0" smtClean="0"/>
              <a:t>Any LANs or computers that want to participate need to connect only to the central server</a:t>
            </a:r>
          </a:p>
          <a:p>
            <a:r>
              <a:rPr lang="en-US" dirty="0" smtClean="0"/>
              <a:t>Advantages/Disadvantages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44</a:t>
            </a:fld>
            <a:endParaRPr lang="en-SG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2738" y="260648"/>
            <a:ext cx="59785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Topology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two different network topologies</a:t>
            </a:r>
          </a:p>
          <a:p>
            <a:r>
              <a:rPr lang="en-US" dirty="0" smtClean="0"/>
              <a:t>Central core uses a mesh topology</a:t>
            </a:r>
          </a:p>
          <a:p>
            <a:pPr lvl="1"/>
            <a:r>
              <a:rPr lang="en-US" dirty="0" smtClean="0"/>
              <a:t>Mesh topologies tend to operate more efficiently</a:t>
            </a:r>
          </a:p>
          <a:p>
            <a:r>
              <a:rPr lang="en-US" dirty="0" smtClean="0"/>
              <a:t>Branch offices can be connected using a star topology</a:t>
            </a:r>
          </a:p>
          <a:p>
            <a:r>
              <a:rPr lang="en-US" dirty="0" smtClean="0"/>
              <a:t>Benefits from strengths of each topology</a:t>
            </a:r>
          </a:p>
          <a:p>
            <a:pPr lvl="1"/>
            <a:r>
              <a:rPr lang="en-US" dirty="0" smtClean="0"/>
              <a:t>Scalability (of the star topology)</a:t>
            </a:r>
          </a:p>
          <a:p>
            <a:pPr lvl="1"/>
            <a:r>
              <a:rPr lang="en-US" dirty="0" smtClean="0"/>
              <a:t>Speed (of the mesh configuration)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46</a:t>
            </a:fld>
            <a:endParaRPr lang="en-SG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28600"/>
            <a:ext cx="63214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VPNs with Firewalls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4784"/>
            <a:ext cx="8534400" cy="49160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VPNs do not reduce the need for a firewall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Always use a firewall as part of VPN security design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Different configurations for using VPNs and firewalls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VPN / Firewall Example 1 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Install VPN software on the firewall itself</a:t>
            </a:r>
          </a:p>
          <a:p>
            <a:pPr lvl="1"/>
            <a:r>
              <a:rPr lang="en-US" dirty="0" smtClean="0"/>
              <a:t>Firewall allows outbound access to the Internet</a:t>
            </a:r>
          </a:p>
          <a:p>
            <a:pPr lvl="1"/>
            <a:r>
              <a:rPr lang="en-US" dirty="0" smtClean="0"/>
              <a:t>Firewall prevents inbound access from the Internet</a:t>
            </a:r>
          </a:p>
          <a:p>
            <a:pPr lvl="1"/>
            <a:r>
              <a:rPr lang="en-US" dirty="0" smtClean="0"/>
              <a:t>VPN service encrypts traffic to remote clients or networks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49</a:t>
            </a:fld>
            <a:endParaRPr lang="en-SG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4175"/>
            <a:ext cx="6872062" cy="64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85" y="908720"/>
            <a:ext cx="877290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VPN / Firewall Option 1 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Install VPN software on the firewall itself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Control all network access security from one server</a:t>
            </a:r>
          </a:p>
          <a:p>
            <a:pPr lvl="2"/>
            <a:r>
              <a:rPr lang="en-US" dirty="0" smtClean="0"/>
              <a:t>Fewer computers to manage</a:t>
            </a:r>
          </a:p>
          <a:p>
            <a:pPr lvl="2"/>
            <a:r>
              <a:rPr lang="en-US" dirty="0" smtClean="0"/>
              <a:t>Use the same tools for VPN and firewall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Single point of failure</a:t>
            </a:r>
          </a:p>
          <a:p>
            <a:pPr lvl="2"/>
            <a:r>
              <a:rPr lang="en-US" dirty="0" smtClean="0"/>
              <a:t>Must configure routes carefully</a:t>
            </a:r>
          </a:p>
          <a:p>
            <a:pPr lvl="2"/>
            <a:r>
              <a:rPr lang="en-US" dirty="0" smtClean="0"/>
              <a:t>Internet access and VPN traffic compete for resources on the server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VPN / Firewall Option 2 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VPN parallel to your firewall inside the DMZ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No need to modify firewall settings to support VPN traffic</a:t>
            </a:r>
          </a:p>
          <a:p>
            <a:pPr lvl="2"/>
            <a:r>
              <a:rPr lang="en-US" dirty="0" smtClean="0"/>
              <a:t>Configuration scales more easily</a:t>
            </a:r>
          </a:p>
          <a:p>
            <a:pPr lvl="2"/>
            <a:r>
              <a:rPr lang="en-US" dirty="0" smtClean="0"/>
              <a:t>Can deal with congested servers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VPN server is connected directly to the Internet</a:t>
            </a:r>
          </a:p>
          <a:p>
            <a:pPr lvl="2"/>
            <a:r>
              <a:rPr lang="en-US" dirty="0" smtClean="0"/>
              <a:t>If VPN server becomes compromised, attacker will have direct access to your internal network</a:t>
            </a:r>
          </a:p>
          <a:p>
            <a:pPr lvl="2"/>
            <a:r>
              <a:rPr lang="en-US" dirty="0" smtClean="0"/>
              <a:t>Cost of supporting a VPN increases with new servers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52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15938"/>
            <a:ext cx="8077200" cy="611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VPN / Firewall Option 3 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VPN server behind the firewall connected to the internal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VPN server is completely protected from the Internet</a:t>
            </a:r>
          </a:p>
          <a:p>
            <a:pPr lvl="2"/>
            <a:r>
              <a:rPr lang="en-US" dirty="0" smtClean="0"/>
              <a:t>Firewall is the only device controlling access</a:t>
            </a:r>
          </a:p>
          <a:p>
            <a:pPr lvl="2"/>
            <a:r>
              <a:rPr lang="en-US" dirty="0" smtClean="0"/>
              <a:t>VPN traffic restrictions are configured on VPN server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VPN traffic must travel through the firewall</a:t>
            </a:r>
          </a:p>
          <a:p>
            <a:pPr lvl="2"/>
            <a:r>
              <a:rPr lang="en-US" dirty="0" smtClean="0"/>
              <a:t>Firewall must handle VPN traffic</a:t>
            </a:r>
          </a:p>
          <a:p>
            <a:pPr lvl="2"/>
            <a:r>
              <a:rPr lang="en-US" dirty="0" smtClean="0"/>
              <a:t>Firewall might not know what to do with IP protocols other than ICMP, TCP, and UDP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53</a:t>
            </a:fld>
            <a:endParaRPr lang="en-SG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54</a:t>
            </a:fld>
            <a:endParaRPr lang="en-SG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099425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VPNs and VPN Policies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Auditing needed to make sure organizations have a well-defined VPN policy</a:t>
            </a:r>
          </a:p>
          <a:p>
            <a:r>
              <a:rPr lang="en-US" dirty="0" smtClean="0"/>
              <a:t>Access policies define standards for connecting to the organization’s network</a:t>
            </a:r>
          </a:p>
          <a:p>
            <a:r>
              <a:rPr lang="en-US" dirty="0" smtClean="0"/>
              <a:t>Policies should be defined for different levels of restrictions</a:t>
            </a:r>
          </a:p>
          <a:p>
            <a:r>
              <a:rPr lang="en-US" dirty="0" smtClean="0"/>
              <a:t>VPN endpoints are as vulnerable as internal network computers</a:t>
            </a:r>
          </a:p>
          <a:p>
            <a:pPr lvl="1"/>
            <a:r>
              <a:rPr lang="en-US" dirty="0" smtClean="0"/>
              <a:t>Endpoints should also use antivirus software and personal firewalls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55</a:t>
            </a:fld>
            <a:endParaRPr lang="en-SG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VPNs and VPN Policies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each client that will connect to your LAN</a:t>
            </a:r>
          </a:p>
          <a:p>
            <a:pPr lvl="1"/>
            <a:r>
              <a:rPr lang="en-US" dirty="0" smtClean="0"/>
              <a:t>Helps prevent network threats</a:t>
            </a:r>
          </a:p>
          <a:p>
            <a:r>
              <a:rPr lang="en-US" dirty="0" smtClean="0"/>
              <a:t>You can standardize the VPN client for remote users</a:t>
            </a:r>
          </a:p>
          <a:p>
            <a:r>
              <a:rPr lang="en-US" dirty="0" smtClean="0"/>
              <a:t>Verify everything is working according to your policies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56</a:t>
            </a:fld>
            <a:endParaRPr lang="en-SG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pfSense</a:t>
            </a:r>
            <a:r>
              <a:rPr lang="en-US" dirty="0" smtClean="0"/>
              <a:t> and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</a:p>
          <a:p>
            <a:r>
              <a:rPr lang="en-US" smtClean="0"/>
              <a:t>Practical 8a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57</a:t>
            </a:fld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Establish a VPN?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incentives for VPN adoption</a:t>
            </a:r>
          </a:p>
          <a:p>
            <a:pPr lvl="1"/>
            <a:r>
              <a:rPr lang="en-US" dirty="0" smtClean="0"/>
              <a:t>VPNs are cost-effective</a:t>
            </a:r>
          </a:p>
          <a:p>
            <a:pPr lvl="1"/>
            <a:r>
              <a:rPr lang="en-US" dirty="0" smtClean="0"/>
              <a:t>VPNs provide secure connection for remote users (business partners, travelling employees, etc)</a:t>
            </a:r>
          </a:p>
          <a:p>
            <a:r>
              <a:rPr lang="en-US" dirty="0" smtClean="0"/>
              <a:t>Good solution for </a:t>
            </a:r>
            <a:r>
              <a:rPr lang="en-US" dirty="0" err="1" smtClean="0"/>
              <a:t>organisations</a:t>
            </a:r>
            <a:r>
              <a:rPr lang="en-US" dirty="0" smtClean="0"/>
              <a:t> that need to keep costs down while maintaining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accessing a shared file over the network without encryption first</a:t>
            </a:r>
          </a:p>
          <a:p>
            <a:r>
              <a:rPr lang="en-US" dirty="0" smtClean="0"/>
              <a:t>Practical 8 Exercises 1 and 2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VPN Components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server or host</a:t>
            </a:r>
          </a:p>
          <a:p>
            <a:pPr lvl="1"/>
            <a:r>
              <a:rPr lang="en-US" dirty="0" smtClean="0"/>
              <a:t>Configured to accept connections from clients</a:t>
            </a:r>
          </a:p>
          <a:p>
            <a:r>
              <a:rPr lang="en-US" dirty="0" smtClean="0"/>
              <a:t>VPN client or guest</a:t>
            </a:r>
          </a:p>
          <a:p>
            <a:pPr lvl="1"/>
            <a:r>
              <a:rPr lang="en-US" dirty="0" smtClean="0"/>
              <a:t>Endpoints connecting to a VPN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Tunnel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Connection through which data is sent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VPN protocols</a:t>
            </a:r>
          </a:p>
          <a:p>
            <a:pPr lvl="1"/>
            <a:r>
              <a:rPr lang="en-US" dirty="0" smtClean="0"/>
              <a:t>Sets of standardized communication settings</a:t>
            </a:r>
          </a:p>
          <a:p>
            <a:pPr lvl="1"/>
            <a:r>
              <a:rPr lang="en-US" dirty="0" smtClean="0"/>
              <a:t>Used to encrypt data sent along the VPN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VPNs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Site-to-site VPN</a:t>
            </a:r>
          </a:p>
          <a:p>
            <a:pPr lvl="1"/>
            <a:r>
              <a:rPr lang="en-US" dirty="0" smtClean="0"/>
              <a:t>Link two or more networks</a:t>
            </a:r>
          </a:p>
          <a:p>
            <a:pPr lvl="1"/>
            <a:r>
              <a:rPr lang="en-US" dirty="0" smtClean="0"/>
              <a:t>Gateway-to-gateway VPN</a:t>
            </a:r>
          </a:p>
          <a:p>
            <a:r>
              <a:rPr lang="en-US" dirty="0" smtClean="0"/>
              <a:t>Client-to-site VPN</a:t>
            </a:r>
          </a:p>
          <a:p>
            <a:pPr lvl="1"/>
            <a:r>
              <a:rPr lang="en-US" dirty="0" smtClean="0"/>
              <a:t>Link remote users to network</a:t>
            </a:r>
          </a:p>
          <a:p>
            <a:pPr lvl="1"/>
            <a:r>
              <a:rPr lang="en-US" dirty="0" smtClean="0"/>
              <a:t>Remote access VPN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4411</TotalTime>
  <Words>2027</Words>
  <Application>Microsoft Office PowerPoint</Application>
  <PresentationFormat>On-screen Show (4:3)</PresentationFormat>
  <Paragraphs>396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Arial Black</vt:lpstr>
      <vt:lpstr>Calibri</vt:lpstr>
      <vt:lpstr>Wingdings 2</vt:lpstr>
      <vt:lpstr>Prefab</vt:lpstr>
      <vt:lpstr>Topic 8 Virtual Private Network (VPN) </vt:lpstr>
      <vt:lpstr>Topic 6 : VPN</vt:lpstr>
      <vt:lpstr>Understanding VPN Concepts</vt:lpstr>
      <vt:lpstr>What VPNs are</vt:lpstr>
      <vt:lpstr>PowerPoint Presentation</vt:lpstr>
      <vt:lpstr>Why Establish a VPN?</vt:lpstr>
      <vt:lpstr>Exercises</vt:lpstr>
      <vt:lpstr>VPN Components</vt:lpstr>
      <vt:lpstr>Types of VPNs</vt:lpstr>
      <vt:lpstr>Hardware VPNs</vt:lpstr>
      <vt:lpstr>Hardware VPNs</vt:lpstr>
      <vt:lpstr>Software VPNs</vt:lpstr>
      <vt:lpstr>VPN Combinations</vt:lpstr>
      <vt:lpstr>VPN Core Activities</vt:lpstr>
      <vt:lpstr>VPN Core Activity 1 : Encapsulation</vt:lpstr>
      <vt:lpstr>PowerPoint Presentation</vt:lpstr>
      <vt:lpstr>Understanding Tunneling Protocols</vt:lpstr>
      <vt:lpstr>IPsec/IKE</vt:lpstr>
      <vt:lpstr>IPsec/IKE (continued)</vt:lpstr>
      <vt:lpstr>IPSec/IKE (continued)</vt:lpstr>
      <vt:lpstr>Authentication Header (AH)</vt:lpstr>
      <vt:lpstr>Authentication Header (AH)</vt:lpstr>
      <vt:lpstr>PowerPoint Presentation</vt:lpstr>
      <vt:lpstr>Encapsulating Security Payload (ESP)</vt:lpstr>
      <vt:lpstr>PowerPoint Presentation</vt:lpstr>
      <vt:lpstr>VPN Core Activity 2 : Encryption</vt:lpstr>
      <vt:lpstr>PowerPoint Presentation</vt:lpstr>
      <vt:lpstr>Secure Sockets Layer (SSL)</vt:lpstr>
      <vt:lpstr>How SSL works</vt:lpstr>
      <vt:lpstr>How SSL works</vt:lpstr>
      <vt:lpstr>Transport Layer Security (TLS)</vt:lpstr>
      <vt:lpstr>VPN Core Activity 3: Authentication</vt:lpstr>
      <vt:lpstr>Kerberos</vt:lpstr>
      <vt:lpstr>PowerPoint Presentation</vt:lpstr>
      <vt:lpstr>Kerberos</vt:lpstr>
      <vt:lpstr>VPN Advantages and Disadvantages</vt:lpstr>
      <vt:lpstr>Exercises</vt:lpstr>
      <vt:lpstr>Designing a VPN</vt:lpstr>
      <vt:lpstr>Business Needs</vt:lpstr>
      <vt:lpstr>VPN topology</vt:lpstr>
      <vt:lpstr>Mesh topology</vt:lpstr>
      <vt:lpstr>PowerPoint Presentation</vt:lpstr>
      <vt:lpstr>Star topology</vt:lpstr>
      <vt:lpstr>PowerPoint Presentation</vt:lpstr>
      <vt:lpstr>Hybrid Topology</vt:lpstr>
      <vt:lpstr>PowerPoint Presentation</vt:lpstr>
      <vt:lpstr>Using VPNs with Firewalls</vt:lpstr>
      <vt:lpstr>VPN / Firewall Example 1 :</vt:lpstr>
      <vt:lpstr>PowerPoint Presentation</vt:lpstr>
      <vt:lpstr>VPN / Firewall Option 1 :</vt:lpstr>
      <vt:lpstr>VPN / Firewall Option 2 :</vt:lpstr>
      <vt:lpstr>PowerPoint Presentation</vt:lpstr>
      <vt:lpstr>VPN / Firewall Option 3 :</vt:lpstr>
      <vt:lpstr>PowerPoint Presentation</vt:lpstr>
      <vt:lpstr>Auditing VPNs and VPN Policies</vt:lpstr>
      <vt:lpstr>Auditing VPNs and VPN Policies</vt:lpstr>
      <vt:lpstr>Exercises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79</cp:revision>
  <dcterms:created xsi:type="dcterms:W3CDTF">2012-02-22T05:39:57Z</dcterms:created>
  <dcterms:modified xsi:type="dcterms:W3CDTF">2020-10-21T03:47:52Z</dcterms:modified>
</cp:coreProperties>
</file>