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85"/>
  </p:notesMasterIdLst>
  <p:sldIdLst>
    <p:sldId id="256" r:id="rId2"/>
    <p:sldId id="526" r:id="rId3"/>
    <p:sldId id="360" r:id="rId4"/>
    <p:sldId id="532" r:id="rId5"/>
    <p:sldId id="546" r:id="rId6"/>
    <p:sldId id="533" r:id="rId7"/>
    <p:sldId id="464" r:id="rId8"/>
    <p:sldId id="548" r:id="rId9"/>
    <p:sldId id="594" r:id="rId10"/>
    <p:sldId id="550" r:id="rId11"/>
    <p:sldId id="551" r:id="rId12"/>
    <p:sldId id="598" r:id="rId13"/>
    <p:sldId id="599" r:id="rId14"/>
    <p:sldId id="595" r:id="rId15"/>
    <p:sldId id="596" r:id="rId16"/>
    <p:sldId id="597" r:id="rId17"/>
    <p:sldId id="601" r:id="rId18"/>
    <p:sldId id="602" r:id="rId19"/>
    <p:sldId id="603" r:id="rId20"/>
    <p:sldId id="604" r:id="rId21"/>
    <p:sldId id="600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30" r:id="rId37"/>
    <p:sldId id="631" r:id="rId38"/>
    <p:sldId id="632" r:id="rId39"/>
    <p:sldId id="621" r:id="rId40"/>
    <p:sldId id="549" r:id="rId41"/>
    <p:sldId id="552" r:id="rId42"/>
    <p:sldId id="553" r:id="rId43"/>
    <p:sldId id="554" r:id="rId44"/>
    <p:sldId id="555" r:id="rId45"/>
    <p:sldId id="558" r:id="rId46"/>
    <p:sldId id="622" r:id="rId47"/>
    <p:sldId id="623" r:id="rId48"/>
    <p:sldId id="556" r:id="rId49"/>
    <p:sldId id="557" r:id="rId50"/>
    <p:sldId id="633" r:id="rId51"/>
    <p:sldId id="559" r:id="rId52"/>
    <p:sldId id="560" r:id="rId53"/>
    <p:sldId id="562" r:id="rId54"/>
    <p:sldId id="563" r:id="rId55"/>
    <p:sldId id="564" r:id="rId56"/>
    <p:sldId id="565" r:id="rId57"/>
    <p:sldId id="566" r:id="rId58"/>
    <p:sldId id="568" r:id="rId59"/>
    <p:sldId id="571" r:id="rId60"/>
    <p:sldId id="570" r:id="rId61"/>
    <p:sldId id="624" r:id="rId62"/>
    <p:sldId id="625" r:id="rId63"/>
    <p:sldId id="626" r:id="rId64"/>
    <p:sldId id="627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5" r:id="rId77"/>
    <p:sldId id="586" r:id="rId78"/>
    <p:sldId id="587" r:id="rId79"/>
    <p:sldId id="588" r:id="rId80"/>
    <p:sldId id="589" r:id="rId81"/>
    <p:sldId id="590" r:id="rId82"/>
    <p:sldId id="628" r:id="rId83"/>
    <p:sldId id="62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14/10/2020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9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lw0rm.com/" TargetMode="External"/><Relationship Id="rId3" Type="http://schemas.openxmlformats.org/officeDocument/2006/relationships/hyperlink" Target="http://www.osvdb.org/" TargetMode="External"/><Relationship Id="rId7" Type="http://schemas.openxmlformats.org/officeDocument/2006/relationships/hyperlink" Target="http://neworder.box.sk/" TargetMode="External"/><Relationship Id="rId2" Type="http://schemas.openxmlformats.org/officeDocument/2006/relationships/hyperlink" Target="http://cve.mitre.org/c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urityfocus.com/search" TargetMode="External"/><Relationship Id="rId5" Type="http://schemas.openxmlformats.org/officeDocument/2006/relationships/hyperlink" Target="http://archives.neohapsis.com/" TargetMode="External"/><Relationship Id="rId10" Type="http://schemas.openxmlformats.org/officeDocument/2006/relationships/hyperlink" Target="http://www.securityforest.com/" TargetMode="External"/><Relationship Id="rId4" Type="http://schemas.openxmlformats.org/officeDocument/2006/relationships/hyperlink" Target="http://www.packetstormsecurity.com/" TargetMode="External"/><Relationship Id="rId9" Type="http://schemas.openxmlformats.org/officeDocument/2006/relationships/hyperlink" Target="http://research.eeye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ongeek.com/i.php?page=security/altd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icalhacker.net/component/option,com_smf/Itemid,54/action,printpage/topic,3363.0/" TargetMode="External"/><Relationship Id="rId2" Type="http://schemas.openxmlformats.org/officeDocument/2006/relationships/hyperlink" Target="http://www.scribd.com/doc/3064507/Penetration-Testing-Ninjitsu2-Infrastructure-and-Netcat-without-Netc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9</a:t>
            </a:r>
            <a:br>
              <a:rPr lang="en-US" dirty="0" smtClean="0"/>
            </a:br>
            <a:r>
              <a:rPr lang="en-US" dirty="0" smtClean="0"/>
              <a:t>Operating System Vulnerabilities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Software loaded into memory 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Enables a computer program to interact with a network resource or other device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NetBIOS is not a protocol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NetBIOS is an interface to a network protocol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NetBEUI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Fast, efficient network protocol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Allows NetBIOS packets to be transmitted over TCP/IP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NBT is NetBIOS over TCP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Microsoft OSs do not need NetBIOS to share resources</a:t>
            </a:r>
          </a:p>
          <a:p>
            <a:pPr lvl="1"/>
            <a:r>
              <a:rPr lang="en-US" dirty="0" smtClean="0"/>
              <a:t>NetBIOS is used for backward compatibility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6" name="Picture 4" descr="Tbl06-0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7627"/>
            <a:ext cx="5688631" cy="641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pic>
        <p:nvPicPr>
          <p:cNvPr id="6" name="Picture 4" descr="Tbl06-0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65" y="332656"/>
            <a:ext cx="723764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 Null Sessions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1296"/>
            <a:ext cx="8534400" cy="5132040"/>
          </a:xfrm>
        </p:spPr>
        <p:txBody>
          <a:bodyPr/>
          <a:lstStyle/>
          <a:p>
            <a:r>
              <a:rPr lang="en-US" dirty="0" smtClean="0"/>
              <a:t>Null session</a:t>
            </a:r>
          </a:p>
          <a:p>
            <a:pPr lvl="1"/>
            <a:r>
              <a:rPr lang="en-US" dirty="0" smtClean="0"/>
              <a:t>Unauthenticated connection to a Windows computer</a:t>
            </a:r>
          </a:p>
          <a:p>
            <a:pPr lvl="1"/>
            <a:r>
              <a:rPr lang="en-US" dirty="0" smtClean="0"/>
              <a:t>Does not </a:t>
            </a:r>
            <a:r>
              <a:rPr lang="en-US" dirty="0" smtClean="0"/>
              <a:t>require any username or password</a:t>
            </a:r>
          </a:p>
          <a:p>
            <a:pPr lvl="1"/>
            <a:r>
              <a:rPr lang="en-US" dirty="0" smtClean="0"/>
              <a:t>Normally used in SMB (Windows File and Printer Sharing)</a:t>
            </a:r>
            <a:endParaRPr lang="en-US" dirty="0" smtClean="0"/>
          </a:p>
          <a:p>
            <a:r>
              <a:rPr lang="en-US" dirty="0" smtClean="0"/>
              <a:t>Null session vulnerability may allow attacker to connect and get information about the system</a:t>
            </a:r>
          </a:p>
          <a:p>
            <a:r>
              <a:rPr lang="en-US" dirty="0" smtClean="0"/>
              <a:t>Null sessions are no longer enabled on </a:t>
            </a:r>
            <a:r>
              <a:rPr lang="en-US" dirty="0" smtClean="0"/>
              <a:t>new</a:t>
            </a:r>
            <a:r>
              <a:rPr lang="en-US" dirty="0" smtClean="0"/>
              <a:t>er Windows OS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Enumeration involves</a:t>
            </a:r>
          </a:p>
          <a:p>
            <a:pPr lvl="1"/>
            <a:r>
              <a:rPr lang="en-SG" dirty="0" smtClean="0"/>
              <a:t>Discovering resources available on the network</a:t>
            </a:r>
          </a:p>
          <a:p>
            <a:pPr lvl="1"/>
            <a:r>
              <a:rPr lang="en-SG" dirty="0" smtClean="0"/>
              <a:t>User names or groups assigned on the network</a:t>
            </a:r>
          </a:p>
          <a:p>
            <a:pPr lvl="1"/>
            <a:r>
              <a:rPr lang="en-SG" dirty="0" smtClean="0"/>
              <a:t>Gaining access to network resources</a:t>
            </a:r>
          </a:p>
          <a:p>
            <a:r>
              <a:rPr lang="en-SG" dirty="0" smtClean="0"/>
              <a:t>Port scanning is part of enumeration</a:t>
            </a:r>
          </a:p>
          <a:p>
            <a:pPr lvl="1"/>
            <a:r>
              <a:rPr lang="en-SG" dirty="0" smtClean="0"/>
              <a:t>Intrusive process</a:t>
            </a:r>
          </a:p>
          <a:p>
            <a:pPr lvl="1"/>
            <a:r>
              <a:rPr lang="en-SG" dirty="0" smtClean="0"/>
              <a:t>Involves connecting to the system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 Enumeration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lnSpc>
                <a:spcPct val="90000"/>
              </a:lnSpc>
              <a:buFont typeface="Wingdings"/>
              <a:buChar char=""/>
              <a:defRPr/>
            </a:pPr>
            <a:r>
              <a:rPr lang="en-US" dirty="0" err="1" smtClean="0"/>
              <a:t>Nbtstat</a:t>
            </a:r>
            <a:r>
              <a:rPr lang="en-US" dirty="0" smtClean="0"/>
              <a:t> command</a:t>
            </a:r>
          </a:p>
          <a:p>
            <a:pPr marL="640080" lvl="1" indent="-274320">
              <a:lnSpc>
                <a:spcPct val="90000"/>
              </a:lnSpc>
              <a:buFont typeface="Wingdings 2"/>
              <a:buChar char=""/>
              <a:defRPr/>
            </a:pPr>
            <a:r>
              <a:rPr lang="en-US" dirty="0" smtClean="0"/>
              <a:t>Powerful enumeration tool included with the Microsoft OS</a:t>
            </a:r>
          </a:p>
          <a:p>
            <a:pPr marL="640080" lvl="1" indent="-274320">
              <a:lnSpc>
                <a:spcPct val="90000"/>
              </a:lnSpc>
              <a:buFont typeface="Wingdings 2"/>
              <a:buChar char=""/>
              <a:defRPr/>
            </a:pPr>
            <a:r>
              <a:rPr lang="en-US" dirty="0" smtClean="0"/>
              <a:t>Displays NetBIOS table</a:t>
            </a:r>
          </a:p>
          <a:p>
            <a:pPr marL="320040" indent="-320040">
              <a:lnSpc>
                <a:spcPct val="90000"/>
              </a:lnSpc>
              <a:buFont typeface="Wingdings"/>
              <a:buChar char=""/>
              <a:defRPr/>
            </a:pPr>
            <a:r>
              <a:rPr lang="en-US" dirty="0" smtClean="0"/>
              <a:t>Net view command</a:t>
            </a:r>
          </a:p>
          <a:p>
            <a:pPr marL="640080" lvl="1" indent="-274320">
              <a:lnSpc>
                <a:spcPct val="90000"/>
              </a:lnSpc>
              <a:buFont typeface="Wingdings 2"/>
              <a:buChar char=""/>
              <a:defRPr/>
            </a:pPr>
            <a:r>
              <a:rPr lang="en-US" dirty="0" smtClean="0"/>
              <a:t>Shows whether there are any shared resources on a network host</a:t>
            </a:r>
          </a:p>
          <a:p>
            <a:pPr marL="320040" indent="-320040">
              <a:lnSpc>
                <a:spcPct val="90000"/>
              </a:lnSpc>
              <a:buFont typeface="Wingdings"/>
              <a:buChar char=""/>
              <a:defRPr/>
            </a:pPr>
            <a:r>
              <a:rPr lang="en-US" dirty="0" smtClean="0"/>
              <a:t>Use information obtained from port scanning during enumeration</a:t>
            </a:r>
          </a:p>
          <a:p>
            <a:pPr marL="640080" lvl="1" indent="-274320">
              <a:lnSpc>
                <a:spcPct val="90000"/>
              </a:lnSpc>
              <a:buFont typeface="Wingdings 2"/>
              <a:buChar char=""/>
              <a:defRPr/>
            </a:pPr>
            <a:r>
              <a:rPr lang="en-US" dirty="0" smtClean="0"/>
              <a:t>Use IP address obtained when port scanning to perform a NetBIOS enumeration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  <p:pic>
        <p:nvPicPr>
          <p:cNvPr id="6" name="Picture 11" descr="Fig06-06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762000" y="1141413"/>
            <a:ext cx="76200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  <p:pic>
        <p:nvPicPr>
          <p:cNvPr id="8" name="Picture 4" descr="Fig06-0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609600" y="1273175"/>
            <a:ext cx="79248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  <p:pic>
        <p:nvPicPr>
          <p:cNvPr id="6" name="Picture 4" descr="Fig06-08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609600" y="1273175"/>
            <a:ext cx="79248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GB" sz="3200" dirty="0" smtClean="0"/>
              <a:t>Vulnerability Research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GB" dirty="0" smtClean="0"/>
              <a:t>Important to keep updated with current vulnerabilities</a:t>
            </a:r>
          </a:p>
          <a:p>
            <a:r>
              <a:rPr lang="en-GB" dirty="0" smtClean="0"/>
              <a:t>Vulnerabilities of OS and services</a:t>
            </a:r>
          </a:p>
          <a:p>
            <a:r>
              <a:rPr lang="en-GB" dirty="0" smtClean="0"/>
              <a:t>Sources:</a:t>
            </a:r>
          </a:p>
          <a:p>
            <a:pPr lvl="1"/>
            <a:r>
              <a:rPr lang="en-GB" dirty="0" smtClean="0"/>
              <a:t>Online database</a:t>
            </a:r>
          </a:p>
          <a:p>
            <a:pPr lvl="1"/>
            <a:r>
              <a:rPr lang="en-GB" dirty="0" smtClean="0"/>
              <a:t>IRC</a:t>
            </a:r>
          </a:p>
          <a:p>
            <a:pPr lvl="1"/>
            <a:r>
              <a:rPr lang="en-GB" dirty="0" smtClean="0"/>
              <a:t>Forums</a:t>
            </a:r>
          </a:p>
          <a:p>
            <a:pPr lvl="1"/>
            <a:r>
              <a:rPr lang="en-GB" dirty="0" smtClean="0"/>
              <a:t>Newsgroup</a:t>
            </a:r>
          </a:p>
          <a:p>
            <a:pPr lvl="1"/>
            <a:r>
              <a:rPr lang="en-GB" dirty="0" smtClean="0"/>
              <a:t>Underground 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 Enumeration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Net use command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connect to a computer with shared folders or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  <p:pic>
        <p:nvPicPr>
          <p:cNvPr id="6" name="Picture 5" descr="Fig06-09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548422" y="2348880"/>
            <a:ext cx="6752616" cy="36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Shared 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9 Exercises 2 and 3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US" sz="3200" dirty="0" smtClean="0"/>
              <a:t>Additional Enumeration Tools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>
            <a:normAutofit/>
          </a:bodyPr>
          <a:lstStyle/>
          <a:p>
            <a:r>
              <a:rPr lang="en-US" dirty="0" err="1" smtClean="0"/>
              <a:t>NetScanTools</a:t>
            </a:r>
            <a:r>
              <a:rPr lang="en-US" dirty="0" smtClean="0"/>
              <a:t> Pro</a:t>
            </a:r>
          </a:p>
          <a:p>
            <a:r>
              <a:rPr lang="en-US" dirty="0" err="1" smtClean="0"/>
              <a:t>DumpSec</a:t>
            </a:r>
            <a:endParaRPr lang="en-US" dirty="0" smtClean="0"/>
          </a:p>
          <a:p>
            <a:r>
              <a:rPr lang="en-US" dirty="0" smtClean="0"/>
              <a:t>Hyena</a:t>
            </a:r>
          </a:p>
          <a:p>
            <a:r>
              <a:rPr lang="en-US" dirty="0" smtClean="0"/>
              <a:t>Nessus</a:t>
            </a:r>
            <a:endParaRPr lang="en-US" dirty="0" smtClean="0"/>
          </a:p>
          <a:p>
            <a:r>
              <a:rPr lang="en-US" dirty="0" err="1" smtClean="0"/>
              <a:t>OpenVAS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NetScanTools</a:t>
            </a:r>
            <a:r>
              <a:rPr lang="en-US" dirty="0" smtClean="0"/>
              <a:t> Pro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 graphical view of NetBIOS running on a network</a:t>
            </a:r>
          </a:p>
          <a:p>
            <a:r>
              <a:rPr lang="en-US" dirty="0" smtClean="0"/>
              <a:t>Enumerates any shares running on the computer</a:t>
            </a:r>
          </a:p>
          <a:p>
            <a:r>
              <a:rPr lang="en-US" dirty="0" smtClean="0"/>
              <a:t>Verifies whether access is available for shared resource using its Universal Naming Convention (UNC) name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  <p:pic>
        <p:nvPicPr>
          <p:cNvPr id="6" name="Picture 6" descr="Fig06-10"/>
          <p:cNvPicPr>
            <a:picLocks noChangeAspect="1" noChangeArrowheads="1"/>
          </p:cNvPicPr>
          <p:nvPr/>
        </p:nvPicPr>
        <p:blipFill>
          <a:blip r:embed="rId2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971600" y="469580"/>
            <a:ext cx="7200800" cy="591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  <p:pic>
        <p:nvPicPr>
          <p:cNvPr id="6" name="Picture 6" descr="Fig06-11"/>
          <p:cNvPicPr>
            <a:picLocks noChangeAspect="1" noChangeArrowheads="1"/>
          </p:cNvPicPr>
          <p:nvPr/>
        </p:nvPicPr>
        <p:blipFill>
          <a:blip r:embed="rId2" cstate="print">
            <a:lum bright="-12000" contrast="12000"/>
          </a:blip>
          <a:srcRect/>
          <a:stretch>
            <a:fillRect/>
          </a:stretch>
        </p:blipFill>
        <p:spPr bwMode="auto">
          <a:xfrm>
            <a:off x="1619672" y="439737"/>
            <a:ext cx="5976664" cy="604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Hyena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www.systemtools.com</a:t>
            </a:r>
          </a:p>
          <a:p>
            <a:r>
              <a:rPr lang="en-US" dirty="0" smtClean="0"/>
              <a:t>GUI </a:t>
            </a:r>
            <a:r>
              <a:rPr lang="en-US" dirty="0" smtClean="0"/>
              <a:t>product for managing and securing Microsoft OSs</a:t>
            </a:r>
          </a:p>
          <a:p>
            <a:r>
              <a:rPr lang="en-US" dirty="0" smtClean="0"/>
              <a:t>Shows shares and user logon names for Windows servers and domain controllers</a:t>
            </a:r>
          </a:p>
          <a:p>
            <a:r>
              <a:rPr lang="en-US" dirty="0" smtClean="0"/>
              <a:t>Displays graphical representation of:</a:t>
            </a:r>
          </a:p>
          <a:p>
            <a:pPr lvl="1"/>
            <a:r>
              <a:rPr lang="en-US" dirty="0" smtClean="0"/>
              <a:t>Microsoft Terminal Services</a:t>
            </a:r>
          </a:p>
          <a:p>
            <a:pPr lvl="1"/>
            <a:r>
              <a:rPr lang="en-US" dirty="0" smtClean="0"/>
              <a:t>Microsoft Windows Network</a:t>
            </a:r>
          </a:p>
          <a:p>
            <a:pPr lvl="1"/>
            <a:r>
              <a:rPr lang="en-US" dirty="0" smtClean="0"/>
              <a:t>Web Client Network</a:t>
            </a:r>
          </a:p>
          <a:p>
            <a:pPr lvl="1"/>
            <a:r>
              <a:rPr lang="en-US" dirty="0" smtClean="0"/>
              <a:t>Find User/Group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pic>
        <p:nvPicPr>
          <p:cNvPr id="6" name="Picture 4" descr="Fig06-12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/>
          <a:stretch>
            <a:fillRect/>
          </a:stretch>
        </p:blipFill>
        <p:spPr bwMode="auto">
          <a:xfrm>
            <a:off x="1600200" y="692150"/>
            <a:ext cx="5943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Nessus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Allows enumeration of different OSs on a large network</a:t>
            </a:r>
          </a:p>
          <a:p>
            <a:r>
              <a:rPr lang="en-US" dirty="0"/>
              <a:t>Nessus identifies </a:t>
            </a:r>
          </a:p>
          <a:p>
            <a:pPr lvl="1"/>
            <a:r>
              <a:rPr lang="en-US" dirty="0"/>
              <a:t>NetBIOS names in use</a:t>
            </a:r>
          </a:p>
          <a:p>
            <a:pPr lvl="1"/>
            <a:r>
              <a:rPr lang="en-US" dirty="0"/>
              <a:t>Shared resources</a:t>
            </a:r>
          </a:p>
          <a:p>
            <a:pPr lvl="1"/>
            <a:r>
              <a:rPr lang="en-US" dirty="0"/>
              <a:t>Vulnerabilities with shared resources</a:t>
            </a:r>
          </a:p>
          <a:p>
            <a:pPr lvl="2"/>
            <a:r>
              <a:rPr lang="en-US" dirty="0"/>
              <a:t>Also offers solutions to those vulnerabilities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8" name="Picture 4" descr="Fig06-15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</a:blip>
          <a:srcRect/>
          <a:stretch>
            <a:fillRect/>
          </a:stretch>
        </p:blipFill>
        <p:spPr bwMode="auto">
          <a:xfrm>
            <a:off x="838200" y="904875"/>
            <a:ext cx="74676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Vulnerability and Exposure (CVE)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1296"/>
            <a:ext cx="8534400" cy="5132040"/>
          </a:xfrm>
        </p:spPr>
        <p:txBody>
          <a:bodyPr/>
          <a:lstStyle/>
          <a:p>
            <a:r>
              <a:rPr lang="en-GB" dirty="0" smtClean="0"/>
              <a:t>The Common Vulnerabilities and Exposures or CVE system provides a reference-method for publicly-known information-security vulnerabilities and exposures</a:t>
            </a:r>
          </a:p>
          <a:p>
            <a:r>
              <a:rPr lang="en-GB" dirty="0" smtClean="0"/>
              <a:t>CVE identifiers have a status of either "entry" or "candidate“</a:t>
            </a:r>
          </a:p>
          <a:p>
            <a:pPr lvl="1"/>
            <a:r>
              <a:rPr lang="en-GB" dirty="0" smtClean="0"/>
              <a:t>CAN – indicates that it is under review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8" name="Picture 4" descr="Fig06-16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990600" y="700088"/>
            <a:ext cx="71628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  <p:pic>
        <p:nvPicPr>
          <p:cNvPr id="8" name="Picture 4" descr="Fig06-1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914400" y="641350"/>
            <a:ext cx="73152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066130"/>
          </a:xfrm>
        </p:spPr>
        <p:txBody>
          <a:bodyPr/>
          <a:lstStyle/>
          <a:p>
            <a:r>
              <a:rPr lang="en-US" dirty="0" smtClean="0"/>
              <a:t>Nessus </a:t>
            </a:r>
            <a:r>
              <a:rPr lang="en-US" dirty="0" smtClean="0"/>
              <a:t>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/>
          <a:lstStyle/>
          <a:p>
            <a:r>
              <a:rPr lang="en-US" dirty="0" smtClean="0"/>
              <a:t>Nessus </a:t>
            </a:r>
            <a:r>
              <a:rPr lang="en-US" dirty="0" smtClean="0"/>
              <a:t>may be able to identify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OS version</a:t>
            </a:r>
          </a:p>
          <a:p>
            <a:pPr lvl="1"/>
            <a:r>
              <a:rPr lang="en-US" dirty="0" smtClean="0"/>
              <a:t>OS vulnerabilities</a:t>
            </a:r>
          </a:p>
          <a:p>
            <a:pPr lvl="1"/>
            <a:r>
              <a:rPr lang="en-US" dirty="0" smtClean="0"/>
              <a:t>Firewall vulnerabilities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  <p:pic>
        <p:nvPicPr>
          <p:cNvPr id="8" name="Picture 4" descr="Fig06-18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1143000" y="815975"/>
            <a:ext cx="68580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  <p:pic>
        <p:nvPicPr>
          <p:cNvPr id="7" name="Picture 4" descr="Fig06-19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758825" y="1068388"/>
            <a:ext cx="7623175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  <p:pic>
        <p:nvPicPr>
          <p:cNvPr id="8" name="Picture 4" descr="Fig06-20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990600" y="700088"/>
            <a:ext cx="71628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OpenVAS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Open Vulnerability Assessment Scanner</a:t>
            </a:r>
          </a:p>
          <a:p>
            <a:r>
              <a:rPr lang="en-SG" smtClean="0"/>
              <a:t>www.openvas.org</a:t>
            </a:r>
            <a:endParaRPr lang="en-SG" dirty="0" smtClean="0"/>
          </a:p>
          <a:p>
            <a:r>
              <a:rPr lang="en-SG" dirty="0" smtClean="0"/>
              <a:t>What OpenVAS can do</a:t>
            </a:r>
          </a:p>
          <a:p>
            <a:pPr lvl="1"/>
            <a:r>
              <a:rPr lang="en-SG" dirty="0" smtClean="0"/>
              <a:t>Scans for open ports</a:t>
            </a:r>
          </a:p>
          <a:p>
            <a:pPr lvl="1"/>
            <a:r>
              <a:rPr lang="en-SG" dirty="0" smtClean="0"/>
              <a:t>Identifies services running on these ports</a:t>
            </a:r>
          </a:p>
          <a:p>
            <a:pPr lvl="1"/>
            <a:r>
              <a:rPr lang="en-SG" dirty="0" smtClean="0"/>
              <a:t>Based on the identified service, runs appropriate vulnerability tests against the service</a:t>
            </a:r>
          </a:p>
          <a:p>
            <a:r>
              <a:rPr lang="en-SG" dirty="0" smtClean="0"/>
              <a:t>Network Vulnerability Tests (NVTs)</a:t>
            </a:r>
            <a:endParaRPr lang="en-SG" dirty="0"/>
          </a:p>
          <a:p>
            <a:pPr lvl="1"/>
            <a:r>
              <a:rPr lang="en-SG" dirty="0" smtClean="0"/>
              <a:t>Scans for vulnerabilities</a:t>
            </a:r>
          </a:p>
          <a:p>
            <a:pPr lvl="1"/>
            <a:r>
              <a:rPr lang="en-SG" dirty="0" smtClean="0"/>
              <a:t>Can be downloaded</a:t>
            </a: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018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OpenVAS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Sometimes the network vulnerability test sends an exploit to the target that causes it to crash</a:t>
            </a:r>
          </a:p>
          <a:p>
            <a:r>
              <a:rPr lang="en-SG" dirty="0"/>
              <a:t>OpenVAS allows you to choose whether you want to run these "more dangerous" tests against the </a:t>
            </a:r>
            <a:r>
              <a:rPr lang="en-SG" dirty="0" smtClean="0"/>
              <a:t>target</a:t>
            </a:r>
          </a:p>
          <a:p>
            <a:r>
              <a:rPr lang="en-SG" dirty="0" smtClean="0"/>
              <a:t>You may choose only </a:t>
            </a:r>
            <a:r>
              <a:rPr lang="en-SG" dirty="0"/>
              <a:t>"safe" tests </a:t>
            </a:r>
            <a:r>
              <a:rPr lang="en-SG" dirty="0" smtClean="0"/>
              <a:t>if you do not want to risk the vulnerability tests causing </a:t>
            </a:r>
            <a:r>
              <a:rPr lang="en-SG" dirty="0"/>
              <a:t>negative effects on the </a:t>
            </a:r>
            <a:r>
              <a:rPr lang="en-SG" dirty="0" smtClean="0"/>
              <a:t>target (</a:t>
            </a:r>
            <a:r>
              <a:rPr lang="en-SG" dirty="0" err="1" smtClean="0"/>
              <a:t>eg</a:t>
            </a:r>
            <a:r>
              <a:rPr lang="en-SG" dirty="0" smtClean="0"/>
              <a:t> you are testing a live web server)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4240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OpenVAS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All scanning activity (authorised and unauthorised) generates extra network traffic</a:t>
            </a:r>
          </a:p>
          <a:p>
            <a:r>
              <a:rPr lang="en-SG" dirty="0"/>
              <a:t>When running scans against your production networks, be prepared to have your firewalls, intrusion detection systems, logging systems, </a:t>
            </a:r>
            <a:r>
              <a:rPr lang="en-SG" dirty="0" err="1"/>
              <a:t>etc</a:t>
            </a:r>
            <a:r>
              <a:rPr lang="en-SG" dirty="0"/>
              <a:t> to start giving you </a:t>
            </a:r>
            <a:r>
              <a:rPr lang="en-SG" dirty="0" smtClean="0"/>
              <a:t>alerts.</a:t>
            </a:r>
          </a:p>
          <a:p>
            <a:r>
              <a:rPr lang="en-SG" dirty="0" smtClean="0"/>
              <a:t>Your </a:t>
            </a:r>
            <a:r>
              <a:rPr lang="en-SG" dirty="0"/>
              <a:t>security systems should detect such scanning activity.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827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9 Exercise 4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Vulnerability Archives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2"/>
              </a:rPr>
              <a:t>http://cve.mitre.org/cve/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3"/>
              </a:rPr>
              <a:t>http://www.osvdb.org/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4"/>
              </a:rPr>
              <a:t>http://www.packetstormsecurity.com/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5"/>
              </a:rPr>
              <a:t>http://archives.neohapsis.com/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6"/>
              </a:rPr>
              <a:t>http://www.securityfocus.com/search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7"/>
              </a:rPr>
              <a:t>http://neworder.box.sk/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8"/>
              </a:rPr>
              <a:t>http://www.milw0rm.com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9"/>
              </a:rPr>
              <a:t>http://research.eeye.com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10"/>
              </a:rPr>
              <a:t>http://www.securityforest.com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 (RPC)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RPC is an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mechanism</a:t>
            </a:r>
          </a:p>
          <a:p>
            <a:pPr lvl="1"/>
            <a:r>
              <a:rPr lang="en-US" dirty="0" smtClean="0"/>
              <a:t>Allows a program running on one host to run code on a remote host</a:t>
            </a:r>
          </a:p>
          <a:p>
            <a:r>
              <a:rPr lang="en-US" dirty="0" smtClean="0"/>
              <a:t>Examples of worms that exploited RPC</a:t>
            </a:r>
          </a:p>
          <a:p>
            <a:pPr lvl="1"/>
            <a:r>
              <a:rPr lang="en-US" dirty="0" err="1" smtClean="0"/>
              <a:t>MSBlast</a:t>
            </a:r>
            <a:r>
              <a:rPr lang="en-US" dirty="0" smtClean="0"/>
              <a:t> (</a:t>
            </a:r>
            <a:r>
              <a:rPr lang="en-US" dirty="0" err="1" smtClean="0"/>
              <a:t>LovSAN</a:t>
            </a:r>
            <a:r>
              <a:rPr lang="en-US" dirty="0" smtClean="0"/>
              <a:t>, Blaster)</a:t>
            </a:r>
          </a:p>
          <a:p>
            <a:pPr lvl="1"/>
            <a:r>
              <a:rPr lang="en-US" dirty="0" err="1" smtClean="0"/>
              <a:t>Nachi</a:t>
            </a: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Block (SMB)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Windows </a:t>
            </a:r>
            <a:r>
              <a:rPr lang="en-US" dirty="0" smtClean="0"/>
              <a:t>to </a:t>
            </a:r>
            <a:r>
              <a:rPr lang="en-US" dirty="0" smtClean="0"/>
              <a:t>share files</a:t>
            </a:r>
          </a:p>
          <a:p>
            <a:r>
              <a:rPr lang="en-US" dirty="0" smtClean="0"/>
              <a:t>Usually runs on top of NetBIOS, NetBEUI or TCP/IP</a:t>
            </a:r>
          </a:p>
          <a:p>
            <a:r>
              <a:rPr lang="en-US" dirty="0" smtClean="0"/>
              <a:t>Hacking tools</a:t>
            </a:r>
          </a:p>
          <a:p>
            <a:pPr lvl="1"/>
            <a:r>
              <a:rPr lang="en-US" dirty="0" smtClean="0"/>
              <a:t>L0phtcrack’s SMB Packet Capture utility</a:t>
            </a:r>
          </a:p>
          <a:p>
            <a:pPr lvl="1"/>
            <a:r>
              <a:rPr lang="en-US" dirty="0" err="1" smtClean="0"/>
              <a:t>SMBRelay</a:t>
            </a:r>
            <a:endParaRPr lang="en-US" dirty="0" smtClean="0"/>
          </a:p>
          <a:p>
            <a:r>
              <a:rPr lang="en-US" dirty="0" smtClean="0"/>
              <a:t>SMB3 introduced in Windows 8 and Windows Server 2012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Internet File System (CIFS)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CIFS </a:t>
            </a:r>
            <a:r>
              <a:rPr lang="en-US" dirty="0" smtClean="0"/>
              <a:t>is an implementation of SMB</a:t>
            </a:r>
            <a:endParaRPr lang="en-US" dirty="0" smtClean="0"/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Remote </a:t>
            </a:r>
            <a:r>
              <a:rPr lang="en-US" dirty="0" smtClean="0"/>
              <a:t>file system protocol 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Enables computers to share network resources over the Internet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Relies on other protocols to handle service announcements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Server security methods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Share-level security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User-level security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Samba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implementation of CIFS</a:t>
            </a:r>
          </a:p>
          <a:p>
            <a:pPr lvl="1"/>
            <a:r>
              <a:rPr lang="en-US" dirty="0" smtClean="0"/>
              <a:t>Created in 1992</a:t>
            </a:r>
          </a:p>
          <a:p>
            <a:r>
              <a:rPr lang="en-US" dirty="0" smtClean="0"/>
              <a:t>Samba allows sharing resources over multiple OSs</a:t>
            </a:r>
          </a:p>
          <a:p>
            <a:r>
              <a:rPr lang="en-US" dirty="0" smtClean="0"/>
              <a:t>Samba accessing Microsoft shares can make a network susceptible to attack</a:t>
            </a:r>
          </a:p>
          <a:p>
            <a:r>
              <a:rPr lang="en-US" dirty="0" smtClean="0"/>
              <a:t>Samba is used to “trick” Microsoft services into believing the *NIX resources are Microsoft resources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SMB Ports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protect a network from SMB attacks</a:t>
            </a:r>
          </a:p>
          <a:p>
            <a:pPr lvl="1"/>
            <a:r>
              <a:rPr lang="en-US" dirty="0" smtClean="0"/>
              <a:t>Routers should filter out ports</a:t>
            </a:r>
          </a:p>
          <a:p>
            <a:pPr lvl="2"/>
            <a:r>
              <a:rPr lang="en-US" dirty="0" smtClean="0"/>
              <a:t>137 to 139</a:t>
            </a:r>
          </a:p>
          <a:p>
            <a:pPr lvl="2"/>
            <a:r>
              <a:rPr lang="en-US" dirty="0" smtClean="0"/>
              <a:t>445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/ CIFS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Exercise 5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Keys and Utility Manager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Sticky keys and Utility Manager are features to help Windows users with disabilities</a:t>
            </a:r>
          </a:p>
          <a:p>
            <a:r>
              <a:rPr lang="en-US" dirty="0" smtClean="0"/>
              <a:t>Pressing the Shift key 5 times quickly will invoke Sticky Keys configuration</a:t>
            </a:r>
          </a:p>
          <a:p>
            <a:r>
              <a:rPr lang="en-US" dirty="0" smtClean="0"/>
              <a:t>Pressing the Windows key and U will start the Utility Manager</a:t>
            </a:r>
          </a:p>
          <a:p>
            <a:r>
              <a:rPr lang="en-US" dirty="0" smtClean="0"/>
              <a:t>Hackers can make use of these to gain access to Windows without needing a password</a:t>
            </a:r>
          </a:p>
          <a:p>
            <a:pPr marL="274320" lvl="1" indent="-274320">
              <a:buFont typeface="Wingdings 2" pitchFamily="18" charset="2"/>
              <a:buChar char=""/>
            </a:pPr>
            <a:r>
              <a:rPr lang="en-GB" dirty="0" smtClean="0"/>
              <a:t>https://www.infosecisland.com/blogview/15031-How-to-Log-In-to-Windows-Without-the-Password.html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Exercise 6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 </a:t>
            </a:r>
            <a:br>
              <a:rPr lang="en-US" dirty="0" smtClean="0"/>
            </a:br>
            <a:r>
              <a:rPr lang="en-US" dirty="0" smtClean="0"/>
              <a:t>– LM Hash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On Windows systems, hashed passwords of local users are stored in the SAM (Security Account Manager), in C:\windows\system32\config\SAM.</a:t>
            </a:r>
          </a:p>
          <a:p>
            <a:r>
              <a:rPr lang="en-SG" dirty="0"/>
              <a:t>The LM hash was used previously to hash the passwords</a:t>
            </a:r>
          </a:p>
          <a:p>
            <a:r>
              <a:rPr lang="en-SG" dirty="0"/>
              <a:t>As LM hash is not considered secure any more, NTLMv2 is used nowadays</a:t>
            </a:r>
          </a:p>
          <a:p>
            <a:r>
              <a:rPr lang="en-SG" dirty="0"/>
              <a:t>For Windows systems in an Active Directory domain, hashed passwords are stored in the Active Directory database on the server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 - NTLM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NTLM – introduced to address weakness in LM Hash</a:t>
            </a:r>
          </a:p>
          <a:p>
            <a:pPr lvl="1"/>
            <a:r>
              <a:rPr lang="en-US" dirty="0" smtClean="0"/>
              <a:t>128-bit hashing </a:t>
            </a:r>
          </a:p>
          <a:p>
            <a:pPr lvl="1"/>
            <a:r>
              <a:rPr lang="en-US" dirty="0" smtClean="0"/>
              <a:t>However, Windows still send </a:t>
            </a:r>
            <a:r>
              <a:rPr lang="en-US" dirty="0" err="1" smtClean="0"/>
              <a:t>LMHash</a:t>
            </a:r>
            <a:r>
              <a:rPr lang="en-US" dirty="0" smtClean="0"/>
              <a:t> and NTLM hash over the network for backward compatibility!</a:t>
            </a:r>
          </a:p>
          <a:p>
            <a:r>
              <a:rPr lang="en-US" dirty="0" smtClean="0"/>
              <a:t>NTLMv2</a:t>
            </a:r>
          </a:p>
          <a:p>
            <a:pPr lvl="1"/>
            <a:r>
              <a:rPr lang="en-US" dirty="0" smtClean="0"/>
              <a:t>Cryptographically strengthened</a:t>
            </a:r>
          </a:p>
          <a:p>
            <a:r>
              <a:rPr lang="en-US" dirty="0" smtClean="0"/>
              <a:t>Kerberos</a:t>
            </a:r>
          </a:p>
          <a:p>
            <a:pPr lvl="1"/>
            <a:r>
              <a:rPr lang="en-US" dirty="0" smtClean="0"/>
              <a:t>Open standard authentication protocol from MIT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 website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Exercise 1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Password Dumping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Software tools exist to dump the Windows password hashes from the SAM</a:t>
            </a:r>
          </a:p>
          <a:p>
            <a:pPr lvl="1"/>
            <a:r>
              <a:rPr lang="en-SG" dirty="0"/>
              <a:t>samdump2 (part of </a:t>
            </a:r>
            <a:r>
              <a:rPr lang="en-SG" dirty="0" err="1"/>
              <a:t>Ophcrack</a:t>
            </a:r>
            <a:r>
              <a:rPr lang="en-SG" dirty="0"/>
              <a:t> project)</a:t>
            </a:r>
          </a:p>
          <a:p>
            <a:pPr lvl="1"/>
            <a:r>
              <a:rPr lang="en-SG" dirty="0" err="1"/>
              <a:t>pwdump</a:t>
            </a:r>
            <a:endParaRPr lang="en-SG" dirty="0"/>
          </a:p>
          <a:p>
            <a:pPr lvl="1"/>
            <a:r>
              <a:rPr lang="en-SG" dirty="0"/>
              <a:t>Meterpreter in </a:t>
            </a:r>
            <a:r>
              <a:rPr lang="en-SG" dirty="0" err="1"/>
              <a:t>Metasploit</a:t>
            </a:r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77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Exercise </a:t>
            </a:r>
            <a:r>
              <a:rPr lang="en-US" dirty="0"/>
              <a:t>7</a:t>
            </a:r>
            <a:endParaRPr lang="en-US" dirty="0" smtClean="0"/>
          </a:p>
          <a:p>
            <a:pPr lvl="1"/>
            <a:r>
              <a:rPr lang="en-US" dirty="0" smtClean="0"/>
              <a:t>password cracking using </a:t>
            </a:r>
            <a:r>
              <a:rPr lang="en-US" dirty="0" err="1" smtClean="0"/>
              <a:t>ophcrack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in Microsoft Services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Internet Information Services (IIS) vulnerabilities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SQL Server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The SA account with a blank password and cannot be disabled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SQL Server Agent</a:t>
            </a:r>
          </a:p>
          <a:p>
            <a:pPr lvl="2">
              <a:buFont typeface="Wingdings"/>
              <a:buChar char=""/>
              <a:defRPr/>
            </a:pPr>
            <a:r>
              <a:rPr lang="en-US" dirty="0" smtClean="0"/>
              <a:t>Authorized but unprivileged user can create scheduled jobs to be run by the agent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Buffer overflow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Extended stored procedures</a:t>
            </a:r>
          </a:p>
          <a:p>
            <a:pPr lvl="2">
              <a:buFont typeface="Wingdings"/>
              <a:buChar char=""/>
              <a:defRPr/>
            </a:pPr>
            <a:r>
              <a:rPr lang="en-US" dirty="0" smtClean="0"/>
              <a:t>Buffer overflow, fail to perform input validation 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Default SQL port 1433</a:t>
            </a:r>
          </a:p>
          <a:p>
            <a:pPr lvl="2">
              <a:buFont typeface="Wingdings"/>
              <a:buChar char=""/>
              <a:defRPr/>
            </a:pPr>
            <a:r>
              <a:rPr lang="en-US" dirty="0" err="1" smtClean="0"/>
              <a:t>Spida</a:t>
            </a:r>
            <a:r>
              <a:rPr lang="en-US" dirty="0" smtClean="0"/>
              <a:t> worm exploit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 Systems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number-one way to keep your system secure</a:t>
            </a:r>
          </a:p>
          <a:p>
            <a:r>
              <a:rPr lang="en-US" dirty="0" smtClean="0"/>
              <a:t>Attacks take advantage of known vulnerabilities</a:t>
            </a:r>
          </a:p>
          <a:p>
            <a:r>
              <a:rPr lang="en-US" dirty="0" smtClean="0"/>
              <a:t>Options for small networks</a:t>
            </a:r>
          </a:p>
          <a:p>
            <a:pPr lvl="1"/>
            <a:r>
              <a:rPr lang="en-US" dirty="0" smtClean="0"/>
              <a:t>Accessing Windows Update manually</a:t>
            </a:r>
          </a:p>
          <a:p>
            <a:pPr lvl="1"/>
            <a:r>
              <a:rPr lang="en-US" dirty="0" smtClean="0"/>
              <a:t>Automatic Updates</a:t>
            </a:r>
          </a:p>
          <a:p>
            <a:r>
              <a:rPr lang="en-US" dirty="0" smtClean="0"/>
              <a:t>Options for patch management for large networks</a:t>
            </a:r>
          </a:p>
          <a:p>
            <a:pPr lvl="1"/>
            <a:r>
              <a:rPr lang="en-US" dirty="0" smtClean="0"/>
              <a:t>Systems Management Server (SMS)</a:t>
            </a:r>
          </a:p>
          <a:p>
            <a:pPr lvl="1"/>
            <a:r>
              <a:rPr lang="en-US" dirty="0" smtClean="0"/>
              <a:t>Software Update Service (SUS)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Solutions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antivirus solution is essential</a:t>
            </a:r>
          </a:p>
          <a:p>
            <a:r>
              <a:rPr lang="en-US" dirty="0" smtClean="0"/>
              <a:t>For small networks</a:t>
            </a:r>
          </a:p>
          <a:p>
            <a:pPr lvl="1"/>
            <a:r>
              <a:rPr lang="en-US" dirty="0" smtClean="0"/>
              <a:t>Desktop antivirus tool with automatic updates</a:t>
            </a:r>
          </a:p>
          <a:p>
            <a:r>
              <a:rPr lang="en-US" dirty="0" smtClean="0"/>
              <a:t>For large networks</a:t>
            </a:r>
          </a:p>
          <a:p>
            <a:pPr lvl="1"/>
            <a:r>
              <a:rPr lang="en-US" dirty="0" smtClean="0"/>
              <a:t>Corporate-level solution</a:t>
            </a:r>
          </a:p>
          <a:p>
            <a:r>
              <a:rPr lang="en-US" dirty="0" smtClean="0"/>
              <a:t>An antivirus tool is almost useless if it is not updated regularly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Logging and Review Logs Regularly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step for monitoring critical areas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Traffic patterns</a:t>
            </a:r>
          </a:p>
          <a:p>
            <a:pPr lvl="1"/>
            <a:r>
              <a:rPr lang="en-US" dirty="0" smtClean="0"/>
              <a:t>Possible security breaches</a:t>
            </a:r>
          </a:p>
          <a:p>
            <a:r>
              <a:rPr lang="en-US" dirty="0" smtClean="0"/>
              <a:t>Logging can have negative impact on performance</a:t>
            </a:r>
          </a:p>
          <a:p>
            <a:r>
              <a:rPr lang="en-US" dirty="0" smtClean="0"/>
              <a:t>Review logs regularly for signs of intrusion or other problems</a:t>
            </a:r>
          </a:p>
          <a:p>
            <a:pPr lvl="1"/>
            <a:r>
              <a:rPr lang="en-US" dirty="0" smtClean="0"/>
              <a:t>Use a log-monitoring tool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Unused or Unneeded Services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unneeded services</a:t>
            </a:r>
          </a:p>
          <a:p>
            <a:r>
              <a:rPr lang="en-US" dirty="0" smtClean="0"/>
              <a:t>Delete unnecessary applications or scripts</a:t>
            </a:r>
          </a:p>
          <a:p>
            <a:r>
              <a:rPr lang="en-US" dirty="0" smtClean="0"/>
              <a:t>Unused applications or services are an invitation for attacks</a:t>
            </a:r>
          </a:p>
          <a:p>
            <a:r>
              <a:rPr lang="en-US" dirty="0" smtClean="0"/>
              <a:t>Requires careful planning</a:t>
            </a:r>
          </a:p>
          <a:p>
            <a:pPr lvl="1"/>
            <a:r>
              <a:rPr lang="en-US" dirty="0" smtClean="0"/>
              <a:t>Close unused port but maintain functionality	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Best Practices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Delete unused scripts and sample applications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Delete default hidden shares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Be careful of default permissions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Use appropriate packet-filtering techniques (firewall)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Use available tools to assess system security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Disable the Guest account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Rename the default Administrator account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Make sure there are no accounts with blank passwords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Set BIOS password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Encrypt important files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Protect physical access to system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Alternate Data Stream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feature of Windows</a:t>
            </a:r>
          </a:p>
          <a:p>
            <a:r>
              <a:rPr lang="en-GB" dirty="0" smtClean="0"/>
              <a:t>Open a command shell and do the following:</a:t>
            </a:r>
          </a:p>
          <a:p>
            <a:pPr lvl="1"/>
            <a:r>
              <a:rPr lang="en-GB" dirty="0" smtClean="0"/>
              <a:t>Create a file called shows.txt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notepad shows.txt</a:t>
            </a:r>
            <a:endParaRPr lang="en-GB" dirty="0" smtClean="0"/>
          </a:p>
          <a:p>
            <a:pPr lvl="1"/>
            <a:r>
              <a:rPr lang="en-GB" dirty="0" smtClean="0"/>
              <a:t>Note its size using ‘dir’</a:t>
            </a:r>
          </a:p>
          <a:p>
            <a:pPr lvl="1"/>
            <a:r>
              <a:rPr lang="en-GB" dirty="0" smtClean="0"/>
              <a:t>Create another file called </a:t>
            </a:r>
            <a:r>
              <a:rPr lang="en-GB" dirty="0" err="1" smtClean="0"/>
              <a:t>shows.txt:hide.txt</a:t>
            </a:r>
            <a:r>
              <a:rPr lang="en-GB" dirty="0" smtClean="0"/>
              <a:t>      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notepad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shows.txt:hide.txt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Can you see the file?</a:t>
            </a:r>
          </a:p>
          <a:p>
            <a:pPr lvl="1"/>
            <a:r>
              <a:rPr lang="en-GB" dirty="0" smtClean="0"/>
              <a:t>Retrieve it using notepad</a:t>
            </a:r>
          </a:p>
          <a:p>
            <a:pPr lvl="1"/>
            <a:r>
              <a:rPr lang="en-GB" dirty="0" smtClean="0"/>
              <a:t>How do you delete the hidden file??</a:t>
            </a:r>
          </a:p>
          <a:p>
            <a:pPr lvl="1"/>
            <a:r>
              <a:rPr lang="en-GB" dirty="0" smtClean="0">
                <a:hlinkClick r:id="rId2"/>
              </a:rPr>
              <a:t>http://www.irongeek.com/i.php?page=security/altds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GB" dirty="0" err="1" smtClean="0"/>
              <a:t>Netcat</a:t>
            </a:r>
            <a:r>
              <a:rPr lang="en-GB" dirty="0" smtClean="0"/>
              <a:t>: very versatile connection utility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/>
              <a:t>You can use </a:t>
            </a:r>
            <a:r>
              <a:rPr lang="en-GB" dirty="0" err="1" smtClean="0"/>
              <a:t>netcat</a:t>
            </a:r>
            <a:r>
              <a:rPr lang="en-GB" dirty="0" smtClean="0"/>
              <a:t> as client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/>
              <a:t>You can even use it as a server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/>
              <a:t>Hackers use it to provide a reverse shell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2"/>
              </a:rPr>
              <a:t>http://www.scribd.com/doc/3064507/Penetration-Testing-Ninjitsu2-Infrastructure-and-Netcat-without-Netcat</a:t>
            </a:r>
            <a:endParaRPr lang="en-GB" dirty="0" smtClean="0"/>
          </a:p>
          <a:p>
            <a:pPr marL="320040" indent="-320040">
              <a:buFont typeface="Wingdings"/>
              <a:buChar char=""/>
              <a:defRPr/>
            </a:pPr>
            <a:r>
              <a:rPr lang="en-GB" dirty="0" smtClean="0">
                <a:hlinkClick r:id="rId3"/>
              </a:rPr>
              <a:t>http://www.ethicalhacker.net/component/option,com_smf/Itemid,54/action,printpage/topic,3363.0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</a:t>
            </a:r>
            <a:r>
              <a:rPr lang="en-GB" dirty="0" smtClean="0"/>
              <a:t>for vulnerabilities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Vulnerability assessment tools can be used to scan and identify vulnerabilities on a computer system or network</a:t>
            </a:r>
          </a:p>
          <a:p>
            <a:pPr lvl="1"/>
            <a:r>
              <a:rPr lang="en-GB" dirty="0" smtClean="0"/>
              <a:t>Nessus</a:t>
            </a:r>
          </a:p>
          <a:p>
            <a:pPr lvl="1"/>
            <a:r>
              <a:rPr lang="en-GB" dirty="0" smtClean="0"/>
              <a:t>OpenVAS</a:t>
            </a:r>
          </a:p>
          <a:p>
            <a:pPr lvl="1"/>
            <a:r>
              <a:rPr lang="en-GB" dirty="0" err="1" smtClean="0"/>
              <a:t>Nikto</a:t>
            </a:r>
            <a:endParaRPr lang="en-GB" dirty="0" smtClean="0"/>
          </a:p>
          <a:p>
            <a:pPr lvl="1"/>
            <a:r>
              <a:rPr lang="en-GB" dirty="0" err="1" smtClean="0"/>
              <a:t>Acunetix</a:t>
            </a:r>
            <a:endParaRPr lang="en-GB" dirty="0" smtClean="0"/>
          </a:p>
          <a:p>
            <a:pPr lvl="1"/>
            <a:r>
              <a:rPr lang="en-GB" dirty="0" smtClean="0"/>
              <a:t>Retina</a:t>
            </a:r>
          </a:p>
          <a:p>
            <a:pPr lvl="1"/>
            <a:r>
              <a:rPr lang="en-GB" dirty="0" smtClean="0"/>
              <a:t>And many more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</a:t>
            </a:r>
            <a:r>
              <a:rPr lang="en-US" dirty="0" smtClean="0"/>
              <a:t>Exercise 8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Enumerating the *NIX Operating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variations</a:t>
            </a:r>
          </a:p>
          <a:p>
            <a:pPr lvl="1"/>
            <a:r>
              <a:rPr lang="en-US" dirty="0" smtClean="0"/>
              <a:t>Solaris</a:t>
            </a:r>
          </a:p>
          <a:p>
            <a:pPr lvl="1"/>
            <a:r>
              <a:rPr lang="en-US" dirty="0" smtClean="0"/>
              <a:t>SunOS</a:t>
            </a:r>
          </a:p>
          <a:p>
            <a:pPr lvl="1"/>
            <a:r>
              <a:rPr lang="en-US" dirty="0" smtClean="0"/>
              <a:t>HP-UX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Ultrix</a:t>
            </a:r>
          </a:p>
          <a:p>
            <a:pPr lvl="1"/>
            <a:r>
              <a:rPr lang="en-US" dirty="0" smtClean="0"/>
              <a:t>AIX</a:t>
            </a:r>
          </a:p>
          <a:p>
            <a:pPr lvl="1"/>
            <a:r>
              <a:rPr lang="en-US" dirty="0" smtClean="0"/>
              <a:t>BSD UNIX</a:t>
            </a:r>
          </a:p>
          <a:p>
            <a:pPr lvl="1"/>
            <a:r>
              <a:rPr lang="en-US" dirty="0" smtClean="0"/>
              <a:t>FreeBSD</a:t>
            </a:r>
          </a:p>
          <a:p>
            <a:pPr lvl="1"/>
            <a:r>
              <a:rPr lang="en-US" dirty="0" err="1" smtClean="0"/>
              <a:t>OpenBSD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Enumeration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 utility</a:t>
            </a:r>
          </a:p>
          <a:p>
            <a:pPr lvl="1"/>
            <a:r>
              <a:rPr lang="en-US" dirty="0" smtClean="0"/>
              <a:t>Most popular tool for security testers</a:t>
            </a:r>
          </a:p>
          <a:p>
            <a:pPr lvl="1"/>
            <a:r>
              <a:rPr lang="en-US" dirty="0" smtClean="0"/>
              <a:t>Finds out who is logged in to a *NIX system</a:t>
            </a:r>
          </a:p>
          <a:p>
            <a:pPr lvl="1"/>
            <a:r>
              <a:rPr lang="en-US" dirty="0" smtClean="0"/>
              <a:t>Determine owner of any process</a:t>
            </a:r>
          </a:p>
          <a:p>
            <a:r>
              <a:rPr lang="en-US" dirty="0" err="1" smtClean="0"/>
              <a:t>Nessus</a:t>
            </a:r>
            <a:endParaRPr lang="en-US" dirty="0" smtClean="0"/>
          </a:p>
          <a:p>
            <a:pPr lvl="1"/>
            <a:r>
              <a:rPr lang="en-US" dirty="0" smtClean="0"/>
              <a:t>Another important *NIX enumeration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63</a:t>
            </a:fld>
            <a:endParaRPr lang="en-SG"/>
          </a:p>
        </p:txBody>
      </p:sp>
      <p:pic>
        <p:nvPicPr>
          <p:cNvPr id="8" name="Picture 4" descr="Fig06-32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/>
          <a:stretch>
            <a:fillRect/>
          </a:stretch>
        </p:blipFill>
        <p:spPr bwMode="auto">
          <a:xfrm>
            <a:off x="1066800" y="1943100"/>
            <a:ext cx="701040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64</a:t>
            </a:fld>
            <a:endParaRPr lang="en-SG"/>
          </a:p>
        </p:txBody>
      </p:sp>
      <p:pic>
        <p:nvPicPr>
          <p:cNvPr id="8" name="Picture 4" descr="Fig06-33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1292225" y="908050"/>
            <a:ext cx="655637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OS Vulnerabilities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has been around for quite some time</a:t>
            </a:r>
          </a:p>
          <a:p>
            <a:r>
              <a:rPr lang="en-US" dirty="0" smtClean="0"/>
              <a:t>Attackers have had plenty of time to discover vulnerabilities in *NIX systems</a:t>
            </a:r>
          </a:p>
          <a:p>
            <a:r>
              <a:rPr lang="en-US" dirty="0" smtClean="0"/>
              <a:t>Enumeration tools can also be used against Linux systems</a:t>
            </a:r>
          </a:p>
          <a:p>
            <a:r>
              <a:rPr lang="en-US" dirty="0" err="1" smtClean="0"/>
              <a:t>Knoppix</a:t>
            </a:r>
            <a:endParaRPr lang="en-US" dirty="0" smtClean="0"/>
          </a:p>
          <a:p>
            <a:pPr lvl="1"/>
            <a:r>
              <a:rPr lang="en-US" dirty="0" smtClean="0"/>
              <a:t>A bootable, open-source version of Linux</a:t>
            </a:r>
          </a:p>
          <a:p>
            <a:r>
              <a:rPr lang="en-US" dirty="0" err="1" smtClean="0"/>
              <a:t>Nessus</a:t>
            </a:r>
            <a:r>
              <a:rPr lang="en-US" dirty="0" smtClean="0"/>
              <a:t> can be used to enumerate Linux systems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66</a:t>
            </a:fld>
            <a:endParaRPr lang="en-SG"/>
          </a:p>
        </p:txBody>
      </p:sp>
      <p:pic>
        <p:nvPicPr>
          <p:cNvPr id="6" name="Picture 4" descr="Fig09-06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990600" y="828675"/>
            <a:ext cx="71628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67</a:t>
            </a:fld>
            <a:endParaRPr lang="en-SG"/>
          </a:p>
        </p:txBody>
      </p:sp>
      <p:pic>
        <p:nvPicPr>
          <p:cNvPr id="6" name="Picture 4" descr="Fig09-07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1143000" y="814388"/>
            <a:ext cx="68580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OS Vulnerabilities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Nessus</a:t>
            </a:r>
            <a:r>
              <a:rPr lang="en-US" dirty="0" smtClean="0"/>
              <a:t> can be used to</a:t>
            </a:r>
          </a:p>
          <a:p>
            <a:pPr lvl="1"/>
            <a:r>
              <a:rPr lang="en-US" dirty="0" smtClean="0"/>
              <a:t>Discover vulnerabilities related to SMB and NetBIOS</a:t>
            </a:r>
          </a:p>
          <a:p>
            <a:pPr lvl="1"/>
            <a:r>
              <a:rPr lang="en-US" dirty="0" smtClean="0"/>
              <a:t>Enumerate shared resources</a:t>
            </a:r>
          </a:p>
          <a:p>
            <a:pPr lvl="1"/>
            <a:r>
              <a:rPr lang="en-US" dirty="0" smtClean="0"/>
              <a:t>Discover the root password</a:t>
            </a:r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69</a:t>
            </a:fld>
            <a:endParaRPr lang="en-SG"/>
          </a:p>
        </p:txBody>
      </p:sp>
      <p:pic>
        <p:nvPicPr>
          <p:cNvPr id="6" name="Picture 4" descr="Fig09-08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1143000" y="809625"/>
            <a:ext cx="68580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the vulnerabilities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tools are available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more than one tool is advisable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Using several tools help you pinpoint problems more accurately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70</a:t>
            </a:fld>
            <a:endParaRPr lang="en-SG"/>
          </a:p>
        </p:txBody>
      </p:sp>
      <p:pic>
        <p:nvPicPr>
          <p:cNvPr id="6" name="Picture 4" descr="Fig09-09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</a:blip>
          <a:srcRect/>
          <a:stretch>
            <a:fillRect/>
          </a:stretch>
        </p:blipFill>
        <p:spPr bwMode="auto">
          <a:xfrm>
            <a:off x="1219200" y="838200"/>
            <a:ext cx="6705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71</a:t>
            </a:fld>
            <a:endParaRPr lang="en-SG"/>
          </a:p>
        </p:txBody>
      </p:sp>
      <p:pic>
        <p:nvPicPr>
          <p:cNvPr id="6" name="Picture 5" descr="Fig09-10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</a:blip>
          <a:srcRect/>
          <a:stretch>
            <a:fillRect/>
          </a:stretch>
        </p:blipFill>
        <p:spPr bwMode="auto">
          <a:xfrm>
            <a:off x="1066800" y="750888"/>
            <a:ext cx="70104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OS Vulnerabilities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Linux computer against common known vulnerabilities</a:t>
            </a:r>
          </a:p>
          <a:p>
            <a:pPr lvl="1"/>
            <a:r>
              <a:rPr lang="en-US" dirty="0" smtClean="0"/>
              <a:t>Review the CVE and CAN information</a:t>
            </a:r>
          </a:p>
          <a:p>
            <a:r>
              <a:rPr lang="en-US" dirty="0" smtClean="0"/>
              <a:t>Differentiate between local attacks and remote attacks</a:t>
            </a:r>
          </a:p>
          <a:p>
            <a:pPr lvl="1"/>
            <a:r>
              <a:rPr lang="en-US" dirty="0" smtClean="0"/>
              <a:t>Remote attacks are harder to perform</a:t>
            </a:r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73</a:t>
            </a:fld>
            <a:endParaRPr lang="en-SG"/>
          </a:p>
        </p:txBody>
      </p:sp>
      <p:pic>
        <p:nvPicPr>
          <p:cNvPr id="6" name="Picture 4" descr="Tbl09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25" y="973138"/>
            <a:ext cx="73183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74</a:t>
            </a:fld>
            <a:endParaRPr lang="en-SG"/>
          </a:p>
        </p:txBody>
      </p:sp>
      <p:pic>
        <p:nvPicPr>
          <p:cNvPr id="6" name="Picture 4" descr="Fig09-15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</a:blip>
          <a:srcRect/>
          <a:stretch>
            <a:fillRect/>
          </a:stretch>
        </p:blipFill>
        <p:spPr bwMode="auto">
          <a:xfrm>
            <a:off x="609600" y="1052513"/>
            <a:ext cx="7924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Remote Access Attacks on Linux Systems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Attacking a network remotely requires</a:t>
            </a:r>
          </a:p>
          <a:p>
            <a:pPr lvl="1"/>
            <a:r>
              <a:rPr lang="en-US" dirty="0" smtClean="0"/>
              <a:t>Knowing what system a remote user is operating</a:t>
            </a:r>
          </a:p>
          <a:p>
            <a:pPr lvl="1"/>
            <a:r>
              <a:rPr lang="en-US" dirty="0" smtClean="0"/>
              <a:t>The attacked system’s password and login accounts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Trojan Programs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Linux Trojan programs are sometimes disguised as legitimate programs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Trojan programs can use legitimate outbound ports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Firewalls and IDSs cannot identify this traffic as malicious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Example: Sheepshank 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It is easier to protect systems from already identified Trojan programs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err="1" smtClean="0"/>
              <a:t>Trojan.Linux.JBellz</a:t>
            </a:r>
            <a:endParaRPr lang="en-US" dirty="0" smtClean="0"/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Remote Shell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err="1" smtClean="0"/>
              <a:t>Dextenea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Trojan Programs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err="1" smtClean="0"/>
              <a:t>Rootkits</a:t>
            </a:r>
            <a:endParaRPr lang="en-US" dirty="0" smtClean="0"/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Contain Trojan binary programs ready to be installed by an intruder with root access to the system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Attacker hide the tools used for later attacks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Replace legitimate commands with Trojan programs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Example: LRK5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Security testers should check their Linux systems for </a:t>
            </a:r>
            <a:r>
              <a:rPr lang="en-US" dirty="0" err="1" smtClean="0"/>
              <a:t>rootkits</a:t>
            </a:r>
            <a:endParaRPr lang="en-US" dirty="0" smtClean="0"/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err="1" smtClean="0"/>
              <a:t>Rootkit</a:t>
            </a:r>
            <a:r>
              <a:rPr lang="en-US" dirty="0" smtClean="0"/>
              <a:t> Hunter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err="1" smtClean="0"/>
              <a:t>Chkrootkit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78</a:t>
            </a:fld>
            <a:endParaRPr lang="en-SG"/>
          </a:p>
        </p:txBody>
      </p:sp>
      <p:pic>
        <p:nvPicPr>
          <p:cNvPr id="6" name="Picture 6" descr="Fig09-21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</a:blip>
          <a:srcRect/>
          <a:stretch>
            <a:fillRect/>
          </a:stretch>
        </p:blipFill>
        <p:spPr bwMode="auto">
          <a:xfrm>
            <a:off x="1295399" y="762000"/>
            <a:ext cx="75637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43000" y="5562600"/>
            <a:ext cx="5013176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http://la-samhna.de/library/rootkits/list.html</a:t>
            </a:r>
            <a:r>
              <a:rPr lang="en-GB" dirty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79</a:t>
            </a:fld>
            <a:endParaRPr lang="en-SG"/>
          </a:p>
        </p:txBody>
      </p:sp>
      <p:pic>
        <p:nvPicPr>
          <p:cNvPr id="6" name="Picture 4" descr="Fig09-24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1063625" y="1139825"/>
            <a:ext cx="7013575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OS Vulnerabilities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Microsoft integrates many of its products into a single packet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Good software engineering practice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Creates a single point of failure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Security testers should search for vulnerabilities on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The OS they are testing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Any application running on the server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Good information sources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Common Vulnerabilities and Exposures (CVE) site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Vendor Web site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80</a:t>
            </a:fld>
            <a:endParaRPr lang="en-SG"/>
          </a:p>
        </p:txBody>
      </p:sp>
      <p:pic>
        <p:nvPicPr>
          <p:cNvPr id="6" name="Picture 4" descr="Fig09-29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762000" y="1793875"/>
            <a:ext cx="7620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Vulnerabilities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9 Exercise </a:t>
            </a:r>
            <a:r>
              <a:rPr lang="en-US" dirty="0"/>
              <a:t>9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Password Cracking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Passwords are usually hashed and stored in /etc/shadow</a:t>
            </a:r>
          </a:p>
          <a:p>
            <a:r>
              <a:rPr lang="en-US" dirty="0" smtClean="0"/>
              <a:t>This file should only be readable by root</a:t>
            </a:r>
          </a:p>
          <a:p>
            <a:r>
              <a:rPr lang="en-US" dirty="0" smtClean="0"/>
              <a:t>John the Ripper is another password cracking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3528" y="407707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6.5 million unique hashed LinkedIn passwords found online:</a:t>
            </a:r>
          </a:p>
          <a:p>
            <a:r>
              <a:rPr lang="en-SG" sz="2400" dirty="0" smtClean="0">
                <a:solidFill>
                  <a:srgbClr val="0000CC"/>
                </a:solidFill>
              </a:rPr>
              <a:t>http://www.pcworld.com/article/257045/6_5m_linkedin_passwords_posted_online_after_apparent_hack.html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Password Cracking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9 Exercises </a:t>
            </a:r>
            <a:r>
              <a:rPr lang="en-US" dirty="0" smtClean="0"/>
              <a:t>10, 11</a:t>
            </a:r>
            <a:r>
              <a:rPr lang="en-US" dirty="0" smtClean="0"/>
              <a:t>, </a:t>
            </a:r>
            <a:r>
              <a:rPr lang="en-US" dirty="0" smtClean="0"/>
              <a:t>12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NetBIOS Basics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Network Basic Input Output System (NetBIOS)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Programming interface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Allows computer communication over a LAN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Used to share files and printers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NetBIOS names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Computer names on Windows systems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Limit of 16 characters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Last character identifies type of service running, so 15 characters left for computer name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Must be unique on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6179</TotalTime>
  <Words>2360</Words>
  <Application>Microsoft Office PowerPoint</Application>
  <PresentationFormat>On-screen Show (4:3)</PresentationFormat>
  <Paragraphs>521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宋体</vt:lpstr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9 Operating System Vulnerabilities </vt:lpstr>
      <vt:lpstr>Vulnerability Research</vt:lpstr>
      <vt:lpstr>Common Vulnerability and Exposure (CVE)</vt:lpstr>
      <vt:lpstr>Vulnerability Archives</vt:lpstr>
      <vt:lpstr>CVE website</vt:lpstr>
      <vt:lpstr>Test for vulnerabilities</vt:lpstr>
      <vt:lpstr>Test the vulnerabilities</vt:lpstr>
      <vt:lpstr>Microsoft OS Vulnerabilities</vt:lpstr>
      <vt:lpstr>NetBIOS Basics</vt:lpstr>
      <vt:lpstr>NetBIOS</vt:lpstr>
      <vt:lpstr>NetBIOS (continued)</vt:lpstr>
      <vt:lpstr>PowerPoint Presentation</vt:lpstr>
      <vt:lpstr>PowerPoint Presentation</vt:lpstr>
      <vt:lpstr>NetBIOS Null Sessions</vt:lpstr>
      <vt:lpstr>Enumeration</vt:lpstr>
      <vt:lpstr>NetBIOS Enumeration Tools</vt:lpstr>
      <vt:lpstr>PowerPoint Presentation</vt:lpstr>
      <vt:lpstr>PowerPoint Presentation</vt:lpstr>
      <vt:lpstr>PowerPoint Presentation</vt:lpstr>
      <vt:lpstr>NetBIOS Enumeration Tools</vt:lpstr>
      <vt:lpstr>Viewing Shared Resources</vt:lpstr>
      <vt:lpstr>Additional Enumeration Tools</vt:lpstr>
      <vt:lpstr>NetScanTools Pro</vt:lpstr>
      <vt:lpstr>PowerPoint Presentation</vt:lpstr>
      <vt:lpstr>PowerPoint Presentation</vt:lpstr>
      <vt:lpstr>Hyena</vt:lpstr>
      <vt:lpstr>PowerPoint Presentation</vt:lpstr>
      <vt:lpstr>Nessus</vt:lpstr>
      <vt:lpstr>PowerPoint Presentation</vt:lpstr>
      <vt:lpstr>PowerPoint Presentation</vt:lpstr>
      <vt:lpstr>PowerPoint Presentation</vt:lpstr>
      <vt:lpstr>Nessus (continued)</vt:lpstr>
      <vt:lpstr>PowerPoint Presentation</vt:lpstr>
      <vt:lpstr>PowerPoint Presentation</vt:lpstr>
      <vt:lpstr>PowerPoint Presentation</vt:lpstr>
      <vt:lpstr>OpenVAS</vt:lpstr>
      <vt:lpstr>OpenVAS</vt:lpstr>
      <vt:lpstr>OpenVAS</vt:lpstr>
      <vt:lpstr>OpenVAS</vt:lpstr>
      <vt:lpstr>Remote Procedure Call (RPC)</vt:lpstr>
      <vt:lpstr>Server Message Block (SMB)</vt:lpstr>
      <vt:lpstr>Common Internet File System (CIFS)</vt:lpstr>
      <vt:lpstr>Understanding Samba</vt:lpstr>
      <vt:lpstr>Closing SMB Ports</vt:lpstr>
      <vt:lpstr>SMB / CIFS</vt:lpstr>
      <vt:lpstr>Sticky Keys and Utility Manager</vt:lpstr>
      <vt:lpstr>Sticky Keys</vt:lpstr>
      <vt:lpstr>Windows Authentication  – LM Hash</vt:lpstr>
      <vt:lpstr>Windows Authentication - NTLM</vt:lpstr>
      <vt:lpstr>Windows Password Dumping</vt:lpstr>
      <vt:lpstr>Password Cracking</vt:lpstr>
      <vt:lpstr>Vulnerabilities in Microsoft Services</vt:lpstr>
      <vt:lpstr>Patching Systems</vt:lpstr>
      <vt:lpstr>Antivirus Solutions</vt:lpstr>
      <vt:lpstr>Enable Logging and Review Logs Regularly</vt:lpstr>
      <vt:lpstr>Disable Unused or Unneeded Services</vt:lpstr>
      <vt:lpstr>Other Security Best Practices</vt:lpstr>
      <vt:lpstr>Exercise: Alternate Data Stream</vt:lpstr>
      <vt:lpstr>Backdoors</vt:lpstr>
      <vt:lpstr>Netcat</vt:lpstr>
      <vt:lpstr>Enumerating the *NIX Operating System</vt:lpstr>
      <vt:lpstr>UNIX Enumeration</vt:lpstr>
      <vt:lpstr>PowerPoint Presentation</vt:lpstr>
      <vt:lpstr>PowerPoint Presentation</vt:lpstr>
      <vt:lpstr>Linux OS Vulnerabilities</vt:lpstr>
      <vt:lpstr>PowerPoint Presentation</vt:lpstr>
      <vt:lpstr>PowerPoint Presentation</vt:lpstr>
      <vt:lpstr>Linux OS Vulnerabilities (continued)</vt:lpstr>
      <vt:lpstr>PowerPoint Presentation</vt:lpstr>
      <vt:lpstr>PowerPoint Presentation</vt:lpstr>
      <vt:lpstr>PowerPoint Presentation</vt:lpstr>
      <vt:lpstr>Linux OS Vulnerabilities (continued)</vt:lpstr>
      <vt:lpstr>PowerPoint Presentation</vt:lpstr>
      <vt:lpstr>PowerPoint Presentation</vt:lpstr>
      <vt:lpstr>Remote Access Attacks on Linux Systems</vt:lpstr>
      <vt:lpstr>Linux Trojan Programs</vt:lpstr>
      <vt:lpstr>Linux Trojan Programs</vt:lpstr>
      <vt:lpstr>PowerPoint Presentation</vt:lpstr>
      <vt:lpstr>PowerPoint Presentation</vt:lpstr>
      <vt:lpstr>PowerPoint Presentation</vt:lpstr>
      <vt:lpstr>Linux Vulnerabilities</vt:lpstr>
      <vt:lpstr>Linux Password Cracking</vt:lpstr>
      <vt:lpstr>Linux Password Cracking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95</cp:revision>
  <dcterms:created xsi:type="dcterms:W3CDTF">2012-02-22T05:39:57Z</dcterms:created>
  <dcterms:modified xsi:type="dcterms:W3CDTF">2020-10-14T06:32:24Z</dcterms:modified>
</cp:coreProperties>
</file>