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24"/>
  </p:notesMasterIdLst>
  <p:sldIdLst>
    <p:sldId id="295" r:id="rId2"/>
    <p:sldId id="258" r:id="rId3"/>
    <p:sldId id="296" r:id="rId4"/>
    <p:sldId id="297" r:id="rId5"/>
    <p:sldId id="310" r:id="rId6"/>
    <p:sldId id="298" r:id="rId7"/>
    <p:sldId id="300" r:id="rId8"/>
    <p:sldId id="311" r:id="rId9"/>
    <p:sldId id="299" r:id="rId10"/>
    <p:sldId id="303" r:id="rId11"/>
    <p:sldId id="304" r:id="rId12"/>
    <p:sldId id="305" r:id="rId13"/>
    <p:sldId id="306" r:id="rId14"/>
    <p:sldId id="307" r:id="rId15"/>
    <p:sldId id="312" r:id="rId16"/>
    <p:sldId id="308" r:id="rId17"/>
    <p:sldId id="309" r:id="rId18"/>
    <p:sldId id="313" r:id="rId19"/>
    <p:sldId id="314" r:id="rId20"/>
    <p:sldId id="316" r:id="rId21"/>
    <p:sldId id="315" r:id="rId22"/>
    <p:sldId id="317"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AB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02" autoAdjust="0"/>
    <p:restoredTop sz="92059" autoAdjust="0"/>
  </p:normalViewPr>
  <p:slideViewPr>
    <p:cSldViewPr>
      <p:cViewPr varScale="1">
        <p:scale>
          <a:sx n="69" d="100"/>
          <a:sy n="69" d="100"/>
        </p:scale>
        <p:origin x="1044"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ABE81BA0-69D2-4249-AFAD-1E1F7F941529}" type="datetimeFigureOut">
              <a:rPr lang="en-GB"/>
              <a:pPr>
                <a:defRPr/>
              </a:pPr>
              <a:t>25/01/2021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2FE493F-A2F7-4549-BA1E-D203250F64D6}" type="slidenum">
              <a:rPr lang="en-GB" altLang="en-US"/>
              <a:pPr>
                <a:defRPr/>
              </a:pPr>
              <a:t>‹#›</a:t>
            </a:fld>
            <a:endParaRPr lang="en-GB" altLang="en-US"/>
          </a:p>
        </p:txBody>
      </p:sp>
    </p:spTree>
    <p:extLst>
      <p:ext uri="{BB962C8B-B14F-4D97-AF65-F5344CB8AC3E}">
        <p14:creationId xmlns:p14="http://schemas.microsoft.com/office/powerpoint/2010/main" val="11282619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3"/>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3998804C-7314-41F8-9648-B97C06432D0F}" type="datetimeFigureOut">
              <a:rPr lang="en-US" smtClean="0"/>
              <a:pPr>
                <a:defRPr/>
              </a:pPr>
              <a:t>1/25/2021</a:t>
            </a:fld>
            <a:endParaRPr lang="en-GB"/>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n-GB"/>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a:defRPr/>
            </a:pPr>
            <a:fld id="{52176D69-38F7-4A55-9DE3-2F6032E3161D}" type="slidenum">
              <a:rPr lang="en-GB" altLang="en-US" smtClean="0"/>
              <a:pPr>
                <a:defRPr/>
              </a:pPr>
              <a:t>‹#›</a:t>
            </a:fld>
            <a:endParaRPr lang="en-GB" altLang="en-US"/>
          </a:p>
        </p:txBody>
      </p:sp>
    </p:spTree>
    <p:extLst>
      <p:ext uri="{BB962C8B-B14F-4D97-AF65-F5344CB8AC3E}">
        <p14:creationId xmlns:p14="http://schemas.microsoft.com/office/powerpoint/2010/main" val="60053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FF4665B0-50A4-4DF6-9629-90D46F5E2AEA}" type="datetimeFigureOut">
              <a:rPr lang="en-US" smtClean="0"/>
              <a:pPr>
                <a:defRPr/>
              </a:pPr>
              <a:t>1/25/2021</a:t>
            </a:fld>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5AF25B6E-B18E-43A6-BE5E-4B3C3A6D3F38}" type="slidenum">
              <a:rPr lang="en-GB" altLang="en-US" smtClean="0"/>
              <a:pPr>
                <a:defRPr/>
              </a:pPr>
              <a:t>‹#›</a:t>
            </a:fld>
            <a:endParaRPr lang="en-GB" altLang="en-US"/>
          </a:p>
        </p:txBody>
      </p:sp>
    </p:spTree>
    <p:extLst>
      <p:ext uri="{BB962C8B-B14F-4D97-AF65-F5344CB8AC3E}">
        <p14:creationId xmlns:p14="http://schemas.microsoft.com/office/powerpoint/2010/main" val="101717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315DD057-42FE-4419-8A2C-D75D7C3EB97C}" type="datetimeFigureOut">
              <a:rPr lang="en-US" smtClean="0"/>
              <a:pPr>
                <a:defRPr/>
              </a:pPr>
              <a:t>1/25/2021</a:t>
            </a:fld>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DB474379-4E8F-4BF7-83FB-76B90DD2336A}" type="slidenum">
              <a:rPr lang="en-GB" altLang="en-US" smtClean="0"/>
              <a:pPr>
                <a:defRPr/>
              </a:pPr>
              <a:t>‹#›</a:t>
            </a:fld>
            <a:endParaRPr lang="en-GB" altLang="en-US"/>
          </a:p>
        </p:txBody>
      </p:sp>
    </p:spTree>
    <p:extLst>
      <p:ext uri="{BB962C8B-B14F-4D97-AF65-F5344CB8AC3E}">
        <p14:creationId xmlns:p14="http://schemas.microsoft.com/office/powerpoint/2010/main" val="1754325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C4CB2FC2-69C8-462D-B4B5-6F16EACA81D0}" type="datetimeFigureOut">
              <a:rPr lang="en-US" smtClean="0"/>
              <a:pPr>
                <a:defRPr/>
              </a:pPr>
              <a:t>1/25/2021</a:t>
            </a:fld>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D4D827CA-570F-4D9B-A638-66F1E83C5C13}" type="slidenum">
              <a:rPr lang="en-GB" altLang="en-US" smtClean="0"/>
              <a:pPr>
                <a:defRPr/>
              </a:pPr>
              <a:t>‹#›</a:t>
            </a:fld>
            <a:endParaRPr lang="en-GB" altLang="en-US"/>
          </a:p>
        </p:txBody>
      </p:sp>
    </p:spTree>
    <p:extLst>
      <p:ext uri="{BB962C8B-B14F-4D97-AF65-F5344CB8AC3E}">
        <p14:creationId xmlns:p14="http://schemas.microsoft.com/office/powerpoint/2010/main" val="3100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fld id="{270CAF1B-FFC3-4DC2-81D7-A58DFDB6E891}" type="datetimeFigureOut">
              <a:rPr lang="en-US" smtClean="0"/>
              <a:pPr>
                <a:defRPr/>
              </a:pPr>
              <a:t>1/25/2021</a:t>
            </a:fld>
            <a:endParaRPr lang="en-GB"/>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en-GB"/>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a:defRPr/>
            </a:pPr>
            <a:fld id="{B0F7C0AF-9E55-4BBB-B792-CE38946D944B}" type="slidenum">
              <a:rPr lang="en-GB" altLang="en-US" smtClean="0"/>
              <a:pPr>
                <a:defRPr/>
              </a:pPr>
              <a:t>‹#›</a:t>
            </a:fld>
            <a:endParaRPr lang="en-GB" altLang="en-US"/>
          </a:p>
        </p:txBody>
      </p:sp>
    </p:spTree>
    <p:extLst>
      <p:ext uri="{BB962C8B-B14F-4D97-AF65-F5344CB8AC3E}">
        <p14:creationId xmlns:p14="http://schemas.microsoft.com/office/powerpoint/2010/main" val="127239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4EFC9B68-88C6-423A-992E-917165BD24A6}" type="datetimeFigureOut">
              <a:rPr lang="en-US" smtClean="0"/>
              <a:pPr>
                <a:defRPr/>
              </a:pPr>
              <a:t>1/25/2021</a:t>
            </a:fld>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1E1D8426-2A2A-4E64-8B49-505FE8800737}" type="slidenum">
              <a:rPr lang="en-GB" altLang="en-US" smtClean="0"/>
              <a:pPr>
                <a:defRPr/>
              </a:pPr>
              <a:t>‹#›</a:t>
            </a:fld>
            <a:endParaRPr lang="en-GB" altLang="en-US"/>
          </a:p>
        </p:txBody>
      </p:sp>
    </p:spTree>
    <p:extLst>
      <p:ext uri="{BB962C8B-B14F-4D97-AF65-F5344CB8AC3E}">
        <p14:creationId xmlns:p14="http://schemas.microsoft.com/office/powerpoint/2010/main" val="218135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1373C8A-E26C-4F9E-84C7-9F1A7DB7F8A5}" type="datetimeFigureOut">
              <a:rPr lang="en-US" smtClean="0"/>
              <a:pPr>
                <a:defRPr/>
              </a:pPr>
              <a:t>1/25/2021</a:t>
            </a:fld>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D0D951D5-EB51-4D84-A01E-F6AA76EA79A8}" type="slidenum">
              <a:rPr lang="en-GB" altLang="en-US" smtClean="0"/>
              <a:pPr>
                <a:defRPr/>
              </a:pPr>
              <a:t>‹#›</a:t>
            </a:fld>
            <a:endParaRPr lang="en-GB" altLang="en-US"/>
          </a:p>
        </p:txBody>
      </p:sp>
    </p:spTree>
    <p:extLst>
      <p:ext uri="{BB962C8B-B14F-4D97-AF65-F5344CB8AC3E}">
        <p14:creationId xmlns:p14="http://schemas.microsoft.com/office/powerpoint/2010/main" val="135279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fld id="{E7C8072D-5E8B-4407-88E6-D730C2B35D81}" type="datetimeFigureOut">
              <a:rPr lang="en-US" smtClean="0"/>
              <a:pPr>
                <a:defRPr/>
              </a:pPr>
              <a:t>1/25/2021</a:t>
            </a:fld>
            <a:endParaRPr lang="en-GB"/>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n-GB"/>
          </a:p>
        </p:txBody>
      </p:sp>
      <p:sp>
        <p:nvSpPr>
          <p:cNvPr id="5" name="Slide Number Placeholder 4"/>
          <p:cNvSpPr>
            <a:spLocks noGrp="1"/>
          </p:cNvSpPr>
          <p:nvPr>
            <p:ph type="sldNum" sz="quarter" idx="12"/>
          </p:nvPr>
        </p:nvSpPr>
        <p:spPr/>
        <p:txBody>
          <a:bodyPr/>
          <a:lstStyle/>
          <a:p>
            <a:pPr>
              <a:defRPr/>
            </a:pPr>
            <a:fld id="{AF8620C8-3578-415D-9D38-0AC61D18058C}" type="slidenum">
              <a:rPr lang="en-GB" altLang="en-US" smtClean="0"/>
              <a:pPr>
                <a:defRPr/>
              </a:pPr>
              <a:t>‹#›</a:t>
            </a:fld>
            <a:endParaRPr lang="en-GB" altLang="en-US"/>
          </a:p>
        </p:txBody>
      </p:sp>
    </p:spTree>
    <p:extLst>
      <p:ext uri="{BB962C8B-B14F-4D97-AF65-F5344CB8AC3E}">
        <p14:creationId xmlns:p14="http://schemas.microsoft.com/office/powerpoint/2010/main" val="223556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A7E99BC-4A4B-4C54-8D46-E972EF2E24E9}" type="datetimeFigureOut">
              <a:rPr lang="en-US" smtClean="0"/>
              <a:pPr>
                <a:defRPr/>
              </a:pPr>
              <a:t>1/25/2021</a:t>
            </a:fld>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146B9298-4AEF-42B3-BD22-241924FAAB65}" type="slidenum">
              <a:rPr lang="en-GB" altLang="en-US" smtClean="0"/>
              <a:pPr>
                <a:defRPr/>
              </a:pPr>
              <a:t>‹#›</a:t>
            </a:fld>
            <a:endParaRPr lang="en-GB" altLang="en-US"/>
          </a:p>
        </p:txBody>
      </p:sp>
    </p:spTree>
    <p:extLst>
      <p:ext uri="{BB962C8B-B14F-4D97-AF65-F5344CB8AC3E}">
        <p14:creationId xmlns:p14="http://schemas.microsoft.com/office/powerpoint/2010/main" val="178143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fld id="{540043DC-1774-4EA2-8C09-035D1662968B}" type="datetimeFigureOut">
              <a:rPr lang="en-US" smtClean="0"/>
              <a:pPr>
                <a:defRPr/>
              </a:pPr>
              <a:t>1/25/2021</a:t>
            </a:fld>
            <a:endParaRPr lang="en-GB"/>
          </a:p>
        </p:txBody>
      </p:sp>
      <p:sp>
        <p:nvSpPr>
          <p:cNvPr id="10" name="Footer Placeholder 9"/>
          <p:cNvSpPr>
            <a:spLocks noGrp="1"/>
          </p:cNvSpPr>
          <p:nvPr>
            <p:ph type="ftr" sz="quarter" idx="11"/>
          </p:nvPr>
        </p:nvSpPr>
        <p:spPr/>
        <p:txBody>
          <a:bodyPr/>
          <a:lstStyle/>
          <a:p>
            <a:pPr>
              <a:defRPr/>
            </a:pPr>
            <a:endParaRPr lang="en-GB"/>
          </a:p>
        </p:txBody>
      </p:sp>
      <p:sp>
        <p:nvSpPr>
          <p:cNvPr id="11" name="Slide Number Placeholder 10"/>
          <p:cNvSpPr>
            <a:spLocks noGrp="1"/>
          </p:cNvSpPr>
          <p:nvPr>
            <p:ph type="sldNum" sz="quarter" idx="12"/>
          </p:nvPr>
        </p:nvSpPr>
        <p:spPr/>
        <p:txBody>
          <a:bodyPr/>
          <a:lstStyle/>
          <a:p>
            <a:pPr>
              <a:defRPr/>
            </a:pPr>
            <a:fld id="{0AB7BA03-4736-4513-9685-E95FAA3FE7E3}" type="slidenum">
              <a:rPr lang="en-GB" altLang="en-US" smtClean="0"/>
              <a:pPr>
                <a:defRPr/>
              </a:pPr>
              <a:t>‹#›</a:t>
            </a:fld>
            <a:endParaRPr lang="en-GB" altLang="en-US"/>
          </a:p>
        </p:txBody>
      </p:sp>
    </p:spTree>
    <p:extLst>
      <p:ext uri="{BB962C8B-B14F-4D97-AF65-F5344CB8AC3E}">
        <p14:creationId xmlns:p14="http://schemas.microsoft.com/office/powerpoint/2010/main" val="3007583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fld id="{44B804F4-886C-4A98-B722-141DF23DA482}" type="datetimeFigureOut">
              <a:rPr lang="en-US" smtClean="0"/>
              <a:pPr>
                <a:defRPr/>
              </a:pPr>
              <a:t>1/25/2021</a:t>
            </a:fld>
            <a:endParaRPr lang="en-GB"/>
          </a:p>
        </p:txBody>
      </p:sp>
      <p:sp>
        <p:nvSpPr>
          <p:cNvPr id="10" name="Slide Number Placeholder 9"/>
          <p:cNvSpPr>
            <a:spLocks noGrp="1"/>
          </p:cNvSpPr>
          <p:nvPr>
            <p:ph type="sldNum" sz="quarter" idx="12"/>
          </p:nvPr>
        </p:nvSpPr>
        <p:spPr/>
        <p:txBody>
          <a:bodyPr/>
          <a:lstStyle/>
          <a:p>
            <a:pPr>
              <a:defRPr/>
            </a:pPr>
            <a:fld id="{B554D133-AB52-4DFA-AF5D-38B1ACD419B1}" type="slidenum">
              <a:rPr lang="en-GB" altLang="en-US" smtClean="0"/>
              <a:pPr>
                <a:defRPr/>
              </a:pPr>
              <a:t>‹#›</a:t>
            </a:fld>
            <a:endParaRPr lang="en-GB" altLang="en-US"/>
          </a:p>
        </p:txBody>
      </p:sp>
    </p:spTree>
    <p:extLst>
      <p:ext uri="{BB962C8B-B14F-4D97-AF65-F5344CB8AC3E}">
        <p14:creationId xmlns:p14="http://schemas.microsoft.com/office/powerpoint/2010/main" val="10721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fld id="{B6A467A4-DB60-43D3-8EA3-AEFB7F81D74D}" type="datetimeFigureOut">
              <a:rPr lang="en-US" smtClean="0"/>
              <a:pPr>
                <a:defRPr/>
              </a:pPr>
              <a:t>1/25/2021</a:t>
            </a:fld>
            <a:endParaRPr lang="en-GB"/>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en-GB"/>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D4313F00-98C0-46E5-A4D7-974BFEB2885C}" type="slidenum">
              <a:rPr lang="en-GB" altLang="en-US" smtClean="0"/>
              <a:pPr>
                <a:defRPr/>
              </a:pPr>
              <a:t>‹#›</a:t>
            </a:fld>
            <a:endParaRPr lang="en-GB" altLang="en-US"/>
          </a:p>
        </p:txBody>
      </p:sp>
    </p:spTree>
    <p:extLst>
      <p:ext uri="{BB962C8B-B14F-4D97-AF65-F5344CB8AC3E}">
        <p14:creationId xmlns:p14="http://schemas.microsoft.com/office/powerpoint/2010/main" val="192458405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200" b="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ortswigger.net/web-security/csr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expressjs.com/en/resources/middleware/csurf.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owasp.org/www-community/attacks/csr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15816" y="2348880"/>
            <a:ext cx="3427095" cy="713591"/>
            <a:chOff x="3632708" y="2833997"/>
            <a:chExt cx="4569460" cy="951454"/>
          </a:xfrm>
        </p:grpSpPr>
        <p:grpSp>
          <p:nvGrpSpPr>
            <p:cNvPr id="7" name="Group 6"/>
            <p:cNvGrpSpPr/>
            <p:nvPr/>
          </p:nvGrpSpPr>
          <p:grpSpPr>
            <a:xfrm>
              <a:off x="3632708" y="2833997"/>
              <a:ext cx="4569460" cy="920676"/>
              <a:chOff x="3513836" y="2898005"/>
              <a:chExt cx="4569460" cy="920676"/>
            </a:xfrm>
          </p:grpSpPr>
          <p:sp>
            <p:nvSpPr>
              <p:cNvPr id="6" name="TextBox 5"/>
              <p:cNvSpPr txBox="1"/>
              <p:nvPr/>
            </p:nvSpPr>
            <p:spPr>
              <a:xfrm>
                <a:off x="4418965" y="2898005"/>
                <a:ext cx="3664331" cy="738664"/>
              </a:xfrm>
              <a:prstGeom prst="rect">
                <a:avLst/>
              </a:prstGeom>
              <a:noFill/>
            </p:spPr>
            <p:txBody>
              <a:bodyPr wrap="square" rtlCol="0">
                <a:spAutoFit/>
              </a:bodyPr>
              <a:lstStyle/>
              <a:p>
                <a:r>
                  <a:rPr lang="en-SG" sz="3000" b="1" dirty="0" err="1">
                    <a:solidFill>
                      <a:srgbClr val="434A54"/>
                    </a:solidFill>
                    <a:latin typeface="Raleway" panose="020B0503030101060003" pitchFamily="34" charset="0"/>
                  </a:rPr>
                  <a:t>SecureCoding</a:t>
                </a:r>
                <a:endParaRPr lang="en-SG" sz="3000" b="1" dirty="0">
                  <a:solidFill>
                    <a:srgbClr val="434A54"/>
                  </a:solidFill>
                  <a:latin typeface="Raleway" panose="020B0503030101060003" pitchFamily="34" charset="0"/>
                </a:endParaRPr>
              </a:p>
            </p:txBody>
          </p:sp>
          <p:pic>
            <p:nvPicPr>
              <p:cNvPr id="1026" name="Picture 2" descr="https://securecoding-mimosa.herokuapp.com/images/logo-1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836" y="2913552"/>
                <a:ext cx="905129" cy="90512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4556125" y="3354564"/>
              <a:ext cx="3435731" cy="430887"/>
            </a:xfrm>
            <a:prstGeom prst="rect">
              <a:avLst/>
            </a:prstGeom>
            <a:noFill/>
          </p:spPr>
          <p:txBody>
            <a:bodyPr wrap="square" rtlCol="0">
              <a:spAutoFit/>
            </a:bodyPr>
            <a:lstStyle/>
            <a:p>
              <a:r>
                <a:rPr lang="en-SG" sz="1500" b="1" dirty="0" smtClean="0">
                  <a:solidFill>
                    <a:schemeClr val="accent6">
                      <a:lumMod val="60000"/>
                      <a:lumOff val="40000"/>
                    </a:schemeClr>
                  </a:solidFill>
                  <a:latin typeface="Raleway" panose="020B0503030101060003" pitchFamily="34" charset="0"/>
                </a:rPr>
                <a:t>Cross Site Request Forgery</a:t>
              </a:r>
              <a:endParaRPr lang="en-SG" sz="1500" b="1" dirty="0">
                <a:solidFill>
                  <a:schemeClr val="accent6">
                    <a:lumMod val="60000"/>
                    <a:lumOff val="40000"/>
                  </a:schemeClr>
                </a:solidFill>
                <a:latin typeface="Raleway" panose="020B0503030101060003" pitchFamily="34" charset="0"/>
              </a:endParaRPr>
            </a:p>
          </p:txBody>
        </p:sp>
      </p:grpSp>
    </p:spTree>
    <p:extLst>
      <p:ext uri="{BB962C8B-B14F-4D97-AF65-F5344CB8AC3E}">
        <p14:creationId xmlns:p14="http://schemas.microsoft.com/office/powerpoint/2010/main" val="1143609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Logging out</a:t>
            </a:r>
            <a:endParaRPr lang="en-SG" dirty="0"/>
          </a:p>
        </p:txBody>
      </p:sp>
      <p:sp>
        <p:nvSpPr>
          <p:cNvPr id="3" name="Content Placeholder 2"/>
          <p:cNvSpPr>
            <a:spLocks noGrp="1"/>
          </p:cNvSpPr>
          <p:nvPr>
            <p:ph idx="1"/>
          </p:nvPr>
        </p:nvSpPr>
        <p:spPr/>
        <p:txBody>
          <a:bodyPr>
            <a:normAutofit/>
          </a:bodyPr>
          <a:lstStyle/>
          <a:p>
            <a:r>
              <a:rPr lang="en-SG" dirty="0" smtClean="0"/>
              <a:t>It is necessary to destroy the saved session values and clear the session once the use logouts to prevent session related attacks.</a:t>
            </a:r>
          </a:p>
          <a:p>
            <a:endParaRPr lang="en-SG" dirty="0"/>
          </a:p>
          <a:p>
            <a:r>
              <a:rPr lang="en-SG" dirty="0" err="1"/>
              <a:t>r</a:t>
            </a:r>
            <a:r>
              <a:rPr lang="en-SG" dirty="0" err="1" smtClean="0"/>
              <a:t>eq.session.destroy</a:t>
            </a:r>
            <a:r>
              <a:rPr lang="en-SG" dirty="0" smtClean="0"/>
              <a:t>() will clear the session for the relevant user and also initiate the removal of the session id cookie at client side.</a:t>
            </a:r>
            <a:r>
              <a:rPr lang="en-SG" dirty="0"/>
              <a:t/>
            </a:r>
            <a:br>
              <a:rPr lang="en-SG" dirty="0"/>
            </a:br>
            <a:endParaRPr lang="en-SG" dirty="0"/>
          </a:p>
        </p:txBody>
      </p:sp>
    </p:spTree>
    <p:extLst>
      <p:ext uri="{BB962C8B-B14F-4D97-AF65-F5344CB8AC3E}">
        <p14:creationId xmlns:p14="http://schemas.microsoft.com/office/powerpoint/2010/main" val="2542716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Modifying the login </a:t>
            </a:r>
            <a:r>
              <a:rPr lang="en-SG" dirty="0" err="1" smtClean="0"/>
              <a:t>ws</a:t>
            </a:r>
            <a:endParaRPr lang="en-SG" dirty="0"/>
          </a:p>
        </p:txBody>
      </p:sp>
      <p:sp>
        <p:nvSpPr>
          <p:cNvPr id="3" name="Content Placeholder 2"/>
          <p:cNvSpPr>
            <a:spLocks noGrp="1"/>
          </p:cNvSpPr>
          <p:nvPr>
            <p:ph idx="1"/>
          </p:nvPr>
        </p:nvSpPr>
        <p:spPr/>
        <p:txBody>
          <a:bodyPr/>
          <a:lstStyle/>
          <a:p>
            <a:r>
              <a:rPr lang="en-SG" dirty="0"/>
              <a:t>   </a:t>
            </a:r>
            <a:r>
              <a:rPr lang="en-SG" dirty="0" err="1"/>
              <a:t>var</a:t>
            </a:r>
            <a:r>
              <a:rPr lang="en-SG" dirty="0"/>
              <a:t> session=</a:t>
            </a:r>
            <a:r>
              <a:rPr lang="en-SG" dirty="0" err="1"/>
              <a:t>req.session</a:t>
            </a:r>
            <a:r>
              <a:rPr lang="en-SG" dirty="0"/>
              <a:t>;</a:t>
            </a:r>
          </a:p>
          <a:p>
            <a:r>
              <a:rPr lang="en-SG" dirty="0"/>
              <a:t>    </a:t>
            </a:r>
            <a:r>
              <a:rPr lang="en-SG" dirty="0" err="1"/>
              <a:t>session.role</a:t>
            </a:r>
            <a:r>
              <a:rPr lang="en-SG" dirty="0"/>
              <a:t>=role;</a:t>
            </a:r>
          </a:p>
          <a:p>
            <a:r>
              <a:rPr lang="en-SG" dirty="0"/>
              <a:t>   </a:t>
            </a:r>
            <a:r>
              <a:rPr lang="en-SG" dirty="0" err="1" smtClean="0"/>
              <a:t>session.username</a:t>
            </a:r>
            <a:r>
              <a:rPr lang="en-SG" dirty="0" smtClean="0"/>
              <a:t>=username</a:t>
            </a:r>
            <a:r>
              <a:rPr lang="en-SG" dirty="0"/>
              <a:t>;</a:t>
            </a:r>
          </a:p>
          <a:p>
            <a:endParaRPr lang="en-US" dirty="0"/>
          </a:p>
          <a:p>
            <a:endParaRPr lang="en-US" dirty="0"/>
          </a:p>
          <a:p>
            <a:endParaRPr lang="en-SG" dirty="0"/>
          </a:p>
        </p:txBody>
      </p:sp>
    </p:spTree>
    <p:extLst>
      <p:ext uri="{BB962C8B-B14F-4D97-AF65-F5344CB8AC3E}">
        <p14:creationId xmlns:p14="http://schemas.microsoft.com/office/powerpoint/2010/main" val="2227708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Checking user roles</a:t>
            </a:r>
            <a:endParaRPr lang="en-SG" dirty="0"/>
          </a:p>
        </p:txBody>
      </p:sp>
      <p:sp>
        <p:nvSpPr>
          <p:cNvPr id="3" name="Content Placeholder 2"/>
          <p:cNvSpPr>
            <a:spLocks noGrp="1"/>
          </p:cNvSpPr>
          <p:nvPr>
            <p:ph idx="1"/>
          </p:nvPr>
        </p:nvSpPr>
        <p:spPr/>
        <p:txBody>
          <a:bodyPr>
            <a:normAutofit fontScale="85000" lnSpcReduction="20000"/>
          </a:bodyPr>
          <a:lstStyle/>
          <a:p>
            <a:r>
              <a:rPr lang="en-SG" dirty="0" smtClean="0"/>
              <a:t>Middle-ware to check user has logged in with admin role:</a:t>
            </a:r>
          </a:p>
          <a:p>
            <a:r>
              <a:rPr lang="en-SG" dirty="0"/>
              <a:t> </a:t>
            </a:r>
            <a:r>
              <a:rPr lang="en-SG" dirty="0" err="1"/>
              <a:t>verifySession:function</a:t>
            </a:r>
            <a:r>
              <a:rPr lang="en-SG" dirty="0"/>
              <a:t>(</a:t>
            </a:r>
            <a:r>
              <a:rPr lang="en-SG" dirty="0" err="1"/>
              <a:t>req,res,next</a:t>
            </a:r>
            <a:r>
              <a:rPr lang="en-SG" dirty="0"/>
              <a:t>){</a:t>
            </a:r>
          </a:p>
          <a:p>
            <a:pPr marL="0" indent="0">
              <a:buNone/>
            </a:pPr>
            <a:r>
              <a:rPr lang="en-SG" dirty="0"/>
              <a:t/>
            </a:r>
            <a:br>
              <a:rPr lang="en-SG" dirty="0"/>
            </a:br>
            <a:r>
              <a:rPr lang="en-SG" dirty="0"/>
              <a:t>        </a:t>
            </a:r>
            <a:r>
              <a:rPr lang="en-SG" dirty="0" err="1"/>
              <a:t>var</a:t>
            </a:r>
            <a:r>
              <a:rPr lang="en-SG" dirty="0"/>
              <a:t> session=</a:t>
            </a:r>
            <a:r>
              <a:rPr lang="en-SG" dirty="0" err="1"/>
              <a:t>req.session</a:t>
            </a:r>
            <a:r>
              <a:rPr lang="en-SG" dirty="0"/>
              <a:t>;</a:t>
            </a:r>
          </a:p>
          <a:p>
            <a:pPr marL="0" indent="0">
              <a:buNone/>
            </a:pPr>
            <a:r>
              <a:rPr lang="en-SG" dirty="0"/>
              <a:t>        if(</a:t>
            </a:r>
            <a:r>
              <a:rPr lang="en-SG" dirty="0" err="1"/>
              <a:t>session.role</a:t>
            </a:r>
            <a:r>
              <a:rPr lang="en-SG" dirty="0"/>
              <a:t>)</a:t>
            </a:r>
          </a:p>
          <a:p>
            <a:pPr marL="0" indent="0">
              <a:buNone/>
            </a:pPr>
            <a:r>
              <a:rPr lang="en-SG" dirty="0"/>
              <a:t>            next();</a:t>
            </a:r>
          </a:p>
          <a:p>
            <a:pPr marL="0" indent="0">
              <a:buNone/>
            </a:pPr>
            <a:r>
              <a:rPr lang="en-SG" dirty="0"/>
              <a:t>        else{</a:t>
            </a:r>
          </a:p>
          <a:p>
            <a:pPr marL="0" indent="0">
              <a:buNone/>
            </a:pPr>
            <a:r>
              <a:rPr lang="en-SG" dirty="0"/>
              <a:t>            </a:t>
            </a:r>
            <a:r>
              <a:rPr lang="en-SG" dirty="0" err="1"/>
              <a:t>res.status</a:t>
            </a:r>
            <a:r>
              <a:rPr lang="en-SG" dirty="0"/>
              <a:t>(403);</a:t>
            </a:r>
          </a:p>
          <a:p>
            <a:pPr marL="0" indent="0">
              <a:buNone/>
            </a:pPr>
            <a:r>
              <a:rPr lang="en-SG" dirty="0"/>
              <a:t>            </a:t>
            </a:r>
            <a:r>
              <a:rPr lang="en-SG" dirty="0" err="1"/>
              <a:t>res.send</a:t>
            </a:r>
            <a:r>
              <a:rPr lang="en-SG" dirty="0"/>
              <a:t>(`{"</a:t>
            </a:r>
            <a:r>
              <a:rPr lang="en-SG" dirty="0" err="1"/>
              <a:t>Message":"Not</a:t>
            </a:r>
            <a:r>
              <a:rPr lang="en-SG" dirty="0"/>
              <a:t> Authorized"}`);</a:t>
            </a:r>
          </a:p>
          <a:p>
            <a:pPr marL="0" indent="0">
              <a:buNone/>
            </a:pPr>
            <a:r>
              <a:rPr lang="en-SG" dirty="0"/>
              <a:t/>
            </a:r>
            <a:br>
              <a:rPr lang="en-SG" dirty="0"/>
            </a:br>
            <a:r>
              <a:rPr lang="en-SG" dirty="0"/>
              <a:t>        }</a:t>
            </a:r>
          </a:p>
          <a:p>
            <a:pPr marL="0" indent="0">
              <a:buNone/>
            </a:pPr>
            <a:r>
              <a:rPr lang="en-SG" dirty="0"/>
              <a:t/>
            </a:r>
            <a:br>
              <a:rPr lang="en-SG" dirty="0"/>
            </a:br>
            <a:r>
              <a:rPr lang="en-SG" dirty="0"/>
              <a:t>    }</a:t>
            </a:r>
          </a:p>
        </p:txBody>
      </p:sp>
    </p:spTree>
    <p:extLst>
      <p:ext uri="{BB962C8B-B14F-4D97-AF65-F5344CB8AC3E}">
        <p14:creationId xmlns:p14="http://schemas.microsoft.com/office/powerpoint/2010/main" val="3180331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csrf</a:t>
            </a:r>
            <a:r>
              <a:rPr lang="en-SG" dirty="0" smtClean="0"/>
              <a:t> attacks</a:t>
            </a:r>
            <a:endParaRPr lang="en-SG" dirty="0"/>
          </a:p>
        </p:txBody>
      </p:sp>
      <p:sp>
        <p:nvSpPr>
          <p:cNvPr id="3" name="Content Placeholder 2"/>
          <p:cNvSpPr>
            <a:spLocks noGrp="1"/>
          </p:cNvSpPr>
          <p:nvPr>
            <p:ph idx="1"/>
          </p:nvPr>
        </p:nvSpPr>
        <p:spPr/>
        <p:txBody>
          <a:bodyPr/>
          <a:lstStyle/>
          <a:p>
            <a:r>
              <a:rPr lang="en-US" b="1" dirty="0"/>
              <a:t>P</a:t>
            </a:r>
            <a:r>
              <a:rPr lang="en-US" b="1" dirty="0" smtClean="0"/>
              <a:t>ossible </a:t>
            </a:r>
            <a:r>
              <a:rPr lang="en-US" b="1" dirty="0"/>
              <a:t>attack scenarios for CSRF</a:t>
            </a:r>
          </a:p>
          <a:p>
            <a:pPr marL="342900" indent="-342900">
              <a:buFont typeface="Arial" panose="020B0604020202020204" pitchFamily="34" charset="0"/>
              <a:buChar char="•"/>
            </a:pPr>
            <a:r>
              <a:rPr lang="en-US" dirty="0" smtClean="0">
                <a:sym typeface="Wingdings" pitchFamily="2" charset="2"/>
              </a:rPr>
              <a:t>Modifying products’ info in backend</a:t>
            </a:r>
            <a:endParaRPr lang="en-US" dirty="0">
              <a:sym typeface="Wingdings" pitchFamily="2" charset="2"/>
            </a:endParaRPr>
          </a:p>
          <a:p>
            <a:pPr marL="342900" indent="-342900">
              <a:buFont typeface="Arial" panose="020B0604020202020204" pitchFamily="34" charset="0"/>
              <a:buChar char="•"/>
            </a:pPr>
            <a:r>
              <a:rPr lang="en-US" dirty="0" smtClean="0">
                <a:sym typeface="Wingdings" pitchFamily="2" charset="2"/>
              </a:rPr>
              <a:t>Change password </a:t>
            </a:r>
            <a:r>
              <a:rPr lang="en-US" dirty="0">
                <a:sym typeface="Wingdings" pitchFamily="2" charset="2"/>
              </a:rPr>
              <a:t>function (if old one is not required)</a:t>
            </a:r>
          </a:p>
          <a:p>
            <a:pPr marL="342900" indent="-342900">
              <a:buFont typeface="Arial" panose="020B0604020202020204" pitchFamily="34" charset="0"/>
              <a:buChar char="•"/>
            </a:pPr>
            <a:r>
              <a:rPr lang="en-US" dirty="0" smtClean="0">
                <a:sym typeface="Wingdings" pitchFamily="2" charset="2"/>
              </a:rPr>
              <a:t>Deletion of data in backend</a:t>
            </a:r>
            <a:endParaRPr lang="en-US" dirty="0">
              <a:sym typeface="Wingdings" pitchFamily="2" charset="2"/>
            </a:endParaRPr>
          </a:p>
          <a:p>
            <a:pPr marL="342900" indent="-342900">
              <a:buFont typeface="Arial" panose="020B0604020202020204" pitchFamily="34" charset="0"/>
              <a:buChar char="•"/>
            </a:pPr>
            <a:r>
              <a:rPr lang="en-US" dirty="0">
                <a:sym typeface="Wingdings" pitchFamily="2" charset="2"/>
              </a:rPr>
              <a:t>…</a:t>
            </a:r>
          </a:p>
          <a:p>
            <a:pPr marL="0" indent="0">
              <a:buNone/>
            </a:pPr>
            <a:endParaRPr lang="en-US" dirty="0"/>
          </a:p>
          <a:p>
            <a:endParaRPr lang="en-US" dirty="0"/>
          </a:p>
        </p:txBody>
      </p:sp>
    </p:spTree>
    <p:extLst>
      <p:ext uri="{BB962C8B-B14F-4D97-AF65-F5344CB8AC3E}">
        <p14:creationId xmlns:p14="http://schemas.microsoft.com/office/powerpoint/2010/main" val="119570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Now a simple demo…</a:t>
            </a:r>
            <a:endParaRPr lang="en-SG" dirty="0"/>
          </a:p>
        </p:txBody>
      </p:sp>
      <p:sp>
        <p:nvSpPr>
          <p:cNvPr id="3" name="Content Placeholder 2"/>
          <p:cNvSpPr>
            <a:spLocks noGrp="1"/>
          </p:cNvSpPr>
          <p:nvPr>
            <p:ph idx="1"/>
          </p:nvPr>
        </p:nvSpPr>
        <p:spPr/>
        <p:txBody>
          <a:bodyPr>
            <a:normAutofit/>
          </a:bodyPr>
          <a:lstStyle/>
          <a:p>
            <a:r>
              <a:rPr lang="en-SG" dirty="0" smtClean="0"/>
              <a:t>User is logged in to our application as admin</a:t>
            </a:r>
          </a:p>
          <a:p>
            <a:r>
              <a:rPr lang="en-SG" dirty="0" smtClean="0"/>
              <a:t>User clicks on some malicious link that runs a hidden POST request to web server to delete some user’s account</a:t>
            </a:r>
          </a:p>
          <a:p>
            <a:r>
              <a:rPr lang="en-SG" dirty="0" smtClean="0"/>
              <a:t>Some user account is deleted without user’s knowledge!</a:t>
            </a:r>
          </a:p>
          <a:p>
            <a:pPr marL="0" indent="0">
              <a:buNone/>
            </a:pPr>
            <a:endParaRPr lang="en-US" dirty="0" smtClean="0"/>
          </a:p>
          <a:p>
            <a:pPr marL="0" indent="0">
              <a:buNone/>
            </a:pPr>
            <a:r>
              <a:rPr lang="en-US" dirty="0" smtClean="0"/>
              <a:t>It can be seen that an attacker </a:t>
            </a:r>
            <a:r>
              <a:rPr lang="en-US" dirty="0"/>
              <a:t>can send commands in the context of a </a:t>
            </a:r>
            <a:r>
              <a:rPr lang="en-US" dirty="0" smtClean="0"/>
              <a:t>legitimate </a:t>
            </a:r>
            <a:r>
              <a:rPr lang="en-US" dirty="0"/>
              <a:t>user </a:t>
            </a:r>
            <a:r>
              <a:rPr lang="en-US" dirty="0" smtClean="0"/>
              <a:t>to the server.</a:t>
            </a:r>
            <a:endParaRPr lang="en-US" dirty="0"/>
          </a:p>
          <a:p>
            <a:endParaRPr lang="en-SG" dirty="0" smtClean="0"/>
          </a:p>
        </p:txBody>
      </p:sp>
    </p:spTree>
    <p:extLst>
      <p:ext uri="{BB962C8B-B14F-4D97-AF65-F5344CB8AC3E}">
        <p14:creationId xmlns:p14="http://schemas.microsoft.com/office/powerpoint/2010/main" val="116674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 Summary for </a:t>
            </a:r>
            <a:r>
              <a:rPr lang="en-SG" dirty="0" err="1" smtClean="0"/>
              <a:t>csrf</a:t>
            </a:r>
            <a:r>
              <a:rPr lang="en-SG" dirty="0" smtClean="0"/>
              <a:t> attacks</a:t>
            </a:r>
            <a:endParaRPr lang="en-SG" dirty="0"/>
          </a:p>
        </p:txBody>
      </p:sp>
      <p:sp>
        <p:nvSpPr>
          <p:cNvPr id="3" name="Content Placeholder 2"/>
          <p:cNvSpPr>
            <a:spLocks noGrp="1"/>
          </p:cNvSpPr>
          <p:nvPr>
            <p:ph idx="1"/>
          </p:nvPr>
        </p:nvSpPr>
        <p:spPr/>
        <p:txBody>
          <a:bodyPr>
            <a:normAutofit fontScale="85000" lnSpcReduction="10000"/>
          </a:bodyPr>
          <a:lstStyle/>
          <a:p>
            <a:r>
              <a:rPr lang="en-SG" dirty="0"/>
              <a:t>F</a:t>
            </a:r>
            <a:r>
              <a:rPr lang="en-SG" dirty="0" smtClean="0"/>
              <a:t>or </a:t>
            </a:r>
            <a:r>
              <a:rPr lang="en-SG" dirty="0"/>
              <a:t>a CSRF attack to be possible, three key conditions must be in place:</a:t>
            </a:r>
          </a:p>
          <a:p>
            <a:r>
              <a:rPr lang="en-SG" b="1" dirty="0"/>
              <a:t>A relevant action.</a:t>
            </a:r>
            <a:r>
              <a:rPr lang="en-SG" dirty="0"/>
              <a:t> There is an action within the application that the attacker has a reason to induce. This might be a privileged action (such as modifying permissions for other users) or any action on user-specific data (such as changing the user's own password).</a:t>
            </a:r>
          </a:p>
          <a:p>
            <a:r>
              <a:rPr lang="en-SG" b="1" dirty="0"/>
              <a:t>Cookie-based session handling.</a:t>
            </a:r>
            <a:r>
              <a:rPr lang="en-SG" dirty="0"/>
              <a:t> Performing the action involves issuing one or more HTTP requests, and the application relies solely on session cookies to identify the user who has made the requests. There is no other mechanism in place for tracking sessions or validating user requests.</a:t>
            </a:r>
          </a:p>
          <a:p>
            <a:r>
              <a:rPr lang="en-SG" b="1" dirty="0"/>
              <a:t>No unpredictable request parameters.</a:t>
            </a:r>
            <a:r>
              <a:rPr lang="en-SG" dirty="0"/>
              <a:t> The requests that perform the action do not contain any parameters whose values the attacker cannot determine or guess. For example, when causing a user to change their password, the function is not vulnerable if an attacker needs to know the value of the existing password.</a:t>
            </a:r>
          </a:p>
          <a:p>
            <a:pPr marL="0" indent="0">
              <a:buNone/>
            </a:pPr>
            <a:r>
              <a:rPr lang="en-SG" dirty="0" smtClean="0"/>
              <a:t>(</a:t>
            </a:r>
            <a:r>
              <a:rPr lang="en-SG" dirty="0">
                <a:hlinkClick r:id="rId2"/>
              </a:rPr>
              <a:t>https://</a:t>
            </a:r>
            <a:r>
              <a:rPr lang="en-SG" dirty="0" smtClean="0">
                <a:hlinkClick r:id="rId2"/>
              </a:rPr>
              <a:t>portswigger.net/web-security/csrf</a:t>
            </a:r>
            <a:r>
              <a:rPr lang="en-SG" dirty="0" smtClean="0"/>
              <a:t>)</a:t>
            </a:r>
            <a:endParaRPr lang="en-SG" dirty="0"/>
          </a:p>
        </p:txBody>
      </p:sp>
    </p:spTree>
    <p:extLst>
      <p:ext uri="{BB962C8B-B14F-4D97-AF65-F5344CB8AC3E}">
        <p14:creationId xmlns:p14="http://schemas.microsoft.com/office/powerpoint/2010/main" val="1615825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How to prevent </a:t>
            </a:r>
            <a:r>
              <a:rPr lang="en-SG" dirty="0" err="1" smtClean="0"/>
              <a:t>csrf</a:t>
            </a:r>
            <a:r>
              <a:rPr lang="en-SG" dirty="0" smtClean="0"/>
              <a:t> attacks</a:t>
            </a:r>
            <a:endParaRPr lang="en-SG" dirty="0"/>
          </a:p>
        </p:txBody>
      </p:sp>
      <p:sp>
        <p:nvSpPr>
          <p:cNvPr id="3" name="Content Placeholder 2"/>
          <p:cNvSpPr>
            <a:spLocks noGrp="1"/>
          </p:cNvSpPr>
          <p:nvPr>
            <p:ph idx="1"/>
          </p:nvPr>
        </p:nvSpPr>
        <p:spPr>
          <a:xfrm>
            <a:off x="685800" y="2086871"/>
            <a:ext cx="7772400" cy="4050792"/>
          </a:xfrm>
        </p:spPr>
        <p:txBody>
          <a:bodyPr>
            <a:normAutofit lnSpcReduction="10000"/>
          </a:bodyPr>
          <a:lstStyle/>
          <a:p>
            <a:r>
              <a:rPr lang="en-SG" dirty="0" smtClean="0"/>
              <a:t>Embed a CSRF token in the form field</a:t>
            </a:r>
          </a:p>
          <a:p>
            <a:r>
              <a:rPr lang="en-SG" dirty="0"/>
              <a:t>A CSRF Token is a piece of data that is random, unique, and attached to a form. Often, this data is included in a hidden input tag </a:t>
            </a:r>
            <a:r>
              <a:rPr lang="en-SG" dirty="0" smtClean="0"/>
              <a:t>within the form.</a:t>
            </a:r>
            <a:endParaRPr lang="en-SG" dirty="0"/>
          </a:p>
          <a:p>
            <a:r>
              <a:rPr lang="en-SG" dirty="0" smtClean="0"/>
              <a:t>The token should be unpredictable </a:t>
            </a:r>
          </a:p>
          <a:p>
            <a:r>
              <a:rPr lang="en-SG" dirty="0" smtClean="0"/>
              <a:t>Tied </a:t>
            </a:r>
            <a:r>
              <a:rPr lang="en-SG" dirty="0"/>
              <a:t>to the user's session.</a:t>
            </a:r>
          </a:p>
          <a:p>
            <a:r>
              <a:rPr lang="en-SG" dirty="0"/>
              <a:t>Strictly validated in every case before the relevant action is executed.</a:t>
            </a:r>
          </a:p>
          <a:p>
            <a:r>
              <a:rPr lang="en-SG" dirty="0" smtClean="0"/>
              <a:t>Does the mimosa webpage have it</a:t>
            </a:r>
            <a:r>
              <a:rPr lang="en-SG" dirty="0" smtClean="0"/>
              <a:t>?</a:t>
            </a:r>
            <a:endParaRPr lang="en-SG" dirty="0"/>
          </a:p>
          <a:p>
            <a:r>
              <a:rPr lang="en-SG" dirty="0" smtClean="0"/>
              <a:t>Depending on the form, you can add in extr</a:t>
            </a:r>
            <a:r>
              <a:rPr lang="en-SG" dirty="0" smtClean="0"/>
              <a:t>a checks to ensure it is the actual user authorizing the request like using captcha, 2 factor authentication etc. </a:t>
            </a:r>
            <a:endParaRPr lang="en-SG" dirty="0" smtClean="0"/>
          </a:p>
        </p:txBody>
      </p:sp>
    </p:spTree>
    <p:extLst>
      <p:ext uri="{BB962C8B-B14F-4D97-AF65-F5344CB8AC3E}">
        <p14:creationId xmlns:p14="http://schemas.microsoft.com/office/powerpoint/2010/main" val="2831104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Generating </a:t>
            </a:r>
            <a:r>
              <a:rPr lang="en-SG" dirty="0" err="1" smtClean="0"/>
              <a:t>csrf</a:t>
            </a:r>
            <a:r>
              <a:rPr lang="en-SG" dirty="0" smtClean="0"/>
              <a:t> tokens</a:t>
            </a:r>
            <a:endParaRPr lang="en-SG" dirty="0"/>
          </a:p>
        </p:txBody>
      </p:sp>
      <p:sp>
        <p:nvSpPr>
          <p:cNvPr id="3" name="Content Placeholder 2"/>
          <p:cNvSpPr>
            <a:spLocks noGrp="1"/>
          </p:cNvSpPr>
          <p:nvPr>
            <p:ph idx="1"/>
          </p:nvPr>
        </p:nvSpPr>
        <p:spPr/>
        <p:txBody>
          <a:bodyPr/>
          <a:lstStyle/>
          <a:p>
            <a:r>
              <a:rPr lang="en-SG" dirty="0" smtClean="0"/>
              <a:t>You can implement your own middleware to generate and check your </a:t>
            </a:r>
            <a:r>
              <a:rPr lang="en-SG" dirty="0" err="1" smtClean="0"/>
              <a:t>csrf</a:t>
            </a:r>
            <a:r>
              <a:rPr lang="en-SG" dirty="0" smtClean="0"/>
              <a:t> token with Node JS Crypto Library</a:t>
            </a:r>
          </a:p>
          <a:p>
            <a:endParaRPr lang="en-SG" dirty="0"/>
          </a:p>
          <a:p>
            <a:r>
              <a:rPr lang="en-SG" dirty="0" err="1" smtClean="0"/>
              <a:t>Csurf</a:t>
            </a:r>
            <a:r>
              <a:rPr lang="en-SG" dirty="0" smtClean="0"/>
              <a:t> library is another library that implements the middleware for you</a:t>
            </a:r>
          </a:p>
          <a:p>
            <a:endParaRPr lang="en-SG" dirty="0"/>
          </a:p>
          <a:p>
            <a:r>
              <a:rPr lang="en-SG" dirty="0">
                <a:hlinkClick r:id="rId2"/>
              </a:rPr>
              <a:t>http://expressjs.com/en/resources/middleware/csurf.html</a:t>
            </a:r>
            <a:r>
              <a:rPr lang="en-SG" dirty="0" smtClean="0"/>
              <a:t>  </a:t>
            </a:r>
          </a:p>
          <a:p>
            <a:endParaRPr lang="en-SG" dirty="0"/>
          </a:p>
          <a:p>
            <a:r>
              <a:rPr lang="en-SG" dirty="0" smtClean="0"/>
              <a:t>The </a:t>
            </a:r>
            <a:r>
              <a:rPr lang="en-SG" dirty="0" err="1" smtClean="0"/>
              <a:t>csrf</a:t>
            </a:r>
            <a:r>
              <a:rPr lang="en-SG" dirty="0" smtClean="0"/>
              <a:t> token is generated for GET requests and checking can be done for POST,PUT,DELETE</a:t>
            </a:r>
          </a:p>
          <a:p>
            <a:endParaRPr lang="en-SG" dirty="0"/>
          </a:p>
          <a:p>
            <a:pPr marL="0" indent="0">
              <a:buNone/>
            </a:pPr>
            <a:endParaRPr lang="en-SG" dirty="0"/>
          </a:p>
        </p:txBody>
      </p:sp>
    </p:spTree>
    <p:extLst>
      <p:ext uri="{BB962C8B-B14F-4D97-AF65-F5344CB8AC3E}">
        <p14:creationId xmlns:p14="http://schemas.microsoft.com/office/powerpoint/2010/main" val="3765386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Csrf</a:t>
            </a:r>
            <a:r>
              <a:rPr lang="en-SG" dirty="0" smtClean="0"/>
              <a:t> tokens strategy	</a:t>
            </a:r>
            <a:endParaRPr lang="en-SG" dirty="0"/>
          </a:p>
        </p:txBody>
      </p:sp>
      <p:sp>
        <p:nvSpPr>
          <p:cNvPr id="3" name="Content Placeholder 2"/>
          <p:cNvSpPr>
            <a:spLocks noGrp="1"/>
          </p:cNvSpPr>
          <p:nvPr>
            <p:ph idx="1"/>
          </p:nvPr>
        </p:nvSpPr>
        <p:spPr/>
        <p:txBody>
          <a:bodyPr/>
          <a:lstStyle/>
          <a:p>
            <a:r>
              <a:rPr lang="en-SG" dirty="0" smtClean="0"/>
              <a:t>Before the data change operations can be executed, GET request must be done to generate a random </a:t>
            </a:r>
            <a:r>
              <a:rPr lang="en-SG" dirty="0" err="1" smtClean="0"/>
              <a:t>csrf</a:t>
            </a:r>
            <a:r>
              <a:rPr lang="en-SG" dirty="0" smtClean="0"/>
              <a:t> token</a:t>
            </a:r>
          </a:p>
          <a:p>
            <a:endParaRPr lang="en-SG" dirty="0"/>
          </a:p>
          <a:p>
            <a:r>
              <a:rPr lang="en-SG" dirty="0" smtClean="0"/>
              <a:t>This random </a:t>
            </a:r>
            <a:r>
              <a:rPr lang="en-SG" dirty="0" err="1" smtClean="0"/>
              <a:t>csrf</a:t>
            </a:r>
            <a:r>
              <a:rPr lang="en-SG" dirty="0" smtClean="0"/>
              <a:t> token is returned by the GET method and added as a hidden field to the web page</a:t>
            </a:r>
          </a:p>
          <a:p>
            <a:endParaRPr lang="en-SG" dirty="0"/>
          </a:p>
          <a:p>
            <a:r>
              <a:rPr lang="en-SG" dirty="0" smtClean="0"/>
              <a:t>When the POST/PUT/DELETE operation is called on the web server,  the </a:t>
            </a:r>
            <a:r>
              <a:rPr lang="en-SG" dirty="0" err="1" smtClean="0"/>
              <a:t>csrf</a:t>
            </a:r>
            <a:r>
              <a:rPr lang="en-SG" dirty="0" smtClean="0"/>
              <a:t> token must be passed as a request value and is checked by the </a:t>
            </a:r>
            <a:r>
              <a:rPr lang="en-SG" dirty="0" err="1" smtClean="0"/>
              <a:t>csurf</a:t>
            </a:r>
            <a:r>
              <a:rPr lang="en-SG" dirty="0" smtClean="0"/>
              <a:t> middleware before it can be executed</a:t>
            </a:r>
            <a:endParaRPr lang="en-SG" dirty="0"/>
          </a:p>
        </p:txBody>
      </p:sp>
    </p:spTree>
    <p:extLst>
      <p:ext uri="{BB962C8B-B14F-4D97-AF65-F5344CB8AC3E}">
        <p14:creationId xmlns:p14="http://schemas.microsoft.com/office/powerpoint/2010/main" val="1911508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Csrf</a:t>
            </a:r>
            <a:r>
              <a:rPr lang="en-SG" dirty="0" smtClean="0"/>
              <a:t> implementation</a:t>
            </a:r>
            <a:endParaRPr lang="en-SG" dirty="0"/>
          </a:p>
        </p:txBody>
      </p:sp>
      <p:sp>
        <p:nvSpPr>
          <p:cNvPr id="3" name="Content Placeholder 2"/>
          <p:cNvSpPr>
            <a:spLocks noGrp="1"/>
          </p:cNvSpPr>
          <p:nvPr>
            <p:ph idx="1"/>
          </p:nvPr>
        </p:nvSpPr>
        <p:spPr>
          <a:xfrm>
            <a:off x="685800" y="1700808"/>
            <a:ext cx="7772400" cy="4752528"/>
          </a:xfrm>
        </p:spPr>
        <p:txBody>
          <a:bodyPr>
            <a:normAutofit fontScale="70000" lnSpcReduction="20000"/>
          </a:bodyPr>
          <a:lstStyle/>
          <a:p>
            <a:r>
              <a:rPr lang="en-SG" dirty="0" smtClean="0"/>
              <a:t>Install by calling </a:t>
            </a:r>
            <a:r>
              <a:rPr lang="en-SG" dirty="0" err="1" smtClean="0"/>
              <a:t>npm</a:t>
            </a:r>
            <a:r>
              <a:rPr lang="en-SG" dirty="0" smtClean="0"/>
              <a:t> install </a:t>
            </a:r>
            <a:r>
              <a:rPr lang="en-SG" dirty="0" err="1" smtClean="0"/>
              <a:t>csurf</a:t>
            </a:r>
            <a:r>
              <a:rPr lang="en-SG" dirty="0" smtClean="0"/>
              <a:t> –save</a:t>
            </a:r>
          </a:p>
          <a:p>
            <a:r>
              <a:rPr lang="en-SG" dirty="0" smtClean="0"/>
              <a:t>Code Sample:</a:t>
            </a:r>
            <a:endParaRPr lang="en-SG" dirty="0"/>
          </a:p>
          <a:p>
            <a:r>
              <a:rPr lang="en-SG" dirty="0"/>
              <a:t>//------</a:t>
            </a:r>
            <a:r>
              <a:rPr lang="en-SG" dirty="0" err="1"/>
              <a:t>csrf</a:t>
            </a:r>
            <a:r>
              <a:rPr lang="en-SG" dirty="0"/>
              <a:t> token-----</a:t>
            </a:r>
          </a:p>
          <a:p>
            <a:r>
              <a:rPr lang="en-SG" dirty="0" err="1"/>
              <a:t>var</a:t>
            </a:r>
            <a:r>
              <a:rPr lang="en-SG" dirty="0"/>
              <a:t> </a:t>
            </a:r>
            <a:r>
              <a:rPr lang="en-SG" dirty="0" err="1"/>
              <a:t>csrf</a:t>
            </a:r>
            <a:r>
              <a:rPr lang="en-SG" dirty="0"/>
              <a:t>=require('</a:t>
            </a:r>
            <a:r>
              <a:rPr lang="en-SG" dirty="0" err="1"/>
              <a:t>csurf</a:t>
            </a:r>
            <a:r>
              <a:rPr lang="en-SG" dirty="0"/>
              <a:t>');</a:t>
            </a:r>
          </a:p>
          <a:p>
            <a:r>
              <a:rPr lang="en-SG" dirty="0" err="1"/>
              <a:t>var</a:t>
            </a:r>
            <a:r>
              <a:rPr lang="en-SG" dirty="0"/>
              <a:t> </a:t>
            </a:r>
            <a:r>
              <a:rPr lang="en-SG" dirty="0" err="1"/>
              <a:t>csrfProtection</a:t>
            </a:r>
            <a:r>
              <a:rPr lang="en-SG" dirty="0"/>
              <a:t> = </a:t>
            </a:r>
            <a:r>
              <a:rPr lang="en-SG" dirty="0" err="1"/>
              <a:t>csrf</a:t>
            </a:r>
            <a:r>
              <a:rPr lang="en-SG" dirty="0"/>
              <a:t>();</a:t>
            </a:r>
          </a:p>
          <a:p>
            <a:r>
              <a:rPr lang="en-SG" dirty="0"/>
              <a:t/>
            </a:r>
            <a:br>
              <a:rPr lang="en-SG" dirty="0"/>
            </a:br>
            <a:r>
              <a:rPr lang="en-SG" dirty="0" err="1"/>
              <a:t>app.get</a:t>
            </a:r>
            <a:r>
              <a:rPr lang="en-SG" dirty="0"/>
              <a:t>('/</a:t>
            </a:r>
            <a:r>
              <a:rPr lang="en-SG" dirty="0" err="1" smtClean="0"/>
              <a:t>csrfGetToken</a:t>
            </a:r>
            <a:r>
              <a:rPr lang="en-SG" dirty="0" smtClean="0"/>
              <a:t>',</a:t>
            </a:r>
            <a:r>
              <a:rPr lang="en-SG" dirty="0" err="1"/>
              <a:t>csrfProtection,function</a:t>
            </a:r>
            <a:r>
              <a:rPr lang="en-SG" dirty="0"/>
              <a:t>(</a:t>
            </a:r>
            <a:r>
              <a:rPr lang="en-SG" dirty="0" err="1"/>
              <a:t>req,res</a:t>
            </a:r>
            <a:r>
              <a:rPr lang="en-SG" dirty="0"/>
              <a:t>){</a:t>
            </a:r>
          </a:p>
          <a:p>
            <a:r>
              <a:rPr lang="en-SG" dirty="0"/>
              <a:t/>
            </a:r>
            <a:br>
              <a:rPr lang="en-SG" dirty="0"/>
            </a:br>
            <a:r>
              <a:rPr lang="en-SG" dirty="0"/>
              <a:t>    console.log(</a:t>
            </a:r>
            <a:r>
              <a:rPr lang="en-SG" dirty="0" err="1"/>
              <a:t>req.csrfToken</a:t>
            </a:r>
            <a:r>
              <a:rPr lang="en-SG" dirty="0"/>
              <a:t>());</a:t>
            </a:r>
          </a:p>
          <a:p>
            <a:r>
              <a:rPr lang="en-SG" dirty="0"/>
              <a:t/>
            </a:r>
            <a:br>
              <a:rPr lang="en-SG" dirty="0"/>
            </a:br>
            <a:r>
              <a:rPr lang="en-SG" dirty="0"/>
              <a:t>    </a:t>
            </a:r>
            <a:r>
              <a:rPr lang="en-SG" dirty="0" err="1"/>
              <a:t>res.status</a:t>
            </a:r>
            <a:r>
              <a:rPr lang="en-SG" dirty="0"/>
              <a:t>(200).send(`{"</a:t>
            </a:r>
            <a:r>
              <a:rPr lang="en-SG" dirty="0" err="1"/>
              <a:t>csrfToken</a:t>
            </a:r>
            <a:r>
              <a:rPr lang="en-SG" dirty="0"/>
              <a:t>":"${</a:t>
            </a:r>
            <a:r>
              <a:rPr lang="en-SG" dirty="0" err="1"/>
              <a:t>req.csrfToken</a:t>
            </a:r>
            <a:r>
              <a:rPr lang="en-SG" dirty="0"/>
              <a:t>()}"}`);</a:t>
            </a:r>
          </a:p>
          <a:p>
            <a:r>
              <a:rPr lang="en-SG" dirty="0"/>
              <a:t/>
            </a:r>
            <a:br>
              <a:rPr lang="en-SG" dirty="0"/>
            </a:br>
            <a:r>
              <a:rPr lang="en-SG" dirty="0"/>
              <a:t>});</a:t>
            </a:r>
          </a:p>
          <a:p>
            <a:r>
              <a:rPr lang="en-SG" dirty="0" err="1"/>
              <a:t>app.post</a:t>
            </a:r>
            <a:r>
              <a:rPr lang="en-SG" dirty="0"/>
              <a:t>('/</a:t>
            </a:r>
            <a:r>
              <a:rPr lang="en-SG" dirty="0" err="1"/>
              <a:t>csrfModifyData</a:t>
            </a:r>
            <a:r>
              <a:rPr lang="en-SG" dirty="0"/>
              <a:t>',</a:t>
            </a:r>
            <a:r>
              <a:rPr lang="en-SG" dirty="0" err="1"/>
              <a:t>csrfProtection,function</a:t>
            </a:r>
            <a:r>
              <a:rPr lang="en-SG" dirty="0"/>
              <a:t>(</a:t>
            </a:r>
            <a:r>
              <a:rPr lang="en-SG" dirty="0" err="1"/>
              <a:t>req,res</a:t>
            </a:r>
            <a:r>
              <a:rPr lang="en-SG" dirty="0" smtClean="0"/>
              <a:t>){</a:t>
            </a:r>
          </a:p>
          <a:p>
            <a:r>
              <a:rPr lang="en-SG" dirty="0"/>
              <a:t> </a:t>
            </a:r>
            <a:r>
              <a:rPr lang="en-SG" dirty="0" smtClean="0"/>
              <a:t>   //can write code to modify data accordingly</a:t>
            </a:r>
            <a:endParaRPr lang="en-SG" dirty="0"/>
          </a:p>
          <a:p>
            <a:r>
              <a:rPr lang="en-SG" dirty="0"/>
              <a:t>    </a:t>
            </a:r>
            <a:r>
              <a:rPr lang="en-SG" dirty="0" err="1"/>
              <a:t>res.send</a:t>
            </a:r>
            <a:r>
              <a:rPr lang="en-SG" dirty="0"/>
              <a:t>("success!");</a:t>
            </a:r>
          </a:p>
          <a:p>
            <a:r>
              <a:rPr lang="en-SG" dirty="0"/>
              <a:t/>
            </a:r>
            <a:br>
              <a:rPr lang="en-SG" dirty="0"/>
            </a:br>
            <a:r>
              <a:rPr lang="en-SG" dirty="0"/>
              <a:t>});</a:t>
            </a:r>
          </a:p>
          <a:p>
            <a:endParaRPr lang="en-SG" dirty="0"/>
          </a:p>
        </p:txBody>
      </p:sp>
    </p:spTree>
    <p:extLst>
      <p:ext uri="{BB962C8B-B14F-4D97-AF65-F5344CB8AC3E}">
        <p14:creationId xmlns:p14="http://schemas.microsoft.com/office/powerpoint/2010/main" val="3133785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a:lstStyle/>
          <a:p>
            <a:r>
              <a:rPr lang="en-US" altLang="en-US" dirty="0" smtClean="0"/>
              <a:t>What is Cross Site request forgery (</a:t>
            </a:r>
            <a:r>
              <a:rPr lang="en-US" altLang="en-US" dirty="0" err="1" smtClean="0"/>
              <a:t>csrf</a:t>
            </a:r>
            <a:r>
              <a:rPr lang="en-US" altLang="en-US" dirty="0" smtClean="0"/>
              <a:t>)</a:t>
            </a:r>
            <a:endParaRPr lang="en-GB" altLang="en-US" dirty="0" smtClean="0"/>
          </a:p>
        </p:txBody>
      </p:sp>
      <p:sp>
        <p:nvSpPr>
          <p:cNvPr id="7171" name="Rectangle 3"/>
          <p:cNvSpPr>
            <a:spLocks noGrp="1"/>
          </p:cNvSpPr>
          <p:nvPr>
            <p:ph idx="1"/>
          </p:nvPr>
        </p:nvSpPr>
        <p:spPr/>
        <p:txBody>
          <a:bodyPr/>
          <a:lstStyle/>
          <a:p>
            <a:r>
              <a:rPr lang="en-SG" dirty="0" smtClean="0">
                <a:hlinkClick r:id="rId2"/>
              </a:rPr>
              <a:t>Cross-Site </a:t>
            </a:r>
            <a:r>
              <a:rPr lang="en-SG" dirty="0">
                <a:hlinkClick r:id="rId2"/>
              </a:rPr>
              <a:t>Request Forgery (CSRF)</a:t>
            </a:r>
            <a:r>
              <a:rPr lang="en-SG" dirty="0"/>
              <a:t> is a type of attack that occurs when a malicious web site, email, blog, instant message, or program causes a user's web browser to perform an unwanted action on a trusted site when the user is authenticated. A CSRF attack works because browser requests automatically include all cookies including session cookies. Therefore, if the user is authenticated to the site, the site cannot distinguish between legitimate requests and forged requests.</a:t>
            </a:r>
          </a:p>
          <a:p>
            <a:pPr marL="0" indent="0">
              <a:buNone/>
            </a:pPr>
            <a:r>
              <a:rPr lang="en-SG" dirty="0" smtClean="0"/>
              <a:t>(According to OSWAP)</a:t>
            </a:r>
            <a:r>
              <a:rPr lang="en-SG" dirty="0"/>
              <a:t/>
            </a:r>
            <a:br>
              <a:rPr lang="en-SG" dirty="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Demo to test </a:t>
            </a:r>
            <a:r>
              <a:rPr lang="en-SG" dirty="0" err="1" smtClean="0"/>
              <a:t>csrf</a:t>
            </a:r>
            <a:r>
              <a:rPr lang="en-SG" dirty="0" smtClean="0"/>
              <a:t> token</a:t>
            </a:r>
            <a:endParaRPr lang="en-SG" dirty="0"/>
          </a:p>
        </p:txBody>
      </p:sp>
      <p:sp>
        <p:nvSpPr>
          <p:cNvPr id="3" name="Content Placeholder 2"/>
          <p:cNvSpPr>
            <a:spLocks noGrp="1"/>
          </p:cNvSpPr>
          <p:nvPr>
            <p:ph idx="1"/>
          </p:nvPr>
        </p:nvSpPr>
        <p:spPr/>
        <p:txBody>
          <a:bodyPr/>
          <a:lstStyle/>
          <a:p>
            <a:r>
              <a:rPr lang="en-SG" dirty="0" smtClean="0"/>
              <a:t>Create a html form page that extracts the token with </a:t>
            </a:r>
            <a:r>
              <a:rPr lang="en-SG" dirty="0" err="1" smtClean="0"/>
              <a:t>csrfGetToken</a:t>
            </a:r>
            <a:r>
              <a:rPr lang="en-SG" dirty="0" smtClean="0"/>
              <a:t> and stores it as a hidden id.</a:t>
            </a:r>
          </a:p>
          <a:p>
            <a:endParaRPr lang="en-SG" dirty="0"/>
          </a:p>
          <a:p>
            <a:r>
              <a:rPr lang="en-SG" dirty="0" smtClean="0"/>
              <a:t>Form submits to </a:t>
            </a:r>
            <a:r>
              <a:rPr lang="en-SG" dirty="0" err="1" smtClean="0"/>
              <a:t>csrfModifyData</a:t>
            </a:r>
            <a:r>
              <a:rPr lang="en-SG" dirty="0" smtClean="0"/>
              <a:t> to modify data.</a:t>
            </a:r>
          </a:p>
          <a:p>
            <a:endParaRPr lang="en-SG" dirty="0"/>
          </a:p>
        </p:txBody>
      </p:sp>
    </p:spTree>
    <p:extLst>
      <p:ext uri="{BB962C8B-B14F-4D97-AF65-F5344CB8AC3E}">
        <p14:creationId xmlns:p14="http://schemas.microsoft.com/office/powerpoint/2010/main" val="818095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Notes on session cookie</a:t>
            </a:r>
            <a:endParaRPr lang="en-SG" dirty="0"/>
          </a:p>
        </p:txBody>
      </p:sp>
      <p:sp>
        <p:nvSpPr>
          <p:cNvPr id="3" name="Content Placeholder 2"/>
          <p:cNvSpPr>
            <a:spLocks noGrp="1"/>
          </p:cNvSpPr>
          <p:nvPr>
            <p:ph idx="1"/>
          </p:nvPr>
        </p:nvSpPr>
        <p:spPr/>
        <p:txBody>
          <a:bodyPr/>
          <a:lstStyle/>
          <a:p>
            <a:r>
              <a:rPr lang="en-SG" dirty="0" smtClean="0"/>
              <a:t>Cookies are not sent by default for a JS/JQUERY call cross origin (different port/domain)</a:t>
            </a:r>
          </a:p>
          <a:p>
            <a:r>
              <a:rPr lang="en-SG" dirty="0" smtClean="0"/>
              <a:t>Same origin policy will prevent the session id cookie from being sent across origins/domains when using </a:t>
            </a:r>
            <a:r>
              <a:rPr lang="en-SG" dirty="0" err="1" smtClean="0"/>
              <a:t>js</a:t>
            </a:r>
            <a:r>
              <a:rPr lang="en-SG" dirty="0" smtClean="0"/>
              <a:t> calls</a:t>
            </a:r>
          </a:p>
          <a:p>
            <a:r>
              <a:rPr lang="en-SG" dirty="0" smtClean="0"/>
              <a:t>Sever must explicitly allow the domain to run </a:t>
            </a:r>
            <a:r>
              <a:rPr lang="en-SG" dirty="0" err="1" smtClean="0"/>
              <a:t>js</a:t>
            </a:r>
            <a:r>
              <a:rPr lang="en-SG" dirty="0" smtClean="0"/>
              <a:t> code to send cookie (include credentials) through CORS (using * will still be blocked)</a:t>
            </a:r>
          </a:p>
          <a:p>
            <a:r>
              <a:rPr lang="en-SG" dirty="0" smtClean="0"/>
              <a:t>This effectively means the hacker cannot “steal” the </a:t>
            </a:r>
            <a:r>
              <a:rPr lang="en-SG" dirty="0" err="1" smtClean="0"/>
              <a:t>csrf</a:t>
            </a:r>
            <a:r>
              <a:rPr lang="en-SG" dirty="0" smtClean="0"/>
              <a:t> token value through </a:t>
            </a:r>
            <a:r>
              <a:rPr lang="en-SG" dirty="0" err="1" smtClean="0"/>
              <a:t>js</a:t>
            </a:r>
            <a:r>
              <a:rPr lang="en-SG" dirty="0" smtClean="0"/>
              <a:t> codes</a:t>
            </a:r>
            <a:endParaRPr lang="en-SG" dirty="0"/>
          </a:p>
          <a:p>
            <a:r>
              <a:rPr lang="en-SG" dirty="0" smtClean="0"/>
              <a:t>Html forms/elements will however send cookie by default even across origins, and allow </a:t>
            </a:r>
            <a:r>
              <a:rPr lang="en-SG" dirty="0" err="1" smtClean="0"/>
              <a:t>csrf</a:t>
            </a:r>
            <a:r>
              <a:rPr lang="en-SG" dirty="0" smtClean="0"/>
              <a:t> attacks</a:t>
            </a:r>
            <a:endParaRPr lang="en-SG" dirty="0"/>
          </a:p>
        </p:txBody>
      </p:sp>
    </p:spTree>
    <p:extLst>
      <p:ext uri="{BB962C8B-B14F-4D97-AF65-F5344CB8AC3E}">
        <p14:creationId xmlns:p14="http://schemas.microsoft.com/office/powerpoint/2010/main" val="2234533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Practices to secure the session cookie</a:t>
            </a:r>
            <a:endParaRPr lang="en-SG" dirty="0"/>
          </a:p>
        </p:txBody>
      </p:sp>
      <p:sp>
        <p:nvSpPr>
          <p:cNvPr id="3" name="Content Placeholder 2"/>
          <p:cNvSpPr>
            <a:spLocks noGrp="1"/>
          </p:cNvSpPr>
          <p:nvPr>
            <p:ph idx="1"/>
          </p:nvPr>
        </p:nvSpPr>
        <p:spPr/>
        <p:txBody>
          <a:bodyPr/>
          <a:lstStyle/>
          <a:p>
            <a:r>
              <a:rPr lang="en-SG" dirty="0"/>
              <a:t>There are a couple of ways to ensure that cookies are sent securely and are not accessed by unintended parties or scripts: the Secure attribute and the </a:t>
            </a:r>
            <a:r>
              <a:rPr lang="en-SG" dirty="0" err="1"/>
              <a:t>HttpOnly</a:t>
            </a:r>
            <a:r>
              <a:rPr lang="en-SG" dirty="0"/>
              <a:t> attribute.</a:t>
            </a:r>
          </a:p>
          <a:p>
            <a:endParaRPr lang="en-SG" dirty="0"/>
          </a:p>
          <a:p>
            <a:r>
              <a:rPr lang="en-SG" dirty="0"/>
              <a:t>A cookie with the Secure attribute is sent to the server only with an encrypted request over the HTTPS </a:t>
            </a:r>
            <a:r>
              <a:rPr lang="en-SG" dirty="0" smtClean="0"/>
              <a:t>protocol</a:t>
            </a:r>
          </a:p>
          <a:p>
            <a:endParaRPr lang="en-SG" dirty="0"/>
          </a:p>
          <a:p>
            <a:r>
              <a:rPr lang="en-SG" dirty="0"/>
              <a:t>A cookie with the </a:t>
            </a:r>
            <a:r>
              <a:rPr lang="en-SG" dirty="0" err="1"/>
              <a:t>HttpOnly</a:t>
            </a:r>
            <a:r>
              <a:rPr lang="en-SG" dirty="0"/>
              <a:t> attribute is inaccessible to the </a:t>
            </a:r>
            <a:r>
              <a:rPr lang="en-SG" dirty="0" smtClean="0"/>
              <a:t>JavaScript</a:t>
            </a:r>
          </a:p>
          <a:p>
            <a:endParaRPr lang="en-SG" dirty="0"/>
          </a:p>
          <a:p>
            <a:r>
              <a:rPr lang="en-SG" dirty="0" smtClean="0"/>
              <a:t>Set an appropriate expiry time for the cookie</a:t>
            </a:r>
            <a:endParaRPr lang="en-SG" dirty="0"/>
          </a:p>
        </p:txBody>
      </p:sp>
    </p:spTree>
    <p:extLst>
      <p:ext uri="{BB962C8B-B14F-4D97-AF65-F5344CB8AC3E}">
        <p14:creationId xmlns:p14="http://schemas.microsoft.com/office/powerpoint/2010/main" val="3866578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 possible attack scenario</a:t>
            </a:r>
            <a:endParaRPr lang="en-SG"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sym typeface="Wingdings" pitchFamily="2" charset="2"/>
              </a:rPr>
              <a:t>A </a:t>
            </a:r>
            <a:r>
              <a:rPr lang="en-US" dirty="0">
                <a:sym typeface="Wingdings" pitchFamily="2" charset="2"/>
              </a:rPr>
              <a:t>user is logged </a:t>
            </a:r>
            <a:r>
              <a:rPr lang="en-US" dirty="0" smtClean="0">
                <a:sym typeface="Wingdings" pitchFamily="2" charset="2"/>
              </a:rPr>
              <a:t>in and authenticated in </a:t>
            </a:r>
            <a:r>
              <a:rPr lang="en-US" dirty="0">
                <a:sym typeface="Wingdings" pitchFamily="2" charset="2"/>
              </a:rPr>
              <a:t>the target </a:t>
            </a:r>
            <a:r>
              <a:rPr lang="en-US" dirty="0" smtClean="0">
                <a:sym typeface="Wingdings" pitchFamily="2" charset="2"/>
              </a:rPr>
              <a:t>server</a:t>
            </a:r>
            <a:endParaRPr lang="en-US" dirty="0">
              <a:sym typeface="Wingdings" pitchFamily="2" charset="2"/>
            </a:endParaRPr>
          </a:p>
          <a:p>
            <a:pPr marL="457200" indent="-457200">
              <a:buFont typeface="+mj-lt"/>
              <a:buAutoNum type="arabicPeriod"/>
            </a:pPr>
            <a:r>
              <a:rPr lang="en-US" dirty="0" smtClean="0">
                <a:sym typeface="Wingdings" pitchFamily="2" charset="2"/>
              </a:rPr>
              <a:t>User is tricked into clicking a malicious </a:t>
            </a:r>
            <a:r>
              <a:rPr lang="en-US" dirty="0" err="1" smtClean="0">
                <a:sym typeface="Wingdings" pitchFamily="2" charset="2"/>
              </a:rPr>
              <a:t>url</a:t>
            </a:r>
            <a:r>
              <a:rPr lang="en-US" dirty="0" smtClean="0">
                <a:sym typeface="Wingdings" pitchFamily="2" charset="2"/>
              </a:rPr>
              <a:t> which directs user to the hacker’s website</a:t>
            </a:r>
            <a:endParaRPr lang="en-US" dirty="0">
              <a:sym typeface="Wingdings" pitchFamily="2" charset="2"/>
            </a:endParaRPr>
          </a:p>
          <a:p>
            <a:pPr marL="457200" indent="-457200">
              <a:buFont typeface="+mj-lt"/>
              <a:buAutoNum type="arabicPeriod"/>
            </a:pPr>
            <a:r>
              <a:rPr lang="en-US" dirty="0" smtClean="0">
                <a:sym typeface="Wingdings" pitchFamily="2" charset="2"/>
              </a:rPr>
              <a:t>Hacker website sends a malicious request to the target server</a:t>
            </a:r>
            <a:endParaRPr lang="en-US" dirty="0">
              <a:sym typeface="Wingdings" pitchFamily="2" charset="2"/>
            </a:endParaRPr>
          </a:p>
          <a:p>
            <a:pPr marL="457200" indent="-457200">
              <a:buFont typeface="+mj-lt"/>
              <a:buAutoNum type="arabicPeriod"/>
            </a:pPr>
            <a:r>
              <a:rPr lang="en-US" dirty="0">
                <a:sym typeface="Wingdings" pitchFamily="2" charset="2"/>
              </a:rPr>
              <a:t>The target </a:t>
            </a:r>
            <a:r>
              <a:rPr lang="en-US" dirty="0" smtClean="0">
                <a:sym typeface="Wingdings" pitchFamily="2" charset="2"/>
              </a:rPr>
              <a:t>server </a:t>
            </a:r>
            <a:r>
              <a:rPr lang="en-US" dirty="0">
                <a:sym typeface="Wingdings" pitchFamily="2" charset="2"/>
              </a:rPr>
              <a:t>processes the request </a:t>
            </a:r>
            <a:r>
              <a:rPr lang="en-US" dirty="0" smtClean="0">
                <a:sym typeface="Wingdings" pitchFamily="2" charset="2"/>
              </a:rPr>
              <a:t>thinking it was authorized by the user</a:t>
            </a:r>
          </a:p>
          <a:p>
            <a:pPr marL="0" indent="0">
              <a:buNone/>
            </a:pPr>
            <a:endParaRPr lang="en-US" dirty="0">
              <a:sym typeface="Wingdings" pitchFamily="2" charset="2"/>
            </a:endParaRPr>
          </a:p>
          <a:p>
            <a:pPr marL="0" indent="0">
              <a:buNone/>
            </a:pPr>
            <a:r>
              <a:rPr lang="en-US" dirty="0" smtClean="0">
                <a:sym typeface="Wingdings" pitchFamily="2" charset="2"/>
              </a:rPr>
              <a:t>(To the server, the browser represents YOU!)</a:t>
            </a:r>
            <a:endParaRPr lang="en-US" dirty="0"/>
          </a:p>
        </p:txBody>
      </p:sp>
    </p:spTree>
    <p:extLst>
      <p:ext uri="{BB962C8B-B14F-4D97-AF65-F5344CB8AC3E}">
        <p14:creationId xmlns:p14="http://schemas.microsoft.com/office/powerpoint/2010/main" val="109624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Authentication protocol</a:t>
            </a:r>
            <a:endParaRPr lang="en-SG" dirty="0"/>
          </a:p>
        </p:txBody>
      </p:sp>
      <p:sp>
        <p:nvSpPr>
          <p:cNvPr id="3" name="Content Placeholder 2"/>
          <p:cNvSpPr>
            <a:spLocks noGrp="1"/>
          </p:cNvSpPr>
          <p:nvPr>
            <p:ph idx="1"/>
          </p:nvPr>
        </p:nvSpPr>
        <p:spPr>
          <a:xfrm>
            <a:off x="685800" y="1844824"/>
            <a:ext cx="7772400" cy="4050792"/>
          </a:xfrm>
        </p:spPr>
        <p:txBody>
          <a:bodyPr>
            <a:normAutofit/>
          </a:bodyPr>
          <a:lstStyle/>
          <a:p>
            <a:r>
              <a:rPr lang="en-SG" dirty="0" smtClean="0"/>
              <a:t>Besides using JWT, Session with cookies is also a common authentication protocol on the internet</a:t>
            </a:r>
            <a:endParaRPr lang="en-SG" dirty="0"/>
          </a:p>
          <a:p>
            <a:r>
              <a:rPr lang="en-SG" dirty="0" smtClean="0"/>
              <a:t>Session uses cookies to store session id which uniquely identifies the user</a:t>
            </a: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endParaRPr lang="en-SG" dirty="0"/>
          </a:p>
        </p:txBody>
      </p:sp>
      <p:sp>
        <p:nvSpPr>
          <p:cNvPr id="4" name="Text Box 98"/>
          <p:cNvSpPr txBox="1">
            <a:spLocks noChangeArrowheads="1"/>
          </p:cNvSpPr>
          <p:nvPr/>
        </p:nvSpPr>
        <p:spPr bwMode="auto">
          <a:xfrm>
            <a:off x="2209800" y="3276600"/>
            <a:ext cx="9906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a:t>client1</a:t>
            </a:r>
          </a:p>
        </p:txBody>
      </p:sp>
      <p:sp>
        <p:nvSpPr>
          <p:cNvPr id="5" name="AutoShape 100"/>
          <p:cNvSpPr>
            <a:spLocks noChangeArrowheads="1"/>
          </p:cNvSpPr>
          <p:nvPr/>
        </p:nvSpPr>
        <p:spPr bwMode="auto">
          <a:xfrm>
            <a:off x="7404100" y="4495800"/>
            <a:ext cx="1447800" cy="1219200"/>
          </a:xfrm>
          <a:prstGeom prst="can">
            <a:avLst>
              <a:gd name="adj" fmla="val 25000"/>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Line 102"/>
          <p:cNvSpPr>
            <a:spLocks noChangeShapeType="1"/>
          </p:cNvSpPr>
          <p:nvPr/>
        </p:nvSpPr>
        <p:spPr bwMode="auto">
          <a:xfrm>
            <a:off x="2743200" y="3657600"/>
            <a:ext cx="91440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7" name="Line 103"/>
          <p:cNvSpPr>
            <a:spLocks noChangeShapeType="1"/>
          </p:cNvSpPr>
          <p:nvPr/>
        </p:nvSpPr>
        <p:spPr bwMode="auto">
          <a:xfrm flipH="1">
            <a:off x="5410200" y="3657600"/>
            <a:ext cx="99060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8" name="Text Box 104"/>
          <p:cNvSpPr txBox="1">
            <a:spLocks noChangeArrowheads="1"/>
          </p:cNvSpPr>
          <p:nvPr/>
        </p:nvSpPr>
        <p:spPr bwMode="auto">
          <a:xfrm>
            <a:off x="3276600" y="4495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access</a:t>
            </a:r>
          </a:p>
        </p:txBody>
      </p:sp>
      <p:sp>
        <p:nvSpPr>
          <p:cNvPr id="9" name="Text Box 106"/>
          <p:cNvSpPr txBox="1">
            <a:spLocks noChangeArrowheads="1"/>
          </p:cNvSpPr>
          <p:nvPr/>
        </p:nvSpPr>
        <p:spPr bwMode="auto">
          <a:xfrm>
            <a:off x="3352800" y="5545138"/>
            <a:ext cx="2438400" cy="64633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u="sng" dirty="0"/>
              <a:t>Web Application</a:t>
            </a:r>
            <a:br>
              <a:rPr lang="en-GB" altLang="en-US" u="sng" dirty="0"/>
            </a:br>
            <a:r>
              <a:rPr lang="en-GB" altLang="en-US" u="sng" dirty="0"/>
              <a:t>(Server Side</a:t>
            </a:r>
            <a:r>
              <a:rPr lang="en-GB" altLang="en-US" u="sng" dirty="0" smtClean="0"/>
              <a:t>)</a:t>
            </a:r>
            <a:endParaRPr lang="en-GB" altLang="en-US" u="sng" dirty="0"/>
          </a:p>
        </p:txBody>
      </p:sp>
      <p:sp>
        <p:nvSpPr>
          <p:cNvPr id="10" name="Text Box 107"/>
          <p:cNvSpPr txBox="1">
            <a:spLocks noChangeArrowheads="1"/>
          </p:cNvSpPr>
          <p:nvPr/>
        </p:nvSpPr>
        <p:spPr bwMode="auto">
          <a:xfrm>
            <a:off x="6041790" y="4113304"/>
            <a:ext cx="2111610"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sz="1200" dirty="0" smtClean="0"/>
              <a:t>Returns session id </a:t>
            </a:r>
            <a:endParaRPr lang="en-GB" altLang="en-US" sz="1200" dirty="0"/>
          </a:p>
        </p:txBody>
      </p:sp>
      <p:sp>
        <p:nvSpPr>
          <p:cNvPr id="11" name="AutoShape 108"/>
          <p:cNvSpPr>
            <a:spLocks noChangeArrowheads="1"/>
          </p:cNvSpPr>
          <p:nvPr/>
        </p:nvSpPr>
        <p:spPr bwMode="auto">
          <a:xfrm>
            <a:off x="241300" y="4419600"/>
            <a:ext cx="1447800" cy="1219200"/>
          </a:xfrm>
          <a:prstGeom prst="can">
            <a:avLst>
              <a:gd name="adj" fmla="val 25000"/>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 name="Text Box 110"/>
          <p:cNvSpPr txBox="1">
            <a:spLocks noChangeArrowheads="1"/>
          </p:cNvSpPr>
          <p:nvPr/>
        </p:nvSpPr>
        <p:spPr bwMode="auto">
          <a:xfrm>
            <a:off x="4953000" y="4572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access</a:t>
            </a:r>
          </a:p>
        </p:txBody>
      </p:sp>
      <p:sp>
        <p:nvSpPr>
          <p:cNvPr id="13" name="Line 111"/>
          <p:cNvSpPr>
            <a:spLocks noChangeShapeType="1"/>
          </p:cNvSpPr>
          <p:nvPr/>
        </p:nvSpPr>
        <p:spPr bwMode="auto">
          <a:xfrm flipH="1" flipV="1">
            <a:off x="1752600" y="5410200"/>
            <a:ext cx="1600200" cy="45720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14" name="Text Box 112"/>
          <p:cNvSpPr txBox="1">
            <a:spLocks noChangeArrowheads="1"/>
          </p:cNvSpPr>
          <p:nvPr/>
        </p:nvSpPr>
        <p:spPr bwMode="auto">
          <a:xfrm>
            <a:off x="1524000" y="5638800"/>
            <a:ext cx="1600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Store client1 temporary data</a:t>
            </a:r>
          </a:p>
        </p:txBody>
      </p:sp>
      <p:sp>
        <p:nvSpPr>
          <p:cNvPr id="15" name="Line 113"/>
          <p:cNvSpPr>
            <a:spLocks noChangeShapeType="1"/>
          </p:cNvSpPr>
          <p:nvPr/>
        </p:nvSpPr>
        <p:spPr bwMode="auto">
          <a:xfrm flipV="1">
            <a:off x="5791200" y="5334000"/>
            <a:ext cx="1524000" cy="53340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16" name="Text Box 114"/>
          <p:cNvSpPr txBox="1">
            <a:spLocks noChangeArrowheads="1"/>
          </p:cNvSpPr>
          <p:nvPr/>
        </p:nvSpPr>
        <p:spPr bwMode="auto">
          <a:xfrm>
            <a:off x="6248400" y="5638800"/>
            <a:ext cx="1600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GB" altLang="en-US"/>
              <a:t>Store client2 temporary data</a:t>
            </a:r>
          </a:p>
        </p:txBody>
      </p:sp>
      <p:cxnSp>
        <p:nvCxnSpPr>
          <p:cNvPr id="18" name="Straight Arrow Connector 17"/>
          <p:cNvCxnSpPr/>
          <p:nvPr/>
        </p:nvCxnSpPr>
        <p:spPr>
          <a:xfrm flipV="1">
            <a:off x="5724128" y="3717032"/>
            <a:ext cx="864096" cy="1828106"/>
          </a:xfrm>
          <a:prstGeom prst="straightConnector1">
            <a:avLst/>
          </a:prstGeom>
          <a:ln>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Text Box 107"/>
          <p:cNvSpPr txBox="1">
            <a:spLocks noChangeArrowheads="1"/>
          </p:cNvSpPr>
          <p:nvPr/>
        </p:nvSpPr>
        <p:spPr bwMode="auto">
          <a:xfrm>
            <a:off x="6156176" y="3293963"/>
            <a:ext cx="1066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a:t>client2</a:t>
            </a:r>
          </a:p>
        </p:txBody>
      </p:sp>
      <p:sp>
        <p:nvSpPr>
          <p:cNvPr id="20" name="Text Box 107"/>
          <p:cNvSpPr txBox="1">
            <a:spLocks noChangeArrowheads="1"/>
          </p:cNvSpPr>
          <p:nvPr/>
        </p:nvSpPr>
        <p:spPr bwMode="auto">
          <a:xfrm>
            <a:off x="947245" y="4113304"/>
            <a:ext cx="2111610"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sz="1200" dirty="0" smtClean="0"/>
              <a:t>Returns session id </a:t>
            </a:r>
            <a:endParaRPr lang="en-GB" altLang="en-US" sz="1200" dirty="0"/>
          </a:p>
        </p:txBody>
      </p:sp>
      <p:cxnSp>
        <p:nvCxnSpPr>
          <p:cNvPr id="21" name="Straight Arrow Connector 20"/>
          <p:cNvCxnSpPr/>
          <p:nvPr/>
        </p:nvCxnSpPr>
        <p:spPr>
          <a:xfrm flipH="1" flipV="1">
            <a:off x="2556931" y="3800963"/>
            <a:ext cx="719502" cy="1571137"/>
          </a:xfrm>
          <a:prstGeom prst="straightConnector1">
            <a:avLst/>
          </a:prstGeom>
          <a:ln>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62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par>
                                <p:cTn id="38" presetID="3" presetClass="entr" presetSubtype="1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linds(horizontal)">
                                      <p:cBhvr>
                                        <p:cTn id="46" dur="500"/>
                                        <p:tgtEl>
                                          <p:spTgt spid="1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0" grpId="0"/>
      <p:bldP spid="11" grpId="0" animBg="1"/>
      <p:bldP spid="12" grpId="0"/>
      <p:bldP spid="14" grpId="0"/>
      <p:bldP spid="16" grpId="0"/>
      <p:bldP spid="19"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Session management </a:t>
            </a:r>
            <a:endParaRPr lang="en-SG" dirty="0"/>
          </a:p>
        </p:txBody>
      </p:sp>
      <p:sp>
        <p:nvSpPr>
          <p:cNvPr id="3" name="Content Placeholder 2"/>
          <p:cNvSpPr>
            <a:spLocks noGrp="1"/>
          </p:cNvSpPr>
          <p:nvPr>
            <p:ph idx="1"/>
          </p:nvPr>
        </p:nvSpPr>
        <p:spPr/>
        <p:txBody>
          <a:bodyPr/>
          <a:lstStyle/>
          <a:p>
            <a:r>
              <a:rPr lang="en-GB" altLang="en-US" dirty="0"/>
              <a:t>A </a:t>
            </a:r>
            <a:r>
              <a:rPr lang="en-GB" altLang="en-US" dirty="0" smtClean="0"/>
              <a:t>Session </a:t>
            </a:r>
            <a:r>
              <a:rPr lang="en-GB" altLang="en-US" dirty="0"/>
              <a:t>: </a:t>
            </a:r>
            <a:br>
              <a:rPr lang="en-GB" altLang="en-US" dirty="0"/>
            </a:br>
            <a:endParaRPr lang="en-GB" altLang="en-US" dirty="0"/>
          </a:p>
          <a:p>
            <a:pPr lvl="1">
              <a:buFontTx/>
              <a:buChar char="•"/>
            </a:pPr>
            <a:r>
              <a:rPr lang="en-GB" altLang="en-US" sz="2000" dirty="0"/>
              <a:t>Usually corresponds to one client. </a:t>
            </a:r>
          </a:p>
          <a:p>
            <a:pPr lvl="1">
              <a:buFontTx/>
              <a:buChar char="•"/>
            </a:pPr>
            <a:endParaRPr lang="en-GB" altLang="en-US" sz="2000" dirty="0"/>
          </a:p>
          <a:p>
            <a:pPr lvl="1">
              <a:buFontTx/>
              <a:buChar char="•"/>
            </a:pPr>
            <a:r>
              <a:rPr lang="en-GB" altLang="en-US" sz="2000" dirty="0"/>
              <a:t>Identifies a user throughout his usage of web application.</a:t>
            </a:r>
            <a:br>
              <a:rPr lang="en-GB" altLang="en-US" sz="2000" dirty="0"/>
            </a:br>
            <a:endParaRPr lang="en-GB" altLang="en-US" sz="2000" dirty="0"/>
          </a:p>
          <a:p>
            <a:pPr lvl="1">
              <a:buFontTx/>
              <a:buChar char="•"/>
            </a:pPr>
            <a:r>
              <a:rPr lang="en-GB" altLang="en-US" sz="2000" dirty="0"/>
              <a:t>Stores user information (Bind </a:t>
            </a:r>
            <a:r>
              <a:rPr lang="en-GB" altLang="en-US" sz="2000" dirty="0" smtClean="0"/>
              <a:t>data </a:t>
            </a:r>
            <a:r>
              <a:rPr lang="en-GB" altLang="en-US" sz="2000" dirty="0"/>
              <a:t>to sessions</a:t>
            </a:r>
            <a:r>
              <a:rPr lang="en-GB" altLang="en-US" sz="2000" dirty="0" smtClean="0"/>
              <a:t>).</a:t>
            </a:r>
          </a:p>
          <a:p>
            <a:pPr lvl="1">
              <a:buFontTx/>
              <a:buChar char="•"/>
            </a:pPr>
            <a:endParaRPr lang="en-GB" altLang="en-US" sz="2000" dirty="0"/>
          </a:p>
          <a:p>
            <a:pPr lvl="1">
              <a:buFontTx/>
              <a:buChar char="•"/>
            </a:pPr>
            <a:r>
              <a:rPr lang="en-GB" altLang="en-US" sz="2000" dirty="0" smtClean="0"/>
              <a:t>Should be cleared when user logs out to prevent session fixation attacks</a:t>
            </a:r>
            <a:r>
              <a:rPr lang="en-GB" altLang="en-US" sz="2000" dirty="0"/>
              <a:t/>
            </a:r>
            <a:br>
              <a:rPr lang="en-GB" altLang="en-US" sz="2000" dirty="0"/>
            </a:br>
            <a:endParaRPr lang="en-GB" altLang="en-US" sz="2000" dirty="0"/>
          </a:p>
        </p:txBody>
      </p:sp>
    </p:spTree>
    <p:extLst>
      <p:ext uri="{BB962C8B-B14F-4D97-AF65-F5344CB8AC3E}">
        <p14:creationId xmlns:p14="http://schemas.microsoft.com/office/powerpoint/2010/main" val="2934403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Session management with express</a:t>
            </a:r>
            <a:endParaRPr lang="en-SG" dirty="0"/>
          </a:p>
        </p:txBody>
      </p:sp>
      <p:sp>
        <p:nvSpPr>
          <p:cNvPr id="3" name="Content Placeholder 2"/>
          <p:cNvSpPr>
            <a:spLocks noGrp="1"/>
          </p:cNvSpPr>
          <p:nvPr>
            <p:ph idx="1"/>
          </p:nvPr>
        </p:nvSpPr>
        <p:spPr/>
        <p:txBody>
          <a:bodyPr/>
          <a:lstStyle/>
          <a:p>
            <a:r>
              <a:rPr lang="en-SG" dirty="0" smtClean="0"/>
              <a:t>HTTP </a:t>
            </a:r>
            <a:r>
              <a:rPr lang="en-SG" dirty="0"/>
              <a:t>is stateless; in order to associate a request to </a:t>
            </a:r>
            <a:r>
              <a:rPr lang="en-SG" dirty="0" smtClean="0"/>
              <a:t>a user, </a:t>
            </a:r>
            <a:r>
              <a:rPr lang="en-SG" dirty="0"/>
              <a:t>you need a way to store user data between HTTP requests. </a:t>
            </a:r>
            <a:r>
              <a:rPr lang="en-SG" dirty="0" smtClean="0"/>
              <a:t>Sessions can solve </a:t>
            </a:r>
            <a:r>
              <a:rPr lang="en-SG" dirty="0"/>
              <a:t>this problem. You assign the client </a:t>
            </a:r>
            <a:r>
              <a:rPr lang="en-SG" dirty="0" smtClean="0"/>
              <a:t>a session </a:t>
            </a:r>
            <a:r>
              <a:rPr lang="en-SG" dirty="0"/>
              <a:t>ID and it makes all further requests using that ID. Information associated with the client is stored on the server linked to this ID</a:t>
            </a:r>
            <a:r>
              <a:rPr lang="en-SG" dirty="0" smtClean="0"/>
              <a:t>.</a:t>
            </a:r>
          </a:p>
          <a:p>
            <a:endParaRPr lang="en-SG" dirty="0"/>
          </a:p>
          <a:p>
            <a:r>
              <a:rPr lang="en-SG" dirty="0" smtClean="0"/>
              <a:t>To show authentication with session management, a demo using express-session and express-</a:t>
            </a:r>
            <a:r>
              <a:rPr lang="en-SG" dirty="0" err="1" smtClean="0"/>
              <a:t>mysql</a:t>
            </a:r>
            <a:r>
              <a:rPr lang="en-SG" dirty="0" smtClean="0"/>
              <a:t>-session will be shown </a:t>
            </a:r>
          </a:p>
          <a:p>
            <a:endParaRPr lang="en-SG" dirty="0" smtClean="0"/>
          </a:p>
          <a:p>
            <a:r>
              <a:rPr lang="en-SG" dirty="0" smtClean="0"/>
              <a:t>Note that there are various databases options for session data storage in database, including </a:t>
            </a:r>
            <a:r>
              <a:rPr lang="en-SG" dirty="0" err="1" smtClean="0"/>
              <a:t>reddis</a:t>
            </a:r>
            <a:endParaRPr lang="en-SG" dirty="0" smtClean="0"/>
          </a:p>
        </p:txBody>
      </p:sp>
    </p:spTree>
    <p:extLst>
      <p:ext uri="{BB962C8B-B14F-4D97-AF65-F5344CB8AC3E}">
        <p14:creationId xmlns:p14="http://schemas.microsoft.com/office/powerpoint/2010/main" val="3846892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Express-session</a:t>
            </a:r>
            <a:endParaRPr lang="en-SG" dirty="0"/>
          </a:p>
        </p:txBody>
      </p:sp>
      <p:sp>
        <p:nvSpPr>
          <p:cNvPr id="3" name="Content Placeholder 2"/>
          <p:cNvSpPr>
            <a:spLocks noGrp="1"/>
          </p:cNvSpPr>
          <p:nvPr>
            <p:ph idx="1"/>
          </p:nvPr>
        </p:nvSpPr>
        <p:spPr>
          <a:xfrm>
            <a:off x="685800" y="2121408"/>
            <a:ext cx="7414592" cy="4115904"/>
          </a:xfrm>
        </p:spPr>
        <p:txBody>
          <a:bodyPr>
            <a:normAutofit fontScale="92500" lnSpcReduction="20000"/>
          </a:bodyPr>
          <a:lstStyle/>
          <a:p>
            <a:r>
              <a:rPr lang="en-SG" dirty="0" smtClean="0"/>
              <a:t>A node module to manage session activities, which will help you store data for different users, issue session id and clear session </a:t>
            </a:r>
            <a:r>
              <a:rPr lang="en-SG" dirty="0" err="1" smtClean="0"/>
              <a:t>etc</a:t>
            </a:r>
            <a:endParaRPr lang="en-SG" dirty="0" smtClean="0"/>
          </a:p>
          <a:p>
            <a:r>
              <a:rPr lang="en-SG" dirty="0" smtClean="0"/>
              <a:t>Install with </a:t>
            </a:r>
            <a:r>
              <a:rPr lang="en-SG" dirty="0" err="1" smtClean="0"/>
              <a:t>npm</a:t>
            </a:r>
            <a:r>
              <a:rPr lang="en-SG" dirty="0" smtClean="0"/>
              <a:t> install express-session</a:t>
            </a:r>
          </a:p>
          <a:p>
            <a:endParaRPr lang="en-SG" dirty="0" smtClean="0"/>
          </a:p>
          <a:p>
            <a:r>
              <a:rPr lang="en-SG" dirty="0" err="1" smtClean="0"/>
              <a:t>var</a:t>
            </a:r>
            <a:r>
              <a:rPr lang="en-SG" dirty="0"/>
              <a:t> session = require('express-session</a:t>
            </a:r>
            <a:r>
              <a:rPr lang="en-SG" dirty="0" smtClean="0"/>
              <a:t>');</a:t>
            </a:r>
          </a:p>
          <a:p>
            <a:pPr marL="0" indent="0">
              <a:buNone/>
            </a:pPr>
            <a:r>
              <a:rPr lang="en-SG" dirty="0" err="1"/>
              <a:t>a</a:t>
            </a:r>
            <a:r>
              <a:rPr lang="en-SG" dirty="0" err="1" smtClean="0"/>
              <a:t>pp.use</a:t>
            </a:r>
            <a:r>
              <a:rPr lang="en-SG" dirty="0" smtClean="0"/>
              <a:t>(session</a:t>
            </a:r>
            <a:r>
              <a:rPr lang="en-SG" dirty="0"/>
              <a:t>({</a:t>
            </a:r>
          </a:p>
          <a:p>
            <a:pPr marL="0" indent="0">
              <a:buNone/>
            </a:pPr>
            <a:r>
              <a:rPr lang="en-SG" dirty="0"/>
              <a:t>    secret: 'an231hjEZ10mzk$zAP</a:t>
            </a:r>
            <a:r>
              <a:rPr lang="en-SG" dirty="0" smtClean="0"/>
              <a:t>', //your secret key</a:t>
            </a:r>
            <a:endParaRPr lang="en-SG" dirty="0"/>
          </a:p>
          <a:p>
            <a:pPr marL="0" indent="0">
              <a:buNone/>
            </a:pPr>
            <a:r>
              <a:rPr lang="en-SG" dirty="0"/>
              <a:t>    store: </a:t>
            </a:r>
            <a:r>
              <a:rPr lang="en-SG" dirty="0" err="1"/>
              <a:t>sessionStore</a:t>
            </a:r>
            <a:r>
              <a:rPr lang="en-SG" dirty="0" smtClean="0"/>
              <a:t>,  //we will use the </a:t>
            </a:r>
            <a:r>
              <a:rPr lang="en-SG" dirty="0" err="1" smtClean="0"/>
              <a:t>mysql</a:t>
            </a:r>
            <a:r>
              <a:rPr lang="en-SG" dirty="0" smtClean="0"/>
              <a:t> store, to be shown</a:t>
            </a:r>
            <a:endParaRPr lang="en-SG" dirty="0"/>
          </a:p>
          <a:p>
            <a:pPr marL="0" indent="0">
              <a:buNone/>
            </a:pPr>
            <a:r>
              <a:rPr lang="en-SG" dirty="0"/>
              <a:t>    </a:t>
            </a:r>
            <a:r>
              <a:rPr lang="en-SG" dirty="0" err="1"/>
              <a:t>saveUninitialized</a:t>
            </a:r>
            <a:r>
              <a:rPr lang="en-SG" dirty="0"/>
              <a:t>: false,</a:t>
            </a:r>
          </a:p>
          <a:p>
            <a:pPr marL="0" indent="0">
              <a:buNone/>
            </a:pPr>
            <a:r>
              <a:rPr lang="en-SG" dirty="0"/>
              <a:t>    resave: false</a:t>
            </a:r>
          </a:p>
          <a:p>
            <a:pPr marL="0" indent="0">
              <a:buNone/>
            </a:pPr>
            <a:r>
              <a:rPr lang="en-SG" dirty="0" smtClean="0"/>
              <a:t>});</a:t>
            </a:r>
            <a:endParaRPr lang="en-SG" dirty="0"/>
          </a:p>
          <a:p>
            <a:endParaRPr lang="en-SG" dirty="0"/>
          </a:p>
          <a:p>
            <a:endParaRPr lang="en-SG" dirty="0" smtClean="0"/>
          </a:p>
          <a:p>
            <a:pPr marL="0" indent="0">
              <a:buNone/>
            </a:pPr>
            <a:endParaRPr lang="en-SG" dirty="0" smtClean="0"/>
          </a:p>
          <a:p>
            <a:pPr marL="0" indent="0">
              <a:buNone/>
            </a:pPr>
            <a:endParaRPr lang="en-SG" dirty="0" smtClean="0"/>
          </a:p>
          <a:p>
            <a:pPr marL="0" indent="0">
              <a:buNone/>
            </a:pPr>
            <a:endParaRPr lang="en-SG" dirty="0"/>
          </a:p>
          <a:p>
            <a:pPr marL="0" indent="0">
              <a:buNone/>
            </a:pPr>
            <a:endParaRPr lang="en-SG" dirty="0"/>
          </a:p>
          <a:p>
            <a:pPr marL="0" indent="0">
              <a:buNone/>
            </a:pPr>
            <a:endParaRPr lang="en-SG" dirty="0"/>
          </a:p>
          <a:p>
            <a:pPr marL="0" indent="0">
              <a:buNone/>
            </a:pPr>
            <a:endParaRPr lang="en-SG" dirty="0"/>
          </a:p>
          <a:p>
            <a:endParaRPr lang="en-SG" dirty="0"/>
          </a:p>
        </p:txBody>
      </p:sp>
    </p:spTree>
    <p:extLst>
      <p:ext uri="{BB962C8B-B14F-4D97-AF65-F5344CB8AC3E}">
        <p14:creationId xmlns:p14="http://schemas.microsoft.com/office/powerpoint/2010/main" val="2365037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Express-</a:t>
            </a:r>
            <a:r>
              <a:rPr lang="en-SG" dirty="0" err="1" smtClean="0"/>
              <a:t>mysql</a:t>
            </a:r>
            <a:r>
              <a:rPr lang="en-SG" dirty="0" smtClean="0"/>
              <a:t>-session</a:t>
            </a:r>
            <a:endParaRPr lang="en-SG" dirty="0"/>
          </a:p>
        </p:txBody>
      </p:sp>
      <p:sp>
        <p:nvSpPr>
          <p:cNvPr id="3" name="Content Placeholder 2"/>
          <p:cNvSpPr>
            <a:spLocks noGrp="1"/>
          </p:cNvSpPr>
          <p:nvPr>
            <p:ph idx="1"/>
          </p:nvPr>
        </p:nvSpPr>
        <p:spPr/>
        <p:txBody>
          <a:bodyPr/>
          <a:lstStyle/>
          <a:p>
            <a:r>
              <a:rPr lang="en-SG" dirty="0" smtClean="0"/>
              <a:t>A module which uses </a:t>
            </a:r>
            <a:r>
              <a:rPr lang="en-SG" dirty="0" err="1" smtClean="0"/>
              <a:t>mysql</a:t>
            </a:r>
            <a:r>
              <a:rPr lang="en-SG" dirty="0" smtClean="0"/>
              <a:t> to store users’ session variables</a:t>
            </a:r>
          </a:p>
          <a:p>
            <a:endParaRPr lang="en-SG" dirty="0"/>
          </a:p>
          <a:p>
            <a:r>
              <a:rPr lang="en-SG" dirty="0" smtClean="0"/>
              <a:t>Install </a:t>
            </a:r>
            <a:r>
              <a:rPr lang="en-SG" dirty="0"/>
              <a:t>with </a:t>
            </a:r>
            <a:r>
              <a:rPr lang="en-SG" dirty="0" err="1"/>
              <a:t>npm</a:t>
            </a:r>
            <a:r>
              <a:rPr lang="en-SG" dirty="0"/>
              <a:t> install </a:t>
            </a:r>
            <a:r>
              <a:rPr lang="en-SG" dirty="0" smtClean="0"/>
              <a:t>express-</a:t>
            </a:r>
            <a:r>
              <a:rPr lang="en-SG" dirty="0" err="1" smtClean="0"/>
              <a:t>mysql</a:t>
            </a:r>
            <a:r>
              <a:rPr lang="en-SG" dirty="0" smtClean="0"/>
              <a:t>-session</a:t>
            </a:r>
          </a:p>
          <a:p>
            <a:endParaRPr lang="en-SG" dirty="0"/>
          </a:p>
          <a:p>
            <a:r>
              <a:rPr lang="en-SG" dirty="0" err="1"/>
              <a:t>var</a:t>
            </a:r>
            <a:r>
              <a:rPr lang="en-SG" dirty="0"/>
              <a:t> </a:t>
            </a:r>
            <a:r>
              <a:rPr lang="en-SG" dirty="0" err="1"/>
              <a:t>MySQLStore</a:t>
            </a:r>
            <a:r>
              <a:rPr lang="en-SG" dirty="0"/>
              <a:t> = require('express-</a:t>
            </a:r>
            <a:r>
              <a:rPr lang="en-SG" dirty="0" err="1"/>
              <a:t>mysql</a:t>
            </a:r>
            <a:r>
              <a:rPr lang="en-SG" dirty="0"/>
              <a:t>-session')(session);</a:t>
            </a:r>
          </a:p>
          <a:p>
            <a:endParaRPr lang="en-SG" dirty="0" smtClean="0"/>
          </a:p>
          <a:p>
            <a:r>
              <a:rPr lang="en-SG" dirty="0" err="1" smtClean="0"/>
              <a:t>var</a:t>
            </a:r>
            <a:r>
              <a:rPr lang="en-SG" dirty="0"/>
              <a:t> </a:t>
            </a:r>
            <a:r>
              <a:rPr lang="en-SG" dirty="0" err="1"/>
              <a:t>sessionStore</a:t>
            </a:r>
            <a:r>
              <a:rPr lang="en-SG" dirty="0"/>
              <a:t> = new </a:t>
            </a:r>
            <a:r>
              <a:rPr lang="en-SG" dirty="0" err="1"/>
              <a:t>MySQLStore</a:t>
            </a:r>
            <a:r>
              <a:rPr lang="en-SG" dirty="0"/>
              <a:t>({}/* session store options */, </a:t>
            </a:r>
            <a:r>
              <a:rPr lang="en-SG" dirty="0" err="1"/>
              <a:t>dbconnect.getConnection</a:t>
            </a:r>
            <a:r>
              <a:rPr lang="en-SG" dirty="0" smtClean="0"/>
              <a:t>());//use the </a:t>
            </a:r>
            <a:r>
              <a:rPr lang="en-SG" dirty="0" err="1" smtClean="0"/>
              <a:t>mysql</a:t>
            </a:r>
            <a:r>
              <a:rPr lang="en-SG" dirty="0" smtClean="0"/>
              <a:t> </a:t>
            </a:r>
            <a:r>
              <a:rPr lang="en-SG" dirty="0" err="1" smtClean="0"/>
              <a:t>db</a:t>
            </a:r>
            <a:r>
              <a:rPr lang="en-SG" dirty="0" smtClean="0"/>
              <a:t> connection</a:t>
            </a:r>
            <a:endParaRPr lang="en-SG" dirty="0"/>
          </a:p>
          <a:p>
            <a:endParaRPr lang="en-SG" dirty="0"/>
          </a:p>
        </p:txBody>
      </p:sp>
    </p:spTree>
    <p:extLst>
      <p:ext uri="{BB962C8B-B14F-4D97-AF65-F5344CB8AC3E}">
        <p14:creationId xmlns:p14="http://schemas.microsoft.com/office/powerpoint/2010/main" val="2996470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Get/set session values</a:t>
            </a:r>
            <a:endParaRPr lang="en-SG" dirty="0"/>
          </a:p>
        </p:txBody>
      </p:sp>
      <p:sp>
        <p:nvSpPr>
          <p:cNvPr id="3" name="Content Placeholder 2"/>
          <p:cNvSpPr>
            <a:spLocks noGrp="1"/>
          </p:cNvSpPr>
          <p:nvPr>
            <p:ph idx="1"/>
          </p:nvPr>
        </p:nvSpPr>
        <p:spPr>
          <a:xfrm>
            <a:off x="685800" y="1844824"/>
            <a:ext cx="7990656" cy="4536504"/>
          </a:xfrm>
        </p:spPr>
        <p:txBody>
          <a:bodyPr>
            <a:normAutofit/>
          </a:bodyPr>
          <a:lstStyle/>
          <a:p>
            <a:r>
              <a:rPr lang="en-SG" dirty="0" smtClean="0"/>
              <a:t>Set(modify) session values by calling </a:t>
            </a:r>
            <a:r>
              <a:rPr lang="en-SG" dirty="0" err="1" smtClean="0"/>
              <a:t>req.session.varname</a:t>
            </a:r>
            <a:r>
              <a:rPr lang="en-SG" dirty="0" smtClean="0"/>
              <a:t>=value</a:t>
            </a:r>
          </a:p>
          <a:p>
            <a:endParaRPr lang="en-SG" dirty="0"/>
          </a:p>
          <a:p>
            <a:pPr marL="0" indent="0">
              <a:buNone/>
            </a:pPr>
            <a:r>
              <a:rPr lang="en-SG" dirty="0" err="1" smtClean="0"/>
              <a:t>Eg</a:t>
            </a:r>
            <a:r>
              <a:rPr lang="en-SG" dirty="0" smtClean="0"/>
              <a:t> after login successfully, can store user data:</a:t>
            </a:r>
          </a:p>
          <a:p>
            <a:pPr marL="0" indent="0">
              <a:buNone/>
            </a:pPr>
            <a:r>
              <a:rPr lang="en-SG" dirty="0" err="1"/>
              <a:t>req.session.role</a:t>
            </a:r>
            <a:r>
              <a:rPr lang="en-SG" dirty="0"/>
              <a:t>=role;</a:t>
            </a:r>
          </a:p>
          <a:p>
            <a:pPr marL="0" indent="0">
              <a:buNone/>
            </a:pPr>
            <a:r>
              <a:rPr lang="en-SG" dirty="0" err="1"/>
              <a:t>req.ession.username</a:t>
            </a:r>
            <a:r>
              <a:rPr lang="en-SG" dirty="0"/>
              <a:t>=username;</a:t>
            </a:r>
          </a:p>
          <a:p>
            <a:endParaRPr lang="en-SG" dirty="0"/>
          </a:p>
          <a:p>
            <a:r>
              <a:rPr lang="en-SG" dirty="0" smtClean="0"/>
              <a:t>Get Session values by calling </a:t>
            </a:r>
            <a:r>
              <a:rPr lang="en-SG" dirty="0" err="1" smtClean="0"/>
              <a:t>req.session.varname</a:t>
            </a:r>
            <a:endParaRPr lang="en-SG" dirty="0" smtClean="0"/>
          </a:p>
          <a:p>
            <a:pPr marL="0" indent="0">
              <a:buNone/>
            </a:pPr>
            <a:endParaRPr lang="en-SG" dirty="0" smtClean="0"/>
          </a:p>
          <a:p>
            <a:pPr marL="0" indent="0">
              <a:buNone/>
            </a:pPr>
            <a:r>
              <a:rPr lang="en-SG" dirty="0" err="1" smtClean="0"/>
              <a:t>Eg</a:t>
            </a:r>
            <a:r>
              <a:rPr lang="en-SG" dirty="0" smtClean="0"/>
              <a:t> retrieve the role of the user</a:t>
            </a:r>
            <a:endParaRPr lang="en-SG" dirty="0"/>
          </a:p>
          <a:p>
            <a:pPr marL="0" indent="0">
              <a:buNone/>
            </a:pPr>
            <a:r>
              <a:rPr lang="en-SG" sz="1800" dirty="0" err="1"/>
              <a:t>v</a:t>
            </a:r>
            <a:r>
              <a:rPr lang="en-SG" sz="1800" dirty="0" err="1" smtClean="0"/>
              <a:t>ar</a:t>
            </a:r>
            <a:r>
              <a:rPr lang="en-SG" sz="1800" dirty="0" smtClean="0"/>
              <a:t> role=</a:t>
            </a:r>
            <a:r>
              <a:rPr lang="en-SG" sz="1800" dirty="0" err="1" smtClean="0"/>
              <a:t>session.role</a:t>
            </a:r>
            <a:r>
              <a:rPr lang="en-SG" sz="1800" dirty="0" smtClean="0"/>
              <a:t>;</a:t>
            </a:r>
            <a:endParaRPr lang="en-SG" sz="1800" dirty="0"/>
          </a:p>
          <a:p>
            <a:endParaRPr lang="en-SG" dirty="0"/>
          </a:p>
        </p:txBody>
      </p:sp>
    </p:spTree>
    <p:extLst>
      <p:ext uri="{BB962C8B-B14F-4D97-AF65-F5344CB8AC3E}">
        <p14:creationId xmlns:p14="http://schemas.microsoft.com/office/powerpoint/2010/main" val="341057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6645</TotalTime>
  <Words>1546</Words>
  <Application>Microsoft Office PowerPoint</Application>
  <PresentationFormat>On-screen Show (4:3)</PresentationFormat>
  <Paragraphs>170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Raleway</vt:lpstr>
      <vt:lpstr>Rockwell</vt:lpstr>
      <vt:lpstr>Rockwell Condensed</vt:lpstr>
      <vt:lpstr>Wingdings</vt:lpstr>
      <vt:lpstr>Wood Type</vt:lpstr>
      <vt:lpstr>PowerPoint Presentation</vt:lpstr>
      <vt:lpstr>What is Cross Site request forgery (csrf)</vt:lpstr>
      <vt:lpstr>A possible attack scenario</vt:lpstr>
      <vt:lpstr>Authentication protocol</vt:lpstr>
      <vt:lpstr>Session management </vt:lpstr>
      <vt:lpstr>Session management with express</vt:lpstr>
      <vt:lpstr>Express-session</vt:lpstr>
      <vt:lpstr>Express-mysql-session</vt:lpstr>
      <vt:lpstr>Get/set session values</vt:lpstr>
      <vt:lpstr>Logging out</vt:lpstr>
      <vt:lpstr>Modifying the login ws</vt:lpstr>
      <vt:lpstr>Checking user roles</vt:lpstr>
      <vt:lpstr>csrf attacks</vt:lpstr>
      <vt:lpstr>Now a simple demo…</vt:lpstr>
      <vt:lpstr>In Summary for csrf attacks</vt:lpstr>
      <vt:lpstr>How to prevent csrf attacks</vt:lpstr>
      <vt:lpstr>Generating csrf tokens</vt:lpstr>
      <vt:lpstr>Csrf tokens strategy </vt:lpstr>
      <vt:lpstr>Csrf implementation</vt:lpstr>
      <vt:lpstr>Demo to test csrf token</vt:lpstr>
      <vt:lpstr>Notes on session cookie</vt:lpstr>
      <vt:lpstr>Practices to secure the session cookie</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Exploiting Database Server</dc:title>
  <dc:creator>LOW_Jin_Kiat@sp.edu.sg</dc:creator>
  <cp:lastModifiedBy>Low Jin Kiat</cp:lastModifiedBy>
  <cp:revision>137</cp:revision>
  <dcterms:created xsi:type="dcterms:W3CDTF">2008-10-22T13:49:23Z</dcterms:created>
  <dcterms:modified xsi:type="dcterms:W3CDTF">2021-01-25T03:33:05Z</dcterms:modified>
</cp:coreProperties>
</file>