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8"/>
  </p:notesMasterIdLst>
  <p:sldIdLst>
    <p:sldId id="295" r:id="rId2"/>
    <p:sldId id="258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2059" autoAdjust="0"/>
  </p:normalViewPr>
  <p:slideViewPr>
    <p:cSldViewPr>
      <p:cViewPr varScale="1">
        <p:scale>
          <a:sx n="69" d="100"/>
          <a:sy n="69" d="100"/>
        </p:scale>
        <p:origin x="10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BE81BA0-69D2-4249-AFAD-1E1F7F941529}" type="datetimeFigureOut">
              <a:rPr lang="en-GB"/>
              <a:pPr>
                <a:defRPr/>
              </a:pPr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FE493F-A2F7-4549-BA1E-D203250F64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8261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98804C-7314-41F8-9648-B97C06432D0F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52176D69-38F7-4A55-9DE3-2F6032E3161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053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65B0-50A4-4DF6-9629-90D46F5E2AEA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25B6E-B18E-43A6-BE5E-4B3C3A6D3F3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7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5DD057-42FE-4419-8A2C-D75D7C3EB97C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74379-4E8F-4BF7-83FB-76B90DD2336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43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B2FC2-69C8-462D-B4B5-6F16EACA81D0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827CA-570F-4D9B-A638-66F1E83C5C1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0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70CAF1B-FFC3-4DC2-81D7-A58DFDB6E891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B0F7C0AF-9E55-4BBB-B792-CE38946D944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23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C9B68-88C6-423A-992E-917165BD24A6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D8426-2A2A-4E64-8B49-505FE88007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135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3C8A-E26C-4F9E-84C7-9F1A7DB7F8A5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951D5-EB51-4D84-A01E-F6AA76EA79A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7C8072D-5E8B-4407-88E6-D730C2B35D81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620C8-3578-415D-9D38-0AC61D18058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5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E99BC-4A4B-4C54-8D46-E972EF2E24E9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B9298-4AEF-42B3-BD22-241924FAAB6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143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043DC-1774-4EA2-8C09-035D1662968B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7BA03-4736-4513-9685-E95FAA3FE7E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7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804F4-886C-4A98-B722-141DF23DA482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4D133-AB52-4DFA-AF5D-38B1ACD419B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21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6A467A4-DB60-43D3-8EA3-AEFB7F81D74D}" type="datetimeFigureOut">
              <a:rPr lang="en-US" smtClean="0"/>
              <a:pPr>
                <a:defRPr/>
              </a:pPr>
              <a:t>10/8/2020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4313F00-98C0-46E5-A4D7-974BFEB2885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45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otating-file-stre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pmjs.com/package/morga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rg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15816" y="2348880"/>
            <a:ext cx="3427095" cy="713591"/>
            <a:chOff x="3632708" y="2833997"/>
            <a:chExt cx="4569460" cy="951454"/>
          </a:xfrm>
        </p:grpSpPr>
        <p:grpSp>
          <p:nvGrpSpPr>
            <p:cNvPr id="7" name="Group 6"/>
            <p:cNvGrpSpPr/>
            <p:nvPr/>
          </p:nvGrpSpPr>
          <p:grpSpPr>
            <a:xfrm>
              <a:off x="3632708" y="2833997"/>
              <a:ext cx="4569460" cy="920676"/>
              <a:chOff x="3513836" y="2898005"/>
              <a:chExt cx="4569460" cy="9206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418965" y="2898005"/>
                <a:ext cx="36643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000" b="1" dirty="0" err="1">
                    <a:solidFill>
                      <a:srgbClr val="434A54"/>
                    </a:solidFill>
                    <a:latin typeface="Raleway" panose="020B0503030101060003" pitchFamily="34" charset="0"/>
                  </a:rPr>
                  <a:t>SecureCoding</a:t>
                </a:r>
                <a:endParaRPr lang="en-SG" sz="3000" b="1" dirty="0">
                  <a:solidFill>
                    <a:srgbClr val="434A54"/>
                  </a:solidFill>
                  <a:latin typeface="Raleway" panose="020B0503030101060003" pitchFamily="34" charset="0"/>
                </a:endParaRPr>
              </a:p>
            </p:txBody>
          </p:sp>
          <p:pic>
            <p:nvPicPr>
              <p:cNvPr id="1026" name="Picture 2" descr="https://securecoding-mimosa.herokuapp.com/images/logo-15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836" y="2913552"/>
                <a:ext cx="905129" cy="905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556125" y="3354564"/>
              <a:ext cx="34357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5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Raleway" panose="020B0503030101060003" pitchFamily="34" charset="0"/>
                </a:rPr>
                <a:t>Logging</a:t>
              </a:r>
              <a:endParaRPr lang="en-SG" sz="1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predefined log formats with </a:t>
            </a:r>
            <a:r>
              <a:rPr lang="en-SG" dirty="0" err="1" smtClean="0"/>
              <a:t>morgan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var</a:t>
            </a:r>
            <a:r>
              <a:rPr lang="en-SG" dirty="0"/>
              <a:t> </a:t>
            </a:r>
            <a:r>
              <a:rPr lang="en-SG" dirty="0" err="1"/>
              <a:t>morgan</a:t>
            </a:r>
            <a:r>
              <a:rPr lang="en-SG" dirty="0"/>
              <a:t>=require('</a:t>
            </a:r>
            <a:r>
              <a:rPr lang="en-SG" dirty="0" err="1"/>
              <a:t>morgan</a:t>
            </a:r>
            <a:r>
              <a:rPr lang="en-SG" dirty="0"/>
              <a:t>');</a:t>
            </a:r>
          </a:p>
          <a:p>
            <a:r>
              <a:rPr lang="en-SG" dirty="0" smtClean="0"/>
              <a:t>…</a:t>
            </a:r>
          </a:p>
          <a:p>
            <a:r>
              <a:rPr lang="en-SG" dirty="0" err="1" smtClean="0"/>
              <a:t>app.use</a:t>
            </a:r>
            <a:r>
              <a:rPr lang="en-SG" dirty="0" smtClean="0"/>
              <a:t>(</a:t>
            </a:r>
            <a:r>
              <a:rPr lang="en-SG" dirty="0" err="1" smtClean="0"/>
              <a:t>morgan</a:t>
            </a:r>
            <a:r>
              <a:rPr lang="en-SG" dirty="0"/>
              <a:t>("</a:t>
            </a:r>
            <a:r>
              <a:rPr lang="en-SG" dirty="0" smtClean="0"/>
              <a:t>combined”));</a:t>
            </a:r>
          </a:p>
          <a:p>
            <a:r>
              <a:rPr lang="en-SG" dirty="0" smtClean="0"/>
              <a:t>…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7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predefined tokens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Specify the tokens you want in your log format:</a:t>
            </a:r>
          </a:p>
          <a:p>
            <a:pPr marL="0" indent="0">
              <a:buNone/>
            </a:pPr>
            <a:r>
              <a:rPr lang="en-SG" dirty="0" smtClean="0"/>
              <a:t>…</a:t>
            </a:r>
          </a:p>
          <a:p>
            <a:pPr marL="0" indent="0">
              <a:buNone/>
            </a:pPr>
            <a:r>
              <a:rPr lang="en-SG" dirty="0" err="1" smtClean="0"/>
              <a:t>app.use</a:t>
            </a:r>
            <a:r>
              <a:rPr lang="en-SG" dirty="0" smtClean="0"/>
              <a:t>(</a:t>
            </a:r>
            <a:r>
              <a:rPr lang="en-SG" dirty="0" err="1" smtClean="0"/>
              <a:t>morgan</a:t>
            </a:r>
            <a:r>
              <a:rPr lang="en-SG" dirty="0" smtClean="0"/>
              <a:t>(':</a:t>
            </a:r>
            <a:r>
              <a:rPr lang="en-SG" dirty="0"/>
              <a:t>method :</a:t>
            </a:r>
            <a:r>
              <a:rPr lang="en-SG" dirty="0" err="1"/>
              <a:t>url</a:t>
            </a:r>
            <a:r>
              <a:rPr lang="en-SG" dirty="0"/>
              <a:t> :</a:t>
            </a:r>
            <a:r>
              <a:rPr lang="en-SG" dirty="0" smtClean="0"/>
              <a:t>date'));</a:t>
            </a:r>
          </a:p>
          <a:p>
            <a:pPr marL="0" indent="0">
              <a:buNone/>
            </a:pPr>
            <a:r>
              <a:rPr lang="en-SG" dirty="0" smtClean="0"/>
              <a:t>..</a:t>
            </a: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923928" y="3573016"/>
            <a:ext cx="792088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7904" y="50131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Token 1 …. Token 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77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Creating custom tokens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morgan.token</a:t>
            </a:r>
            <a:r>
              <a:rPr lang="en-SG" dirty="0" smtClean="0"/>
              <a:t>(‘</a:t>
            </a:r>
            <a:r>
              <a:rPr lang="en-SG" dirty="0" err="1" smtClean="0"/>
              <a:t>myToken</a:t>
            </a:r>
            <a:r>
              <a:rPr lang="en-SG" dirty="0" smtClean="0"/>
              <a:t>',</a:t>
            </a:r>
            <a:r>
              <a:rPr lang="en-SG" dirty="0"/>
              <a:t> </a:t>
            </a:r>
            <a:r>
              <a:rPr lang="en-SG" dirty="0" smtClean="0"/>
              <a:t>function(</a:t>
            </a:r>
            <a:r>
              <a:rPr lang="en-SG" dirty="0" err="1" smtClean="0"/>
              <a:t>req,res</a:t>
            </a:r>
            <a:r>
              <a:rPr lang="en-SG" dirty="0" smtClean="0"/>
              <a:t>){</a:t>
            </a:r>
          </a:p>
          <a:p>
            <a:pPr marL="0" indent="0">
              <a:buNone/>
            </a:pPr>
            <a:r>
              <a:rPr lang="en-SG" dirty="0" smtClean="0"/>
              <a:t>  …</a:t>
            </a:r>
          </a:p>
          <a:p>
            <a:pPr marL="0" indent="0">
              <a:buNone/>
            </a:pPr>
            <a:r>
              <a:rPr lang="en-SG" dirty="0" smtClean="0"/>
              <a:t>  return …;</a:t>
            </a:r>
            <a:endParaRPr lang="en-SG" dirty="0"/>
          </a:p>
          <a:p>
            <a:pPr marL="0" indent="0">
              <a:buNone/>
            </a:pPr>
            <a:r>
              <a:rPr lang="en-SG" dirty="0" smtClean="0"/>
              <a:t>});</a:t>
            </a:r>
            <a:endParaRPr lang="en-SG" dirty="0"/>
          </a:p>
          <a:p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35896" y="2636912"/>
            <a:ext cx="0" cy="131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43808" y="398334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Custom Token name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64088" y="2636912"/>
            <a:ext cx="1070124" cy="134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2124" y="4010779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 that returns some value representing token output in log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03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Applying custom token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app.use</a:t>
            </a:r>
            <a:r>
              <a:rPr lang="en-SG" dirty="0"/>
              <a:t>(</a:t>
            </a:r>
            <a:r>
              <a:rPr lang="en-SG" dirty="0" err="1"/>
              <a:t>morgan</a:t>
            </a:r>
            <a:r>
              <a:rPr lang="en-SG" dirty="0" smtClean="0"/>
              <a:t>(‘:</a:t>
            </a:r>
            <a:r>
              <a:rPr lang="en-SG" dirty="0" err="1" smtClean="0"/>
              <a:t>myToken</a:t>
            </a:r>
            <a:r>
              <a:rPr lang="en-SG" dirty="0" smtClean="0"/>
              <a:t> :</a:t>
            </a:r>
            <a:r>
              <a:rPr lang="en-SG" dirty="0"/>
              <a:t>method :</a:t>
            </a:r>
            <a:r>
              <a:rPr lang="en-SG" dirty="0" err="1"/>
              <a:t>url</a:t>
            </a:r>
            <a:r>
              <a:rPr lang="en-SG" dirty="0"/>
              <a:t> :date'));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Apply and test the code and observe output in console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35896" y="2564904"/>
            <a:ext cx="0" cy="131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43808" y="391133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Custom Token, with : and name of token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Applying logging to file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Using fs </a:t>
            </a:r>
            <a:r>
              <a:rPr lang="en-SG" dirty="0" err="1" smtClean="0"/>
              <a:t>libray</a:t>
            </a:r>
            <a:r>
              <a:rPr lang="en-SG" dirty="0" smtClean="0"/>
              <a:t> to create a file stream and applying it to </a:t>
            </a:r>
            <a:r>
              <a:rPr lang="en-SG" dirty="0" err="1" smtClean="0"/>
              <a:t>morgan</a:t>
            </a:r>
            <a:endParaRPr lang="en-SG" dirty="0" smtClean="0"/>
          </a:p>
          <a:p>
            <a:endParaRPr lang="en-SG" dirty="0"/>
          </a:p>
          <a:p>
            <a:r>
              <a:rPr lang="en-SG" dirty="0" err="1" smtClean="0"/>
              <a:t>var</a:t>
            </a:r>
            <a:r>
              <a:rPr lang="en-SG" dirty="0" smtClean="0"/>
              <a:t> fs=require(‘fs’);</a:t>
            </a:r>
          </a:p>
          <a:p>
            <a:pPr marL="0" indent="0">
              <a:buNone/>
            </a:pPr>
            <a:r>
              <a:rPr lang="en-SG" dirty="0" smtClean="0"/>
              <a:t>  …</a:t>
            </a:r>
            <a:r>
              <a:rPr lang="en-SG" dirty="0"/>
              <a:t/>
            </a:r>
            <a:br>
              <a:rPr lang="en-SG" dirty="0"/>
            </a:br>
            <a:r>
              <a:rPr lang="en-SG" dirty="0" err="1" smtClean="0"/>
              <a:t>const</a:t>
            </a:r>
            <a:r>
              <a:rPr lang="en-SG" dirty="0"/>
              <a:t> </a:t>
            </a:r>
            <a:r>
              <a:rPr lang="en-SG" dirty="0" err="1"/>
              <a:t>appLogStream</a:t>
            </a:r>
            <a:r>
              <a:rPr lang="en-SG" dirty="0"/>
              <a:t> = </a:t>
            </a:r>
            <a:r>
              <a:rPr lang="en-SG" dirty="0" err="1"/>
              <a:t>fs.createWriteStream</a:t>
            </a:r>
            <a:r>
              <a:rPr lang="en-SG" dirty="0"/>
              <a:t>(</a:t>
            </a:r>
            <a:r>
              <a:rPr lang="en-SG" dirty="0" err="1"/>
              <a:t>path.join</a:t>
            </a:r>
            <a:r>
              <a:rPr lang="en-SG" dirty="0"/>
              <a:t>(__</a:t>
            </a:r>
            <a:r>
              <a:rPr lang="en-SG" dirty="0" err="1"/>
              <a:t>dirname</a:t>
            </a:r>
            <a:r>
              <a:rPr lang="en-SG" dirty="0"/>
              <a:t>, 'app.log'), { flags: 'a' })</a:t>
            </a:r>
          </a:p>
          <a:p>
            <a:pPr marL="0" indent="0">
              <a:buNone/>
            </a:pPr>
            <a:r>
              <a:rPr lang="en-SG" dirty="0" smtClean="0"/>
              <a:t>…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app.use</a:t>
            </a:r>
            <a:r>
              <a:rPr lang="en-SG" dirty="0"/>
              <a:t>(</a:t>
            </a:r>
            <a:r>
              <a:rPr lang="en-SG" dirty="0" err="1"/>
              <a:t>morgan</a:t>
            </a:r>
            <a:r>
              <a:rPr lang="en-SG" dirty="0"/>
              <a:t>("combined</a:t>
            </a:r>
            <a:r>
              <a:rPr lang="en-SG" dirty="0" smtClean="0"/>
              <a:t>”,</a:t>
            </a:r>
            <a:r>
              <a:rPr lang="en-SG" dirty="0"/>
              <a:t> { stream: </a:t>
            </a:r>
            <a:r>
              <a:rPr lang="en-SG" dirty="0" err="1"/>
              <a:t>appLogStream</a:t>
            </a:r>
            <a:r>
              <a:rPr lang="en-SG" dirty="0" smtClean="0"/>
              <a:t>}));</a:t>
            </a: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…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  <a:p>
            <a:r>
              <a:rPr lang="en-SG" dirty="0" smtClean="0"/>
              <a:t> </a:t>
            </a:r>
            <a:endParaRPr lang="en-S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652120" y="4530031"/>
            <a:ext cx="0" cy="131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0032" y="587646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Specify stream in options with file stream </a:t>
            </a:r>
            <a:endParaRPr lang="en-SG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10741" y="4001625"/>
            <a:ext cx="0" cy="131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18653" y="534806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Append mode to file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6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Log file rotation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log file can grow to a very large size for applications hosted on the cloud</a:t>
            </a:r>
          </a:p>
          <a:p>
            <a:endParaRPr lang="en-SG" dirty="0"/>
          </a:p>
          <a:p>
            <a:r>
              <a:rPr lang="en-SG" dirty="0" smtClean="0"/>
              <a:t>Need to create multiple log files, </a:t>
            </a:r>
            <a:r>
              <a:rPr lang="en-SG" dirty="0" err="1" smtClean="0"/>
              <a:t>eg</a:t>
            </a:r>
            <a:r>
              <a:rPr lang="en-SG" dirty="0" smtClean="0"/>
              <a:t> one each day (depending on needs of application)</a:t>
            </a:r>
          </a:p>
          <a:p>
            <a:endParaRPr lang="en-SG" dirty="0"/>
          </a:p>
          <a:p>
            <a:r>
              <a:rPr lang="en-SG" dirty="0"/>
              <a:t> </a:t>
            </a:r>
            <a:r>
              <a:rPr lang="en-SG" dirty="0" smtClean="0"/>
              <a:t>Make use of the </a:t>
            </a:r>
            <a:r>
              <a:rPr lang="en-SG" b="1" dirty="0" smtClean="0">
                <a:hlinkClick r:id="rId2"/>
              </a:rPr>
              <a:t>rotating-file-stream module</a:t>
            </a:r>
            <a:endParaRPr lang="en-SG" b="1" dirty="0" smtClean="0"/>
          </a:p>
          <a:p>
            <a:endParaRPr lang="en-SG" b="1" dirty="0"/>
          </a:p>
          <a:p>
            <a:r>
              <a:rPr lang="en-SG" dirty="0" err="1" smtClean="0"/>
              <a:t>npm</a:t>
            </a:r>
            <a:r>
              <a:rPr lang="en-SG" dirty="0" smtClean="0"/>
              <a:t> install rotating-file-stream --save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11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Log file rotation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var</a:t>
            </a:r>
            <a:r>
              <a:rPr lang="en-SG" dirty="0"/>
              <a:t> </a:t>
            </a:r>
            <a:r>
              <a:rPr lang="en-SG" dirty="0" err="1"/>
              <a:t>rfs</a:t>
            </a:r>
            <a:r>
              <a:rPr lang="en-SG" dirty="0"/>
              <a:t> </a:t>
            </a:r>
            <a:r>
              <a:rPr lang="en-SG" b="1" dirty="0"/>
              <a:t>=</a:t>
            </a:r>
            <a:r>
              <a:rPr lang="en-SG" dirty="0"/>
              <a:t> require('rotating-file-stream</a:t>
            </a:r>
            <a:r>
              <a:rPr lang="en-SG" dirty="0" smtClean="0"/>
              <a:t>');</a:t>
            </a:r>
          </a:p>
          <a:p>
            <a:pPr marL="0" indent="0">
              <a:buNone/>
            </a:pPr>
            <a:r>
              <a:rPr lang="en-SG" dirty="0"/>
              <a:t>// create a rotating write stream</a:t>
            </a:r>
          </a:p>
          <a:p>
            <a:pPr marL="0" indent="0">
              <a:buNone/>
            </a:pP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 smtClean="0"/>
              <a:t>appLogStream</a:t>
            </a:r>
            <a:r>
              <a:rPr lang="en-SG" dirty="0" smtClean="0"/>
              <a:t> = </a:t>
            </a:r>
            <a:r>
              <a:rPr lang="en-SG" dirty="0" err="1" smtClean="0"/>
              <a:t>rfs.createStream</a:t>
            </a:r>
            <a:r>
              <a:rPr lang="en-SG" dirty="0" smtClean="0"/>
              <a:t>('access.log', {</a:t>
            </a:r>
          </a:p>
          <a:p>
            <a:pPr marL="0" indent="0">
              <a:buNone/>
            </a:pPr>
            <a:r>
              <a:rPr lang="en-SG" dirty="0" smtClean="0"/>
              <a:t>  </a:t>
            </a:r>
            <a:r>
              <a:rPr lang="en-SG" dirty="0"/>
              <a:t>interval: '1d', // rotate daily</a:t>
            </a:r>
          </a:p>
          <a:p>
            <a:pPr marL="0" indent="0">
              <a:buNone/>
            </a:pPr>
            <a:r>
              <a:rPr lang="en-SG" dirty="0"/>
              <a:t>  path: </a:t>
            </a:r>
            <a:r>
              <a:rPr lang="en-SG" dirty="0" err="1"/>
              <a:t>path.join</a:t>
            </a:r>
            <a:r>
              <a:rPr lang="en-SG" dirty="0"/>
              <a:t>(__</a:t>
            </a:r>
            <a:r>
              <a:rPr lang="en-SG" dirty="0" err="1"/>
              <a:t>dirname</a:t>
            </a:r>
            <a:r>
              <a:rPr lang="en-SG" dirty="0"/>
              <a:t>, 'log</a:t>
            </a:r>
            <a:r>
              <a:rPr lang="en-SG" dirty="0" smtClean="0"/>
              <a:t>') //write to a subdir log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})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…</a:t>
            </a:r>
          </a:p>
          <a:p>
            <a:pPr marL="0" indent="0">
              <a:buNone/>
            </a:pPr>
            <a:r>
              <a:rPr lang="en-SG" dirty="0" err="1"/>
              <a:t>app.use</a:t>
            </a:r>
            <a:r>
              <a:rPr lang="en-SG" dirty="0"/>
              <a:t>(</a:t>
            </a:r>
            <a:r>
              <a:rPr lang="en-SG" dirty="0" err="1"/>
              <a:t>morgan</a:t>
            </a:r>
            <a:r>
              <a:rPr lang="en-SG" dirty="0"/>
              <a:t>("combined”, { stream: </a:t>
            </a:r>
            <a:r>
              <a:rPr lang="en-SG" dirty="0" err="1"/>
              <a:t>appLogStream</a:t>
            </a:r>
            <a:r>
              <a:rPr lang="en-SG" dirty="0"/>
              <a:t>}));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53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logging</a:t>
            </a:r>
            <a:endParaRPr lang="en-GB" altLang="en-US" dirty="0" smtClean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Collection and storing of data over a time period for analysis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Can be used to gain insights, resolve bugs and detect problems of an application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In its simplest form, you have probably used console.log to log data to the command line for debugging in BED.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log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Debugging – Document the steps leading up to the error</a:t>
            </a:r>
          </a:p>
          <a:p>
            <a:endParaRPr lang="en-SG" dirty="0"/>
          </a:p>
          <a:p>
            <a:r>
              <a:rPr lang="en-SG" dirty="0" smtClean="0"/>
              <a:t>Security Audits – Detecting and logging suspicious activities or important activities/events</a:t>
            </a:r>
          </a:p>
          <a:p>
            <a:endParaRPr lang="en-SG" dirty="0"/>
          </a:p>
          <a:p>
            <a:r>
              <a:rPr lang="en-SG" dirty="0" smtClean="0"/>
              <a:t>With a large system, logging becomes even more important due to the complexity of tracking and detecting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6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to log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Timestamp or log entry.</a:t>
            </a:r>
          </a:p>
          <a:p>
            <a:r>
              <a:rPr lang="en-SG" dirty="0"/>
              <a:t>Timing data for your request.</a:t>
            </a:r>
          </a:p>
          <a:p>
            <a:r>
              <a:rPr lang="en-SG" dirty="0"/>
              <a:t>Request endpoint data, such as paths: “/users” or verbs: </a:t>
            </a:r>
            <a:r>
              <a:rPr lang="en-SG" dirty="0">
                <a:hlinkClick r:id="rId2"/>
              </a:rPr>
              <a:t>GET, </a:t>
            </a:r>
            <a:r>
              <a:rPr lang="en-SG" dirty="0" smtClean="0">
                <a:hlinkClick r:id="rId2"/>
              </a:rPr>
              <a:t>POST, PUT, DELETE</a:t>
            </a:r>
            <a:endParaRPr lang="en-SG" dirty="0"/>
          </a:p>
          <a:p>
            <a:r>
              <a:rPr lang="en-SG" dirty="0"/>
              <a:t>IP of the requesting party</a:t>
            </a:r>
            <a:r>
              <a:rPr lang="en-SG" dirty="0" smtClean="0"/>
              <a:t>.</a:t>
            </a:r>
          </a:p>
          <a:p>
            <a:r>
              <a:rPr lang="en-SG" dirty="0" smtClean="0"/>
              <a:t>Exceptions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66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log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its simplest form, you can manually write code and write the required info to the console, file or database</a:t>
            </a:r>
          </a:p>
          <a:p>
            <a:endParaRPr lang="en-SG" dirty="0" smtClean="0"/>
          </a:p>
          <a:p>
            <a:r>
              <a:rPr lang="en-SG" dirty="0" smtClean="0"/>
              <a:t>Libraries exist in the internet specifically for logging: Morgan, </a:t>
            </a:r>
            <a:r>
              <a:rPr lang="en-SG" dirty="0" err="1" smtClean="0"/>
              <a:t>Winson</a:t>
            </a:r>
            <a:r>
              <a:rPr lang="en-SG" dirty="0" smtClean="0"/>
              <a:t>, </a:t>
            </a:r>
            <a:r>
              <a:rPr lang="en-SG" dirty="0" smtClean="0"/>
              <a:t>Log4JS </a:t>
            </a:r>
            <a:r>
              <a:rPr lang="en-SG" dirty="0" err="1" smtClean="0"/>
              <a:t>etc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We will focus on </a:t>
            </a:r>
            <a:r>
              <a:rPr lang="en-SG" dirty="0" smtClean="0"/>
              <a:t>Morgan library</a:t>
            </a:r>
          </a:p>
          <a:p>
            <a:endParaRPr lang="en-SG" dirty="0"/>
          </a:p>
          <a:p>
            <a:pPr marL="0" indent="0">
              <a:buNone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8468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Morgan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414592" cy="2675744"/>
          </a:xfrm>
        </p:spPr>
        <p:txBody>
          <a:bodyPr>
            <a:normAutofit/>
          </a:bodyPr>
          <a:lstStyle/>
          <a:p>
            <a:r>
              <a:rPr lang="en-SG" dirty="0"/>
              <a:t>HTTP request logger middleware for </a:t>
            </a:r>
            <a:r>
              <a:rPr lang="en-SG" dirty="0" smtClean="0"/>
              <a:t>node.js</a:t>
            </a:r>
          </a:p>
          <a:p>
            <a:r>
              <a:rPr lang="en-SG" dirty="0"/>
              <a:t> It simplifies the process of logging requests to your application. </a:t>
            </a:r>
            <a:endParaRPr lang="en-SG" dirty="0" smtClean="0">
              <a:hlinkClick r:id="rId2"/>
            </a:endParaRP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1028" name="Picture 4" descr="Middlewar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29669"/>
            <a:ext cx="6150003" cy="253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</a:t>
            </a:r>
            <a:r>
              <a:rPr lang="en-SG" dirty="0" err="1" smtClean="0"/>
              <a:t>morgan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536504"/>
          </a:xfrm>
        </p:spPr>
        <p:txBody>
          <a:bodyPr>
            <a:normAutofit fontScale="92500" lnSpcReduction="20000"/>
          </a:bodyPr>
          <a:lstStyle/>
          <a:p>
            <a:r>
              <a:rPr lang="en-SG" dirty="0">
                <a:hlinkClick r:id="rId2"/>
              </a:rPr>
              <a:t>https://www.npmjs.com/package/morgan</a:t>
            </a:r>
            <a:endParaRPr lang="en-SG" dirty="0"/>
          </a:p>
          <a:p>
            <a:r>
              <a:rPr lang="en-SG" dirty="0"/>
              <a:t>Install with </a:t>
            </a:r>
            <a:r>
              <a:rPr lang="en-SG" dirty="0" err="1"/>
              <a:t>npm</a:t>
            </a:r>
            <a:r>
              <a:rPr lang="en-SG" dirty="0"/>
              <a:t> install </a:t>
            </a:r>
            <a:r>
              <a:rPr lang="en-SG" dirty="0" err="1"/>
              <a:t>morgan</a:t>
            </a:r>
            <a:r>
              <a:rPr lang="en-SG" dirty="0"/>
              <a:t> --save</a:t>
            </a:r>
          </a:p>
          <a:p>
            <a:r>
              <a:rPr lang="en-SG" dirty="0" smtClean="0"/>
              <a:t>Import library with </a:t>
            </a: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/>
              <a:t>morgan</a:t>
            </a:r>
            <a:r>
              <a:rPr lang="en-SG" dirty="0"/>
              <a:t> = require('</a:t>
            </a:r>
            <a:r>
              <a:rPr lang="en-SG" dirty="0" err="1"/>
              <a:t>morgan</a:t>
            </a:r>
            <a:r>
              <a:rPr lang="en-SG" dirty="0" smtClean="0"/>
              <a:t>')</a:t>
            </a:r>
          </a:p>
          <a:p>
            <a:endParaRPr lang="en-SG" dirty="0"/>
          </a:p>
          <a:p>
            <a:r>
              <a:rPr lang="en-SG" dirty="0" smtClean="0"/>
              <a:t>API</a:t>
            </a:r>
            <a:r>
              <a:rPr lang="en-SG" dirty="0"/>
              <a:t>:</a:t>
            </a:r>
            <a:br>
              <a:rPr lang="en-SG" dirty="0"/>
            </a:br>
            <a:r>
              <a:rPr lang="en-SG" dirty="0" err="1"/>
              <a:t>morgan</a:t>
            </a:r>
            <a:r>
              <a:rPr lang="en-SG" dirty="0"/>
              <a:t>(format, options)</a:t>
            </a:r>
          </a:p>
          <a:p>
            <a:r>
              <a:rPr lang="en-SG" dirty="0"/>
              <a:t>Create a new </a:t>
            </a:r>
            <a:r>
              <a:rPr lang="en-SG" dirty="0" err="1"/>
              <a:t>morgan</a:t>
            </a:r>
            <a:r>
              <a:rPr lang="en-SG" dirty="0"/>
              <a:t> logger middleware function using the given format and options. The format argument may be a string of a predefined </a:t>
            </a:r>
            <a:r>
              <a:rPr lang="en-SG" dirty="0" smtClean="0"/>
              <a:t>name, </a:t>
            </a:r>
            <a:r>
              <a:rPr lang="en-SG" dirty="0"/>
              <a:t>a string of a format string, or a function that will produce a log entry.</a:t>
            </a:r>
          </a:p>
          <a:p>
            <a:endParaRPr lang="en-SG" dirty="0"/>
          </a:p>
          <a:p>
            <a:r>
              <a:rPr lang="en-SG" dirty="0"/>
              <a:t>The format function will be called with three arguments tokens, </a:t>
            </a:r>
            <a:r>
              <a:rPr lang="en-SG" dirty="0" err="1"/>
              <a:t>req</a:t>
            </a:r>
            <a:r>
              <a:rPr lang="en-SG" dirty="0"/>
              <a:t>, and res, where tokens is an object with all defined tokens, </a:t>
            </a:r>
            <a:r>
              <a:rPr lang="en-SG" dirty="0" err="1"/>
              <a:t>req</a:t>
            </a:r>
            <a:r>
              <a:rPr lang="en-SG" dirty="0"/>
              <a:t> is the HTTP request and res is the HTTP response. The function is expected to return a string that will be the log line, or undefined / null to skip logging.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0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71" y="-27384"/>
            <a:ext cx="7772400" cy="1609344"/>
          </a:xfrm>
        </p:spPr>
        <p:txBody>
          <a:bodyPr/>
          <a:lstStyle/>
          <a:p>
            <a:r>
              <a:rPr lang="en-SG" dirty="0" smtClean="0"/>
              <a:t>Morgan pre-defined tokens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3876"/>
              </p:ext>
            </p:extLst>
          </p:nvPr>
        </p:nvGraphicFramePr>
        <p:xfrm>
          <a:off x="179512" y="1205056"/>
          <a:ext cx="892899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591345415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258188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Token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Value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4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:date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current date and time in UTC.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:http-version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HTTP version of the request.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:method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HTTP method of the request.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3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:referrer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Referrer header of the request.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:remote-</a:t>
                      </a:r>
                      <a:r>
                        <a:rPr lang="en-SG" sz="1600" dirty="0" err="1" smtClean="0"/>
                        <a:t>addr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remote address (</a:t>
                      </a:r>
                      <a:r>
                        <a:rPr lang="en-SG" sz="1600" dirty="0" err="1" smtClean="0"/>
                        <a:t>ip</a:t>
                      </a:r>
                      <a:r>
                        <a:rPr lang="en-SG" sz="1600" dirty="0" smtClean="0"/>
                        <a:t>) of the request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:remote-user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user authenticated as part of Basic </a:t>
                      </a:r>
                      <a:r>
                        <a:rPr lang="en-SG" sz="1600" dirty="0" err="1" smtClean="0"/>
                        <a:t>auth</a:t>
                      </a:r>
                      <a:r>
                        <a:rPr lang="en-SG" sz="1600" dirty="0" smtClean="0"/>
                        <a:t> for the request.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</a:t>
                      </a:r>
                      <a:r>
                        <a:rPr lang="en-SG" sz="1600" dirty="0" err="1" smtClean="0"/>
                        <a:t>req</a:t>
                      </a:r>
                      <a:r>
                        <a:rPr lang="en-SG" sz="1600" dirty="0" smtClean="0"/>
                        <a:t>[header]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given header of the request.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3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:res[header]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given header of the response.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:response-time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time between the request coming into </a:t>
                      </a:r>
                      <a:r>
                        <a:rPr lang="en-SG" sz="1600" dirty="0" err="1" smtClean="0"/>
                        <a:t>morgan</a:t>
                      </a:r>
                      <a:r>
                        <a:rPr lang="en-SG" sz="1600" dirty="0" smtClean="0"/>
                        <a:t> and when the response headers are written, in milliseconds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status code of the response.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3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:total-time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The time between the request coming into </a:t>
                      </a:r>
                      <a:r>
                        <a:rPr lang="en-SG" sz="1600" dirty="0" err="1" smtClean="0"/>
                        <a:t>morgan</a:t>
                      </a:r>
                      <a:r>
                        <a:rPr lang="en-SG" sz="1600" dirty="0" smtClean="0"/>
                        <a:t> and when the response has finished being written out to the connection,</a:t>
                      </a:r>
                      <a:r>
                        <a:rPr lang="en-SG" sz="1600" baseline="0" dirty="0" smtClean="0"/>
                        <a:t> </a:t>
                      </a:r>
                      <a:r>
                        <a:rPr lang="en-SG" sz="1600" dirty="0" smtClean="0"/>
                        <a:t>, in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1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</a:t>
                      </a:r>
                      <a:r>
                        <a:rPr lang="en-SG" sz="1600" dirty="0" err="1" smtClean="0"/>
                        <a:t>url</a:t>
                      </a:r>
                      <a:endParaRPr lang="en-SG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URL of the request.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:user-agent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The contents of the User-Agent header of the request.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7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4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Predefined log formats</a:t>
            </a:r>
            <a:endParaRPr lang="en-SG" dirty="0"/>
          </a:p>
        </p:txBody>
      </p:sp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761"/>
              </p:ext>
            </p:extLst>
          </p:nvPr>
        </p:nvGraphicFramePr>
        <p:xfrm>
          <a:off x="662391" y="2098524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327">
                  <a:extLst>
                    <a:ext uri="{9D8B030D-6E8A-4147-A177-3AD203B41FA5}">
                      <a16:colId xmlns:a16="http://schemas.microsoft.com/office/drawing/2014/main" val="3591345415"/>
                    </a:ext>
                  </a:extLst>
                </a:gridCol>
                <a:gridCol w="5921497">
                  <a:extLst>
                    <a:ext uri="{9D8B030D-6E8A-4147-A177-3AD203B41FA5}">
                      <a16:colId xmlns:a16="http://schemas.microsoft.com/office/drawing/2014/main" val="2258188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Token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Value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4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endParaRPr lang="en-SG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standard combined format </a:t>
                      </a:r>
                      <a:endParaRPr lang="en-SG" sz="160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endParaRPr lang="en-SG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standard common format </a:t>
                      </a:r>
                      <a:endParaRPr lang="en-SG" sz="160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dev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color-coded (by request status) log format</a:t>
                      </a:r>
                      <a:endParaRPr lang="en-SG" sz="160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3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short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Shorter than the default format</a:t>
                      </a:r>
                      <a:endParaRPr lang="en-SG" sz="160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tiny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 shorter, just the response time and a few items</a:t>
                      </a:r>
                      <a:endParaRPr lang="en-SG" sz="160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6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8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6109</TotalTime>
  <Words>842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Raleway</vt:lpstr>
      <vt:lpstr>Rockwell</vt:lpstr>
      <vt:lpstr>Rockwell Condensed</vt:lpstr>
      <vt:lpstr>Wingdings</vt:lpstr>
      <vt:lpstr>Wood Type</vt:lpstr>
      <vt:lpstr>PowerPoint Presentation</vt:lpstr>
      <vt:lpstr>logging</vt:lpstr>
      <vt:lpstr>Why log</vt:lpstr>
      <vt:lpstr>What to log</vt:lpstr>
      <vt:lpstr>How to log</vt:lpstr>
      <vt:lpstr>Morgan</vt:lpstr>
      <vt:lpstr>Using morgan</vt:lpstr>
      <vt:lpstr>Morgan pre-defined tokens</vt:lpstr>
      <vt:lpstr>Predefined log formats</vt:lpstr>
      <vt:lpstr>predefined log formats with morgan</vt:lpstr>
      <vt:lpstr>Using predefined tokens</vt:lpstr>
      <vt:lpstr>Creating custom tokens</vt:lpstr>
      <vt:lpstr>Applying custom token</vt:lpstr>
      <vt:lpstr>Applying logging to file</vt:lpstr>
      <vt:lpstr>Log file rotation</vt:lpstr>
      <vt:lpstr>Log file rotation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Database Server</dc:title>
  <dc:creator>LOW_Jin_Kiat@sp.edu.sg</dc:creator>
  <cp:lastModifiedBy>Low Jin Kiat</cp:lastModifiedBy>
  <cp:revision>117</cp:revision>
  <dcterms:created xsi:type="dcterms:W3CDTF">2008-10-22T13:49:23Z</dcterms:created>
  <dcterms:modified xsi:type="dcterms:W3CDTF">2020-10-08T03:39:10Z</dcterms:modified>
</cp:coreProperties>
</file>