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4"/>
  </p:notesMasterIdLst>
  <p:sldIdLst>
    <p:sldId id="295" r:id="rId2"/>
    <p:sldId id="258" r:id="rId3"/>
    <p:sldId id="296" r:id="rId4"/>
    <p:sldId id="297" r:id="rId5"/>
    <p:sldId id="298" r:id="rId6"/>
    <p:sldId id="300" r:id="rId7"/>
    <p:sldId id="299" r:id="rId8"/>
    <p:sldId id="301" r:id="rId9"/>
    <p:sldId id="302" r:id="rId10"/>
    <p:sldId id="303" r:id="rId11"/>
    <p:sldId id="304" r:id="rId12"/>
    <p:sldId id="305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2" autoAdjust="0"/>
    <p:restoredTop sz="92059" autoAdjust="0"/>
  </p:normalViewPr>
  <p:slideViewPr>
    <p:cSldViewPr>
      <p:cViewPr varScale="1">
        <p:scale>
          <a:sx n="69" d="100"/>
          <a:sy n="69" d="100"/>
        </p:scale>
        <p:origin x="104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BE81BA0-69D2-4249-AFAD-1E1F7F941529}" type="datetimeFigureOut">
              <a:rPr lang="en-GB"/>
              <a:pPr>
                <a:defRPr/>
              </a:pPr>
              <a:t>30/03/2020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2FE493F-A2F7-4549-BA1E-D203250F64D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28261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98804C-7314-41F8-9648-B97C06432D0F}" type="datetimeFigureOut">
              <a:rPr lang="en-US" smtClean="0"/>
              <a:pPr>
                <a:defRPr/>
              </a:pPr>
              <a:t>3/30/2020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52176D69-38F7-4A55-9DE3-2F6032E3161D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0053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65B0-50A4-4DF6-9629-90D46F5E2AEA}" type="datetimeFigureOut">
              <a:rPr lang="en-US" smtClean="0"/>
              <a:pPr>
                <a:defRPr/>
              </a:pPr>
              <a:t>3/30/2020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25B6E-B18E-43A6-BE5E-4B3C3A6D3F3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71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5DD057-42FE-4419-8A2C-D75D7C3EB97C}" type="datetimeFigureOut">
              <a:rPr lang="en-US" smtClean="0"/>
              <a:pPr>
                <a:defRPr/>
              </a:pPr>
              <a:t>3/30/2020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74379-4E8F-4BF7-83FB-76B90DD2336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432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CB2FC2-69C8-462D-B4B5-6F16EACA81D0}" type="datetimeFigureOut">
              <a:rPr lang="en-US" smtClean="0"/>
              <a:pPr>
                <a:defRPr/>
              </a:pPr>
              <a:t>3/30/2020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D827CA-570F-4D9B-A638-66F1E83C5C13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0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270CAF1B-FFC3-4DC2-81D7-A58DFDB6E891}" type="datetimeFigureOut">
              <a:rPr lang="en-US" smtClean="0"/>
              <a:pPr>
                <a:defRPr/>
              </a:pPr>
              <a:t>3/30/2020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B0F7C0AF-9E55-4BBB-B792-CE38946D944B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7239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FC9B68-88C6-423A-992E-917165BD24A6}" type="datetimeFigureOut">
              <a:rPr lang="en-US" smtClean="0"/>
              <a:pPr>
                <a:defRPr/>
              </a:pPr>
              <a:t>3/30/2020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D8426-2A2A-4E64-8B49-505FE880073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135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373C8A-E26C-4F9E-84C7-9F1A7DB7F8A5}" type="datetimeFigureOut">
              <a:rPr lang="en-US" smtClean="0"/>
              <a:pPr>
                <a:defRPr/>
              </a:pPr>
              <a:t>3/30/2020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D951D5-EB51-4D84-A01E-F6AA76EA79A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279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7C8072D-5E8B-4407-88E6-D730C2B35D81}" type="datetimeFigureOut">
              <a:rPr lang="en-US" smtClean="0"/>
              <a:pPr>
                <a:defRPr/>
              </a:pPr>
              <a:t>3/30/2020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620C8-3578-415D-9D38-0AC61D18058C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355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7E99BC-4A4B-4C54-8D46-E972EF2E24E9}" type="datetimeFigureOut">
              <a:rPr lang="en-US" smtClean="0"/>
              <a:pPr>
                <a:defRPr/>
              </a:pPr>
              <a:t>3/30/2020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B9298-4AEF-42B3-BD22-241924FAAB65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8143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0043DC-1774-4EA2-8C09-035D1662968B}" type="datetimeFigureOut">
              <a:rPr lang="en-US" smtClean="0"/>
              <a:pPr>
                <a:defRPr/>
              </a:pPr>
              <a:t>3/30/2020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7BA03-4736-4513-9685-E95FAA3FE7E3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075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B804F4-886C-4A98-B722-141DF23DA482}" type="datetimeFigureOut">
              <a:rPr lang="en-US" smtClean="0"/>
              <a:pPr>
                <a:defRPr/>
              </a:pPr>
              <a:t>3/30/2020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4D133-AB52-4DFA-AF5D-38B1ACD419B1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21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B6A467A4-DB60-43D3-8EA3-AEFB7F81D74D}" type="datetimeFigureOut">
              <a:rPr lang="en-US" smtClean="0"/>
              <a:pPr>
                <a:defRPr/>
              </a:pPr>
              <a:t>3/30/2020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D4313F00-98C0-46E5-A4D7-974BFEB2885C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45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915816" y="2348880"/>
            <a:ext cx="3427095" cy="713591"/>
            <a:chOff x="3632708" y="2833997"/>
            <a:chExt cx="4569460" cy="951454"/>
          </a:xfrm>
        </p:grpSpPr>
        <p:grpSp>
          <p:nvGrpSpPr>
            <p:cNvPr id="7" name="Group 6"/>
            <p:cNvGrpSpPr/>
            <p:nvPr/>
          </p:nvGrpSpPr>
          <p:grpSpPr>
            <a:xfrm>
              <a:off x="3632708" y="2833997"/>
              <a:ext cx="4569460" cy="920676"/>
              <a:chOff x="3513836" y="2898005"/>
              <a:chExt cx="4569460" cy="92067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418965" y="2898005"/>
                <a:ext cx="366433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3000" b="1" dirty="0" err="1">
                    <a:solidFill>
                      <a:srgbClr val="434A54"/>
                    </a:solidFill>
                    <a:latin typeface="Raleway" panose="020B0503030101060003" pitchFamily="34" charset="0"/>
                  </a:rPr>
                  <a:t>SecureCoding</a:t>
                </a:r>
                <a:endParaRPr lang="en-SG" sz="3000" b="1" dirty="0">
                  <a:solidFill>
                    <a:srgbClr val="434A54"/>
                  </a:solidFill>
                  <a:latin typeface="Raleway" panose="020B0503030101060003" pitchFamily="34" charset="0"/>
                </a:endParaRPr>
              </a:p>
            </p:txBody>
          </p:sp>
          <p:pic>
            <p:nvPicPr>
              <p:cNvPr id="1026" name="Picture 2" descr="https://securecoding-mimosa.herokuapp.com/images/logo-150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3836" y="2913552"/>
                <a:ext cx="905129" cy="9051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4556125" y="3354564"/>
              <a:ext cx="34357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5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Raleway" panose="020B0503030101060003" pitchFamily="34" charset="0"/>
                </a:rPr>
                <a:t>SQL Injection Prevention</a:t>
              </a:r>
              <a:endParaRPr lang="en-SG" sz="1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6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Calling Stored procedures in node </a:t>
            </a:r>
            <a:r>
              <a:rPr lang="en-SG" dirty="0" err="1" smtClean="0"/>
              <a:t>js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Do note the stored procedure will return an array of results, so for this specific stored procedure, the query rows data extracted is in result[0]</a:t>
            </a:r>
          </a:p>
          <a:p>
            <a:pPr marL="0" indent="0">
              <a:buNone/>
            </a:pPr>
            <a:endParaRPr lang="en-SG" dirty="0" smtClean="0"/>
          </a:p>
          <a:p>
            <a:r>
              <a:rPr lang="en-SG" dirty="0" smtClean="0"/>
              <a:t>Calling the stored procedure in Node </a:t>
            </a:r>
            <a:r>
              <a:rPr lang="en-SG" dirty="0" err="1" smtClean="0"/>
              <a:t>js</a:t>
            </a:r>
            <a:r>
              <a:rPr lang="en-SG" dirty="0" smtClean="0"/>
              <a:t>: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 </a:t>
            </a:r>
            <a:r>
              <a:rPr lang="en-SG" dirty="0" err="1" smtClean="0"/>
              <a:t>var</a:t>
            </a:r>
            <a:r>
              <a:rPr lang="en-SG" dirty="0" smtClean="0"/>
              <a:t> </a:t>
            </a:r>
            <a:r>
              <a:rPr lang="en-SG" dirty="0" err="1" smtClean="0"/>
              <a:t>sql</a:t>
            </a:r>
            <a:r>
              <a:rPr lang="en-SG" dirty="0"/>
              <a:t>=`call </a:t>
            </a:r>
            <a:r>
              <a:rPr lang="en-SG" dirty="0" err="1"/>
              <a:t>finduser</a:t>
            </a:r>
            <a:r>
              <a:rPr lang="en-SG" dirty="0"/>
              <a:t>(?,?)`; </a:t>
            </a:r>
            <a:endParaRPr lang="en-SG" dirty="0" smtClean="0"/>
          </a:p>
          <a:p>
            <a:pPr marL="0" indent="0">
              <a:buNone/>
            </a:pPr>
            <a:r>
              <a:rPr lang="en-SG" dirty="0" err="1" smtClean="0"/>
              <a:t>conn.query</a:t>
            </a:r>
            <a:r>
              <a:rPr lang="en-SG" dirty="0" smtClean="0"/>
              <a:t>(</a:t>
            </a:r>
            <a:r>
              <a:rPr lang="en-SG" dirty="0" err="1" smtClean="0"/>
              <a:t>sql</a:t>
            </a:r>
            <a:r>
              <a:rPr lang="en-SG" dirty="0"/>
              <a:t>, [</a:t>
            </a:r>
            <a:r>
              <a:rPr lang="en-SG" dirty="0" err="1" smtClean="0"/>
              <a:t>userid,role</a:t>
            </a:r>
            <a:r>
              <a:rPr lang="en-SG" dirty="0" smtClean="0"/>
              <a:t>], </a:t>
            </a:r>
            <a:r>
              <a:rPr lang="en-SG" dirty="0"/>
              <a:t>function(err, result){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});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271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Best practices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Best Practices – SQL Injection Prevention: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placeholders in </a:t>
            </a:r>
            <a:r>
              <a:rPr lang="en-US" dirty="0" err="1" smtClean="0"/>
              <a:t>mysql</a:t>
            </a:r>
            <a:r>
              <a:rPr lang="en-US" dirty="0" smtClean="0"/>
              <a:t> node library to escape inputs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smtClean="0"/>
              <a:t>stored procedures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it is not </a:t>
            </a:r>
            <a:r>
              <a:rPr lang="en-US" dirty="0" smtClean="0"/>
              <a:t>possible:</a:t>
            </a:r>
            <a:endParaRPr lang="en-US" dirty="0"/>
          </a:p>
          <a:p>
            <a:pPr lvl="1"/>
            <a:r>
              <a:rPr lang="en-US" dirty="0" smtClean="0"/>
              <a:t>Perform input validation and whitelisting with regular expressions </a:t>
            </a:r>
            <a:endParaRPr lang="en-US" dirty="0"/>
          </a:p>
          <a:p>
            <a:pPr lvl="1"/>
            <a:r>
              <a:rPr lang="en-US" dirty="0" smtClean="0"/>
              <a:t>Datatype checks</a:t>
            </a:r>
            <a:endParaRPr lang="en-US" dirty="0"/>
          </a:p>
          <a:p>
            <a:pPr lvl="1"/>
            <a:r>
              <a:rPr lang="en-US" dirty="0"/>
              <a:t>Escape </a:t>
            </a:r>
            <a:r>
              <a:rPr lang="en-US" dirty="0" smtClean="0"/>
              <a:t>input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770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BEST Practices(Database </a:t>
            </a:r>
            <a:r>
              <a:rPr lang="en-SG" dirty="0" err="1" smtClean="0"/>
              <a:t>config</a:t>
            </a:r>
            <a:r>
              <a:rPr lang="en-S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accounts with strong passwords for database access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accounts </a:t>
            </a:r>
            <a:r>
              <a:rPr lang="en-US" dirty="0"/>
              <a:t>with least privileges on the </a:t>
            </a:r>
            <a:r>
              <a:rPr lang="en-US" dirty="0" smtClean="0"/>
              <a:t>database for the client applications, allowing access to required data for performance of required tasks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 smtClean="0"/>
              <a:t>Ensure connections to database from client </a:t>
            </a:r>
            <a:r>
              <a:rPr lang="en-SG" dirty="0" err="1" smtClean="0"/>
              <a:t>applicationsis</a:t>
            </a:r>
            <a:r>
              <a:rPr lang="en-SG" dirty="0" smtClean="0"/>
              <a:t> encrypted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033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SQL Injection</a:t>
            </a:r>
            <a:endParaRPr lang="en-GB" altLang="en-US" dirty="0" smtClean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When SQL injection is performed, the original intent of the </a:t>
            </a:r>
            <a:r>
              <a:rPr lang="en-US" dirty="0" err="1" smtClean="0"/>
              <a:t>sql</a:t>
            </a:r>
            <a:r>
              <a:rPr lang="en-US" dirty="0" smtClean="0"/>
              <a:t> statement is changed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A “new” command created by the hacker is run instead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So how </a:t>
            </a:r>
            <a:r>
              <a:rPr lang="en-US" dirty="0"/>
              <a:t>can we prevent SQL Injection</a:t>
            </a:r>
            <a:r>
              <a:rPr lang="en-US" dirty="0" smtClean="0"/>
              <a:t>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We have to “deal” with the hacker’s input payload</a:t>
            </a: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SQL Injection </a:t>
            </a:r>
            <a:r>
              <a:rPr lang="en-SG" dirty="0" err="1" smtClean="0"/>
              <a:t>PREVENTIOn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If we are dealing with the input, we can either validate or sanitize the input</a:t>
            </a:r>
          </a:p>
          <a:p>
            <a:endParaRPr lang="en-SG" dirty="0"/>
          </a:p>
          <a:p>
            <a:r>
              <a:rPr lang="en-SG" dirty="0" smtClean="0"/>
              <a:t>Our approach is to “clean” the input by escaping it such that for example the column’s value will remain as the value when the </a:t>
            </a:r>
            <a:r>
              <a:rPr lang="en-SG" dirty="0" err="1" smtClean="0"/>
              <a:t>sql</a:t>
            </a:r>
            <a:r>
              <a:rPr lang="en-SG" dirty="0" smtClean="0"/>
              <a:t> statement is run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962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placeholders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 smtClean="0"/>
              <a:t>With </a:t>
            </a:r>
            <a:r>
              <a:rPr lang="en-SG" dirty="0" err="1" smtClean="0"/>
              <a:t>mysql</a:t>
            </a:r>
            <a:r>
              <a:rPr lang="en-SG" dirty="0" smtClean="0"/>
              <a:t> query() function, it is possible to auto escape the user inputs with placeholders represented by ? when the query is run</a:t>
            </a:r>
          </a:p>
          <a:p>
            <a:r>
              <a:rPr lang="en-SG" dirty="0" smtClean="0"/>
              <a:t>All the ? Must be replaced in sequential order with values represented in an array in the same order</a:t>
            </a:r>
          </a:p>
          <a:p>
            <a:endParaRPr lang="en-SG" dirty="0"/>
          </a:p>
          <a:p>
            <a:r>
              <a:rPr lang="en-SG" dirty="0" smtClean="0"/>
              <a:t>Example:</a:t>
            </a:r>
          </a:p>
          <a:p>
            <a:pPr marL="0" indent="0">
              <a:buNone/>
            </a:pPr>
            <a:r>
              <a:rPr lang="en-SG" dirty="0" err="1" smtClean="0"/>
              <a:t>var</a:t>
            </a:r>
            <a:r>
              <a:rPr lang="en-SG" dirty="0" smtClean="0"/>
              <a:t> </a:t>
            </a:r>
            <a:r>
              <a:rPr lang="en-SG" dirty="0" err="1"/>
              <a:t>sql</a:t>
            </a:r>
            <a:r>
              <a:rPr lang="en-SG" dirty="0"/>
              <a:t> = `SELECT </a:t>
            </a:r>
            <a:r>
              <a:rPr lang="en-SG" dirty="0" err="1"/>
              <a:t>userid,email,username</a:t>
            </a:r>
            <a:r>
              <a:rPr lang="en-SG" dirty="0"/>
              <a:t> FROM user </a:t>
            </a:r>
            <a:r>
              <a:rPr lang="en-SG" dirty="0" smtClean="0"/>
              <a:t>WHERE </a:t>
            </a:r>
            <a:r>
              <a:rPr lang="en-SG" dirty="0" err="1" smtClean="0"/>
              <a:t>userid</a:t>
            </a:r>
            <a:r>
              <a:rPr lang="en-SG" dirty="0" smtClean="0"/>
              <a:t>=? and role=?`;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err="1"/>
              <a:t>conn.query</a:t>
            </a:r>
            <a:r>
              <a:rPr lang="en-SG" dirty="0"/>
              <a:t>(</a:t>
            </a:r>
            <a:r>
              <a:rPr lang="en-SG" dirty="0" err="1"/>
              <a:t>sql</a:t>
            </a:r>
            <a:r>
              <a:rPr lang="en-SG" dirty="0"/>
              <a:t>, </a:t>
            </a:r>
            <a:r>
              <a:rPr lang="en-SG" dirty="0" smtClean="0"/>
              <a:t>[</a:t>
            </a:r>
            <a:r>
              <a:rPr lang="en-SG" dirty="0" err="1" smtClean="0"/>
              <a:t>userid,role</a:t>
            </a:r>
            <a:r>
              <a:rPr lang="en-SG" dirty="0" smtClean="0"/>
              <a:t>], </a:t>
            </a:r>
            <a:r>
              <a:rPr lang="en-SG" dirty="0"/>
              <a:t>function(err, result</a:t>
            </a:r>
            <a:r>
              <a:rPr lang="en-SG" dirty="0" smtClean="0"/>
              <a:t>){</a:t>
            </a:r>
          </a:p>
          <a:p>
            <a:pPr marL="0" indent="0">
              <a:buNone/>
            </a:pPr>
            <a:r>
              <a:rPr lang="en-SG" dirty="0" smtClean="0"/>
              <a:t>….</a:t>
            </a:r>
          </a:p>
          <a:p>
            <a:pPr marL="0" indent="0">
              <a:buNone/>
            </a:pPr>
            <a:r>
              <a:rPr lang="en-SG" dirty="0" smtClean="0"/>
              <a:t>}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662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placeholders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Assuming a user tries to do SQL injection and supplies a payload like </a:t>
            </a:r>
            <a:r>
              <a:rPr lang="en-SG" b="1" dirty="0" smtClean="0">
                <a:solidFill>
                  <a:srgbClr val="FF0000"/>
                </a:solidFill>
              </a:rPr>
              <a:t>1’ OR 1=1;-- -  </a:t>
            </a:r>
            <a:r>
              <a:rPr lang="en-SG" dirty="0" smtClean="0"/>
              <a:t>for the </a:t>
            </a:r>
            <a:r>
              <a:rPr lang="en-SG" dirty="0" err="1" smtClean="0"/>
              <a:t>userid</a:t>
            </a:r>
            <a:endParaRPr lang="en-SG" b="1" dirty="0" smtClean="0">
              <a:solidFill>
                <a:srgbClr val="FF0000"/>
              </a:solidFill>
            </a:endParaRPr>
          </a:p>
          <a:p>
            <a:r>
              <a:rPr lang="en-SG" dirty="0" smtClean="0"/>
              <a:t>With placeholders, the query function will escape the input from the user such that the </a:t>
            </a:r>
            <a:r>
              <a:rPr lang="en-SG" dirty="0" err="1" smtClean="0"/>
              <a:t>sql</a:t>
            </a:r>
            <a:r>
              <a:rPr lang="en-SG" dirty="0" smtClean="0"/>
              <a:t> query will search for </a:t>
            </a:r>
            <a:r>
              <a:rPr lang="en-SG" dirty="0" err="1" smtClean="0"/>
              <a:t>userid</a:t>
            </a:r>
            <a:r>
              <a:rPr lang="en-SG" dirty="0"/>
              <a:t> </a:t>
            </a:r>
            <a:r>
              <a:rPr lang="en-SG" dirty="0" smtClean="0"/>
              <a:t>with value as “</a:t>
            </a:r>
            <a:r>
              <a:rPr lang="en-SG" b="1" dirty="0" smtClean="0">
                <a:solidFill>
                  <a:srgbClr val="FF0000"/>
                </a:solidFill>
              </a:rPr>
              <a:t>1</a:t>
            </a:r>
            <a:r>
              <a:rPr lang="en-SG" b="1" dirty="0">
                <a:solidFill>
                  <a:srgbClr val="FF0000"/>
                </a:solidFill>
              </a:rPr>
              <a:t>’ OR 1=1;-- </a:t>
            </a:r>
            <a:r>
              <a:rPr lang="en-SG" b="1" dirty="0" smtClean="0">
                <a:solidFill>
                  <a:srgbClr val="FF0000"/>
                </a:solidFill>
              </a:rPr>
              <a:t>-</a:t>
            </a:r>
            <a:r>
              <a:rPr lang="en-SG" dirty="0" smtClean="0"/>
              <a:t>” which really does not exist</a:t>
            </a:r>
          </a:p>
          <a:p>
            <a:r>
              <a:rPr lang="en-SG" dirty="0" smtClean="0"/>
              <a:t>With placeholders, escaping which is a form of sanitization is done on the input before the query is executed on the database server</a:t>
            </a:r>
          </a:p>
        </p:txBody>
      </p:sp>
    </p:spTree>
    <p:extLst>
      <p:ext uri="{BB962C8B-B14F-4D97-AF65-F5344CB8AC3E}">
        <p14:creationId xmlns:p14="http://schemas.microsoft.com/office/powerpoint/2010/main" val="384689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placeholders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 smtClean="0"/>
              <a:t>Placeholders may also be provided as a key value pair in an array where the key is the column name and value is the value of the column 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 smtClean="0"/>
              <a:t>Example:</a:t>
            </a:r>
          </a:p>
          <a:p>
            <a:pPr marL="0" indent="0">
              <a:buNone/>
            </a:pPr>
            <a:r>
              <a:rPr lang="en-SG" dirty="0" err="1" smtClean="0"/>
              <a:t>var</a:t>
            </a:r>
            <a:r>
              <a:rPr lang="en-SG" dirty="0" smtClean="0"/>
              <a:t> </a:t>
            </a:r>
            <a:r>
              <a:rPr lang="en-SG" dirty="0" err="1"/>
              <a:t>sql</a:t>
            </a:r>
            <a:r>
              <a:rPr lang="en-SG" dirty="0"/>
              <a:t> = `SELECT </a:t>
            </a:r>
            <a:r>
              <a:rPr lang="en-SG" dirty="0" err="1"/>
              <a:t>userid,email,username</a:t>
            </a:r>
            <a:r>
              <a:rPr lang="en-SG" dirty="0"/>
              <a:t> FROM user </a:t>
            </a:r>
            <a:r>
              <a:rPr lang="en-SG" dirty="0" smtClean="0"/>
              <a:t>WHERE  ? and ?`;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err="1"/>
              <a:t>conn.query</a:t>
            </a:r>
            <a:r>
              <a:rPr lang="en-SG" dirty="0"/>
              <a:t>(</a:t>
            </a:r>
            <a:r>
              <a:rPr lang="en-SG" dirty="0" err="1"/>
              <a:t>sql</a:t>
            </a:r>
            <a:r>
              <a:rPr lang="en-SG" dirty="0"/>
              <a:t>, </a:t>
            </a:r>
            <a:r>
              <a:rPr lang="en-SG" dirty="0" smtClean="0"/>
              <a:t>[</a:t>
            </a:r>
            <a:r>
              <a:rPr lang="en-SG" dirty="0" err="1" smtClean="0"/>
              <a:t>userid</a:t>
            </a:r>
            <a:r>
              <a:rPr lang="en-SG" dirty="0" smtClean="0"/>
              <a:t>:`${</a:t>
            </a:r>
            <a:r>
              <a:rPr lang="en-SG" dirty="0" err="1" smtClean="0"/>
              <a:t>userid</a:t>
            </a:r>
            <a:r>
              <a:rPr lang="en-SG" dirty="0" smtClean="0"/>
              <a:t>}`,role:`${role}`], </a:t>
            </a:r>
            <a:r>
              <a:rPr lang="en-SG" dirty="0"/>
              <a:t>function(err, result</a:t>
            </a:r>
            <a:r>
              <a:rPr lang="en-SG" dirty="0" smtClean="0"/>
              <a:t>){</a:t>
            </a:r>
          </a:p>
          <a:p>
            <a:pPr marL="0" indent="0">
              <a:buNone/>
            </a:pPr>
            <a:r>
              <a:rPr lang="en-SG" dirty="0" smtClean="0"/>
              <a:t>….</a:t>
            </a:r>
          </a:p>
          <a:p>
            <a:pPr marL="0" indent="0">
              <a:buNone/>
            </a:pPr>
            <a:r>
              <a:rPr lang="en-SG" dirty="0" smtClean="0"/>
              <a:t>}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503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Stored procedures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Developers can create stored procedures to create specific views with restricted access rather than using normal queries</a:t>
            </a:r>
          </a:p>
          <a:p>
            <a:r>
              <a:rPr lang="en-GB" altLang="en-US" dirty="0" smtClean="0"/>
              <a:t>With normal queries, programmers can write queries which select all columns data from a table. We can restrict access to sensitive columns data if we utilize stored procedures.</a:t>
            </a:r>
          </a:p>
          <a:p>
            <a:r>
              <a:rPr lang="en-GB" altLang="en-US" dirty="0" smtClean="0"/>
              <a:t>Stored procedure is like a function/method and works like an interface to specific restricted parts of the database</a:t>
            </a:r>
            <a:endParaRPr lang="en-GB" altLang="en-US" dirty="0"/>
          </a:p>
          <a:p>
            <a:r>
              <a:rPr lang="en-GB" altLang="en-US" dirty="0" smtClean="0"/>
              <a:t>Can </a:t>
            </a:r>
            <a:r>
              <a:rPr lang="en-GB" altLang="en-US" dirty="0"/>
              <a:t>also declare variables in the </a:t>
            </a:r>
            <a:r>
              <a:rPr lang="en-GB" altLang="en-US" dirty="0" smtClean="0"/>
              <a:t>stored procedure</a:t>
            </a:r>
            <a:endParaRPr lang="en-GB" altLang="en-US" dirty="0"/>
          </a:p>
          <a:p>
            <a:r>
              <a:rPr lang="en-GB" altLang="en-US" dirty="0"/>
              <a:t>Can embed multiple SQL statements and even implement if else or looping logic</a:t>
            </a:r>
            <a:endParaRPr lang="en-US" alt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05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Stored procedures in </a:t>
            </a:r>
            <a:r>
              <a:rPr lang="en-SG" dirty="0" err="1" smtClean="0"/>
              <a:t>mysql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Right click on </a:t>
            </a:r>
            <a:r>
              <a:rPr lang="en-GB" altLang="en-US" dirty="0" smtClean="0"/>
              <a:t>stored procedure </a:t>
            </a:r>
            <a:r>
              <a:rPr lang="en-GB" altLang="en-US" dirty="0"/>
              <a:t>and select “Create </a:t>
            </a:r>
            <a:r>
              <a:rPr lang="en-GB" altLang="en-US" dirty="0" smtClean="0"/>
              <a:t>stored procedure”</a:t>
            </a:r>
            <a:endParaRPr lang="en-US" altLang="en-US" dirty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556254"/>
            <a:ext cx="25908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0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386228"/>
            <a:ext cx="8712968" cy="2423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Stored procedures in </a:t>
            </a:r>
            <a:r>
              <a:rPr lang="en-SG" dirty="0" err="1" smtClean="0"/>
              <a:t>mysql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3563888" y="3140968"/>
            <a:ext cx="7578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23728" y="3356992"/>
            <a:ext cx="17281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67944" y="3356992"/>
            <a:ext cx="0" cy="158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3181895" y="5019908"/>
            <a:ext cx="29290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FF0000"/>
                </a:solidFill>
              </a:rPr>
              <a:t>Name of </a:t>
            </a:r>
            <a:r>
              <a:rPr lang="en-GB" altLang="en-US" sz="1800" dirty="0" smtClean="0">
                <a:solidFill>
                  <a:srgbClr val="FF0000"/>
                </a:solidFill>
              </a:rPr>
              <a:t>Stored Procedure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12367" y="3598152"/>
            <a:ext cx="181632" cy="17038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823392" y="5389240"/>
            <a:ext cx="1377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FF0000"/>
                </a:solidFill>
              </a:rPr>
              <a:t>Parameters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43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5528</TotalTime>
  <Words>573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Raleway</vt:lpstr>
      <vt:lpstr>Rockwell</vt:lpstr>
      <vt:lpstr>Rockwell Condensed</vt:lpstr>
      <vt:lpstr>Wingdings</vt:lpstr>
      <vt:lpstr>Wood Type</vt:lpstr>
      <vt:lpstr>PowerPoint Presentation</vt:lpstr>
      <vt:lpstr>SQL Injection</vt:lpstr>
      <vt:lpstr>SQL Injection PREVENTIOn</vt:lpstr>
      <vt:lpstr>placeholders</vt:lpstr>
      <vt:lpstr>placeholders</vt:lpstr>
      <vt:lpstr>placeholders</vt:lpstr>
      <vt:lpstr>Stored procedures</vt:lpstr>
      <vt:lpstr>Stored procedures in mysql</vt:lpstr>
      <vt:lpstr>Stored procedures in mysql</vt:lpstr>
      <vt:lpstr>Calling Stored procedures in node js</vt:lpstr>
      <vt:lpstr>Best practices </vt:lpstr>
      <vt:lpstr>BEST Practices(Database config)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Database Server</dc:title>
  <dc:creator>LOW_Jin_Kiat@sp.edu.sg</dc:creator>
  <cp:lastModifiedBy>Low Jin Kiat</cp:lastModifiedBy>
  <cp:revision>97</cp:revision>
  <dcterms:created xsi:type="dcterms:W3CDTF">2008-10-22T13:49:23Z</dcterms:created>
  <dcterms:modified xsi:type="dcterms:W3CDTF">2020-03-30T05:58:38Z</dcterms:modified>
</cp:coreProperties>
</file>