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4"/>
  </p:notesMasterIdLst>
  <p:sldIdLst>
    <p:sldId id="296" r:id="rId2"/>
    <p:sldId id="327" r:id="rId3"/>
    <p:sldId id="328" r:id="rId4"/>
    <p:sldId id="329" r:id="rId5"/>
    <p:sldId id="330"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2" autoAdjust="0"/>
    <p:restoredTop sz="92059" autoAdjust="0"/>
  </p:normalViewPr>
  <p:slideViewPr>
    <p:cSldViewPr>
      <p:cViewPr varScale="1">
        <p:scale>
          <a:sx n="69" d="100"/>
          <a:sy n="69" d="100"/>
        </p:scale>
        <p:origin x="1044"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ABE81BA0-69D2-4249-AFAD-1E1F7F941529}" type="datetimeFigureOut">
              <a:rPr lang="en-GB"/>
              <a:pPr>
                <a:defRPr/>
              </a:pPr>
              <a:t>22/06/2020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2FE493F-A2F7-4549-BA1E-D203250F64D6}" type="slidenum">
              <a:rPr lang="en-GB" altLang="en-US"/>
              <a:pPr>
                <a:defRPr/>
              </a:pPr>
              <a:t>‹#›</a:t>
            </a:fld>
            <a:endParaRPr lang="en-GB" altLang="en-US"/>
          </a:p>
        </p:txBody>
      </p:sp>
    </p:spTree>
    <p:extLst>
      <p:ext uri="{BB962C8B-B14F-4D97-AF65-F5344CB8AC3E}">
        <p14:creationId xmlns:p14="http://schemas.microsoft.com/office/powerpoint/2010/main" val="1128261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579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xfrm>
            <a:off x="1587500" y="1006475"/>
            <a:ext cx="4595813" cy="3446463"/>
          </a:xfrm>
          <a:solidFill>
            <a:srgbClr val="FFFFFF"/>
          </a:solidFill>
          <a:ln>
            <a:solidFill>
              <a:srgbClr val="000000"/>
            </a:solidFill>
            <a:miter lim="800000"/>
            <a:headEnd/>
            <a:tailEnd/>
          </a:ln>
        </p:spPr>
      </p:sp>
      <p:sp>
        <p:nvSpPr>
          <p:cNvPr id="81923" name="Rectangle 2"/>
          <p:cNvSpPr>
            <a:spLocks noGrp="1" noChangeArrowheads="1"/>
          </p:cNvSpPr>
          <p:nvPr>
            <p:ph type="body" idx="1"/>
          </p:nvPr>
        </p:nvSpPr>
        <p:spPr>
          <a:xfrm>
            <a:off x="1185863" y="4787900"/>
            <a:ext cx="5407025" cy="3825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1058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xfrm>
            <a:off x="1587500" y="1006475"/>
            <a:ext cx="4595813" cy="3446463"/>
          </a:xfrm>
          <a:solidFill>
            <a:srgbClr val="FFFFFF"/>
          </a:solidFill>
          <a:ln>
            <a:solidFill>
              <a:srgbClr val="000000"/>
            </a:solidFill>
            <a:miter lim="800000"/>
            <a:headEnd/>
            <a:tailEnd/>
          </a:ln>
        </p:spPr>
      </p:sp>
      <p:sp>
        <p:nvSpPr>
          <p:cNvPr id="82947" name="Rectangle 2"/>
          <p:cNvSpPr>
            <a:spLocks noGrp="1" noChangeArrowheads="1"/>
          </p:cNvSpPr>
          <p:nvPr>
            <p:ph type="body" idx="1"/>
          </p:nvPr>
        </p:nvSpPr>
        <p:spPr>
          <a:xfrm>
            <a:off x="1185863" y="4787900"/>
            <a:ext cx="5407025" cy="3825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7441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xfrm>
            <a:off x="1587500" y="1006475"/>
            <a:ext cx="4595813" cy="3446463"/>
          </a:xfrm>
          <a:solidFill>
            <a:srgbClr val="FFFFFF"/>
          </a:solidFill>
          <a:ln>
            <a:solidFill>
              <a:srgbClr val="000000"/>
            </a:solidFill>
            <a:miter lim="800000"/>
            <a:headEnd/>
            <a:tailEnd/>
          </a:ln>
        </p:spPr>
      </p:sp>
      <p:sp>
        <p:nvSpPr>
          <p:cNvPr id="83971" name="Rectangle 2"/>
          <p:cNvSpPr>
            <a:spLocks noGrp="1" noChangeArrowheads="1"/>
          </p:cNvSpPr>
          <p:nvPr>
            <p:ph type="body" idx="1"/>
          </p:nvPr>
        </p:nvSpPr>
        <p:spPr>
          <a:xfrm>
            <a:off x="1185863" y="4787900"/>
            <a:ext cx="5407025" cy="3825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1957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Grp="1" noRot="1" noChangeAspect="1" noChangeArrowheads="1" noTextEdit="1"/>
          </p:cNvSpPr>
          <p:nvPr>
            <p:ph type="sldImg"/>
          </p:nvPr>
        </p:nvSpPr>
        <p:spPr>
          <a:xfrm>
            <a:off x="1587500" y="1006475"/>
            <a:ext cx="4595813" cy="3446463"/>
          </a:xfrm>
          <a:solidFill>
            <a:srgbClr val="FFFFFF"/>
          </a:solidFill>
          <a:ln>
            <a:solidFill>
              <a:srgbClr val="000000"/>
            </a:solidFill>
            <a:miter lim="800000"/>
            <a:headEnd/>
            <a:tailEnd/>
          </a:ln>
        </p:spPr>
      </p:sp>
      <p:sp>
        <p:nvSpPr>
          <p:cNvPr id="84995" name="Rectangle 2"/>
          <p:cNvSpPr>
            <a:spLocks noGrp="1" noChangeArrowheads="1"/>
          </p:cNvSpPr>
          <p:nvPr>
            <p:ph type="body" idx="1"/>
          </p:nvPr>
        </p:nvSpPr>
        <p:spPr>
          <a:xfrm>
            <a:off x="1185863" y="4787900"/>
            <a:ext cx="5407025" cy="3825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56166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xfrm>
            <a:off x="1587500" y="1006475"/>
            <a:ext cx="4595813" cy="3446463"/>
          </a:xfrm>
          <a:solidFill>
            <a:srgbClr val="FFFFFF"/>
          </a:solidFill>
          <a:ln>
            <a:solidFill>
              <a:srgbClr val="000000"/>
            </a:solidFill>
            <a:miter lim="800000"/>
            <a:headEnd/>
            <a:tailEnd/>
          </a:ln>
        </p:spPr>
      </p:sp>
      <p:sp>
        <p:nvSpPr>
          <p:cNvPr id="86019" name="Rectangle 2"/>
          <p:cNvSpPr>
            <a:spLocks noGrp="1" noChangeArrowheads="1"/>
          </p:cNvSpPr>
          <p:nvPr>
            <p:ph type="body" idx="1"/>
          </p:nvPr>
        </p:nvSpPr>
        <p:spPr>
          <a:xfrm>
            <a:off x="1185863" y="4787900"/>
            <a:ext cx="5407025" cy="3825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6500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xfrm>
            <a:off x="1587500" y="1006475"/>
            <a:ext cx="4595813" cy="3446463"/>
          </a:xfrm>
          <a:solidFill>
            <a:srgbClr val="FFFFFF"/>
          </a:solidFill>
          <a:ln>
            <a:solidFill>
              <a:srgbClr val="000000"/>
            </a:solidFill>
            <a:miter lim="800000"/>
            <a:headEnd/>
            <a:tailEnd/>
          </a:ln>
        </p:spPr>
      </p:sp>
      <p:sp>
        <p:nvSpPr>
          <p:cNvPr id="88067" name="Rectangle 2"/>
          <p:cNvSpPr>
            <a:spLocks noGrp="1" noChangeArrowheads="1"/>
          </p:cNvSpPr>
          <p:nvPr>
            <p:ph type="body" idx="1"/>
          </p:nvPr>
        </p:nvSpPr>
        <p:spPr>
          <a:xfrm>
            <a:off x="1185863" y="4787900"/>
            <a:ext cx="5407025" cy="3825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852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a:xfrm>
            <a:off x="1587500" y="1006475"/>
            <a:ext cx="4595813" cy="3446463"/>
          </a:xfrm>
          <a:solidFill>
            <a:srgbClr val="FFFFFF"/>
          </a:solidFill>
          <a:ln>
            <a:solidFill>
              <a:srgbClr val="000000"/>
            </a:solidFill>
            <a:miter lim="800000"/>
            <a:headEnd/>
            <a:tailEnd/>
          </a:ln>
        </p:spPr>
      </p:sp>
      <p:sp>
        <p:nvSpPr>
          <p:cNvPr id="89091" name="Rectangle 2"/>
          <p:cNvSpPr>
            <a:spLocks noGrp="1" noChangeArrowheads="1"/>
          </p:cNvSpPr>
          <p:nvPr>
            <p:ph type="body" idx="1"/>
          </p:nvPr>
        </p:nvSpPr>
        <p:spPr>
          <a:xfrm>
            <a:off x="1185863" y="4787900"/>
            <a:ext cx="5407025" cy="3825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647672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3"/>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998804C-7314-41F8-9648-B97C06432D0F}" type="datetimeFigureOut">
              <a:rPr lang="en-US" smtClean="0"/>
              <a:pPr>
                <a:defRPr/>
              </a:pPr>
              <a:t>6/22/2020</a:t>
            </a:fld>
            <a:endParaRPr lang="en-GB"/>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GB"/>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52176D69-38F7-4A55-9DE3-2F6032E3161D}" type="slidenum">
              <a:rPr lang="en-GB" altLang="en-US" smtClean="0"/>
              <a:pPr>
                <a:defRPr/>
              </a:pPr>
              <a:t>‹#›</a:t>
            </a:fld>
            <a:endParaRPr lang="en-GB" altLang="en-US"/>
          </a:p>
        </p:txBody>
      </p:sp>
    </p:spTree>
    <p:extLst>
      <p:ext uri="{BB962C8B-B14F-4D97-AF65-F5344CB8AC3E}">
        <p14:creationId xmlns:p14="http://schemas.microsoft.com/office/powerpoint/2010/main" val="6005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FF4665B0-50A4-4DF6-9629-90D46F5E2AEA}" type="datetimeFigureOut">
              <a:rPr lang="en-US" smtClean="0"/>
              <a:pPr>
                <a:defRPr/>
              </a:pPr>
              <a:t>6/22/2020</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5AF25B6E-B18E-43A6-BE5E-4B3C3A6D3F38}" type="slidenum">
              <a:rPr lang="en-GB" altLang="en-US" smtClean="0"/>
              <a:pPr>
                <a:defRPr/>
              </a:pPr>
              <a:t>‹#›</a:t>
            </a:fld>
            <a:endParaRPr lang="en-GB" altLang="en-US"/>
          </a:p>
        </p:txBody>
      </p:sp>
    </p:spTree>
    <p:extLst>
      <p:ext uri="{BB962C8B-B14F-4D97-AF65-F5344CB8AC3E}">
        <p14:creationId xmlns:p14="http://schemas.microsoft.com/office/powerpoint/2010/main" val="10171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15DD057-42FE-4419-8A2C-D75D7C3EB97C}" type="datetimeFigureOut">
              <a:rPr lang="en-US" smtClean="0"/>
              <a:pPr>
                <a:defRPr/>
              </a:pPr>
              <a:t>6/22/2020</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DB474379-4E8F-4BF7-83FB-76B90DD2336A}" type="slidenum">
              <a:rPr lang="en-GB" altLang="en-US" smtClean="0"/>
              <a:pPr>
                <a:defRPr/>
              </a:pPr>
              <a:t>‹#›</a:t>
            </a:fld>
            <a:endParaRPr lang="en-GB" altLang="en-US"/>
          </a:p>
        </p:txBody>
      </p:sp>
    </p:spTree>
    <p:extLst>
      <p:ext uri="{BB962C8B-B14F-4D97-AF65-F5344CB8AC3E}">
        <p14:creationId xmlns:p14="http://schemas.microsoft.com/office/powerpoint/2010/main" val="175432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4CB2FC2-69C8-462D-B4B5-6F16EACA81D0}" type="datetimeFigureOut">
              <a:rPr lang="en-US" smtClean="0"/>
              <a:pPr>
                <a:defRPr/>
              </a:pPr>
              <a:t>6/22/2020</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D4D827CA-570F-4D9B-A638-66F1E83C5C13}" type="slidenum">
              <a:rPr lang="en-GB" altLang="en-US" smtClean="0"/>
              <a:pPr>
                <a:defRPr/>
              </a:pPr>
              <a:t>‹#›</a:t>
            </a:fld>
            <a:endParaRPr lang="en-GB" altLang="en-US"/>
          </a:p>
        </p:txBody>
      </p:sp>
    </p:spTree>
    <p:extLst>
      <p:ext uri="{BB962C8B-B14F-4D97-AF65-F5344CB8AC3E}">
        <p14:creationId xmlns:p14="http://schemas.microsoft.com/office/powerpoint/2010/main" val="3100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270CAF1B-FFC3-4DC2-81D7-A58DFDB6E891}" type="datetimeFigureOut">
              <a:rPr lang="en-US" smtClean="0"/>
              <a:pPr>
                <a:defRPr/>
              </a:pPr>
              <a:t>6/22/2020</a:t>
            </a:fld>
            <a:endParaRPr lang="en-GB"/>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GB"/>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B0F7C0AF-9E55-4BBB-B792-CE38946D944B}" type="slidenum">
              <a:rPr lang="en-GB" altLang="en-US" smtClean="0"/>
              <a:pPr>
                <a:defRPr/>
              </a:pPr>
              <a:t>‹#›</a:t>
            </a:fld>
            <a:endParaRPr lang="en-GB" altLang="en-US"/>
          </a:p>
        </p:txBody>
      </p:sp>
    </p:spTree>
    <p:extLst>
      <p:ext uri="{BB962C8B-B14F-4D97-AF65-F5344CB8AC3E}">
        <p14:creationId xmlns:p14="http://schemas.microsoft.com/office/powerpoint/2010/main" val="127239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EFC9B68-88C6-423A-992E-917165BD24A6}" type="datetimeFigureOut">
              <a:rPr lang="en-US" smtClean="0"/>
              <a:pPr>
                <a:defRPr/>
              </a:pPr>
              <a:t>6/22/2020</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1E1D8426-2A2A-4E64-8B49-505FE8800737}" type="slidenum">
              <a:rPr lang="en-GB" altLang="en-US" smtClean="0"/>
              <a:pPr>
                <a:defRPr/>
              </a:pPr>
              <a:t>‹#›</a:t>
            </a:fld>
            <a:endParaRPr lang="en-GB" altLang="en-US"/>
          </a:p>
        </p:txBody>
      </p:sp>
    </p:spTree>
    <p:extLst>
      <p:ext uri="{BB962C8B-B14F-4D97-AF65-F5344CB8AC3E}">
        <p14:creationId xmlns:p14="http://schemas.microsoft.com/office/powerpoint/2010/main" val="218135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1373C8A-E26C-4F9E-84C7-9F1A7DB7F8A5}" type="datetimeFigureOut">
              <a:rPr lang="en-US" smtClean="0"/>
              <a:pPr>
                <a:defRPr/>
              </a:pPr>
              <a:t>6/22/2020</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D0D951D5-EB51-4D84-A01E-F6AA76EA79A8}" type="slidenum">
              <a:rPr lang="en-GB" altLang="en-US" smtClean="0"/>
              <a:pPr>
                <a:defRPr/>
              </a:pPr>
              <a:t>‹#›</a:t>
            </a:fld>
            <a:endParaRPr lang="en-GB" altLang="en-US"/>
          </a:p>
        </p:txBody>
      </p:sp>
    </p:spTree>
    <p:extLst>
      <p:ext uri="{BB962C8B-B14F-4D97-AF65-F5344CB8AC3E}">
        <p14:creationId xmlns:p14="http://schemas.microsoft.com/office/powerpoint/2010/main" val="135279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E7C8072D-5E8B-4407-88E6-D730C2B35D81}" type="datetimeFigureOut">
              <a:rPr lang="en-US" smtClean="0"/>
              <a:pPr>
                <a:defRPr/>
              </a:pPr>
              <a:t>6/22/2020</a:t>
            </a:fld>
            <a:endParaRPr lang="en-GB"/>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GB"/>
          </a:p>
        </p:txBody>
      </p:sp>
      <p:sp>
        <p:nvSpPr>
          <p:cNvPr id="5" name="Slide Number Placeholder 4"/>
          <p:cNvSpPr>
            <a:spLocks noGrp="1"/>
          </p:cNvSpPr>
          <p:nvPr>
            <p:ph type="sldNum" sz="quarter" idx="12"/>
          </p:nvPr>
        </p:nvSpPr>
        <p:spPr/>
        <p:txBody>
          <a:bodyPr/>
          <a:lstStyle/>
          <a:p>
            <a:pPr>
              <a:defRPr/>
            </a:pPr>
            <a:fld id="{AF8620C8-3578-415D-9D38-0AC61D18058C}" type="slidenum">
              <a:rPr lang="en-GB" altLang="en-US" smtClean="0"/>
              <a:pPr>
                <a:defRPr/>
              </a:pPr>
              <a:t>‹#›</a:t>
            </a:fld>
            <a:endParaRPr lang="en-GB" altLang="en-US"/>
          </a:p>
        </p:txBody>
      </p:sp>
    </p:spTree>
    <p:extLst>
      <p:ext uri="{BB962C8B-B14F-4D97-AF65-F5344CB8AC3E}">
        <p14:creationId xmlns:p14="http://schemas.microsoft.com/office/powerpoint/2010/main" val="223556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A7E99BC-4A4B-4C54-8D46-E972EF2E24E9}" type="datetimeFigureOut">
              <a:rPr lang="en-US" smtClean="0"/>
              <a:pPr>
                <a:defRPr/>
              </a:pPr>
              <a:t>6/22/2020</a:t>
            </a:fld>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146B9298-4AEF-42B3-BD22-241924FAAB65}" type="slidenum">
              <a:rPr lang="en-GB" altLang="en-US" smtClean="0"/>
              <a:pPr>
                <a:defRPr/>
              </a:pPr>
              <a:t>‹#›</a:t>
            </a:fld>
            <a:endParaRPr lang="en-GB" altLang="en-US"/>
          </a:p>
        </p:txBody>
      </p:sp>
    </p:spTree>
    <p:extLst>
      <p:ext uri="{BB962C8B-B14F-4D97-AF65-F5344CB8AC3E}">
        <p14:creationId xmlns:p14="http://schemas.microsoft.com/office/powerpoint/2010/main" val="178143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fld id="{540043DC-1774-4EA2-8C09-035D1662968B}" type="datetimeFigureOut">
              <a:rPr lang="en-US" smtClean="0"/>
              <a:pPr>
                <a:defRPr/>
              </a:pPr>
              <a:t>6/22/2020</a:t>
            </a:fld>
            <a:endParaRPr lang="en-GB"/>
          </a:p>
        </p:txBody>
      </p:sp>
      <p:sp>
        <p:nvSpPr>
          <p:cNvPr id="10" name="Footer Placeholder 9"/>
          <p:cNvSpPr>
            <a:spLocks noGrp="1"/>
          </p:cNvSpPr>
          <p:nvPr>
            <p:ph type="ftr" sz="quarter" idx="11"/>
          </p:nvPr>
        </p:nvSpPr>
        <p:spPr/>
        <p:txBody>
          <a:bodyPr/>
          <a:lstStyle/>
          <a:p>
            <a:pPr>
              <a:defRPr/>
            </a:pPr>
            <a:endParaRPr lang="en-GB"/>
          </a:p>
        </p:txBody>
      </p:sp>
      <p:sp>
        <p:nvSpPr>
          <p:cNvPr id="11" name="Slide Number Placeholder 10"/>
          <p:cNvSpPr>
            <a:spLocks noGrp="1"/>
          </p:cNvSpPr>
          <p:nvPr>
            <p:ph type="sldNum" sz="quarter" idx="12"/>
          </p:nvPr>
        </p:nvSpPr>
        <p:spPr/>
        <p:txBody>
          <a:bodyPr/>
          <a:lstStyle/>
          <a:p>
            <a:pPr>
              <a:defRPr/>
            </a:pPr>
            <a:fld id="{0AB7BA03-4736-4513-9685-E95FAA3FE7E3}" type="slidenum">
              <a:rPr lang="en-GB" altLang="en-US" smtClean="0"/>
              <a:pPr>
                <a:defRPr/>
              </a:pPr>
              <a:t>‹#›</a:t>
            </a:fld>
            <a:endParaRPr lang="en-GB" altLang="en-US"/>
          </a:p>
        </p:txBody>
      </p:sp>
    </p:spTree>
    <p:extLst>
      <p:ext uri="{BB962C8B-B14F-4D97-AF65-F5344CB8AC3E}">
        <p14:creationId xmlns:p14="http://schemas.microsoft.com/office/powerpoint/2010/main" val="300758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fld id="{44B804F4-886C-4A98-B722-141DF23DA482}" type="datetimeFigureOut">
              <a:rPr lang="en-US" smtClean="0"/>
              <a:pPr>
                <a:defRPr/>
              </a:pPr>
              <a:t>6/22/2020</a:t>
            </a:fld>
            <a:endParaRPr lang="en-GB"/>
          </a:p>
        </p:txBody>
      </p:sp>
      <p:sp>
        <p:nvSpPr>
          <p:cNvPr id="10" name="Slide Number Placeholder 9"/>
          <p:cNvSpPr>
            <a:spLocks noGrp="1"/>
          </p:cNvSpPr>
          <p:nvPr>
            <p:ph type="sldNum" sz="quarter" idx="12"/>
          </p:nvPr>
        </p:nvSpPr>
        <p:spPr/>
        <p:txBody>
          <a:bodyPr/>
          <a:lstStyle/>
          <a:p>
            <a:pPr>
              <a:defRPr/>
            </a:pPr>
            <a:fld id="{B554D133-AB52-4DFA-AF5D-38B1ACD419B1}" type="slidenum">
              <a:rPr lang="en-GB" altLang="en-US" smtClean="0"/>
              <a:pPr>
                <a:defRPr/>
              </a:pPr>
              <a:t>‹#›</a:t>
            </a:fld>
            <a:endParaRPr lang="en-GB" altLang="en-US"/>
          </a:p>
        </p:txBody>
      </p:sp>
    </p:spTree>
    <p:extLst>
      <p:ext uri="{BB962C8B-B14F-4D97-AF65-F5344CB8AC3E}">
        <p14:creationId xmlns:p14="http://schemas.microsoft.com/office/powerpoint/2010/main" val="10721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B6A467A4-DB60-43D3-8EA3-AEFB7F81D74D}" type="datetimeFigureOut">
              <a:rPr lang="en-US" smtClean="0"/>
              <a:pPr>
                <a:defRPr/>
              </a:pPr>
              <a:t>6/22/2020</a:t>
            </a:fld>
            <a:endParaRPr lang="en-GB"/>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GB"/>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D4313F00-98C0-46E5-A4D7-974BFEB2885C}" type="slidenum">
              <a:rPr lang="en-GB" altLang="en-US" smtClean="0"/>
              <a:pPr>
                <a:defRPr/>
              </a:pPr>
              <a:t>‹#›</a:t>
            </a:fld>
            <a:endParaRPr lang="en-GB" altLang="en-US"/>
          </a:p>
        </p:txBody>
      </p:sp>
    </p:spTree>
    <p:extLst>
      <p:ext uri="{BB962C8B-B14F-4D97-AF65-F5344CB8AC3E}">
        <p14:creationId xmlns:p14="http://schemas.microsoft.com/office/powerpoint/2010/main" val="192458405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200" b="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abc@g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npmjs.com/package/valida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02839" y="2643401"/>
            <a:ext cx="3427095" cy="713591"/>
            <a:chOff x="3632708" y="2833997"/>
            <a:chExt cx="4569460" cy="951454"/>
          </a:xfrm>
        </p:grpSpPr>
        <p:grpSp>
          <p:nvGrpSpPr>
            <p:cNvPr id="7" name="Group 6"/>
            <p:cNvGrpSpPr/>
            <p:nvPr/>
          </p:nvGrpSpPr>
          <p:grpSpPr>
            <a:xfrm>
              <a:off x="3632708" y="2833997"/>
              <a:ext cx="4569460" cy="920676"/>
              <a:chOff x="3513836" y="2898005"/>
              <a:chExt cx="4569460" cy="920676"/>
            </a:xfrm>
          </p:grpSpPr>
          <p:sp>
            <p:nvSpPr>
              <p:cNvPr id="6" name="TextBox 5"/>
              <p:cNvSpPr txBox="1"/>
              <p:nvPr/>
            </p:nvSpPr>
            <p:spPr>
              <a:xfrm>
                <a:off x="4418965" y="2898005"/>
                <a:ext cx="3664331" cy="738664"/>
              </a:xfrm>
              <a:prstGeom prst="rect">
                <a:avLst/>
              </a:prstGeom>
              <a:noFill/>
            </p:spPr>
            <p:txBody>
              <a:bodyPr wrap="square" rtlCol="0">
                <a:spAutoFit/>
              </a:bodyPr>
              <a:lstStyle/>
              <a:p>
                <a:r>
                  <a:rPr lang="en-SG" sz="3000" b="1" dirty="0" err="1">
                    <a:solidFill>
                      <a:srgbClr val="434A54"/>
                    </a:solidFill>
                    <a:latin typeface="Raleway" panose="020B0503030101060003" pitchFamily="34" charset="0"/>
                  </a:rPr>
                  <a:t>SecureCoding</a:t>
                </a:r>
                <a:endParaRPr lang="en-SG" sz="3000" b="1" dirty="0">
                  <a:solidFill>
                    <a:srgbClr val="434A54"/>
                  </a:solidFill>
                  <a:latin typeface="Raleway" panose="020B0503030101060003" pitchFamily="34" charset="0"/>
                </a:endParaRPr>
              </a:p>
            </p:txBody>
          </p:sp>
          <p:pic>
            <p:nvPicPr>
              <p:cNvPr id="1026" name="Picture 2" descr="https://securecoding-mimosa.herokuapp.com/images/logo-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36" y="2913552"/>
                <a:ext cx="905129" cy="90512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4556125" y="3354564"/>
              <a:ext cx="3435731" cy="430887"/>
            </a:xfrm>
            <a:prstGeom prst="rect">
              <a:avLst/>
            </a:prstGeom>
            <a:noFill/>
          </p:spPr>
          <p:txBody>
            <a:bodyPr wrap="square" rtlCol="0">
              <a:spAutoFit/>
            </a:bodyPr>
            <a:lstStyle/>
            <a:p>
              <a:r>
                <a:rPr lang="en-SG" sz="1500" b="1" dirty="0">
                  <a:solidFill>
                    <a:schemeClr val="accent6">
                      <a:lumMod val="60000"/>
                      <a:lumOff val="40000"/>
                    </a:schemeClr>
                  </a:solidFill>
                  <a:latin typeface="Raleway" panose="020B0503030101060003" pitchFamily="34" charset="0"/>
                </a:rPr>
                <a:t>Validation and Sanitization</a:t>
              </a:r>
            </a:p>
          </p:txBody>
        </p:sp>
      </p:grpSp>
    </p:spTree>
    <p:extLst>
      <p:ext uri="{BB962C8B-B14F-4D97-AF65-F5344CB8AC3E}">
        <p14:creationId xmlns:p14="http://schemas.microsoft.com/office/powerpoint/2010/main" val="3565940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smtClean="0"/>
              <a:t>Logical Operators</a:t>
            </a:r>
            <a:endParaRPr lang="en-US" altLang="en-US" smtClean="0"/>
          </a:p>
        </p:txBody>
      </p:sp>
      <p:sp>
        <p:nvSpPr>
          <p:cNvPr id="25603" name="Content Placeholder 2"/>
          <p:cNvSpPr>
            <a:spLocks noGrp="1"/>
          </p:cNvSpPr>
          <p:nvPr>
            <p:ph idx="1"/>
          </p:nvPr>
        </p:nvSpPr>
        <p:spPr/>
        <p:txBody>
          <a:bodyPr/>
          <a:lstStyle/>
          <a:p>
            <a:r>
              <a:rPr lang="en-US" altLang="en-US" i="1" smtClean="0"/>
              <a:t>XY :</a:t>
            </a:r>
            <a:r>
              <a:rPr lang="en-US" altLang="en-US" smtClean="0"/>
              <a:t> </a:t>
            </a:r>
            <a:r>
              <a:rPr lang="en-US" altLang="en-US" i="1" smtClean="0"/>
              <a:t>X</a:t>
            </a:r>
            <a:r>
              <a:rPr lang="en-US" altLang="en-US" smtClean="0"/>
              <a:t> followed by </a:t>
            </a:r>
            <a:r>
              <a:rPr lang="en-US" altLang="en-US" i="1" smtClean="0"/>
              <a:t>Y</a:t>
            </a:r>
            <a:r>
              <a:rPr lang="en-US" altLang="en-US" smtClean="0"/>
              <a:t> </a:t>
            </a:r>
          </a:p>
          <a:p>
            <a:r>
              <a:rPr lang="en-US" altLang="en-US" i="1" smtClean="0"/>
              <a:t>X</a:t>
            </a:r>
            <a:r>
              <a:rPr lang="en-US" altLang="en-US" smtClean="0"/>
              <a:t>|</a:t>
            </a:r>
            <a:r>
              <a:rPr lang="en-US" altLang="en-US" i="1" smtClean="0"/>
              <a:t>Y: </a:t>
            </a:r>
            <a:r>
              <a:rPr lang="en-US" altLang="en-US" smtClean="0"/>
              <a:t> Either </a:t>
            </a:r>
            <a:r>
              <a:rPr lang="en-US" altLang="en-US" i="1" smtClean="0"/>
              <a:t>X</a:t>
            </a:r>
            <a:r>
              <a:rPr lang="en-US" altLang="en-US" smtClean="0"/>
              <a:t> or </a:t>
            </a:r>
            <a:r>
              <a:rPr lang="en-US" altLang="en-US" i="1" smtClean="0"/>
              <a:t>Y</a:t>
            </a:r>
            <a:r>
              <a:rPr lang="en-US" altLang="en-US" smtClean="0"/>
              <a:t> </a:t>
            </a:r>
          </a:p>
          <a:p>
            <a:r>
              <a:rPr lang="en-US" altLang="en-US" smtClean="0"/>
              <a:t>(</a:t>
            </a:r>
            <a:r>
              <a:rPr lang="en-US" altLang="en-US" i="1" smtClean="0"/>
              <a:t>X</a:t>
            </a:r>
            <a:r>
              <a:rPr lang="en-US" altLang="en-US" smtClean="0"/>
              <a:t>) : X, as a capturing group</a:t>
            </a:r>
            <a:br>
              <a:rPr lang="en-US" altLang="en-US" smtClean="0"/>
            </a:br>
            <a:r>
              <a:rPr lang="en-US" altLang="en-US" smtClean="0"/>
              <a:t/>
            </a:r>
            <a:br>
              <a:rPr lang="en-US" altLang="en-US" smtClean="0"/>
            </a:br>
            <a:r>
              <a:rPr lang="en-US" altLang="en-US" smtClean="0"/>
              <a:t>Example:</a:t>
            </a:r>
          </a:p>
          <a:p>
            <a:r>
              <a:rPr lang="en-GB" altLang="en-US" smtClean="0"/>
              <a:t>([13]x)|([ab]3)  pattern will match 1x,3x,a3,b3</a:t>
            </a:r>
            <a:endParaRPr lang="en-US" altLang="en-US" smtClean="0"/>
          </a:p>
        </p:txBody>
      </p:sp>
      <p:sp>
        <p:nvSpPr>
          <p:cNvPr id="4" name="Slide Number Placeholder 3"/>
          <p:cNvSpPr>
            <a:spLocks noGrp="1"/>
          </p:cNvSpPr>
          <p:nvPr>
            <p:ph type="sldNum" sz="quarter" idx="4294967295"/>
          </p:nvPr>
        </p:nvSpPr>
        <p:spPr>
          <a:xfrm>
            <a:off x="7086505" y="5624872"/>
            <a:ext cx="572460" cy="273269"/>
          </a:xfrm>
          <a:prstGeom prst="rect">
            <a:avLst/>
          </a:prstGeom>
        </p:spPr>
        <p:txBody>
          <a:bodyPr/>
          <a:lstStyle>
            <a:lvl1pPr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505503" indent="-194424"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777698"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088776"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399855"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1710934"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022013"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2333092"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2644171"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fld id="{4F638DA7-847B-4B44-8585-9AC43A7899EB}" type="slidenum">
              <a:rPr lang="en-US" altLang="en-US" sz="884">
                <a:solidFill>
                  <a:srgbClr val="045C75"/>
                </a:solidFill>
              </a:rPr>
              <a:pPr eaLnBrk="1"/>
              <a:t>10</a:t>
            </a:fld>
            <a:endParaRPr lang="en-US" altLang="en-US" sz="884">
              <a:solidFill>
                <a:srgbClr val="045C75"/>
              </a:solidFill>
            </a:endParaRPr>
          </a:p>
        </p:txBody>
      </p:sp>
    </p:spTree>
    <p:extLst>
      <p:ext uri="{BB962C8B-B14F-4D97-AF65-F5344CB8AC3E}">
        <p14:creationId xmlns:p14="http://schemas.microsoft.com/office/powerpoint/2010/main" val="144234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1596288" y="987945"/>
            <a:ext cx="5856375" cy="858691"/>
          </a:xfrm>
        </p:spPr>
        <p:txBody>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Using Regular Expressions</a:t>
            </a:r>
          </a:p>
        </p:txBody>
      </p:sp>
      <p:sp>
        <p:nvSpPr>
          <p:cNvPr id="26627" name="Rectangle 2"/>
          <p:cNvSpPr>
            <a:spLocks noGrp="1" noChangeArrowheads="1"/>
          </p:cNvSpPr>
          <p:nvPr>
            <p:ph idx="1"/>
          </p:nvPr>
        </p:nvSpPr>
        <p:spPr>
          <a:xfrm>
            <a:off x="1761546" y="2115583"/>
            <a:ext cx="5856375" cy="3240341"/>
          </a:xfrm>
        </p:spPr>
        <p:txBody>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Steps to follow:</a:t>
            </a:r>
            <a:br>
              <a:rPr lang="en-GB" altLang="en-US" dirty="0" smtClean="0"/>
            </a:br>
            <a:r>
              <a:rPr lang="en-GB" altLang="en-US" dirty="0" smtClean="0"/>
              <a:t>1) Define the regular expression to search</a:t>
            </a:r>
            <a:br>
              <a:rPr lang="en-GB" altLang="en-US" dirty="0" smtClean="0"/>
            </a:br>
            <a:r>
              <a:rPr lang="en-GB" altLang="en-US" dirty="0" smtClean="0"/>
              <a:t>2) Check input against the regular expression</a:t>
            </a:r>
            <a:br>
              <a:rPr lang="en-GB" altLang="en-US" dirty="0" smtClean="0"/>
            </a:br>
            <a:r>
              <a:rPr lang="en-GB" altLang="en-US" dirty="0" smtClean="0"/>
              <a:t>3) Block or allow operation to continue depending on the regular expression check</a:t>
            </a:r>
            <a:br>
              <a:rPr lang="en-GB" altLang="en-US" dirty="0" smtClean="0"/>
            </a:br>
            <a:endParaRPr lang="en-GB" altLang="en-US" dirty="0" smtClean="0"/>
          </a:p>
        </p:txBody>
      </p:sp>
      <p:sp>
        <p:nvSpPr>
          <p:cNvPr id="4" name="Slide Number Placeholder 3"/>
          <p:cNvSpPr>
            <a:spLocks noGrp="1"/>
          </p:cNvSpPr>
          <p:nvPr>
            <p:ph type="sldNum" sz="quarter" idx="4294967295"/>
          </p:nvPr>
        </p:nvSpPr>
        <p:spPr>
          <a:xfrm>
            <a:off x="7086505" y="5624872"/>
            <a:ext cx="572460" cy="273269"/>
          </a:xfrm>
          <a:prstGeom prst="rect">
            <a:avLst/>
          </a:prstGeom>
        </p:spPr>
        <p:txBody>
          <a:bodyPr/>
          <a:lstStyle>
            <a:lvl1pPr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505503" indent="-194424"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777698"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088776"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399855"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1710934"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022013"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2333092"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2644171"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fld id="{7441E290-3B47-4E18-8EB5-A600BDA87D03}" type="slidenum">
              <a:rPr lang="en-US" altLang="en-US" sz="884">
                <a:solidFill>
                  <a:srgbClr val="045C75"/>
                </a:solidFill>
              </a:rPr>
              <a:pPr eaLnBrk="1"/>
              <a:t>11</a:t>
            </a:fld>
            <a:endParaRPr lang="en-US" altLang="en-US" sz="884">
              <a:solidFill>
                <a:srgbClr val="045C75"/>
              </a:solidFill>
            </a:endParaRPr>
          </a:p>
        </p:txBody>
      </p:sp>
    </p:spTree>
    <p:extLst>
      <p:ext uri="{BB962C8B-B14F-4D97-AF65-F5344CB8AC3E}">
        <p14:creationId xmlns:p14="http://schemas.microsoft.com/office/powerpoint/2010/main" val="39169510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1647054" y="994678"/>
            <a:ext cx="5856375" cy="858691"/>
          </a:xfrm>
        </p:spPr>
        <p:txBody>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Simple Email Validation</a:t>
            </a:r>
          </a:p>
        </p:txBody>
      </p:sp>
      <p:sp>
        <p:nvSpPr>
          <p:cNvPr id="27651" name="Rectangle 2"/>
          <p:cNvSpPr>
            <a:spLocks noGrp="1" noChangeArrowheads="1"/>
          </p:cNvSpPr>
          <p:nvPr>
            <p:ph idx="1"/>
          </p:nvPr>
        </p:nvSpPr>
        <p:spPr>
          <a:xfrm>
            <a:off x="1647054" y="2133945"/>
            <a:ext cx="5856375" cy="3614060"/>
          </a:xfrm>
        </p:spPr>
        <p:txBody>
          <a:bodyPr>
            <a:normAutofit lnSpcReduction="10000"/>
          </a:bodyPr>
          <a:lstStyle/>
          <a:p>
            <a:pPr marL="0" indent="0">
              <a:buNone/>
            </a:pPr>
            <a:r>
              <a:rPr lang="en-AU" dirty="0" err="1"/>
              <a:t>v</a:t>
            </a:r>
            <a:r>
              <a:rPr lang="en-AU" dirty="0" err="1" smtClean="0"/>
              <a:t>ar</a:t>
            </a:r>
            <a:r>
              <a:rPr lang="en-AU" dirty="0" smtClean="0"/>
              <a:t> </a:t>
            </a:r>
            <a:r>
              <a:rPr lang="en-AU" dirty="0" err="1" smtClean="0"/>
              <a:t>userinput</a:t>
            </a:r>
            <a:r>
              <a:rPr lang="en-AU" dirty="0" smtClean="0"/>
              <a:t>=</a:t>
            </a:r>
            <a:r>
              <a:rPr lang="en-AU" dirty="0" smtClean="0">
                <a:hlinkClick r:id="rId3"/>
              </a:rPr>
              <a:t>“abc@gmail.com</a:t>
            </a:r>
            <a:r>
              <a:rPr lang="en-AU" dirty="0" smtClean="0"/>
              <a:t>”;</a:t>
            </a:r>
          </a:p>
          <a:p>
            <a:pPr marL="0" indent="0">
              <a:buNone/>
            </a:pPr>
            <a:r>
              <a:rPr lang="en-AU" dirty="0" smtClean="0"/>
              <a:t>pattern=new </a:t>
            </a:r>
            <a:r>
              <a:rPr lang="en-AU" dirty="0" err="1"/>
              <a:t>RegExp</a:t>
            </a:r>
            <a:r>
              <a:rPr lang="en-AU" dirty="0" smtClean="0"/>
              <a:t>(‘^</a:t>
            </a:r>
            <a:r>
              <a:rPr lang="en-GB" altLang="en-US" dirty="0" smtClean="0"/>
              <a:t>.+@.+\.[</a:t>
            </a:r>
            <a:r>
              <a:rPr lang="en-GB" altLang="en-US" dirty="0"/>
              <a:t>a-z]+</a:t>
            </a:r>
            <a:r>
              <a:rPr lang="en-AU" dirty="0" smtClean="0"/>
              <a:t>$’);//</a:t>
            </a:r>
            <a:r>
              <a:rPr lang="en-AU" dirty="0"/>
              <a:t>create regex with a pattern</a:t>
            </a:r>
            <a:endParaRPr lang="en-SG" dirty="0"/>
          </a:p>
          <a:p>
            <a:pPr marL="0" indent="0">
              <a:buNone/>
            </a:pPr>
            <a:r>
              <a:rPr lang="en-AU" dirty="0"/>
              <a:t> </a:t>
            </a:r>
            <a:endParaRPr lang="en-SG" dirty="0"/>
          </a:p>
          <a:p>
            <a:pPr marL="0" indent="0">
              <a:buNone/>
            </a:pPr>
            <a:r>
              <a:rPr lang="en-AU" dirty="0"/>
              <a:t>if(</a:t>
            </a:r>
            <a:r>
              <a:rPr lang="en-AU" dirty="0" err="1"/>
              <a:t>pattern.test</a:t>
            </a:r>
            <a:r>
              <a:rPr lang="en-AU" dirty="0"/>
              <a:t>(</a:t>
            </a:r>
            <a:r>
              <a:rPr lang="en-AU" dirty="0" err="1"/>
              <a:t>userinput</a:t>
            </a:r>
            <a:r>
              <a:rPr lang="en-AU" dirty="0"/>
              <a:t>)){</a:t>
            </a:r>
            <a:endParaRPr lang="en-SG" dirty="0"/>
          </a:p>
          <a:p>
            <a:pPr marL="0" indent="0">
              <a:buNone/>
            </a:pPr>
            <a:r>
              <a:rPr lang="en-AU" dirty="0"/>
              <a:t>    console.log(“Input is correct!”);</a:t>
            </a:r>
            <a:endParaRPr lang="en-SG" dirty="0"/>
          </a:p>
          <a:p>
            <a:pPr marL="0" indent="0">
              <a:buNone/>
            </a:pPr>
            <a:r>
              <a:rPr lang="en-AU" dirty="0"/>
              <a:t>}else{</a:t>
            </a:r>
            <a:endParaRPr lang="en-SG" dirty="0"/>
          </a:p>
          <a:p>
            <a:pPr marL="0" indent="0">
              <a:buNone/>
            </a:pPr>
            <a:r>
              <a:rPr lang="en-AU" dirty="0"/>
              <a:t>    console.log(“Input does not match pattern!”);</a:t>
            </a:r>
            <a:endParaRPr lang="en-SG" dirty="0"/>
          </a:p>
          <a:p>
            <a:pPr marL="0" indent="0">
              <a:buNone/>
            </a:pPr>
            <a:r>
              <a:rPr lang="en-AU" dirty="0"/>
              <a:t>}</a:t>
            </a:r>
            <a:endParaRPr lang="en-SG" dirty="0"/>
          </a:p>
          <a:p>
            <a:pPr marL="0" indent="0">
              <a:buNone/>
            </a:pPr>
            <a:endParaRPr lang="en-SG" dirty="0"/>
          </a:p>
        </p:txBody>
      </p:sp>
      <p:sp>
        <p:nvSpPr>
          <p:cNvPr id="4" name="Slide Number Placeholder 3"/>
          <p:cNvSpPr>
            <a:spLocks noGrp="1"/>
          </p:cNvSpPr>
          <p:nvPr>
            <p:ph type="sldNum" sz="quarter" idx="4294967295"/>
          </p:nvPr>
        </p:nvSpPr>
        <p:spPr>
          <a:xfrm>
            <a:off x="7086505" y="5624872"/>
            <a:ext cx="572460" cy="273269"/>
          </a:xfrm>
          <a:prstGeom prst="rect">
            <a:avLst/>
          </a:prstGeom>
        </p:spPr>
        <p:txBody>
          <a:bodyPr/>
          <a:lstStyle>
            <a:lvl1pPr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505503" indent="-194424"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777698"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088776"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399855"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1710934"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022013"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2333092"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2644171"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fld id="{CE1E91A7-5EDE-4136-B3C1-D9FB65F58305}" type="slidenum">
              <a:rPr lang="en-US" altLang="en-US" sz="884">
                <a:solidFill>
                  <a:srgbClr val="045C75"/>
                </a:solidFill>
              </a:rPr>
              <a:pPr eaLnBrk="1"/>
              <a:t>12</a:t>
            </a:fld>
            <a:endParaRPr lang="en-US" altLang="en-US" sz="884">
              <a:solidFill>
                <a:srgbClr val="045C75"/>
              </a:solidFill>
            </a:endParaRPr>
          </a:p>
        </p:txBody>
      </p:sp>
    </p:spTree>
    <p:extLst>
      <p:ext uri="{BB962C8B-B14F-4D97-AF65-F5344CB8AC3E}">
        <p14:creationId xmlns:p14="http://schemas.microsoft.com/office/powerpoint/2010/main" val="31073575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1647054" y="955018"/>
            <a:ext cx="5856375" cy="858691"/>
          </a:xfrm>
        </p:spPr>
        <p:txBody>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err="1" smtClean="0"/>
              <a:t>Analyzing</a:t>
            </a:r>
            <a:r>
              <a:rPr lang="en-GB" altLang="en-US" dirty="0" smtClean="0"/>
              <a:t> the Expression</a:t>
            </a:r>
          </a:p>
        </p:txBody>
      </p:sp>
      <p:sp>
        <p:nvSpPr>
          <p:cNvPr id="29699" name="Rectangle 2"/>
          <p:cNvSpPr>
            <a:spLocks noGrp="1" noChangeArrowheads="1"/>
          </p:cNvSpPr>
          <p:nvPr>
            <p:ph idx="1"/>
          </p:nvPr>
        </p:nvSpPr>
        <p:spPr>
          <a:xfrm>
            <a:off x="1647054" y="2267878"/>
            <a:ext cx="5856375" cy="3240341"/>
          </a:xfrm>
        </p:spPr>
        <p:txBody>
          <a:bodyPr/>
          <a:lstStyle/>
          <a:p>
            <a:pPr>
              <a:buFont typeface="Times New Roman" panose="02020603050405020304" pitchFamily="18" charset="0"/>
              <a:buChar cha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z="1769" dirty="0" err="1"/>
              <a:t>Analyzing</a:t>
            </a:r>
            <a:r>
              <a:rPr lang="en-GB" altLang="en-US" sz="1769" dirty="0"/>
              <a:t> the regular expression: </a:t>
            </a:r>
            <a:br>
              <a:rPr lang="en-GB" altLang="en-US" sz="1769" dirty="0"/>
            </a:br>
            <a:r>
              <a:rPr lang="en-GB" altLang="en-US" sz="1769" dirty="0"/>
              <a:t> .+@.+   \.  [a-z]+</a:t>
            </a:r>
          </a:p>
        </p:txBody>
      </p:sp>
      <p:sp>
        <p:nvSpPr>
          <p:cNvPr id="29700" name="Line 3"/>
          <p:cNvSpPr>
            <a:spLocks noChangeShapeType="1"/>
          </p:cNvSpPr>
          <p:nvPr/>
        </p:nvSpPr>
        <p:spPr bwMode="auto">
          <a:xfrm>
            <a:off x="1921775" y="2877063"/>
            <a:ext cx="221051" cy="68695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SG" sz="1225"/>
          </a:p>
        </p:txBody>
      </p:sp>
      <p:sp>
        <p:nvSpPr>
          <p:cNvPr id="29701" name="AutoShape 4"/>
          <p:cNvSpPr>
            <a:spLocks/>
          </p:cNvSpPr>
          <p:nvPr/>
        </p:nvSpPr>
        <p:spPr bwMode="auto">
          <a:xfrm>
            <a:off x="1792386" y="2572471"/>
            <a:ext cx="324034" cy="266789"/>
          </a:xfrm>
          <a:prstGeom prst="roundRect">
            <a:avLst>
              <a:gd name="adj" fmla="val 403"/>
            </a:avLst>
          </a:pr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42950" indent="-28575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endParaRPr lang="en-US" altLang="en-US" sz="1633"/>
          </a:p>
        </p:txBody>
      </p:sp>
      <p:sp>
        <p:nvSpPr>
          <p:cNvPr id="29702" name="Text Box 5"/>
          <p:cNvSpPr txBox="1">
            <a:spLocks noChangeArrowheads="1"/>
          </p:cNvSpPr>
          <p:nvPr/>
        </p:nvSpPr>
        <p:spPr bwMode="auto">
          <a:xfrm>
            <a:off x="1771267" y="3659066"/>
            <a:ext cx="857610" cy="46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Lst>
        </p:spPr>
        <p:txBody>
          <a:bodyPr lIns="0" tIns="0" rIns="0" bIns="0"/>
          <a:lstStyle>
            <a:lvl1pPr eaLnBrk="0">
              <a:tabLst>
                <a:tab pos="7239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42950" indent="-285750" eaLnBrk="0">
              <a:tabLst>
                <a:tab pos="7239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eaLnBrk="0">
              <a:tabLst>
                <a:tab pos="7239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eaLnBrk="0">
              <a:tabLst>
                <a:tab pos="7239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eaLnBrk="0">
              <a:tabLst>
                <a:tab pos="7239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tabLst>
                <a:tab pos="7239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tabLst>
                <a:tab pos="7239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tabLst>
                <a:tab pos="7239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tabLst>
                <a:tab pos="7239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r>
              <a:rPr lang="en-GB" altLang="en-US" sz="1633">
                <a:solidFill>
                  <a:srgbClr val="000000"/>
                </a:solidFill>
              </a:rPr>
              <a:t>At least 1 character</a:t>
            </a:r>
          </a:p>
        </p:txBody>
      </p:sp>
      <p:sp>
        <p:nvSpPr>
          <p:cNvPr id="29703" name="AutoShape 6"/>
          <p:cNvSpPr>
            <a:spLocks/>
          </p:cNvSpPr>
          <p:nvPr/>
        </p:nvSpPr>
        <p:spPr bwMode="auto">
          <a:xfrm>
            <a:off x="2322125" y="2582194"/>
            <a:ext cx="257067" cy="247346"/>
          </a:xfrm>
          <a:prstGeom prst="roundRect">
            <a:avLst>
              <a:gd name="adj" fmla="val 435"/>
            </a:avLst>
          </a:pr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42950" indent="-28575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endParaRPr lang="en-US" altLang="en-US" sz="1633"/>
          </a:p>
        </p:txBody>
      </p:sp>
      <p:sp>
        <p:nvSpPr>
          <p:cNvPr id="29704" name="Line 7"/>
          <p:cNvSpPr>
            <a:spLocks noChangeShapeType="1"/>
          </p:cNvSpPr>
          <p:nvPr/>
        </p:nvSpPr>
        <p:spPr bwMode="auto">
          <a:xfrm flipH="1">
            <a:off x="2342647" y="2877064"/>
            <a:ext cx="121628" cy="753919"/>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SG" sz="1225"/>
          </a:p>
        </p:txBody>
      </p:sp>
      <p:sp>
        <p:nvSpPr>
          <p:cNvPr id="29705" name="AutoShape 8"/>
          <p:cNvSpPr>
            <a:spLocks/>
          </p:cNvSpPr>
          <p:nvPr/>
        </p:nvSpPr>
        <p:spPr bwMode="auto">
          <a:xfrm>
            <a:off x="2882705" y="2563731"/>
            <a:ext cx="680471" cy="275529"/>
          </a:xfrm>
          <a:prstGeom prst="roundRect">
            <a:avLst>
              <a:gd name="adj" fmla="val 306"/>
            </a:avLst>
          </a:pr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42950" indent="-28575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eaLnBrk="0">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endParaRPr lang="en-US" altLang="en-US" sz="1633"/>
          </a:p>
        </p:txBody>
      </p:sp>
      <p:sp>
        <p:nvSpPr>
          <p:cNvPr id="29706" name="Line 9"/>
          <p:cNvSpPr>
            <a:spLocks noChangeShapeType="1"/>
          </p:cNvSpPr>
          <p:nvPr/>
        </p:nvSpPr>
        <p:spPr bwMode="auto">
          <a:xfrm>
            <a:off x="3454084" y="2991555"/>
            <a:ext cx="290551" cy="71503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SG" sz="1225"/>
          </a:p>
        </p:txBody>
      </p:sp>
      <p:sp>
        <p:nvSpPr>
          <p:cNvPr id="29707" name="Text Box 10"/>
          <p:cNvSpPr txBox="1">
            <a:spLocks noChangeArrowheads="1"/>
          </p:cNvSpPr>
          <p:nvPr/>
        </p:nvSpPr>
        <p:spPr bwMode="auto">
          <a:xfrm>
            <a:off x="3563176" y="3735754"/>
            <a:ext cx="1582366" cy="46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Lst>
        </p:spPr>
        <p:txBody>
          <a:bodyPr lIns="0" tIns="0" rIns="0" bIns="0"/>
          <a:lstStyle>
            <a:lvl1pPr eaLnBrk="0">
              <a:tabLst>
                <a:tab pos="723900" algn="l"/>
                <a:tab pos="1447800" algn="l"/>
                <a:tab pos="21717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42950" indent="-285750" eaLnBrk="0">
              <a:tabLst>
                <a:tab pos="723900" algn="l"/>
                <a:tab pos="1447800" algn="l"/>
                <a:tab pos="21717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eaLnBrk="0">
              <a:tabLst>
                <a:tab pos="723900" algn="l"/>
                <a:tab pos="1447800" algn="l"/>
                <a:tab pos="21717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eaLnBrk="0">
              <a:tabLst>
                <a:tab pos="723900" algn="l"/>
                <a:tab pos="1447800" algn="l"/>
                <a:tab pos="21717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eaLnBrk="0">
              <a:tabLst>
                <a:tab pos="723900" algn="l"/>
                <a:tab pos="1447800" algn="l"/>
                <a:tab pos="21717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tabLst>
                <a:tab pos="723900" algn="l"/>
                <a:tab pos="1447800" algn="l"/>
                <a:tab pos="21717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tabLst>
                <a:tab pos="723900" algn="l"/>
                <a:tab pos="1447800" algn="l"/>
                <a:tab pos="21717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tabLst>
                <a:tab pos="723900" algn="l"/>
                <a:tab pos="1447800" algn="l"/>
                <a:tab pos="21717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lnSpc>
                <a:spcPct val="95000"/>
              </a:lnSpc>
              <a:spcBef>
                <a:spcPct val="0"/>
              </a:spcBef>
              <a:spcAft>
                <a:spcPct val="0"/>
              </a:spcAft>
              <a:buClr>
                <a:srgbClr val="000000"/>
              </a:buClr>
              <a:buSzPct val="45000"/>
              <a:buFont typeface="Wingdings" panose="05000000000000000000" pitchFamily="2" charset="2"/>
              <a:tabLst>
                <a:tab pos="723900" algn="l"/>
                <a:tab pos="1447800" algn="l"/>
                <a:tab pos="2171700" algn="l"/>
              </a:tabLst>
              <a:defRPr sz="2400">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r>
              <a:rPr lang="en-GB" altLang="en-US" sz="1633">
                <a:solidFill>
                  <a:srgbClr val="000000"/>
                </a:solidFill>
              </a:rPr>
              <a:t>At least 1 lower case alphabet</a:t>
            </a:r>
          </a:p>
        </p:txBody>
      </p:sp>
      <p:sp>
        <p:nvSpPr>
          <p:cNvPr id="12" name="Slide Number Placeholder 11"/>
          <p:cNvSpPr>
            <a:spLocks noGrp="1"/>
          </p:cNvSpPr>
          <p:nvPr>
            <p:ph type="sldNum" sz="quarter" idx="4294967295"/>
          </p:nvPr>
        </p:nvSpPr>
        <p:spPr>
          <a:xfrm>
            <a:off x="7086505" y="5624872"/>
            <a:ext cx="572460" cy="273269"/>
          </a:xfrm>
          <a:prstGeom prst="rect">
            <a:avLst/>
          </a:prstGeom>
        </p:spPr>
        <p:txBody>
          <a:bodyPr/>
          <a:lstStyle>
            <a:lvl1pPr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505503" indent="-194424"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777698"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088776"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399855"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1710934"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022013"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2333092"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2644171"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fld id="{F7E5443C-340F-4457-BD7D-71CD6D341C5A}" type="slidenum">
              <a:rPr lang="en-US" altLang="en-US" sz="884">
                <a:solidFill>
                  <a:srgbClr val="045C75"/>
                </a:solidFill>
              </a:rPr>
              <a:pPr eaLnBrk="1"/>
              <a:t>13</a:t>
            </a:fld>
            <a:endParaRPr lang="en-US" altLang="en-US" sz="884">
              <a:solidFill>
                <a:srgbClr val="045C75"/>
              </a:solidFill>
            </a:endParaRPr>
          </a:p>
        </p:txBody>
      </p:sp>
    </p:spTree>
    <p:extLst>
      <p:ext uri="{BB962C8B-B14F-4D97-AF65-F5344CB8AC3E}">
        <p14:creationId xmlns:p14="http://schemas.microsoft.com/office/powerpoint/2010/main" val="33424864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1516360" y="921518"/>
            <a:ext cx="5856375" cy="858691"/>
          </a:xfrm>
        </p:spPr>
        <p:txBody>
          <a:bodyPr>
            <a:normAutofit fontScale="90000"/>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defRPr/>
            </a:pPr>
            <a:r>
              <a:rPr lang="en-GB" dirty="0"/>
              <a:t>Other simple regular expression </a:t>
            </a:r>
            <a:r>
              <a:rPr lang="en-GB" dirty="0" smtClean="0"/>
              <a:t>samples</a:t>
            </a:r>
            <a:endParaRPr lang="en-GB" dirty="0"/>
          </a:p>
        </p:txBody>
      </p:sp>
      <p:sp>
        <p:nvSpPr>
          <p:cNvPr id="30723" name="Rectangle 2"/>
          <p:cNvSpPr>
            <a:spLocks noGrp="1" noChangeArrowheads="1"/>
          </p:cNvSpPr>
          <p:nvPr>
            <p:ph idx="1"/>
          </p:nvPr>
        </p:nvSpPr>
        <p:spPr>
          <a:xfrm>
            <a:off x="1647054" y="2267878"/>
            <a:ext cx="5856375" cy="3240341"/>
          </a:xfrm>
        </p:spPr>
        <p:txBody>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To check if target string is digit type:</a:t>
            </a:r>
            <a:br>
              <a:rPr lang="en-GB" altLang="en-US" dirty="0" smtClean="0"/>
            </a:br>
            <a:r>
              <a:rPr lang="en-GB" altLang="en-US" dirty="0" smtClean="0"/>
              <a:t>\d+ OR [0-9]+</a:t>
            </a:r>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To check if target string is just composed of alphabets:</a:t>
            </a:r>
            <a:br>
              <a:rPr lang="en-GB" altLang="en-US" dirty="0" smtClean="0"/>
            </a:br>
            <a:r>
              <a:rPr lang="en-GB" altLang="en-US" dirty="0" smtClean="0"/>
              <a:t>[a-</a:t>
            </a:r>
            <a:r>
              <a:rPr lang="en-GB" altLang="en-US" dirty="0" err="1" smtClean="0"/>
              <a:t>zA</a:t>
            </a:r>
            <a:r>
              <a:rPr lang="en-GB" altLang="en-US" dirty="0" smtClean="0"/>
              <a:t>-Z]+</a:t>
            </a:r>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To check if target string is alphanumeric type:</a:t>
            </a:r>
            <a:br>
              <a:rPr lang="en-GB" altLang="en-US" dirty="0" smtClean="0"/>
            </a:br>
            <a:r>
              <a:rPr lang="en-GB" altLang="en-US" dirty="0" smtClean="0"/>
              <a:t>[a-zA-Z0-9]+</a:t>
            </a:r>
            <a:br>
              <a:rPr lang="en-GB" altLang="en-US" dirty="0" smtClean="0"/>
            </a:br>
            <a:endParaRPr lang="en-GB" altLang="en-US" dirty="0" smtClean="0"/>
          </a:p>
        </p:txBody>
      </p:sp>
      <p:sp>
        <p:nvSpPr>
          <p:cNvPr id="4" name="Slide Number Placeholder 3"/>
          <p:cNvSpPr>
            <a:spLocks noGrp="1"/>
          </p:cNvSpPr>
          <p:nvPr>
            <p:ph type="sldNum" sz="quarter" idx="4294967295"/>
          </p:nvPr>
        </p:nvSpPr>
        <p:spPr>
          <a:xfrm>
            <a:off x="7086505" y="5624872"/>
            <a:ext cx="572460" cy="273269"/>
          </a:xfrm>
          <a:prstGeom prst="rect">
            <a:avLst/>
          </a:prstGeom>
        </p:spPr>
        <p:txBody>
          <a:bodyPr/>
          <a:lstStyle>
            <a:lvl1pPr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505503" indent="-194424"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777698"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088776"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399855"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1710934"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022013"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2333092"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2644171"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fld id="{9C94152B-1927-4FC0-8307-F68CA83164F0}" type="slidenum">
              <a:rPr lang="en-US" altLang="en-US" sz="884">
                <a:solidFill>
                  <a:srgbClr val="045C75"/>
                </a:solidFill>
              </a:rPr>
              <a:pPr eaLnBrk="1"/>
              <a:t>14</a:t>
            </a:fld>
            <a:endParaRPr lang="en-US" altLang="en-US" sz="884">
              <a:solidFill>
                <a:srgbClr val="045C75"/>
              </a:solidFill>
            </a:endParaRPr>
          </a:p>
        </p:txBody>
      </p:sp>
    </p:spTree>
    <p:extLst>
      <p:ext uri="{BB962C8B-B14F-4D97-AF65-F5344CB8AC3E}">
        <p14:creationId xmlns:p14="http://schemas.microsoft.com/office/powerpoint/2010/main" val="33814362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External libraries for validation</a:t>
            </a:r>
            <a:endParaRPr lang="en-SG" dirty="0"/>
          </a:p>
        </p:txBody>
      </p:sp>
      <p:sp>
        <p:nvSpPr>
          <p:cNvPr id="3" name="Content Placeholder 2"/>
          <p:cNvSpPr>
            <a:spLocks noGrp="1"/>
          </p:cNvSpPr>
          <p:nvPr>
            <p:ph idx="1"/>
          </p:nvPr>
        </p:nvSpPr>
        <p:spPr/>
        <p:txBody>
          <a:bodyPr/>
          <a:lstStyle/>
          <a:p>
            <a:r>
              <a:rPr lang="en-AU" dirty="0" smtClean="0"/>
              <a:t>Example </a:t>
            </a:r>
            <a:r>
              <a:rPr lang="en-AU" dirty="0" err="1" smtClean="0"/>
              <a:t>js</a:t>
            </a:r>
            <a:r>
              <a:rPr lang="en-AU" dirty="0" smtClean="0"/>
              <a:t> node validator </a:t>
            </a:r>
            <a:r>
              <a:rPr lang="en-AU" dirty="0"/>
              <a:t>library (</a:t>
            </a:r>
            <a:r>
              <a:rPr lang="en-AU" u="sng" dirty="0">
                <a:hlinkClick r:id="rId2"/>
              </a:rPr>
              <a:t>https://www.npmjs.com/package/validator</a:t>
            </a:r>
            <a:r>
              <a:rPr lang="en-AU" dirty="0"/>
              <a:t>). </a:t>
            </a:r>
            <a:endParaRPr lang="en-AU" dirty="0" smtClean="0"/>
          </a:p>
          <a:p>
            <a:r>
              <a:rPr lang="en-AU" dirty="0" err="1"/>
              <a:t>n</a:t>
            </a:r>
            <a:r>
              <a:rPr lang="en-AU" dirty="0" err="1" smtClean="0"/>
              <a:t>pm</a:t>
            </a:r>
            <a:r>
              <a:rPr lang="en-AU" dirty="0" smtClean="0"/>
              <a:t> install validator --save </a:t>
            </a:r>
          </a:p>
          <a:p>
            <a:r>
              <a:rPr lang="en-AU" dirty="0" smtClean="0"/>
              <a:t>This </a:t>
            </a:r>
            <a:r>
              <a:rPr lang="en-AU" dirty="0"/>
              <a:t>library helps you to validate and sanitize strings in your application. </a:t>
            </a:r>
            <a:endParaRPr lang="en-AU" dirty="0" smtClean="0"/>
          </a:p>
          <a:p>
            <a:r>
              <a:rPr lang="en-AU" dirty="0" smtClean="0"/>
              <a:t>Common </a:t>
            </a:r>
            <a:r>
              <a:rPr lang="en-AU" dirty="0"/>
              <a:t>functions to help you validate emails, credit cards, </a:t>
            </a:r>
            <a:r>
              <a:rPr lang="en-AU" dirty="0" err="1"/>
              <a:t>urls</a:t>
            </a:r>
            <a:r>
              <a:rPr lang="en-AU" dirty="0"/>
              <a:t> </a:t>
            </a:r>
            <a:r>
              <a:rPr lang="en-AU" dirty="0" err="1"/>
              <a:t>etc</a:t>
            </a:r>
            <a:r>
              <a:rPr lang="en-AU" dirty="0"/>
              <a:t> are already defined in the library and you can </a:t>
            </a:r>
            <a:r>
              <a:rPr lang="en-AU" dirty="0" smtClean="0"/>
              <a:t>use it like an </a:t>
            </a:r>
            <a:r>
              <a:rPr lang="en-AU" dirty="0" err="1" smtClean="0"/>
              <a:t>api</a:t>
            </a:r>
            <a:endParaRPr lang="en-SG" dirty="0"/>
          </a:p>
          <a:p>
            <a:endParaRPr lang="en-SG" dirty="0"/>
          </a:p>
        </p:txBody>
      </p:sp>
    </p:spTree>
    <p:extLst>
      <p:ext uri="{BB962C8B-B14F-4D97-AF65-F5344CB8AC3E}">
        <p14:creationId xmlns:p14="http://schemas.microsoft.com/office/powerpoint/2010/main" val="1077025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Validator example</a:t>
            </a:r>
            <a:endParaRPr lang="en-SG" dirty="0"/>
          </a:p>
        </p:txBody>
      </p:sp>
      <p:sp>
        <p:nvSpPr>
          <p:cNvPr id="3" name="Content Placeholder 2"/>
          <p:cNvSpPr>
            <a:spLocks noGrp="1"/>
          </p:cNvSpPr>
          <p:nvPr>
            <p:ph idx="1"/>
          </p:nvPr>
        </p:nvSpPr>
        <p:spPr/>
        <p:txBody>
          <a:bodyPr/>
          <a:lstStyle/>
          <a:p>
            <a:pPr marL="0" indent="0">
              <a:buNone/>
            </a:pPr>
            <a:r>
              <a:rPr lang="en-AU" dirty="0"/>
              <a:t>V</a:t>
            </a:r>
            <a:r>
              <a:rPr lang="en-AU" dirty="0" smtClean="0"/>
              <a:t>alidation </a:t>
            </a:r>
            <a:r>
              <a:rPr lang="en-AU" dirty="0"/>
              <a:t>checks that will be </a:t>
            </a:r>
            <a:r>
              <a:rPr lang="en-AU" dirty="0" smtClean="0"/>
              <a:t>performed on input fields:</a:t>
            </a:r>
            <a:endParaRPr lang="en-SG" dirty="0"/>
          </a:p>
          <a:p>
            <a:pPr lvl="0"/>
            <a:r>
              <a:rPr lang="en-AU" dirty="0"/>
              <a:t>Input Username field contains only alphabets and/or digits</a:t>
            </a:r>
            <a:endParaRPr lang="en-SG" dirty="0"/>
          </a:p>
          <a:p>
            <a:pPr lvl="0"/>
            <a:r>
              <a:rPr lang="en-AU" dirty="0"/>
              <a:t>Input Email field must be a valid email</a:t>
            </a:r>
            <a:endParaRPr lang="en-SG" dirty="0"/>
          </a:p>
          <a:p>
            <a:pPr lvl="0"/>
            <a:r>
              <a:rPr lang="en-AU" dirty="0"/>
              <a:t>Input Role must be either “user” or “admin”</a:t>
            </a:r>
            <a:endParaRPr lang="en-SG" dirty="0"/>
          </a:p>
          <a:p>
            <a:pPr lvl="0"/>
            <a:r>
              <a:rPr lang="en-AU" dirty="0"/>
              <a:t>Input Password contains only alphabets and/or digits</a:t>
            </a:r>
            <a:endParaRPr lang="en-SG" dirty="0"/>
          </a:p>
          <a:p>
            <a:pPr lvl="0"/>
            <a:r>
              <a:rPr lang="en-AU" dirty="0"/>
              <a:t>Input Password must be 8 or more characters</a:t>
            </a:r>
            <a:endParaRPr lang="en-SG" dirty="0"/>
          </a:p>
          <a:p>
            <a:endParaRPr lang="en-SG" dirty="0"/>
          </a:p>
        </p:txBody>
      </p:sp>
    </p:spTree>
    <p:extLst>
      <p:ext uri="{BB962C8B-B14F-4D97-AF65-F5344CB8AC3E}">
        <p14:creationId xmlns:p14="http://schemas.microsoft.com/office/powerpoint/2010/main" val="1493161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6568"/>
            <a:ext cx="7772400" cy="1609344"/>
          </a:xfrm>
        </p:spPr>
        <p:txBody>
          <a:bodyPr/>
          <a:lstStyle/>
          <a:p>
            <a:r>
              <a:rPr lang="en-SG" dirty="0" smtClean="0"/>
              <a:t>Validator example</a:t>
            </a:r>
            <a:endParaRPr lang="en-SG" dirty="0"/>
          </a:p>
        </p:txBody>
      </p:sp>
      <p:sp>
        <p:nvSpPr>
          <p:cNvPr id="3" name="Content Placeholder 2"/>
          <p:cNvSpPr>
            <a:spLocks noGrp="1"/>
          </p:cNvSpPr>
          <p:nvPr>
            <p:ph idx="1"/>
          </p:nvPr>
        </p:nvSpPr>
        <p:spPr>
          <a:xfrm>
            <a:off x="685800" y="1340768"/>
            <a:ext cx="7772400" cy="4050792"/>
          </a:xfrm>
        </p:spPr>
        <p:txBody>
          <a:bodyPr>
            <a:noAutofit/>
          </a:bodyPr>
          <a:lstStyle/>
          <a:p>
            <a:pPr marL="0" indent="0">
              <a:buNone/>
            </a:pPr>
            <a:r>
              <a:rPr lang="en-AU" sz="1200" dirty="0" err="1"/>
              <a:t>var</a:t>
            </a:r>
            <a:r>
              <a:rPr lang="en-AU" sz="1200" dirty="0"/>
              <a:t> validator=require('validator</a:t>
            </a:r>
            <a:r>
              <a:rPr lang="en-AU" sz="1200" dirty="0" smtClean="0"/>
              <a:t>');</a:t>
            </a:r>
            <a:endParaRPr lang="en-SG" sz="1200" dirty="0"/>
          </a:p>
          <a:p>
            <a:pPr marL="0" indent="0">
              <a:buNone/>
            </a:pPr>
            <a:r>
              <a:rPr lang="en-AU" sz="1200" dirty="0"/>
              <a:t>function </a:t>
            </a:r>
            <a:r>
              <a:rPr lang="en-AU" sz="1200" dirty="0" err="1"/>
              <a:t>validateRegistration</a:t>
            </a:r>
            <a:r>
              <a:rPr lang="en-AU" sz="1200" dirty="0"/>
              <a:t>(</a:t>
            </a:r>
            <a:r>
              <a:rPr lang="en-AU" sz="1200" dirty="0" err="1"/>
              <a:t>req,res,next</a:t>
            </a:r>
            <a:r>
              <a:rPr lang="en-AU" sz="1200" dirty="0" smtClean="0"/>
              <a:t>){</a:t>
            </a:r>
            <a:endParaRPr lang="en-SG" sz="1200" dirty="0"/>
          </a:p>
          <a:p>
            <a:pPr marL="0" indent="0">
              <a:buNone/>
            </a:pPr>
            <a:r>
              <a:rPr lang="en-AU" sz="1200" dirty="0"/>
              <a:t> </a:t>
            </a:r>
            <a:r>
              <a:rPr lang="en-AU" sz="1200" dirty="0" smtClean="0"/>
              <a:t>   </a:t>
            </a:r>
            <a:r>
              <a:rPr lang="en-AU" sz="1200" dirty="0" err="1" smtClean="0"/>
              <a:t>var</a:t>
            </a:r>
            <a:r>
              <a:rPr lang="en-AU" sz="1200" dirty="0" smtClean="0"/>
              <a:t> </a:t>
            </a:r>
            <a:r>
              <a:rPr lang="en-AU" sz="1200" dirty="0"/>
              <a:t>username=</a:t>
            </a:r>
            <a:r>
              <a:rPr lang="en-AU" sz="1200" dirty="0" err="1"/>
              <a:t>req.body.username</a:t>
            </a:r>
            <a:r>
              <a:rPr lang="en-AU" sz="1200" dirty="0"/>
              <a:t>;</a:t>
            </a:r>
            <a:endParaRPr lang="en-SG" sz="1200" dirty="0"/>
          </a:p>
          <a:p>
            <a:pPr marL="0" indent="0">
              <a:buNone/>
            </a:pPr>
            <a:r>
              <a:rPr lang="en-AU" sz="1200" dirty="0"/>
              <a:t>    </a:t>
            </a:r>
            <a:r>
              <a:rPr lang="en-AU" sz="1200" dirty="0" err="1"/>
              <a:t>var</a:t>
            </a:r>
            <a:r>
              <a:rPr lang="en-AU" sz="1200" dirty="0"/>
              <a:t> email=</a:t>
            </a:r>
            <a:r>
              <a:rPr lang="en-AU" sz="1200" dirty="0" err="1"/>
              <a:t>req.body.email</a:t>
            </a:r>
            <a:r>
              <a:rPr lang="en-AU" sz="1200" dirty="0"/>
              <a:t>;</a:t>
            </a:r>
            <a:endParaRPr lang="en-SG" sz="1200" dirty="0"/>
          </a:p>
          <a:p>
            <a:pPr marL="0" indent="0">
              <a:buNone/>
            </a:pPr>
            <a:r>
              <a:rPr lang="en-AU" sz="1200" dirty="0"/>
              <a:t>    </a:t>
            </a:r>
            <a:r>
              <a:rPr lang="en-AU" sz="1200" dirty="0" err="1"/>
              <a:t>var</a:t>
            </a:r>
            <a:r>
              <a:rPr lang="en-AU" sz="1200" dirty="0"/>
              <a:t> role=</a:t>
            </a:r>
            <a:r>
              <a:rPr lang="en-AU" sz="1200" dirty="0" err="1"/>
              <a:t>req.body.role</a:t>
            </a:r>
            <a:r>
              <a:rPr lang="en-AU" sz="1200" dirty="0"/>
              <a:t>;</a:t>
            </a:r>
            <a:endParaRPr lang="en-SG" sz="1200" dirty="0"/>
          </a:p>
          <a:p>
            <a:pPr marL="0" indent="0">
              <a:buNone/>
            </a:pPr>
            <a:r>
              <a:rPr lang="en-AU" sz="1200" dirty="0"/>
              <a:t>    </a:t>
            </a:r>
            <a:r>
              <a:rPr lang="en-AU" sz="1200" dirty="0" err="1"/>
              <a:t>var</a:t>
            </a:r>
            <a:r>
              <a:rPr lang="en-AU" sz="1200" dirty="0"/>
              <a:t> </a:t>
            </a:r>
            <a:r>
              <a:rPr lang="en-AU" sz="1200" dirty="0" smtClean="0"/>
              <a:t>password=</a:t>
            </a:r>
            <a:r>
              <a:rPr lang="en-AU" sz="1200" dirty="0" err="1" smtClean="0"/>
              <a:t>req.body.password</a:t>
            </a:r>
            <a:r>
              <a:rPr lang="en-AU" sz="1200" dirty="0" smtClean="0"/>
              <a:t>;</a:t>
            </a:r>
          </a:p>
          <a:p>
            <a:pPr marL="0" indent="0">
              <a:buNone/>
            </a:pPr>
            <a:r>
              <a:rPr lang="en-AU" sz="1200" dirty="0" smtClean="0"/>
              <a:t>    </a:t>
            </a:r>
            <a:r>
              <a:rPr lang="en-AU" sz="1200" dirty="0"/>
              <a:t>if (</a:t>
            </a:r>
            <a:r>
              <a:rPr lang="en-AU" sz="1200" dirty="0" err="1"/>
              <a:t>validator.isAlphanumeric</a:t>
            </a:r>
            <a:r>
              <a:rPr lang="en-AU" sz="1200" dirty="0"/>
              <a:t>(username) &amp;&amp; </a:t>
            </a:r>
            <a:r>
              <a:rPr lang="en-AU" sz="1200" dirty="0" err="1"/>
              <a:t>validator.isEmail</a:t>
            </a:r>
            <a:r>
              <a:rPr lang="en-AU" sz="1200" dirty="0"/>
              <a:t>(email) &amp;&amp; (role=='user' || role=='admin') &amp;&amp; </a:t>
            </a:r>
            <a:r>
              <a:rPr lang="en-AU" sz="1200" dirty="0" err="1"/>
              <a:t>validator.isAlphanumeric</a:t>
            </a:r>
            <a:r>
              <a:rPr lang="en-AU" sz="1200" dirty="0"/>
              <a:t>(password) &amp;&amp; </a:t>
            </a:r>
            <a:r>
              <a:rPr lang="en-AU" sz="1200" dirty="0" err="1"/>
              <a:t>password.length</a:t>
            </a:r>
            <a:r>
              <a:rPr lang="en-AU" sz="1200" dirty="0"/>
              <a:t>&gt;7</a:t>
            </a:r>
            <a:r>
              <a:rPr lang="en-AU" sz="1200" dirty="0" smtClean="0"/>
              <a:t>){</a:t>
            </a:r>
            <a:endParaRPr lang="en-SG" sz="1200" dirty="0"/>
          </a:p>
          <a:p>
            <a:pPr marL="0" indent="0">
              <a:buNone/>
            </a:pPr>
            <a:r>
              <a:rPr lang="en-AU" sz="1200" dirty="0"/>
              <a:t>        next();</a:t>
            </a:r>
            <a:endParaRPr lang="en-SG" sz="1200" dirty="0"/>
          </a:p>
          <a:p>
            <a:pPr marL="0" indent="0">
              <a:buNone/>
            </a:pPr>
            <a:r>
              <a:rPr lang="en-AU" sz="1200" dirty="0"/>
              <a:t>    }</a:t>
            </a:r>
            <a:endParaRPr lang="en-SG" sz="1200" dirty="0"/>
          </a:p>
          <a:p>
            <a:pPr marL="0" indent="0">
              <a:buNone/>
            </a:pPr>
            <a:r>
              <a:rPr lang="en-AU" sz="1200" dirty="0"/>
              <a:t>    else</a:t>
            </a:r>
            <a:r>
              <a:rPr lang="en-AU" sz="1200" dirty="0" smtClean="0"/>
              <a:t>{</a:t>
            </a:r>
            <a:endParaRPr lang="en-SG" sz="1200" dirty="0"/>
          </a:p>
          <a:p>
            <a:pPr marL="0" indent="0">
              <a:buNone/>
            </a:pPr>
            <a:r>
              <a:rPr lang="en-AU" sz="1200" dirty="0"/>
              <a:t>        </a:t>
            </a:r>
            <a:r>
              <a:rPr lang="en-AU" sz="1200" dirty="0" err="1"/>
              <a:t>res.send</a:t>
            </a:r>
            <a:r>
              <a:rPr lang="en-AU" sz="1200" dirty="0"/>
              <a:t>(`{"</a:t>
            </a:r>
            <a:r>
              <a:rPr lang="en-AU" sz="1200" dirty="0" err="1"/>
              <a:t>Message":"Validation</a:t>
            </a:r>
            <a:r>
              <a:rPr lang="en-AU" sz="1200" dirty="0"/>
              <a:t> Failed</a:t>
            </a:r>
            <a:r>
              <a:rPr lang="en-AU" sz="1200" dirty="0" smtClean="0"/>
              <a:t>"}`);</a:t>
            </a:r>
            <a:endParaRPr lang="en-SG" sz="1200" dirty="0"/>
          </a:p>
          <a:p>
            <a:pPr marL="0" indent="0">
              <a:buNone/>
            </a:pPr>
            <a:r>
              <a:rPr lang="en-AU" sz="1200" dirty="0"/>
              <a:t>    </a:t>
            </a:r>
            <a:r>
              <a:rPr lang="en-AU" sz="1200" dirty="0" smtClean="0"/>
              <a:t>}</a:t>
            </a:r>
            <a:endParaRPr lang="en-SG" sz="1200" dirty="0"/>
          </a:p>
          <a:p>
            <a:pPr marL="0" indent="0">
              <a:buNone/>
            </a:pPr>
            <a:r>
              <a:rPr lang="en-AU" sz="1200" dirty="0" smtClean="0"/>
              <a:t>}</a:t>
            </a:r>
            <a:r>
              <a:rPr lang="en-AU" sz="1200" dirty="0"/>
              <a:t> </a:t>
            </a:r>
            <a:endParaRPr lang="en-SG" sz="1200" dirty="0"/>
          </a:p>
          <a:p>
            <a:pPr marL="0" indent="0">
              <a:buNone/>
            </a:pPr>
            <a:r>
              <a:rPr lang="en-AU" sz="1200" dirty="0" err="1"/>
              <a:t>module.exports.validateRegistration</a:t>
            </a:r>
            <a:r>
              <a:rPr lang="en-AU" sz="1200" dirty="0"/>
              <a:t>=</a:t>
            </a:r>
            <a:r>
              <a:rPr lang="en-AU" sz="1200" dirty="0" err="1"/>
              <a:t>validateRegistration</a:t>
            </a:r>
            <a:r>
              <a:rPr lang="en-AU" sz="1200" dirty="0"/>
              <a:t>;</a:t>
            </a:r>
            <a:endParaRPr lang="en-SG" sz="1200" dirty="0"/>
          </a:p>
          <a:p>
            <a:endParaRPr lang="en-SG" sz="1200" dirty="0"/>
          </a:p>
        </p:txBody>
      </p:sp>
    </p:spTree>
    <p:extLst>
      <p:ext uri="{BB962C8B-B14F-4D97-AF65-F5344CB8AC3E}">
        <p14:creationId xmlns:p14="http://schemas.microsoft.com/office/powerpoint/2010/main" val="1524830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Applying the middleware function</a:t>
            </a:r>
            <a:endParaRPr lang="en-SG" dirty="0"/>
          </a:p>
        </p:txBody>
      </p:sp>
      <p:sp>
        <p:nvSpPr>
          <p:cNvPr id="3" name="Content Placeholder 2"/>
          <p:cNvSpPr>
            <a:spLocks noGrp="1"/>
          </p:cNvSpPr>
          <p:nvPr>
            <p:ph idx="1"/>
          </p:nvPr>
        </p:nvSpPr>
        <p:spPr/>
        <p:txBody>
          <a:bodyPr/>
          <a:lstStyle/>
          <a:p>
            <a:pPr marL="0" indent="0">
              <a:buNone/>
            </a:pPr>
            <a:r>
              <a:rPr lang="en-AU" dirty="0" err="1" smtClean="0"/>
              <a:t>var</a:t>
            </a:r>
            <a:r>
              <a:rPr lang="en-AU" dirty="0" smtClean="0"/>
              <a:t> </a:t>
            </a:r>
            <a:r>
              <a:rPr lang="en-AU" dirty="0"/>
              <a:t>validate=require('../validate/validate.js');</a:t>
            </a:r>
            <a:endParaRPr lang="en-SG" dirty="0"/>
          </a:p>
          <a:p>
            <a:pPr marL="0" indent="0">
              <a:buNone/>
            </a:pPr>
            <a:r>
              <a:rPr lang="en-AU" dirty="0"/>
              <a:t>  </a:t>
            </a:r>
            <a:endParaRPr lang="en-SG" dirty="0"/>
          </a:p>
          <a:p>
            <a:pPr marL="0" indent="0">
              <a:buNone/>
            </a:pPr>
            <a:r>
              <a:rPr lang="en-AU" dirty="0" err="1"/>
              <a:t>app.post</a:t>
            </a:r>
            <a:r>
              <a:rPr lang="en-AU" dirty="0"/>
              <a:t>('/</a:t>
            </a:r>
            <a:r>
              <a:rPr lang="en-AU" dirty="0" err="1"/>
              <a:t>api</a:t>
            </a:r>
            <a:r>
              <a:rPr lang="en-AU" dirty="0"/>
              <a:t>/user</a:t>
            </a:r>
            <a:r>
              <a:rPr lang="en-AU" dirty="0" smtClean="0"/>
              <a:t>',…,</a:t>
            </a:r>
            <a:r>
              <a:rPr lang="en-AU" b="1" dirty="0" err="1" smtClean="0"/>
              <a:t>validate.validateRegistration</a:t>
            </a:r>
            <a:r>
              <a:rPr lang="en-AU" dirty="0"/>
              <a:t>, function(</a:t>
            </a:r>
            <a:r>
              <a:rPr lang="en-AU" dirty="0" err="1"/>
              <a:t>req,res</a:t>
            </a:r>
            <a:r>
              <a:rPr lang="en-AU" dirty="0" smtClean="0"/>
              <a:t>){</a:t>
            </a:r>
          </a:p>
          <a:p>
            <a:pPr marL="0" indent="0">
              <a:buNone/>
            </a:pPr>
            <a:endParaRPr lang="en-AU" dirty="0" smtClean="0"/>
          </a:p>
          <a:p>
            <a:pPr marL="0" indent="0">
              <a:buNone/>
            </a:pPr>
            <a:endParaRPr lang="en-AU" dirty="0"/>
          </a:p>
          <a:p>
            <a:pPr marL="0" indent="0">
              <a:buNone/>
            </a:pPr>
            <a:r>
              <a:rPr lang="en-AU" dirty="0" smtClean="0"/>
              <a:t>  …</a:t>
            </a:r>
            <a:endParaRPr lang="en-AU" dirty="0"/>
          </a:p>
          <a:p>
            <a:pPr marL="0" indent="0">
              <a:buNone/>
            </a:pPr>
            <a:r>
              <a:rPr lang="en-AU" dirty="0" smtClean="0"/>
              <a:t>}</a:t>
            </a:r>
            <a:endParaRPr lang="en-SG" dirty="0"/>
          </a:p>
          <a:p>
            <a:endParaRPr lang="en-SG" dirty="0"/>
          </a:p>
        </p:txBody>
      </p:sp>
    </p:spTree>
    <p:extLst>
      <p:ext uri="{BB962C8B-B14F-4D97-AF65-F5344CB8AC3E}">
        <p14:creationId xmlns:p14="http://schemas.microsoft.com/office/powerpoint/2010/main" val="1559013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Sanitization</a:t>
            </a:r>
            <a:endParaRPr lang="en-SG" dirty="0"/>
          </a:p>
        </p:txBody>
      </p:sp>
      <p:sp>
        <p:nvSpPr>
          <p:cNvPr id="3" name="Content Placeholder 2"/>
          <p:cNvSpPr>
            <a:spLocks noGrp="1"/>
          </p:cNvSpPr>
          <p:nvPr>
            <p:ph idx="1"/>
          </p:nvPr>
        </p:nvSpPr>
        <p:spPr/>
        <p:txBody>
          <a:bodyPr/>
          <a:lstStyle/>
          <a:p>
            <a:r>
              <a:rPr lang="en-SG" dirty="0" smtClean="0"/>
              <a:t>Process of removing or replacing submitted data</a:t>
            </a:r>
          </a:p>
          <a:p>
            <a:endParaRPr lang="en-SG" dirty="0" smtClean="0"/>
          </a:p>
          <a:p>
            <a:r>
              <a:rPr lang="en-SG" dirty="0" smtClean="0"/>
              <a:t>After validation and processing, we can sanitize data to ensure outputted data is safe </a:t>
            </a:r>
            <a:endParaRPr lang="en-SG" dirty="0"/>
          </a:p>
          <a:p>
            <a:endParaRPr lang="en-SG" dirty="0" smtClean="0"/>
          </a:p>
          <a:p>
            <a:r>
              <a:rPr lang="en-SG" dirty="0" smtClean="0"/>
              <a:t>The validator library provides functions to sanitize data</a:t>
            </a:r>
            <a:endParaRPr lang="en-SG" dirty="0"/>
          </a:p>
        </p:txBody>
      </p:sp>
    </p:spTree>
    <p:extLst>
      <p:ext uri="{BB962C8B-B14F-4D97-AF65-F5344CB8AC3E}">
        <p14:creationId xmlns:p14="http://schemas.microsoft.com/office/powerpoint/2010/main" val="1687494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p:nvPr/>
        </p:nvSpPr>
        <p:spPr>
          <a:xfrm>
            <a:off x="201096" y="3272141"/>
            <a:ext cx="1628334" cy="986331"/>
          </a:xfrm>
          <a:prstGeom prst="cloud">
            <a:avLst/>
          </a:prstGeom>
          <a:solidFill>
            <a:srgbClr val="D4D8D8"/>
          </a:solidFill>
          <a:ln>
            <a:noFill/>
          </a:ln>
        </p:spPr>
        <p:txBody>
          <a:bodyPr lIns="68569" tIns="34275" rIns="68569" bIns="34275" anchor="ctr" anchorCtr="0">
            <a:noAutofit/>
          </a:bodyPr>
          <a:lstStyle/>
          <a:p>
            <a:pPr algn="ctr">
              <a:buSzPct val="25000"/>
            </a:pPr>
            <a:r>
              <a:rPr lang="en-US" dirty="0" smtClean="0">
                <a:solidFill>
                  <a:srgbClr val="272A2C"/>
                </a:solidFill>
                <a:latin typeface="Arial"/>
                <a:ea typeface="Arial"/>
                <a:cs typeface="Arial"/>
                <a:sym typeface="Arial"/>
              </a:rPr>
              <a:t>User</a:t>
            </a:r>
            <a:endParaRPr lang="en-US" dirty="0">
              <a:solidFill>
                <a:srgbClr val="272A2C"/>
              </a:solidFill>
              <a:latin typeface="Arial"/>
              <a:ea typeface="Arial"/>
              <a:cs typeface="Arial"/>
              <a:sym typeface="Arial"/>
            </a:endParaRPr>
          </a:p>
        </p:txBody>
      </p:sp>
      <p:sp>
        <p:nvSpPr>
          <p:cNvPr id="218" name="Shape 218"/>
          <p:cNvSpPr/>
          <p:nvPr/>
        </p:nvSpPr>
        <p:spPr>
          <a:xfrm>
            <a:off x="3471377" y="2994155"/>
            <a:ext cx="2160240" cy="1642868"/>
          </a:xfrm>
          <a:prstGeom prst="roundRect">
            <a:avLst>
              <a:gd name="adj" fmla="val 16667"/>
            </a:avLst>
          </a:prstGeom>
          <a:solidFill>
            <a:schemeClr val="accent1"/>
          </a:solidFill>
          <a:ln w="25400" cap="flat" cmpd="sng">
            <a:solidFill>
              <a:srgbClr val="B16A00"/>
            </a:solidFill>
            <a:prstDash val="solid"/>
            <a:round/>
            <a:headEnd type="none" w="med" len="med"/>
            <a:tailEnd type="none" w="med" len="med"/>
          </a:ln>
        </p:spPr>
        <p:txBody>
          <a:bodyPr lIns="68569" tIns="34275" rIns="68569" bIns="34275" anchor="ctr" anchorCtr="0">
            <a:noAutofit/>
          </a:bodyPr>
          <a:lstStyle/>
          <a:p>
            <a:pPr algn="ctr">
              <a:buSzPct val="25000"/>
            </a:pPr>
            <a:r>
              <a:rPr lang="en-US" sz="2250" b="1" dirty="0" smtClean="0">
                <a:solidFill>
                  <a:schemeClr val="lt1"/>
                </a:solidFill>
                <a:latin typeface="Arial"/>
                <a:ea typeface="Arial"/>
                <a:cs typeface="Arial"/>
                <a:sym typeface="Arial"/>
              </a:rPr>
              <a:t>Application</a:t>
            </a:r>
            <a:endParaRPr lang="en-US" sz="2250" b="1" dirty="0">
              <a:solidFill>
                <a:schemeClr val="lt1"/>
              </a:solidFill>
              <a:latin typeface="Arial"/>
              <a:ea typeface="Arial"/>
              <a:cs typeface="Arial"/>
              <a:sym typeface="Arial"/>
            </a:endParaRPr>
          </a:p>
        </p:txBody>
      </p:sp>
      <p:sp>
        <p:nvSpPr>
          <p:cNvPr id="219" name="Shape 219"/>
          <p:cNvSpPr/>
          <p:nvPr/>
        </p:nvSpPr>
        <p:spPr>
          <a:xfrm>
            <a:off x="7424214" y="3354126"/>
            <a:ext cx="1645998" cy="986331"/>
          </a:xfrm>
          <a:prstGeom prst="cloud">
            <a:avLst/>
          </a:prstGeom>
          <a:solidFill>
            <a:srgbClr val="D4D8D8"/>
          </a:solidFill>
          <a:ln>
            <a:noFill/>
          </a:ln>
        </p:spPr>
        <p:txBody>
          <a:bodyPr lIns="68569" tIns="34275" rIns="68569" bIns="34275" anchor="ctr" anchorCtr="0">
            <a:noAutofit/>
          </a:bodyPr>
          <a:lstStyle/>
          <a:p>
            <a:pPr algn="ctr">
              <a:buSzPct val="25000"/>
            </a:pPr>
            <a:r>
              <a:rPr lang="en-US" dirty="0" smtClean="0">
                <a:solidFill>
                  <a:srgbClr val="272A2C"/>
                </a:solidFill>
                <a:latin typeface="Arial"/>
                <a:ea typeface="Arial"/>
                <a:cs typeface="Arial"/>
                <a:sym typeface="Arial"/>
              </a:rPr>
              <a:t>User</a:t>
            </a:r>
            <a:endParaRPr lang="en-US" dirty="0">
              <a:solidFill>
                <a:srgbClr val="272A2C"/>
              </a:solidFill>
              <a:latin typeface="Arial"/>
              <a:ea typeface="Arial"/>
              <a:cs typeface="Arial"/>
              <a:sym typeface="Arial"/>
            </a:endParaRPr>
          </a:p>
        </p:txBody>
      </p:sp>
      <p:sp>
        <p:nvSpPr>
          <p:cNvPr id="220" name="Shape 220"/>
          <p:cNvSpPr/>
          <p:nvPr/>
        </p:nvSpPr>
        <p:spPr>
          <a:xfrm>
            <a:off x="6732240" y="3356992"/>
            <a:ext cx="1091714" cy="810090"/>
          </a:xfrm>
          <a:prstGeom prst="rightArrow">
            <a:avLst>
              <a:gd name="adj1" fmla="val 50000"/>
              <a:gd name="adj2" fmla="val 50000"/>
            </a:avLst>
          </a:prstGeom>
          <a:solidFill>
            <a:srgbClr val="FF000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dirty="0">
                <a:solidFill>
                  <a:schemeClr val="lt1"/>
                </a:solidFill>
                <a:latin typeface="Arial"/>
                <a:ea typeface="Arial"/>
                <a:cs typeface="Arial"/>
                <a:sym typeface="Arial"/>
              </a:rPr>
              <a:t>Output</a:t>
            </a:r>
          </a:p>
        </p:txBody>
      </p:sp>
      <p:sp>
        <p:nvSpPr>
          <p:cNvPr id="221" name="Shape 221"/>
          <p:cNvSpPr/>
          <p:nvPr/>
        </p:nvSpPr>
        <p:spPr>
          <a:xfrm>
            <a:off x="2352814" y="3360261"/>
            <a:ext cx="1420630" cy="744748"/>
          </a:xfrm>
          <a:prstGeom prst="rect">
            <a:avLst/>
          </a:prstGeom>
          <a:solidFill>
            <a:srgbClr val="0070C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dirty="0">
                <a:solidFill>
                  <a:schemeClr val="lt1"/>
                </a:solidFill>
                <a:latin typeface="Arial"/>
                <a:ea typeface="Arial"/>
                <a:cs typeface="Arial"/>
                <a:sym typeface="Arial"/>
              </a:rPr>
              <a:t>Input </a:t>
            </a:r>
            <a:r>
              <a:rPr lang="en-US" dirty="0" smtClean="0">
                <a:solidFill>
                  <a:schemeClr val="lt1"/>
                </a:solidFill>
                <a:latin typeface="Arial"/>
                <a:ea typeface="Arial"/>
                <a:cs typeface="Arial"/>
                <a:sym typeface="Arial"/>
              </a:rPr>
              <a:t>Validation</a:t>
            </a:r>
            <a:endParaRPr lang="en-US" dirty="0">
              <a:solidFill>
                <a:schemeClr val="lt1"/>
              </a:solidFill>
              <a:latin typeface="Arial"/>
              <a:ea typeface="Arial"/>
              <a:cs typeface="Arial"/>
              <a:sym typeface="Arial"/>
            </a:endParaRPr>
          </a:p>
        </p:txBody>
      </p:sp>
      <p:sp>
        <p:nvSpPr>
          <p:cNvPr id="223" name="Shape 223"/>
          <p:cNvSpPr/>
          <p:nvPr/>
        </p:nvSpPr>
        <p:spPr>
          <a:xfrm>
            <a:off x="1478591" y="3360261"/>
            <a:ext cx="864096" cy="810090"/>
          </a:xfrm>
          <a:prstGeom prst="rightArrow">
            <a:avLst>
              <a:gd name="adj1" fmla="val 50000"/>
              <a:gd name="adj2" fmla="val 50000"/>
            </a:avLst>
          </a:prstGeom>
          <a:solidFill>
            <a:srgbClr val="FF000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a:solidFill>
                  <a:schemeClr val="lt1"/>
                </a:solidFill>
                <a:latin typeface="Arial"/>
                <a:ea typeface="Arial"/>
                <a:cs typeface="Arial"/>
                <a:sym typeface="Arial"/>
              </a:rPr>
              <a:t>Input</a:t>
            </a:r>
          </a:p>
        </p:txBody>
      </p:sp>
      <p:sp>
        <p:nvSpPr>
          <p:cNvPr id="225" name="Shape 225"/>
          <p:cNvSpPr/>
          <p:nvPr/>
        </p:nvSpPr>
        <p:spPr>
          <a:xfrm>
            <a:off x="5360425" y="3354126"/>
            <a:ext cx="1399882" cy="837093"/>
          </a:xfrm>
          <a:prstGeom prst="rect">
            <a:avLst/>
          </a:prstGeom>
          <a:solidFill>
            <a:srgbClr val="0070C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dirty="0">
                <a:solidFill>
                  <a:schemeClr val="lt1"/>
                </a:solidFill>
                <a:latin typeface="Arial"/>
                <a:ea typeface="Arial"/>
                <a:cs typeface="Arial"/>
                <a:sym typeface="Arial"/>
              </a:rPr>
              <a:t>Output</a:t>
            </a:r>
          </a:p>
          <a:p>
            <a:pPr algn="ctr">
              <a:buSzPct val="25000"/>
            </a:pPr>
            <a:r>
              <a:rPr lang="en-US" dirty="0">
                <a:solidFill>
                  <a:schemeClr val="lt1"/>
                </a:solidFill>
                <a:latin typeface="Arial"/>
                <a:ea typeface="Arial"/>
                <a:cs typeface="Arial"/>
                <a:sym typeface="Arial"/>
              </a:rPr>
              <a:t>Sanitization</a:t>
            </a:r>
          </a:p>
        </p:txBody>
      </p:sp>
      <p:sp>
        <p:nvSpPr>
          <p:cNvPr id="226" name="Shape 226"/>
          <p:cNvSpPr txBox="1"/>
          <p:nvPr/>
        </p:nvSpPr>
        <p:spPr>
          <a:xfrm>
            <a:off x="1457345" y="5049179"/>
            <a:ext cx="5598930" cy="276999"/>
          </a:xfrm>
          <a:prstGeom prst="rect">
            <a:avLst/>
          </a:prstGeom>
          <a:noFill/>
          <a:ln>
            <a:noFill/>
          </a:ln>
        </p:spPr>
        <p:txBody>
          <a:bodyPr lIns="68569" tIns="34275" rIns="68569" bIns="34275" anchor="t" anchorCtr="0">
            <a:noAutofit/>
          </a:bodyPr>
          <a:lstStyle/>
          <a:p>
            <a:pPr>
              <a:buSzPct val="25000"/>
            </a:pPr>
            <a:endParaRPr lang="en-US" dirty="0">
              <a:solidFill>
                <a:srgbClr val="FF0000"/>
              </a:solidFill>
              <a:latin typeface="Arial"/>
              <a:ea typeface="Arial"/>
              <a:cs typeface="Arial"/>
              <a:sym typeface="Arial"/>
            </a:endParaRPr>
          </a:p>
        </p:txBody>
      </p:sp>
      <p:sp>
        <p:nvSpPr>
          <p:cNvPr id="20" name="Title 1"/>
          <p:cNvSpPr txBox="1">
            <a:spLocks/>
          </p:cNvSpPr>
          <p:nvPr/>
        </p:nvSpPr>
        <p:spPr>
          <a:xfrm>
            <a:off x="917470" y="711558"/>
            <a:ext cx="6315075"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4000" dirty="0"/>
              <a:t>Securing your web </a:t>
            </a:r>
            <a:r>
              <a:rPr lang="en-SG" sz="4000" dirty="0" smtClean="0"/>
              <a:t>application</a:t>
            </a:r>
            <a:endParaRPr lang="en-SG" sz="4000" dirty="0"/>
          </a:p>
        </p:txBody>
      </p:sp>
    </p:spTree>
    <p:extLst>
      <p:ext uri="{BB962C8B-B14F-4D97-AF65-F5344CB8AC3E}">
        <p14:creationId xmlns:p14="http://schemas.microsoft.com/office/powerpoint/2010/main" val="2540333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Escaping data</a:t>
            </a:r>
            <a:endParaRPr lang="en-SG" dirty="0"/>
          </a:p>
        </p:txBody>
      </p:sp>
      <p:sp>
        <p:nvSpPr>
          <p:cNvPr id="3" name="Content Placeholder 2"/>
          <p:cNvSpPr>
            <a:spLocks noGrp="1"/>
          </p:cNvSpPr>
          <p:nvPr>
            <p:ph idx="1"/>
          </p:nvPr>
        </p:nvSpPr>
        <p:spPr/>
        <p:txBody>
          <a:bodyPr/>
          <a:lstStyle/>
          <a:p>
            <a:r>
              <a:rPr lang="en-SG" dirty="0" smtClean="0"/>
              <a:t>Characters such as &lt;,&gt;,&amp;,’,”,/ should be converted to the corresponding </a:t>
            </a:r>
            <a:r>
              <a:rPr lang="en-SG" dirty="0" smtClean="0"/>
              <a:t>HTML </a:t>
            </a:r>
            <a:r>
              <a:rPr lang="en-SG" dirty="0" err="1" smtClean="0"/>
              <a:t>entites</a:t>
            </a:r>
            <a:r>
              <a:rPr lang="en-SG" dirty="0" smtClean="0"/>
              <a:t>, so that they won’t be interpreted as code like </a:t>
            </a:r>
            <a:r>
              <a:rPr lang="en-SG" dirty="0" err="1" smtClean="0"/>
              <a:t>javascript</a:t>
            </a:r>
            <a:r>
              <a:rPr lang="en-SG" dirty="0" smtClean="0"/>
              <a:t> in </a:t>
            </a:r>
            <a:r>
              <a:rPr lang="en-SG" dirty="0" err="1" smtClean="0"/>
              <a:t>xss</a:t>
            </a:r>
            <a:r>
              <a:rPr lang="en-SG" dirty="0" smtClean="0"/>
              <a:t> attacks</a:t>
            </a:r>
          </a:p>
          <a:p>
            <a:endParaRPr lang="en-SG" dirty="0" smtClean="0"/>
          </a:p>
          <a:p>
            <a:r>
              <a:rPr lang="en-SG" dirty="0" smtClean="0"/>
              <a:t>Sample code:</a:t>
            </a:r>
            <a:endParaRPr lang="en-SG" dirty="0"/>
          </a:p>
          <a:p>
            <a:pPr marL="0" indent="0">
              <a:buNone/>
            </a:pPr>
            <a:r>
              <a:rPr lang="en-AU" dirty="0" err="1"/>
              <a:t>var</a:t>
            </a:r>
            <a:r>
              <a:rPr lang="en-AU" dirty="0"/>
              <a:t> validator=require('validator</a:t>
            </a:r>
            <a:r>
              <a:rPr lang="en-AU" dirty="0" smtClean="0"/>
              <a:t>');</a:t>
            </a:r>
          </a:p>
          <a:p>
            <a:pPr marL="0" indent="0">
              <a:buNone/>
            </a:pPr>
            <a:r>
              <a:rPr lang="en-SG" dirty="0" err="1" smtClean="0"/>
              <a:t>var</a:t>
            </a:r>
            <a:r>
              <a:rPr lang="en-SG" dirty="0" smtClean="0"/>
              <a:t> input=“&lt;script&gt;alert(‘JS XSS!’);&lt;/script&gt;”;</a:t>
            </a:r>
          </a:p>
          <a:p>
            <a:pPr marL="0" indent="0">
              <a:buNone/>
            </a:pPr>
            <a:r>
              <a:rPr lang="en-SG" dirty="0" err="1" smtClean="0"/>
              <a:t>var</a:t>
            </a:r>
            <a:r>
              <a:rPr lang="en-SG" dirty="0" smtClean="0"/>
              <a:t> </a:t>
            </a:r>
            <a:r>
              <a:rPr lang="en-SG" dirty="0" err="1" smtClean="0"/>
              <a:t>sanitizedOutput</a:t>
            </a:r>
            <a:r>
              <a:rPr lang="en-SG" dirty="0" smtClean="0"/>
              <a:t>=</a:t>
            </a:r>
            <a:r>
              <a:rPr lang="en-SG" dirty="0" err="1" smtClean="0"/>
              <a:t>validator.escape</a:t>
            </a:r>
            <a:r>
              <a:rPr lang="en-SG" dirty="0" smtClean="0"/>
              <a:t>(input);</a:t>
            </a:r>
          </a:p>
          <a:p>
            <a:pPr marL="0" indent="0">
              <a:buNone/>
            </a:pPr>
            <a:endParaRPr lang="en-SG" dirty="0"/>
          </a:p>
        </p:txBody>
      </p:sp>
    </p:spTree>
    <p:extLst>
      <p:ext uri="{BB962C8B-B14F-4D97-AF65-F5344CB8AC3E}">
        <p14:creationId xmlns:p14="http://schemas.microsoft.com/office/powerpoint/2010/main" val="2260128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Remove line breaks, tabs and extra white space</a:t>
            </a:r>
            <a:endParaRPr lang="en-SG" dirty="0"/>
          </a:p>
        </p:txBody>
      </p:sp>
      <p:sp>
        <p:nvSpPr>
          <p:cNvPr id="3" name="Content Placeholder 2"/>
          <p:cNvSpPr>
            <a:spLocks noGrp="1"/>
          </p:cNvSpPr>
          <p:nvPr>
            <p:ph idx="1"/>
          </p:nvPr>
        </p:nvSpPr>
        <p:spPr/>
        <p:txBody>
          <a:bodyPr/>
          <a:lstStyle/>
          <a:p>
            <a:r>
              <a:rPr lang="en-SG" dirty="0" smtClean="0"/>
              <a:t>Validator has a </a:t>
            </a:r>
            <a:r>
              <a:rPr lang="en-SG" dirty="0" err="1" smtClean="0"/>
              <a:t>stripLow</a:t>
            </a:r>
            <a:r>
              <a:rPr lang="en-SG" dirty="0" smtClean="0"/>
              <a:t>() function that removes ASCII control characters, which are normally invisible in HTML</a:t>
            </a:r>
          </a:p>
          <a:p>
            <a:endParaRPr lang="en-SG" dirty="0" smtClean="0"/>
          </a:p>
          <a:p>
            <a:r>
              <a:rPr lang="en-SG" dirty="0"/>
              <a:t>Sample code:</a:t>
            </a:r>
          </a:p>
          <a:p>
            <a:pPr marL="0" indent="0">
              <a:buNone/>
            </a:pPr>
            <a:r>
              <a:rPr lang="en-AU" dirty="0" err="1"/>
              <a:t>var</a:t>
            </a:r>
            <a:r>
              <a:rPr lang="en-AU" dirty="0"/>
              <a:t> validator=require('validator');</a:t>
            </a:r>
          </a:p>
          <a:p>
            <a:pPr marL="0" indent="0">
              <a:buNone/>
            </a:pPr>
            <a:r>
              <a:rPr lang="en-SG" dirty="0" err="1"/>
              <a:t>var</a:t>
            </a:r>
            <a:r>
              <a:rPr lang="en-SG" dirty="0"/>
              <a:t> input</a:t>
            </a:r>
            <a:r>
              <a:rPr lang="en-SG" dirty="0" smtClean="0"/>
              <a:t>=“Hi there!\r\n Welcome to Secure Coding   ”;</a:t>
            </a:r>
            <a:endParaRPr lang="en-SG" dirty="0"/>
          </a:p>
          <a:p>
            <a:pPr marL="0" indent="0">
              <a:buNone/>
            </a:pPr>
            <a:r>
              <a:rPr lang="en-SG" dirty="0" err="1"/>
              <a:t>var</a:t>
            </a:r>
            <a:r>
              <a:rPr lang="en-SG" dirty="0"/>
              <a:t> </a:t>
            </a:r>
            <a:r>
              <a:rPr lang="en-SG" dirty="0" err="1" smtClean="0"/>
              <a:t>sanitizedOutput</a:t>
            </a:r>
            <a:r>
              <a:rPr lang="en-SG" dirty="0" smtClean="0"/>
              <a:t>=</a:t>
            </a:r>
            <a:r>
              <a:rPr lang="en-SG" dirty="0" err="1" smtClean="0"/>
              <a:t>validator.stripLow</a:t>
            </a:r>
            <a:r>
              <a:rPr lang="en-SG" dirty="0" smtClean="0"/>
              <a:t>(input</a:t>
            </a:r>
            <a:r>
              <a:rPr lang="en-SG" dirty="0"/>
              <a:t>);</a:t>
            </a:r>
          </a:p>
          <a:p>
            <a:endParaRPr lang="en-SG" dirty="0"/>
          </a:p>
          <a:p>
            <a:endParaRPr lang="en-SG" dirty="0"/>
          </a:p>
        </p:txBody>
      </p:sp>
    </p:spTree>
    <p:extLst>
      <p:ext uri="{BB962C8B-B14F-4D97-AF65-F5344CB8AC3E}">
        <p14:creationId xmlns:p14="http://schemas.microsoft.com/office/powerpoint/2010/main" val="1226954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Securing input and output</a:t>
            </a:r>
            <a:endParaRPr lang="en-SG" dirty="0"/>
          </a:p>
        </p:txBody>
      </p:sp>
      <p:sp>
        <p:nvSpPr>
          <p:cNvPr id="3" name="Content Placeholder 2"/>
          <p:cNvSpPr>
            <a:spLocks noGrp="1"/>
          </p:cNvSpPr>
          <p:nvPr>
            <p:ph idx="1"/>
          </p:nvPr>
        </p:nvSpPr>
        <p:spPr/>
        <p:txBody>
          <a:bodyPr/>
          <a:lstStyle/>
          <a:p>
            <a:r>
              <a:rPr lang="en-SG" dirty="0" smtClean="0"/>
              <a:t>Perform validation on input data</a:t>
            </a:r>
          </a:p>
          <a:p>
            <a:endParaRPr lang="en-SG" dirty="0" smtClean="0"/>
          </a:p>
          <a:p>
            <a:r>
              <a:rPr lang="en-SG" dirty="0" smtClean="0"/>
              <a:t>Perform Sanitization on output data</a:t>
            </a:r>
          </a:p>
          <a:p>
            <a:endParaRPr lang="en-SG" dirty="0"/>
          </a:p>
          <a:p>
            <a:r>
              <a:rPr lang="en-SG" dirty="0" smtClean="0"/>
              <a:t>Apply validation/sanitization middleware accordingly to the API routes</a:t>
            </a:r>
            <a:endParaRPr lang="en-SG" dirty="0"/>
          </a:p>
        </p:txBody>
      </p:sp>
    </p:spTree>
    <p:extLst>
      <p:ext uri="{BB962C8B-B14F-4D97-AF65-F5344CB8AC3E}">
        <p14:creationId xmlns:p14="http://schemas.microsoft.com/office/powerpoint/2010/main" val="425937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middleware</a:t>
            </a:r>
            <a:endParaRPr lang="en-SG" dirty="0"/>
          </a:p>
        </p:txBody>
      </p:sp>
      <p:sp>
        <p:nvSpPr>
          <p:cNvPr id="3" name="Content Placeholder 2"/>
          <p:cNvSpPr>
            <a:spLocks noGrp="1"/>
          </p:cNvSpPr>
          <p:nvPr>
            <p:ph idx="1"/>
          </p:nvPr>
        </p:nvSpPr>
        <p:spPr/>
        <p:txBody>
          <a:bodyPr/>
          <a:lstStyle/>
          <a:p>
            <a:r>
              <a:rPr lang="en-SG" dirty="0"/>
              <a:t>A </a:t>
            </a:r>
            <a:r>
              <a:rPr lang="en-SG" b="1" dirty="0"/>
              <a:t>middleware</a:t>
            </a:r>
            <a:r>
              <a:rPr lang="en-SG" dirty="0"/>
              <a:t> is basically a function that will the receive the Request and Response </a:t>
            </a:r>
            <a:r>
              <a:rPr lang="en-SG" dirty="0" smtClean="0"/>
              <a:t>objects. </a:t>
            </a:r>
            <a:r>
              <a:rPr lang="en-SG" dirty="0"/>
              <a:t>As a third argument you have another </a:t>
            </a:r>
            <a:r>
              <a:rPr lang="en-SG" dirty="0" smtClean="0"/>
              <a:t>function </a:t>
            </a:r>
            <a:r>
              <a:rPr lang="en-SG" dirty="0"/>
              <a:t>that will call the next middleware function, if there is one</a:t>
            </a:r>
            <a:r>
              <a:rPr lang="en-SG" dirty="0" smtClean="0"/>
              <a:t>.</a:t>
            </a:r>
          </a:p>
          <a:p>
            <a:r>
              <a:rPr lang="en-SG" dirty="0"/>
              <a:t>Usually there is a middleware chain, meaning a chain of functions that are called one after the other, with the last function sending the response back to the browser. </a:t>
            </a:r>
          </a:p>
          <a:p>
            <a:r>
              <a:rPr lang="en-SG" dirty="0"/>
              <a:t>You must call next() (unless it’s the last function in the chain) or the request will just hang and eventually </a:t>
            </a:r>
            <a:r>
              <a:rPr lang="en-SG" dirty="0" smtClean="0"/>
              <a:t>timeout.</a:t>
            </a:r>
            <a:endParaRPr lang="en-SG" dirty="0"/>
          </a:p>
          <a:p>
            <a:r>
              <a:rPr lang="en-SG" dirty="0"/>
              <a:t>Any changes you make to </a:t>
            </a:r>
            <a:r>
              <a:rPr lang="en-SG" dirty="0" err="1"/>
              <a:t>req</a:t>
            </a:r>
            <a:r>
              <a:rPr lang="en-SG" dirty="0"/>
              <a:t> or res will be available in the next middleware function.</a:t>
            </a:r>
            <a:br>
              <a:rPr lang="en-SG" dirty="0"/>
            </a:br>
            <a:endParaRPr lang="en-SG" dirty="0"/>
          </a:p>
        </p:txBody>
      </p:sp>
    </p:spTree>
    <p:extLst>
      <p:ext uri="{BB962C8B-B14F-4D97-AF65-F5344CB8AC3E}">
        <p14:creationId xmlns:p14="http://schemas.microsoft.com/office/powerpoint/2010/main" val="38099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middleware</a:t>
            </a:r>
            <a:endParaRPr lang="en-SG"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76872"/>
            <a:ext cx="6605726" cy="2939008"/>
          </a:xfrm>
          <a:prstGeom prst="rect">
            <a:avLst/>
          </a:prstGeom>
          <a:noFill/>
          <a:ln>
            <a:noFill/>
          </a:ln>
        </p:spPr>
      </p:pic>
    </p:spTree>
    <p:extLst>
      <p:ext uri="{BB962C8B-B14F-4D97-AF65-F5344CB8AC3E}">
        <p14:creationId xmlns:p14="http://schemas.microsoft.com/office/powerpoint/2010/main" val="2782440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Securing a node </a:t>
            </a:r>
            <a:r>
              <a:rPr lang="en-SG" dirty="0" err="1" smtClean="0"/>
              <a:t>js</a:t>
            </a:r>
            <a:r>
              <a:rPr lang="en-SG" dirty="0" smtClean="0"/>
              <a:t> app</a:t>
            </a:r>
            <a:endParaRPr lang="en-SG" dirty="0"/>
          </a:p>
        </p:txBody>
      </p:sp>
      <p:sp>
        <p:nvSpPr>
          <p:cNvPr id="3" name="Content Placeholder 2"/>
          <p:cNvSpPr>
            <a:spLocks noGrp="1"/>
          </p:cNvSpPr>
          <p:nvPr>
            <p:ph idx="1"/>
          </p:nvPr>
        </p:nvSpPr>
        <p:spPr/>
        <p:txBody>
          <a:bodyPr/>
          <a:lstStyle/>
          <a:p>
            <a:r>
              <a:rPr lang="en-SG" dirty="0" smtClean="0"/>
              <a:t>Input validation and output sanitization can be applied as part of middleware functions </a:t>
            </a:r>
          </a:p>
          <a:p>
            <a:r>
              <a:rPr lang="en-SG" dirty="0" smtClean="0"/>
              <a:t>Middleware to validate input before the input is processed</a:t>
            </a:r>
          </a:p>
          <a:p>
            <a:r>
              <a:rPr lang="en-SG" dirty="0" smtClean="0"/>
              <a:t>Middleware to sanitize the output before the output is returned to client </a:t>
            </a:r>
            <a:endParaRPr lang="en-SG" dirty="0"/>
          </a:p>
        </p:txBody>
      </p:sp>
    </p:spTree>
    <p:extLst>
      <p:ext uri="{BB962C8B-B14F-4D97-AF65-F5344CB8AC3E}">
        <p14:creationId xmlns:p14="http://schemas.microsoft.com/office/powerpoint/2010/main" val="3059315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Two </a:t>
            </a:r>
            <a:r>
              <a:rPr lang="en-SG" b="1" dirty="0" smtClean="0"/>
              <a:t>standard </a:t>
            </a:r>
            <a:r>
              <a:rPr lang="en-SG" b="1" dirty="0"/>
              <a:t>controls against XSS</a:t>
            </a:r>
            <a:endParaRPr lang="en-SG" dirty="0"/>
          </a:p>
        </p:txBody>
      </p:sp>
      <p:sp>
        <p:nvSpPr>
          <p:cNvPr id="3" name="Content Placeholder 2"/>
          <p:cNvSpPr>
            <a:spLocks noGrp="1"/>
          </p:cNvSpPr>
          <p:nvPr>
            <p:ph idx="1"/>
          </p:nvPr>
        </p:nvSpPr>
        <p:spPr/>
        <p:txBody>
          <a:bodyPr/>
          <a:lstStyle/>
          <a:p>
            <a:pPr fontAlgn="base"/>
            <a:r>
              <a:rPr lang="en-SG" dirty="0"/>
              <a:t>Validate all user controlled input including form fields, GET and POST parameters, headers and cookies. Only whitelisted characters should be allowed and special HTML characters should certainly not be allowed. In practice this is </a:t>
            </a:r>
            <a:r>
              <a:rPr lang="en-SG" dirty="0" smtClean="0"/>
              <a:t>tricky to </a:t>
            </a:r>
            <a:r>
              <a:rPr lang="en-SG" dirty="0"/>
              <a:t>get right</a:t>
            </a:r>
            <a:r>
              <a:rPr lang="en-SG" dirty="0" smtClean="0"/>
              <a:t>.</a:t>
            </a:r>
          </a:p>
          <a:p>
            <a:pPr marL="0" indent="0" fontAlgn="base">
              <a:buNone/>
            </a:pPr>
            <a:endParaRPr lang="en-SG" dirty="0"/>
          </a:p>
          <a:p>
            <a:pPr fontAlgn="base"/>
            <a:r>
              <a:rPr lang="en-SG" dirty="0"/>
              <a:t>Escape all strings output to the page. Any HTML special </a:t>
            </a:r>
            <a:r>
              <a:rPr lang="en-SG" dirty="0" smtClean="0"/>
              <a:t>character </a:t>
            </a:r>
            <a:r>
              <a:rPr lang="en-SG" dirty="0"/>
              <a:t>will be HTML encoded and interpreted by the browser literally rather than as HTML </a:t>
            </a:r>
            <a:r>
              <a:rPr lang="en-SG" dirty="0" err="1"/>
              <a:t>markup</a:t>
            </a:r>
            <a:r>
              <a:rPr lang="en-SG" dirty="0"/>
              <a:t>.</a:t>
            </a:r>
          </a:p>
          <a:p>
            <a:endParaRPr lang="en-SG" dirty="0"/>
          </a:p>
        </p:txBody>
      </p:sp>
      <p:sp>
        <p:nvSpPr>
          <p:cNvPr id="4" name="Slide Number Placeholder 3"/>
          <p:cNvSpPr>
            <a:spLocks noGrp="1"/>
          </p:cNvSpPr>
          <p:nvPr>
            <p:ph type="sldNum" sz="quarter" idx="12"/>
          </p:nvPr>
        </p:nvSpPr>
        <p:spPr/>
        <p:txBody>
          <a:bodyPr/>
          <a:lstStyle/>
          <a:p>
            <a:pPr algn="ctr">
              <a:buSzPct val="25000"/>
            </a:pPr>
            <a:fld id="{00000000-1234-1234-1234-123412341234}" type="slidenum">
              <a:rPr lang="en-US" sz="450">
                <a:latin typeface="Arial"/>
                <a:ea typeface="Arial"/>
                <a:cs typeface="Arial"/>
                <a:sym typeface="Arial"/>
              </a:rPr>
              <a:pPr algn="ctr">
                <a:buSzPct val="25000"/>
              </a:pPr>
              <a:t>6</a:t>
            </a:fld>
            <a:endParaRPr lang="en-US" sz="450">
              <a:latin typeface="Arial"/>
              <a:ea typeface="Arial"/>
              <a:cs typeface="Arial"/>
              <a:sym typeface="Arial"/>
            </a:endParaRPr>
          </a:p>
        </p:txBody>
      </p:sp>
    </p:spTree>
    <p:extLst>
      <p:ext uri="{BB962C8B-B14F-4D97-AF65-F5344CB8AC3E}">
        <p14:creationId xmlns:p14="http://schemas.microsoft.com/office/powerpoint/2010/main" val="355253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1647054" y="921518"/>
            <a:ext cx="5856375" cy="858691"/>
          </a:xfrm>
        </p:spPr>
        <p:txBody>
          <a:bodyPr>
            <a:normAutofit fontScale="90000"/>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Validation-Regular Expressions</a:t>
            </a:r>
          </a:p>
        </p:txBody>
      </p:sp>
      <p:sp>
        <p:nvSpPr>
          <p:cNvPr id="22531" name="Rectangle 2"/>
          <p:cNvSpPr>
            <a:spLocks noGrp="1" noChangeArrowheads="1"/>
          </p:cNvSpPr>
          <p:nvPr>
            <p:ph idx="1"/>
          </p:nvPr>
        </p:nvSpPr>
        <p:spPr>
          <a:xfrm>
            <a:off x="1647054" y="2267878"/>
            <a:ext cx="5856375" cy="3240341"/>
          </a:xfrm>
        </p:spPr>
        <p:txBody>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Applications frequently require text processing for features like word searches, email validation, or XML document integrity. This often involves pattern matching</a:t>
            </a:r>
          </a:p>
          <a:p>
            <a:pPr>
              <a:tabLst>
                <a:tab pos="492542" algn="l"/>
                <a:tab pos="985083" algn="l"/>
                <a:tab pos="1477625" algn="l"/>
                <a:tab pos="1970166" algn="l"/>
                <a:tab pos="2462708" algn="l"/>
                <a:tab pos="2955249" algn="l"/>
                <a:tab pos="3447791" algn="l"/>
                <a:tab pos="3940333" algn="l"/>
                <a:tab pos="4432874" algn="l"/>
                <a:tab pos="4925416" algn="l"/>
                <a:tab pos="5417957" algn="l"/>
              </a:tabLst>
            </a:pPr>
            <a:endParaRPr lang="en-GB" altLang="en-US" dirty="0" smtClean="0"/>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err="1" smtClean="0"/>
              <a:t>RegExp</a:t>
            </a:r>
            <a:r>
              <a:rPr lang="en-GB" altLang="en-US" dirty="0" smtClean="0"/>
              <a:t> is inbuilt and supported within JS.</a:t>
            </a:r>
            <a:endParaRPr lang="en-GB" altLang="en-US" dirty="0" smtClean="0"/>
          </a:p>
        </p:txBody>
      </p:sp>
      <p:sp>
        <p:nvSpPr>
          <p:cNvPr id="4" name="Slide Number Placeholder 3"/>
          <p:cNvSpPr>
            <a:spLocks noGrp="1"/>
          </p:cNvSpPr>
          <p:nvPr>
            <p:ph type="sldNum" sz="quarter" idx="4294967295"/>
          </p:nvPr>
        </p:nvSpPr>
        <p:spPr>
          <a:xfrm>
            <a:off x="7086505" y="5624872"/>
            <a:ext cx="572460" cy="273269"/>
          </a:xfrm>
          <a:prstGeom prst="rect">
            <a:avLst/>
          </a:prstGeom>
        </p:spPr>
        <p:txBody>
          <a:bodyPr/>
          <a:lstStyle>
            <a:lvl1pPr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505503" indent="-194424"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777698"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088776"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399855"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1710934"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022013"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2333092"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2644171"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fld id="{63058F23-4A72-428A-804B-AF90259BA130}" type="slidenum">
              <a:rPr lang="en-US" altLang="en-US" sz="884">
                <a:solidFill>
                  <a:srgbClr val="045C75"/>
                </a:solidFill>
              </a:rPr>
              <a:pPr eaLnBrk="1"/>
              <a:t>7</a:t>
            </a:fld>
            <a:endParaRPr lang="en-US" altLang="en-US" sz="884">
              <a:solidFill>
                <a:srgbClr val="045C75"/>
              </a:solidFill>
            </a:endParaRPr>
          </a:p>
        </p:txBody>
      </p:sp>
    </p:spTree>
    <p:extLst>
      <p:ext uri="{BB962C8B-B14F-4D97-AF65-F5344CB8AC3E}">
        <p14:creationId xmlns:p14="http://schemas.microsoft.com/office/powerpoint/2010/main" val="30355472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607090" y="984443"/>
            <a:ext cx="5856375" cy="858691"/>
          </a:xfrm>
        </p:spPr>
        <p:txBody>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Wildcard Characters</a:t>
            </a:r>
          </a:p>
        </p:txBody>
      </p:sp>
      <p:sp>
        <p:nvSpPr>
          <p:cNvPr id="23555" name="Rectangle 2"/>
          <p:cNvSpPr>
            <a:spLocks noGrp="1" noChangeArrowheads="1"/>
          </p:cNvSpPr>
          <p:nvPr>
            <p:ph idx="1"/>
          </p:nvPr>
        </p:nvSpPr>
        <p:spPr>
          <a:xfrm>
            <a:off x="1607090" y="2019452"/>
            <a:ext cx="5856375" cy="3552494"/>
          </a:xfrm>
        </p:spPr>
        <p:txBody>
          <a:bodyPr>
            <a:normAutofit fontScale="92500" lnSpcReduction="10000"/>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z="1769"/>
              <a:t>* - Match 0 or more occurrences </a:t>
            </a:r>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z="1769"/>
              <a:t>? - Match 0 or 1 occurrence</a:t>
            </a:r>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z="1769"/>
              <a:t>+ - Match 1 or more occurrences</a:t>
            </a:r>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z="1769"/>
              <a:t>{x} - Match exactly x times </a:t>
            </a:r>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z="1769"/>
              <a:t>{x,y} – Match between x(inclusive) to y(inclusive) occurrences</a:t>
            </a:r>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z="1769"/>
              <a:t>[123x] - Match a single instance of any character in the brackets</a:t>
            </a:r>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z="1769"/>
              <a:t>[0-9] - Shorthand for [0123456789], often used with [A-Z]</a:t>
            </a:r>
          </a:p>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z="1769"/>
              <a:t>[^0-9] - Match a single character </a:t>
            </a:r>
            <a:r>
              <a:rPr lang="en-GB" altLang="en-US" sz="1769" b="1">
                <a:cs typeface="Times New Roman" panose="02020603050405020304" pitchFamily="18" charset="0"/>
              </a:rPr>
              <a:t>except </a:t>
            </a:r>
            <a:r>
              <a:rPr lang="en-GB" altLang="en-US" sz="1769"/>
              <a:t>those specified in brackets</a:t>
            </a:r>
          </a:p>
        </p:txBody>
      </p:sp>
      <p:sp>
        <p:nvSpPr>
          <p:cNvPr id="4" name="Slide Number Placeholder 3"/>
          <p:cNvSpPr>
            <a:spLocks noGrp="1"/>
          </p:cNvSpPr>
          <p:nvPr>
            <p:ph type="sldNum" sz="quarter" idx="4294967295"/>
          </p:nvPr>
        </p:nvSpPr>
        <p:spPr>
          <a:xfrm>
            <a:off x="7086505" y="5624872"/>
            <a:ext cx="572460" cy="273269"/>
          </a:xfrm>
          <a:prstGeom prst="rect">
            <a:avLst/>
          </a:prstGeom>
        </p:spPr>
        <p:txBody>
          <a:bodyPr/>
          <a:lstStyle>
            <a:lvl1pPr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505503" indent="-194424"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777698"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088776"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399855"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1710934"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022013"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2333092"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2644171"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fld id="{58C9DD23-8741-4968-AA67-D604A4E8AD43}" type="slidenum">
              <a:rPr lang="en-US" altLang="en-US" sz="884">
                <a:solidFill>
                  <a:srgbClr val="045C75"/>
                </a:solidFill>
              </a:rPr>
              <a:pPr eaLnBrk="1"/>
              <a:t>8</a:t>
            </a:fld>
            <a:endParaRPr lang="en-US" altLang="en-US" sz="884">
              <a:solidFill>
                <a:srgbClr val="045C75"/>
              </a:solidFill>
            </a:endParaRPr>
          </a:p>
        </p:txBody>
      </p:sp>
    </p:spTree>
    <p:extLst>
      <p:ext uri="{BB962C8B-B14F-4D97-AF65-F5344CB8AC3E}">
        <p14:creationId xmlns:p14="http://schemas.microsoft.com/office/powerpoint/2010/main" val="14052871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1647054" y="921518"/>
            <a:ext cx="5856375" cy="858691"/>
          </a:xfrm>
        </p:spPr>
        <p:txBody>
          <a:bodyPr/>
          <a:lstStyle/>
          <a:p>
            <a:pPr>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dirty="0" smtClean="0"/>
              <a:t>Useful predefined classes</a:t>
            </a:r>
          </a:p>
        </p:txBody>
      </p:sp>
      <p:sp>
        <p:nvSpPr>
          <p:cNvPr id="24579" name="Rectangle 2"/>
          <p:cNvSpPr>
            <a:spLocks noGrp="1" noChangeArrowheads="1"/>
          </p:cNvSpPr>
          <p:nvPr>
            <p:ph idx="1"/>
          </p:nvPr>
        </p:nvSpPr>
        <p:spPr>
          <a:xfrm>
            <a:off x="1647054" y="2267878"/>
            <a:ext cx="5856375" cy="3240341"/>
          </a:xfrm>
        </p:spPr>
        <p:txBody>
          <a:bodyPr/>
          <a:lstStyle/>
          <a:p>
            <a:pPr>
              <a:lnSpc>
                <a:spcPct val="89000"/>
              </a:lnSpc>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mtClean="0">
                <a:latin typeface="Courier New" panose="02070309020205020404" pitchFamily="49" charset="0"/>
                <a:cs typeface="Courier New" panose="02070309020205020404" pitchFamily="49" charset="0"/>
              </a:rPr>
              <a:t>.  </a:t>
            </a:r>
            <a:r>
              <a:rPr lang="en-GB" altLang="en-US" b="1" smtClean="0">
                <a:latin typeface="Courier New" panose="02070309020205020404" pitchFamily="49" charset="0"/>
                <a:cs typeface="Courier New" panose="02070309020205020404" pitchFamily="49" charset="0"/>
              </a:rPr>
              <a:t>Any character</a:t>
            </a:r>
          </a:p>
          <a:p>
            <a:pPr>
              <a:lnSpc>
                <a:spcPct val="89000"/>
              </a:lnSpc>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mtClean="0">
                <a:latin typeface="Courier New" panose="02070309020205020404" pitchFamily="49" charset="0"/>
                <a:cs typeface="Courier New" panose="02070309020205020404" pitchFamily="49" charset="0"/>
              </a:rPr>
              <a:t>\d </a:t>
            </a:r>
            <a:r>
              <a:rPr lang="en-GB" altLang="en-US" smtClean="0"/>
              <a:t>A digit: </a:t>
            </a:r>
            <a:r>
              <a:rPr lang="en-GB" altLang="en-US" smtClean="0">
                <a:latin typeface="Courier New" panose="02070309020205020404" pitchFamily="49" charset="0"/>
                <a:cs typeface="Courier New" panose="02070309020205020404" pitchFamily="49" charset="0"/>
              </a:rPr>
              <a:t>[0-9]</a:t>
            </a:r>
          </a:p>
          <a:p>
            <a:pPr>
              <a:lnSpc>
                <a:spcPct val="89000"/>
              </a:lnSpc>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mtClean="0">
                <a:latin typeface="Courier New" panose="02070309020205020404" pitchFamily="49" charset="0"/>
                <a:cs typeface="Courier New" panose="02070309020205020404" pitchFamily="49" charset="0"/>
              </a:rPr>
              <a:t>\D </a:t>
            </a:r>
            <a:r>
              <a:rPr lang="en-GB" altLang="en-US" smtClean="0"/>
              <a:t>A non-digit: </a:t>
            </a:r>
            <a:r>
              <a:rPr lang="en-GB" altLang="en-US" smtClean="0">
                <a:latin typeface="Courier New" panose="02070309020205020404" pitchFamily="49" charset="0"/>
                <a:cs typeface="Courier New" panose="02070309020205020404" pitchFamily="49" charset="0"/>
              </a:rPr>
              <a:t>[^0-9]</a:t>
            </a:r>
          </a:p>
          <a:p>
            <a:pPr>
              <a:lnSpc>
                <a:spcPct val="89000"/>
              </a:lnSpc>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mtClean="0">
                <a:latin typeface="Courier New" panose="02070309020205020404" pitchFamily="49" charset="0"/>
                <a:cs typeface="Courier New" panose="02070309020205020404" pitchFamily="49" charset="0"/>
              </a:rPr>
              <a:t>\s </a:t>
            </a:r>
            <a:r>
              <a:rPr lang="en-GB" altLang="en-US" smtClean="0"/>
              <a:t>A whitespace character</a:t>
            </a:r>
          </a:p>
          <a:p>
            <a:pPr>
              <a:lnSpc>
                <a:spcPct val="89000"/>
              </a:lnSpc>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mtClean="0">
                <a:latin typeface="Courier New" panose="02070309020205020404" pitchFamily="49" charset="0"/>
                <a:cs typeface="Courier New" panose="02070309020205020404" pitchFamily="49" charset="0"/>
              </a:rPr>
              <a:t>\S </a:t>
            </a:r>
            <a:r>
              <a:rPr lang="en-GB" altLang="en-US" smtClean="0"/>
              <a:t>A non-whitespace character: </a:t>
            </a:r>
            <a:r>
              <a:rPr lang="en-GB" altLang="en-US" smtClean="0">
                <a:latin typeface="Courier New" panose="02070309020205020404" pitchFamily="49" charset="0"/>
                <a:cs typeface="Courier New" panose="02070309020205020404" pitchFamily="49" charset="0"/>
              </a:rPr>
              <a:t>[^\s]</a:t>
            </a:r>
          </a:p>
          <a:p>
            <a:pPr>
              <a:lnSpc>
                <a:spcPct val="89000"/>
              </a:lnSpc>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mtClean="0">
                <a:latin typeface="Courier New" panose="02070309020205020404" pitchFamily="49" charset="0"/>
                <a:cs typeface="Courier New" panose="02070309020205020404" pitchFamily="49" charset="0"/>
              </a:rPr>
              <a:t>\w </a:t>
            </a:r>
            <a:r>
              <a:rPr lang="en-GB" altLang="en-US" smtClean="0"/>
              <a:t>A word character: </a:t>
            </a:r>
            <a:r>
              <a:rPr lang="en-GB" altLang="en-US" smtClean="0">
                <a:latin typeface="Courier New" panose="02070309020205020404" pitchFamily="49" charset="0"/>
                <a:cs typeface="Courier New" panose="02070309020205020404" pitchFamily="49" charset="0"/>
              </a:rPr>
              <a:t>[a-zA-Z_0-9]</a:t>
            </a:r>
          </a:p>
          <a:p>
            <a:pPr>
              <a:lnSpc>
                <a:spcPct val="89000"/>
              </a:lnSpc>
              <a:tabLst>
                <a:tab pos="492542" algn="l"/>
                <a:tab pos="985083" algn="l"/>
                <a:tab pos="1477625" algn="l"/>
                <a:tab pos="1970166" algn="l"/>
                <a:tab pos="2462708" algn="l"/>
                <a:tab pos="2955249" algn="l"/>
                <a:tab pos="3447791" algn="l"/>
                <a:tab pos="3940333" algn="l"/>
                <a:tab pos="4432874" algn="l"/>
                <a:tab pos="4925416" algn="l"/>
                <a:tab pos="5417957" algn="l"/>
              </a:tabLst>
            </a:pPr>
            <a:r>
              <a:rPr lang="en-GB" altLang="en-US" smtClean="0">
                <a:latin typeface="Courier New" panose="02070309020205020404" pitchFamily="49" charset="0"/>
                <a:cs typeface="Courier New" panose="02070309020205020404" pitchFamily="49" charset="0"/>
              </a:rPr>
              <a:t>\W </a:t>
            </a:r>
            <a:r>
              <a:rPr lang="en-GB" altLang="en-US" smtClean="0"/>
              <a:t>A non-word character: </a:t>
            </a:r>
            <a:r>
              <a:rPr lang="en-GB" altLang="en-US" smtClean="0">
                <a:latin typeface="Courier New" panose="02070309020205020404" pitchFamily="49" charset="0"/>
                <a:cs typeface="Courier New" panose="02070309020205020404" pitchFamily="49" charset="0"/>
              </a:rPr>
              <a:t>[^\w]</a:t>
            </a:r>
          </a:p>
        </p:txBody>
      </p:sp>
      <p:sp>
        <p:nvSpPr>
          <p:cNvPr id="4" name="Slide Number Placeholder 3"/>
          <p:cNvSpPr>
            <a:spLocks noGrp="1"/>
          </p:cNvSpPr>
          <p:nvPr>
            <p:ph type="sldNum" sz="quarter" idx="4294967295"/>
          </p:nvPr>
        </p:nvSpPr>
        <p:spPr>
          <a:xfrm>
            <a:off x="7086505" y="5624872"/>
            <a:ext cx="572460" cy="273269"/>
          </a:xfrm>
          <a:prstGeom prst="rect">
            <a:avLst/>
          </a:prstGeom>
        </p:spPr>
        <p:txBody>
          <a:bodyPr/>
          <a:lstStyle>
            <a:lvl1pPr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505503" indent="-194424"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777698"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088776"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399855" indent="-155540" eaLnBrk="0">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1710934"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022013"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2333092"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2644171" indent="-155540" defTabSz="311079" eaLnBrk="0" fontAlgn="base" hangingPunct="0">
              <a:lnSpc>
                <a:spcPct val="95000"/>
              </a:lnSpc>
              <a:spcBef>
                <a:spcPct val="0"/>
              </a:spcBef>
              <a:spcAft>
                <a:spcPct val="0"/>
              </a:spcAft>
              <a:buClr>
                <a:srgbClr val="000000"/>
              </a:buClr>
              <a:buSzPct val="45000"/>
              <a:buFont typeface="Wingdings" panose="05000000000000000000" pitchFamily="2" charset="2"/>
              <a:defRPr sz="1633">
                <a:solidFill>
                  <a:schemeClr val="tx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a:fld id="{99194433-7A2F-4A3E-A0D6-87D3F679DCA2}" type="slidenum">
              <a:rPr lang="en-US" altLang="en-US" sz="884">
                <a:solidFill>
                  <a:srgbClr val="045C75"/>
                </a:solidFill>
              </a:rPr>
              <a:pPr eaLnBrk="1"/>
              <a:t>9</a:t>
            </a:fld>
            <a:endParaRPr lang="en-US" altLang="en-US" sz="884">
              <a:solidFill>
                <a:srgbClr val="045C75"/>
              </a:solidFill>
            </a:endParaRPr>
          </a:p>
        </p:txBody>
      </p:sp>
    </p:spTree>
    <p:extLst>
      <p:ext uri="{BB962C8B-B14F-4D97-AF65-F5344CB8AC3E}">
        <p14:creationId xmlns:p14="http://schemas.microsoft.com/office/powerpoint/2010/main" val="2891698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5735</TotalTime>
  <Words>989</Words>
  <Application>Microsoft Office PowerPoint</Application>
  <PresentationFormat>On-screen Show (4:3)</PresentationFormat>
  <Paragraphs>141</Paragraphs>
  <Slides>22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Courier New</vt:lpstr>
      <vt:lpstr>Lucida Sans Unicode</vt:lpstr>
      <vt:lpstr>Raleway</vt:lpstr>
      <vt:lpstr>Rockwell</vt:lpstr>
      <vt:lpstr>Rockwell Condensed</vt:lpstr>
      <vt:lpstr>Times New Roman</vt:lpstr>
      <vt:lpstr>Wingdings</vt:lpstr>
      <vt:lpstr>Wood Type</vt:lpstr>
      <vt:lpstr>PowerPoint Presentation</vt:lpstr>
      <vt:lpstr>PowerPoint Presentation</vt:lpstr>
      <vt:lpstr>middleware</vt:lpstr>
      <vt:lpstr>middleware</vt:lpstr>
      <vt:lpstr>Securing a node js app</vt:lpstr>
      <vt:lpstr>Two standard controls against XSS</vt:lpstr>
      <vt:lpstr>Validation-Regular Expressions</vt:lpstr>
      <vt:lpstr>Wildcard Characters</vt:lpstr>
      <vt:lpstr>Useful predefined classes</vt:lpstr>
      <vt:lpstr>Logical Operators</vt:lpstr>
      <vt:lpstr>Using Regular Expressions</vt:lpstr>
      <vt:lpstr>Simple Email Validation</vt:lpstr>
      <vt:lpstr>Analyzing the Expression</vt:lpstr>
      <vt:lpstr>Other simple regular expression samples</vt:lpstr>
      <vt:lpstr>External libraries for validation</vt:lpstr>
      <vt:lpstr>Validator example</vt:lpstr>
      <vt:lpstr>Validator example</vt:lpstr>
      <vt:lpstr>Applying the middleware function</vt:lpstr>
      <vt:lpstr>Sanitization</vt:lpstr>
      <vt:lpstr>Escaping data</vt:lpstr>
      <vt:lpstr>Remove line breaks, tabs and extra white space</vt:lpstr>
      <vt:lpstr>Securing input and output</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Database Server</dc:title>
  <dc:creator>LOW_Jin_Kiat@sp.edu.sg</dc:creator>
  <cp:lastModifiedBy>Low Jin Kiat</cp:lastModifiedBy>
  <cp:revision>108</cp:revision>
  <dcterms:created xsi:type="dcterms:W3CDTF">2008-10-22T13:49:23Z</dcterms:created>
  <dcterms:modified xsi:type="dcterms:W3CDTF">2020-06-22T04:45:17Z</dcterms:modified>
</cp:coreProperties>
</file>