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2"/>
  </p:notesMasterIdLst>
  <p:handoutMasterIdLst>
    <p:handoutMasterId r:id="rId43"/>
  </p:handoutMasterIdLst>
  <p:sldIdLst>
    <p:sldId id="256" r:id="rId2"/>
    <p:sldId id="257" r:id="rId3"/>
    <p:sldId id="309" r:id="rId4"/>
    <p:sldId id="310" r:id="rId5"/>
    <p:sldId id="311" r:id="rId6"/>
    <p:sldId id="312" r:id="rId7"/>
    <p:sldId id="313" r:id="rId8"/>
    <p:sldId id="314" r:id="rId9"/>
    <p:sldId id="315" r:id="rId10"/>
    <p:sldId id="316" r:id="rId11"/>
    <p:sldId id="340" r:id="rId12"/>
    <p:sldId id="317" r:id="rId13"/>
    <p:sldId id="344" r:id="rId14"/>
    <p:sldId id="318" r:id="rId15"/>
    <p:sldId id="341" r:id="rId16"/>
    <p:sldId id="319" r:id="rId17"/>
    <p:sldId id="320" r:id="rId18"/>
    <p:sldId id="321" r:id="rId19"/>
    <p:sldId id="322" r:id="rId20"/>
    <p:sldId id="323" r:id="rId21"/>
    <p:sldId id="324" r:id="rId22"/>
    <p:sldId id="343" r:id="rId23"/>
    <p:sldId id="325" r:id="rId24"/>
    <p:sldId id="326" r:id="rId25"/>
    <p:sldId id="327" r:id="rId26"/>
    <p:sldId id="328" r:id="rId27"/>
    <p:sldId id="342" r:id="rId28"/>
    <p:sldId id="329" r:id="rId29"/>
    <p:sldId id="330" r:id="rId30"/>
    <p:sldId id="331" r:id="rId31"/>
    <p:sldId id="332" r:id="rId32"/>
    <p:sldId id="333" r:id="rId33"/>
    <p:sldId id="334" r:id="rId34"/>
    <p:sldId id="335" r:id="rId35"/>
    <p:sldId id="336" r:id="rId36"/>
    <p:sldId id="337" r:id="rId37"/>
    <p:sldId id="338" r:id="rId38"/>
    <p:sldId id="339" r:id="rId39"/>
    <p:sldId id="307" r:id="rId40"/>
    <p:sldId id="308" r:id="rId4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9"/>
    <a:srgbClr val="055C91"/>
    <a:srgbClr val="1B70A5"/>
    <a:srgbClr val="FFFFFF"/>
    <a:srgbClr val="96CDEE"/>
    <a:srgbClr val="0F3F5D"/>
    <a:srgbClr val="01773A"/>
    <a:srgbClr val="156B13"/>
    <a:srgbClr val="008000"/>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47" autoAdjust="0"/>
    <p:restoredTop sz="96279" autoAdjust="0"/>
  </p:normalViewPr>
  <p:slideViewPr>
    <p:cSldViewPr>
      <p:cViewPr varScale="1">
        <p:scale>
          <a:sx n="86" d="100"/>
          <a:sy n="86" d="100"/>
        </p:scale>
        <p:origin x="84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10/21/2021</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10/21/2021</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youtube.com/watch?v=QpUjW64M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ISEC Lecture 1</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Information Security &amp; Challenges</a:t>
            </a:r>
          </a:p>
        </p:txBody>
      </p:sp>
      <p:sp>
        <p:nvSpPr>
          <p:cNvPr id="3" name="Subtitle 2"/>
          <p:cNvSpPr>
            <a:spLocks noGrp="1"/>
          </p:cNvSpPr>
          <p:nvPr>
            <p:ph type="subTitle" idx="1"/>
          </p:nvPr>
        </p:nvSpPr>
        <p:spPr>
          <a:xfrm>
            <a:off x="698500" y="3352800"/>
            <a:ext cx="7747000" cy="797141"/>
          </a:xfrm>
        </p:spPr>
        <p:txBody>
          <a:bodyPr/>
          <a:lstStyle/>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Ref: Textbook Chap 1 - Introduction to Security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(2 of 4) </a:t>
            </a:r>
          </a:p>
        </p:txBody>
      </p:sp>
      <p:sp>
        <p:nvSpPr>
          <p:cNvPr id="3" name="Content Placeholder 2"/>
          <p:cNvSpPr>
            <a:spLocks noGrp="1"/>
          </p:cNvSpPr>
          <p:nvPr>
            <p:ph idx="1"/>
          </p:nvPr>
        </p:nvSpPr>
        <p:spPr>
          <a:xfrm>
            <a:off x="365125" y="1538818"/>
            <a:ext cx="8415338" cy="256993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Three types of information protection (often called C</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A) :</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Confidentiality</a:t>
            </a:r>
          </a:p>
          <a:p>
            <a:pPr lvl="2">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Only approved individuals may access information</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Integrity</a:t>
            </a:r>
          </a:p>
          <a:p>
            <a:pPr lvl="2">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Information is correct and unaltered</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Availability</a:t>
            </a:r>
          </a:p>
          <a:p>
            <a:pPr lvl="2">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Information is accessible to authorized users</a:t>
            </a:r>
            <a:endParaRPr lang="en-US" sz="2000" dirty="0">
              <a:solidFill>
                <a:schemeClr val="tx1"/>
              </a:solidFill>
              <a:highlight>
                <a:srgbClr val="FFFF00"/>
              </a:highligh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439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(3 of 4)</a:t>
            </a:r>
          </a:p>
        </p:txBody>
      </p:sp>
      <p:pic>
        <p:nvPicPr>
          <p:cNvPr id="6" name="Picture 5" descr="Figure 1.3 Information security layers. An illustration shows the information security layers. Three concentric circles around a central circle labeled information are placed in the following order: products, people, policies and procedures. Information security has three components: confidentiality, integrity, availability. The information can be: processed, stored or transmit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776" y="1196283"/>
            <a:ext cx="4498848" cy="47457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3114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(4 of 4)</a:t>
            </a:r>
          </a:p>
        </p:txBody>
      </p:sp>
      <p:graphicFrame>
        <p:nvGraphicFramePr>
          <p:cNvPr id="5" name="Table 4"/>
          <p:cNvGraphicFramePr>
            <a:graphicFrameLocks noGrp="1"/>
          </p:cNvGraphicFramePr>
          <p:nvPr>
            <p:extLst>
              <p:ext uri="{D42A27DB-BD31-4B8C-83A1-F6EECF244321}">
                <p14:modId xmlns:p14="http://schemas.microsoft.com/office/powerpoint/2010/main" val="1330186071"/>
              </p:ext>
            </p:extLst>
          </p:nvPr>
        </p:nvGraphicFramePr>
        <p:xfrm>
          <a:off x="1931159" y="1950492"/>
          <a:ext cx="6096000" cy="2352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solidFill>
                            <a:schemeClr val="tx1"/>
                          </a:solidFill>
                          <a:latin typeface="Arial" panose="020B0604020202020204" pitchFamily="34" charset="0"/>
                          <a:cs typeface="Arial" panose="020B0604020202020204" pitchFamily="34" charset="0"/>
                        </a:rPr>
                        <a:t>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Products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Form the security</a:t>
                      </a:r>
                      <a:r>
                        <a:rPr lang="en-US" sz="1400" baseline="0" dirty="0">
                          <a:solidFill>
                            <a:schemeClr val="tx1"/>
                          </a:solidFill>
                          <a:latin typeface="Arial" panose="020B0604020202020204" pitchFamily="34" charset="0"/>
                          <a:cs typeface="Arial" panose="020B0604020202020204" pitchFamily="34" charset="0"/>
                        </a:rPr>
                        <a:t> around the data. May be as basic as door locks or as complicated as network security equipment.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Those who implement</a:t>
                      </a:r>
                      <a:r>
                        <a:rPr lang="en-US" sz="1400" baseline="0" dirty="0">
                          <a:solidFill>
                            <a:schemeClr val="tx1"/>
                          </a:solidFill>
                          <a:latin typeface="Arial" panose="020B0604020202020204" pitchFamily="34" charset="0"/>
                          <a:cs typeface="Arial" panose="020B0604020202020204" pitchFamily="34" charset="0"/>
                        </a:rPr>
                        <a:t> and properly use security products to protect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Policies and procedures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Plans and policies established by an enterprise to ensure</a:t>
                      </a:r>
                      <a:r>
                        <a:rPr lang="en-US" sz="1400" baseline="0" dirty="0">
                          <a:solidFill>
                            <a:schemeClr val="tx1"/>
                          </a:solidFill>
                          <a:latin typeface="Arial" panose="020B0604020202020204" pitchFamily="34" charset="0"/>
                          <a:cs typeface="Arial" panose="020B0604020202020204" pitchFamily="34" charset="0"/>
                        </a:rPr>
                        <a:t> that people correctly use the products.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5047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a:t>Breach of Security : An example</a:t>
            </a:r>
            <a:endParaRPr lang="en-US" altLang="en-US"/>
          </a:p>
        </p:txBody>
      </p:sp>
      <p:sp>
        <p:nvSpPr>
          <p:cNvPr id="3" name="Content Placeholder 2"/>
          <p:cNvSpPr>
            <a:spLocks noGrp="1"/>
          </p:cNvSpPr>
          <p:nvPr>
            <p:ph idx="1"/>
          </p:nvPr>
        </p:nvSpPr>
        <p:spPr>
          <a:xfrm>
            <a:off x="304800" y="1447800"/>
            <a:ext cx="8458200" cy="4800600"/>
          </a:xfrm>
          <a:ln>
            <a:miter lim="800000"/>
            <a:headEnd/>
            <a:tailEnd/>
          </a:ln>
        </p:spPr>
        <p:txBody>
          <a:bodyPr/>
          <a:lstStyle/>
          <a:p>
            <a:pPr>
              <a:defRPr/>
            </a:pPr>
            <a:r>
              <a:rPr lang="en-US" b="1" dirty="0"/>
              <a:t>Watch the online video : </a:t>
            </a:r>
            <a:r>
              <a:rPr lang="en-US" sz="2400" b="1" dirty="0">
                <a:ln>
                  <a:solidFill>
                    <a:schemeClr val="tx1"/>
                  </a:solidFill>
                </a:ln>
                <a:solidFill>
                  <a:schemeClr val="tx1">
                    <a:alpha val="16000"/>
                  </a:schemeClr>
                </a:solidFill>
                <a:effectLst>
                  <a:outerShdw dist="50800" dir="5400000" sx="15000" sy="15000" algn="ctr" rotWithShape="0">
                    <a:schemeClr val="tx1">
                      <a:alpha val="57000"/>
                    </a:schemeClr>
                  </a:outerShdw>
                </a:effectLst>
                <a:hlinkClick r:id="rId2"/>
              </a:rPr>
              <a:t>http://www.youtube.com/watch?v=QpUjW64McoM</a:t>
            </a:r>
            <a:endParaRPr lang="en-US" sz="2400" b="1" dirty="0">
              <a:ln>
                <a:solidFill>
                  <a:schemeClr val="tx1"/>
                </a:solidFill>
              </a:ln>
              <a:solidFill>
                <a:schemeClr val="tx1">
                  <a:alpha val="16000"/>
                </a:schemeClr>
              </a:solidFill>
              <a:effectLst>
                <a:outerShdw dist="50800" dir="5400000" sx="15000" sy="15000" algn="ctr" rotWithShape="0">
                  <a:schemeClr val="tx1">
                    <a:alpha val="57000"/>
                  </a:schemeClr>
                </a:outerShdw>
              </a:effectLst>
            </a:endParaRPr>
          </a:p>
          <a:p>
            <a:pPr>
              <a:defRPr/>
            </a:pPr>
            <a:endParaRPr lang="en-US" sz="2800" b="1" dirty="0">
              <a:ln>
                <a:solidFill>
                  <a:schemeClr val="tx1"/>
                </a:solidFill>
              </a:ln>
              <a:solidFill>
                <a:schemeClr val="tx1">
                  <a:alpha val="16000"/>
                </a:schemeClr>
              </a:solidFill>
              <a:effectLst>
                <a:outerShdw dist="50800" dir="5400000" sx="15000" sy="15000" algn="ctr" rotWithShape="0">
                  <a:schemeClr val="tx1">
                    <a:alpha val="57000"/>
                  </a:schemeClr>
                </a:outerShdw>
              </a:effectLst>
            </a:endParaRPr>
          </a:p>
          <a:p>
            <a:pPr>
              <a:defRPr/>
            </a:pPr>
            <a:endParaRPr lang="en-GB" sz="800" b="1" dirty="0">
              <a:ln>
                <a:solidFill>
                  <a:schemeClr val="tx1"/>
                </a:solidFill>
              </a:ln>
              <a:solidFill>
                <a:schemeClr val="tx1">
                  <a:alpha val="16000"/>
                </a:schemeClr>
              </a:solidFill>
              <a:effectLst>
                <a:outerShdw dist="50800" dir="5400000" sx="15000" sy="15000" algn="ctr" rotWithShape="0">
                  <a:schemeClr val="tx1">
                    <a:alpha val="57000"/>
                  </a:schemeClr>
                </a:outerShdw>
              </a:effectLst>
            </a:endParaRPr>
          </a:p>
          <a:p>
            <a:pPr>
              <a:defRPr/>
            </a:pPr>
            <a:r>
              <a:rPr lang="en-US" b="1" dirty="0">
                <a:cs typeface="Shruti" pitchFamily="34" charset="0"/>
              </a:rPr>
              <a:t>The video illustrated that some digital copier or printer has a Hard Drive in it. This means that all data printed, scanned, emailed, faxed or copied is stored on that Hard Drive and could potentially be accessed by a unauthorized personnel (especially so if the printer/copier is shared).</a:t>
            </a:r>
            <a:endParaRPr lang="en-US" b="1" dirty="0">
              <a:ln>
                <a:solidFill>
                  <a:schemeClr val="tx1"/>
                </a:solidFill>
              </a:ln>
              <a:solidFill>
                <a:schemeClr val="tx1">
                  <a:alpha val="16000"/>
                </a:schemeClr>
              </a:solidFill>
              <a:effectLst>
                <a:outerShdw dist="50800" dir="5400000" sx="15000" sy="15000" algn="ctr" rotWithShape="0">
                  <a:schemeClr val="tx1">
                    <a:alpha val="57000"/>
                  </a:schemeClr>
                </a:outerShdw>
              </a:effectLst>
            </a:endParaRPr>
          </a:p>
          <a:p>
            <a:pPr>
              <a:defRPr/>
            </a:pPr>
            <a:endParaRPr lang="en-US" dirty="0"/>
          </a:p>
        </p:txBody>
      </p:sp>
      <p:sp>
        <p:nvSpPr>
          <p:cNvPr id="481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ISEC</a:t>
            </a:r>
          </a:p>
        </p:txBody>
      </p:sp>
      <p:sp>
        <p:nvSpPr>
          <p:cNvPr id="48133"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A9F973-A353-4BEE-95A6-E82907BA213C}" type="slidenum">
              <a:rPr lang="en-US" altLang="en-US" sz="1400" smtClean="0"/>
              <a:pPr>
                <a:spcBef>
                  <a:spcPct val="0"/>
                </a:spcBef>
                <a:buFontTx/>
                <a:buNone/>
              </a:pPr>
              <a:t>13</a:t>
            </a:fld>
            <a:endParaRPr lang="en-US" altLang="en-US" sz="1400" dirty="0"/>
          </a:p>
        </p:txBody>
      </p:sp>
    </p:spTree>
    <p:extLst>
      <p:ext uri="{BB962C8B-B14F-4D97-AF65-F5344CB8AC3E}">
        <p14:creationId xmlns:p14="http://schemas.microsoft.com/office/powerpoint/2010/main" val="363707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(1 of 4)</a:t>
            </a:r>
          </a:p>
        </p:txBody>
      </p:sp>
      <p:sp>
        <p:nvSpPr>
          <p:cNvPr id="3" name="Content Placeholder 2"/>
          <p:cNvSpPr>
            <a:spLocks noGrp="1"/>
          </p:cNvSpPr>
          <p:nvPr>
            <p:ph idx="1"/>
          </p:nvPr>
        </p:nvSpPr>
        <p:spPr>
          <a:xfrm>
            <a:off x="365125" y="1538819"/>
            <a:ext cx="8415338" cy="2385268"/>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Asset</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Item that has  value</a:t>
            </a:r>
          </a:p>
          <a:p>
            <a:pPr>
              <a:lnSpc>
                <a:spcPct val="100000"/>
              </a:lnSpc>
            </a:pPr>
            <a:r>
              <a:rPr lang="en-US" altLang="en-US" b="1" dirty="0">
                <a:solidFill>
                  <a:schemeClr val="tx1"/>
                </a:solidFill>
                <a:latin typeface="Arial" panose="020B0604020202020204" pitchFamily="34" charset="0"/>
                <a:cs typeface="Arial" panose="020B0604020202020204" pitchFamily="34" charset="0"/>
              </a:rPr>
              <a:t>Threat</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Type of action that has the potential to cause harm</a:t>
            </a:r>
          </a:p>
          <a:p>
            <a:pPr>
              <a:lnSpc>
                <a:spcPct val="100000"/>
              </a:lnSpc>
            </a:pPr>
            <a:r>
              <a:rPr lang="en-US" altLang="en-US" b="1" dirty="0">
                <a:solidFill>
                  <a:schemeClr val="tx1"/>
                </a:solidFill>
                <a:latin typeface="Arial" panose="020B0604020202020204" pitchFamily="34" charset="0"/>
                <a:cs typeface="Arial" panose="020B0604020202020204" pitchFamily="34" charset="0"/>
              </a:rPr>
              <a:t>Threat actor</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A person or element with power to carry out a threat</a:t>
            </a:r>
            <a:endParaRPr lang="en-US" sz="2000" dirty="0">
              <a:solidFill>
                <a:schemeClr val="tx1"/>
              </a:solidFill>
              <a:highlight>
                <a:srgbClr val="FFFF00"/>
              </a:highligh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566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(2 of 4)</a:t>
            </a:r>
          </a:p>
        </p:txBody>
      </p:sp>
      <p:pic>
        <p:nvPicPr>
          <p:cNvPr id="6" name="Picture 5" descr="Figure 1.4 Information security components analogy. A pictorial illustration shows information security components analogy. A fence with a hole is a vulnerability, an attack vector can go through the fence hole; A thief is a threat actor. A scooter is an asset; Theft of scooter is a threat and a stolen scooter is a ris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981200"/>
            <a:ext cx="6506533" cy="31196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8122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(3 of 4)</a:t>
            </a:r>
          </a:p>
        </p:txBody>
      </p:sp>
      <p:sp>
        <p:nvSpPr>
          <p:cNvPr id="3" name="Content Placeholder 2"/>
          <p:cNvSpPr>
            <a:spLocks noGrp="1"/>
          </p:cNvSpPr>
          <p:nvPr>
            <p:ph idx="1"/>
          </p:nvPr>
        </p:nvSpPr>
        <p:spPr>
          <a:xfrm>
            <a:off x="365125" y="1538818"/>
            <a:ext cx="8415338" cy="4011867"/>
          </a:xfrm>
        </p:spPr>
        <p:txBody>
          <a:bodyPr/>
          <a:lstStyle/>
          <a:p>
            <a:pPr>
              <a:defRPr/>
            </a:pPr>
            <a:r>
              <a:rPr lang="en-US" altLang="en-US" b="1" dirty="0">
                <a:solidFill>
                  <a:schemeClr val="tx1"/>
                </a:solidFill>
                <a:latin typeface="Arial" panose="020B0604020202020204" pitchFamily="34" charset="0"/>
                <a:cs typeface="Arial" panose="020B0604020202020204" pitchFamily="34" charset="0"/>
              </a:rPr>
              <a:t>Vulnerability</a:t>
            </a:r>
          </a:p>
          <a:p>
            <a:pPr lvl="1">
              <a:defRPr/>
            </a:pPr>
            <a:r>
              <a:rPr lang="en-US" altLang="en-US" dirty="0">
                <a:solidFill>
                  <a:schemeClr val="tx1"/>
                </a:solidFill>
                <a:latin typeface="Arial" panose="020B0604020202020204" pitchFamily="34" charset="0"/>
                <a:cs typeface="Arial" panose="020B0604020202020204" pitchFamily="34" charset="0"/>
              </a:rPr>
              <a:t>Flaw or weakness that </a:t>
            </a:r>
            <a:r>
              <a:rPr lang="en-US" altLang="en-US" dirty="0">
                <a:solidFill>
                  <a:schemeClr val="tx1"/>
                </a:solidFill>
                <a:highlight>
                  <a:srgbClr val="FFFF00"/>
                </a:highlight>
                <a:latin typeface="Arial" panose="020B0604020202020204" pitchFamily="34" charset="0"/>
                <a:cs typeface="Arial" panose="020B0604020202020204" pitchFamily="34" charset="0"/>
              </a:rPr>
              <a:t>allows a threat agent to bypass security</a:t>
            </a:r>
          </a:p>
          <a:p>
            <a:pPr>
              <a:defRPr/>
            </a:pPr>
            <a:r>
              <a:rPr lang="en-US" altLang="en-US" b="1" dirty="0">
                <a:solidFill>
                  <a:schemeClr val="tx1"/>
                </a:solidFill>
                <a:latin typeface="Arial" panose="020B0604020202020204" pitchFamily="34" charset="0"/>
                <a:cs typeface="Arial" panose="020B0604020202020204" pitchFamily="34" charset="0"/>
              </a:rPr>
              <a:t>Threat vector</a:t>
            </a:r>
          </a:p>
          <a:p>
            <a:pPr lvl="1">
              <a:defRPr/>
            </a:pPr>
            <a:r>
              <a:rPr lang="en-US" altLang="en-US" dirty="0">
                <a:solidFill>
                  <a:schemeClr val="tx1"/>
                </a:solidFill>
                <a:latin typeface="Arial" panose="020B0604020202020204" pitchFamily="34" charset="0"/>
                <a:cs typeface="Arial" panose="020B0604020202020204" pitchFamily="34" charset="0"/>
              </a:rPr>
              <a:t>The </a:t>
            </a:r>
            <a:r>
              <a:rPr lang="en-US" altLang="en-US" dirty="0">
                <a:solidFill>
                  <a:schemeClr val="tx1"/>
                </a:solidFill>
                <a:highlight>
                  <a:srgbClr val="FFFF00"/>
                </a:highlight>
                <a:latin typeface="Arial" panose="020B0604020202020204" pitchFamily="34" charset="0"/>
                <a:cs typeface="Arial" panose="020B0604020202020204" pitchFamily="34" charset="0"/>
              </a:rPr>
              <a:t>means</a:t>
            </a:r>
            <a:r>
              <a:rPr lang="en-US" altLang="en-US" dirty="0">
                <a:solidFill>
                  <a:schemeClr val="tx1"/>
                </a:solidFill>
                <a:latin typeface="Arial" panose="020B0604020202020204" pitchFamily="34" charset="0"/>
                <a:cs typeface="Arial" panose="020B0604020202020204" pitchFamily="34" charset="0"/>
              </a:rPr>
              <a:t> by which an attack can occur</a:t>
            </a:r>
          </a:p>
          <a:p>
            <a:pPr>
              <a:defRPr/>
            </a:pPr>
            <a:r>
              <a:rPr lang="en-US" altLang="en-US" b="1" dirty="0">
                <a:solidFill>
                  <a:schemeClr val="tx1"/>
                </a:solidFill>
                <a:latin typeface="Arial" panose="020B0604020202020204" pitchFamily="34" charset="0"/>
                <a:cs typeface="Arial" panose="020B0604020202020204" pitchFamily="34" charset="0"/>
              </a:rPr>
              <a:t>Risk ( Threat vector + vulnerability )</a:t>
            </a:r>
          </a:p>
          <a:p>
            <a:pPr lvl="1">
              <a:defRPr/>
            </a:pPr>
            <a:r>
              <a:rPr lang="en-US" altLang="en-US" dirty="0">
                <a:solidFill>
                  <a:schemeClr val="tx1"/>
                </a:solidFill>
                <a:latin typeface="Arial" panose="020B0604020202020204" pitchFamily="34" charset="0"/>
                <a:cs typeface="Arial" panose="020B0604020202020204" pitchFamily="34" charset="0"/>
              </a:rPr>
              <a:t>A situation that </a:t>
            </a:r>
            <a:r>
              <a:rPr lang="en-US" altLang="en-US" dirty="0">
                <a:solidFill>
                  <a:schemeClr val="tx1"/>
                </a:solidFill>
                <a:highlight>
                  <a:srgbClr val="FFFF00"/>
                </a:highlight>
                <a:latin typeface="Arial" panose="020B0604020202020204" pitchFamily="34" charset="0"/>
                <a:cs typeface="Arial" panose="020B0604020202020204" pitchFamily="34" charset="0"/>
              </a:rPr>
              <a:t>involves exposure to some type of danger</a:t>
            </a:r>
          </a:p>
          <a:p>
            <a:pPr>
              <a:defRPr/>
            </a:pPr>
            <a:r>
              <a:rPr lang="en-US" altLang="en-US" dirty="0">
                <a:solidFill>
                  <a:schemeClr val="tx1"/>
                </a:solidFill>
                <a:latin typeface="Arial" panose="020B0604020202020204" pitchFamily="34" charset="0"/>
                <a:cs typeface="Arial" panose="020B0604020202020204" pitchFamily="34" charset="0"/>
              </a:rPr>
              <a:t>Risk response techniques:</a:t>
            </a:r>
          </a:p>
          <a:p>
            <a:pPr lvl="1">
              <a:defRPr/>
            </a:pPr>
            <a:r>
              <a:rPr lang="en-US" altLang="en-US" b="1" dirty="0">
                <a:solidFill>
                  <a:schemeClr val="tx1"/>
                </a:solidFill>
                <a:latin typeface="Arial" panose="020B0604020202020204" pitchFamily="34" charset="0"/>
                <a:cs typeface="Arial" panose="020B0604020202020204" pitchFamily="34" charset="0"/>
              </a:rPr>
              <a:t>Accept</a:t>
            </a:r>
            <a:r>
              <a:rPr lang="en-US" altLang="en-US" dirty="0">
                <a:solidFill>
                  <a:schemeClr val="tx1"/>
                </a:solidFill>
                <a:latin typeface="Arial" panose="020B0604020202020204" pitchFamily="34" charset="0"/>
                <a:cs typeface="Arial" panose="020B0604020202020204" pitchFamily="34" charset="0"/>
              </a:rPr>
              <a:t> – risk is acknowledged but </a:t>
            </a:r>
            <a:r>
              <a:rPr lang="en-US" altLang="en-US" dirty="0">
                <a:solidFill>
                  <a:schemeClr val="tx1"/>
                </a:solidFill>
                <a:highlight>
                  <a:srgbClr val="FFFF00"/>
                </a:highlight>
                <a:latin typeface="Arial" panose="020B0604020202020204" pitchFamily="34" charset="0"/>
                <a:cs typeface="Arial" panose="020B0604020202020204" pitchFamily="34" charset="0"/>
              </a:rPr>
              <a:t>no steps are taken to address it</a:t>
            </a:r>
          </a:p>
          <a:p>
            <a:pPr lvl="1">
              <a:defRPr/>
            </a:pPr>
            <a:r>
              <a:rPr lang="en-US" altLang="en-US" b="1" dirty="0">
                <a:solidFill>
                  <a:schemeClr val="tx1"/>
                </a:solidFill>
                <a:latin typeface="Arial" panose="020B0604020202020204" pitchFamily="34" charset="0"/>
                <a:cs typeface="Arial" panose="020B0604020202020204" pitchFamily="34" charset="0"/>
              </a:rPr>
              <a:t>Transfer </a:t>
            </a:r>
            <a:r>
              <a:rPr lang="en-US" altLang="en-US" dirty="0">
                <a:solidFill>
                  <a:schemeClr val="tx1"/>
                </a:solidFill>
                <a:latin typeface="Arial" panose="020B0604020202020204" pitchFamily="34" charset="0"/>
                <a:cs typeface="Arial" panose="020B0604020202020204" pitchFamily="34" charset="0"/>
              </a:rPr>
              <a:t>– transfer risk to a third party ( e.g. Laptop warranty , insurance )</a:t>
            </a:r>
          </a:p>
          <a:p>
            <a:pPr lvl="1">
              <a:defRPr/>
            </a:pPr>
            <a:r>
              <a:rPr lang="en-US" altLang="en-US" b="1" dirty="0">
                <a:solidFill>
                  <a:schemeClr val="tx1"/>
                </a:solidFill>
                <a:latin typeface="Arial" panose="020B0604020202020204" pitchFamily="34" charset="0"/>
                <a:cs typeface="Arial" panose="020B0604020202020204" pitchFamily="34" charset="0"/>
              </a:rPr>
              <a:t>Avoid</a:t>
            </a:r>
            <a:r>
              <a:rPr lang="en-US" altLang="en-US" dirty="0">
                <a:solidFill>
                  <a:schemeClr val="tx1"/>
                </a:solidFill>
                <a:latin typeface="Arial" panose="020B0604020202020204" pitchFamily="34" charset="0"/>
                <a:cs typeface="Arial" panose="020B0604020202020204" pitchFamily="34" charset="0"/>
              </a:rPr>
              <a:t> – </a:t>
            </a:r>
            <a:r>
              <a:rPr lang="en-US" altLang="en-US" dirty="0">
                <a:solidFill>
                  <a:schemeClr val="tx1"/>
                </a:solidFill>
                <a:highlight>
                  <a:srgbClr val="FFFF00"/>
                </a:highlight>
                <a:latin typeface="Arial" panose="020B0604020202020204" pitchFamily="34" charset="0"/>
                <a:cs typeface="Arial" panose="020B0604020202020204" pitchFamily="34" charset="0"/>
              </a:rPr>
              <a:t>identifying risk </a:t>
            </a:r>
            <a:r>
              <a:rPr lang="en-US" altLang="en-US" dirty="0">
                <a:solidFill>
                  <a:schemeClr val="tx1"/>
                </a:solidFill>
                <a:latin typeface="Arial" panose="020B0604020202020204" pitchFamily="34" charset="0"/>
                <a:cs typeface="Arial" panose="020B0604020202020204" pitchFamily="34" charset="0"/>
              </a:rPr>
              <a:t>but </a:t>
            </a:r>
            <a:r>
              <a:rPr lang="en-US" altLang="en-US" dirty="0">
                <a:solidFill>
                  <a:schemeClr val="tx1"/>
                </a:solidFill>
                <a:highlight>
                  <a:srgbClr val="FFFF00"/>
                </a:highlight>
                <a:latin typeface="Arial" panose="020B0604020202020204" pitchFamily="34" charset="0"/>
                <a:cs typeface="Arial" panose="020B0604020202020204" pitchFamily="34" charset="0"/>
              </a:rPr>
              <a:t>making the decision to not engage in the activity</a:t>
            </a:r>
          </a:p>
          <a:p>
            <a:pPr lvl="1">
              <a:defRPr/>
            </a:pPr>
            <a:r>
              <a:rPr lang="en-US" altLang="en-US" b="1" dirty="0">
                <a:solidFill>
                  <a:schemeClr val="tx1"/>
                </a:solidFill>
                <a:latin typeface="Arial" panose="020B0604020202020204" pitchFamily="34" charset="0"/>
                <a:cs typeface="Arial" panose="020B0604020202020204" pitchFamily="34" charset="0"/>
              </a:rPr>
              <a:t>Mitigate</a:t>
            </a:r>
            <a:r>
              <a:rPr lang="en-US" altLang="en-US" dirty="0">
                <a:solidFill>
                  <a:schemeClr val="tx1"/>
                </a:solidFill>
                <a:latin typeface="Arial" panose="020B0604020202020204" pitchFamily="34" charset="0"/>
                <a:cs typeface="Arial" panose="020B0604020202020204" pitchFamily="34" charset="0"/>
              </a:rPr>
              <a:t> – </a:t>
            </a:r>
            <a:r>
              <a:rPr lang="en-US" altLang="en-US" dirty="0">
                <a:solidFill>
                  <a:schemeClr val="tx1"/>
                </a:solidFill>
                <a:highlight>
                  <a:srgbClr val="FFFF00"/>
                </a:highlight>
                <a:latin typeface="Arial" panose="020B0604020202020204" pitchFamily="34" charset="0"/>
                <a:cs typeface="Arial" panose="020B0604020202020204" pitchFamily="34" charset="0"/>
              </a:rPr>
              <a:t>attempt to address risk by making the risk less serious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674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(4 of 4)</a:t>
            </a:r>
          </a:p>
        </p:txBody>
      </p:sp>
      <p:graphicFrame>
        <p:nvGraphicFramePr>
          <p:cNvPr id="5" name="Table 4"/>
          <p:cNvGraphicFramePr>
            <a:graphicFrameLocks noGrp="1"/>
          </p:cNvGraphicFramePr>
          <p:nvPr>
            <p:extLst>
              <p:ext uri="{D42A27DB-BD31-4B8C-83A1-F6EECF244321}">
                <p14:modId xmlns:p14="http://schemas.microsoft.com/office/powerpoint/2010/main" val="2517110911"/>
              </p:ext>
            </p:extLst>
          </p:nvPr>
        </p:nvGraphicFramePr>
        <p:xfrm>
          <a:off x="1143000" y="1905000"/>
          <a:ext cx="7236374" cy="3114040"/>
        </p:xfrm>
        <a:graphic>
          <a:graphicData uri="http://schemas.openxmlformats.org/drawingml/2006/table">
            <a:tbl>
              <a:tblPr firstRow="1" bandRow="1">
                <a:tableStyleId>{5C22544A-7EE6-4342-B048-85BDC9FD1C3A}</a:tableStyleId>
              </a:tblPr>
              <a:tblGrid>
                <a:gridCol w="1367394">
                  <a:extLst>
                    <a:ext uri="{9D8B030D-6E8A-4147-A177-3AD203B41FA5}">
                      <a16:colId xmlns:a16="http://schemas.microsoft.com/office/drawing/2014/main" val="20000"/>
                    </a:ext>
                  </a:extLst>
                </a:gridCol>
                <a:gridCol w="2734788">
                  <a:extLst>
                    <a:ext uri="{9D8B030D-6E8A-4147-A177-3AD203B41FA5}">
                      <a16:colId xmlns:a16="http://schemas.microsoft.com/office/drawing/2014/main" val="20001"/>
                    </a:ext>
                  </a:extLst>
                </a:gridCol>
                <a:gridCol w="3134192">
                  <a:extLst>
                    <a:ext uri="{9D8B030D-6E8A-4147-A177-3AD203B41FA5}">
                      <a16:colId xmlns:a16="http://schemas.microsoft.com/office/drawing/2014/main" val="20002"/>
                    </a:ext>
                  </a:extLst>
                </a:gridCol>
              </a:tblGrid>
              <a:tr h="370840">
                <a:tc>
                  <a:txBody>
                    <a:bodyPr/>
                    <a:lstStyle/>
                    <a:p>
                      <a:r>
                        <a:rPr lang="en-US" sz="1400" dirty="0">
                          <a:solidFill>
                            <a:schemeClr val="tx1"/>
                          </a:solidFill>
                          <a:latin typeface="Arial" panose="020B0604020202020204" pitchFamily="34" charset="0"/>
                          <a:cs typeface="Arial" panose="020B0604020202020204" pitchFamily="34" charset="0"/>
                        </a:rPr>
                        <a:t>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Example in Scooter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Example in information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Asset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Scooter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Employee</a:t>
                      </a:r>
                      <a:r>
                        <a:rPr lang="en-US" sz="1400" baseline="0" dirty="0">
                          <a:solidFill>
                            <a:schemeClr val="tx1"/>
                          </a:solidFill>
                          <a:latin typeface="Arial" panose="020B0604020202020204" pitchFamily="34" charset="0"/>
                          <a:cs typeface="Arial" panose="020B0604020202020204" pitchFamily="34" charset="0"/>
                        </a:rPr>
                        <a:t> database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Threat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Steal scooter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Steal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Threat 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Thief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Attacker,</a:t>
                      </a:r>
                      <a:r>
                        <a:rPr lang="en-US" sz="1400" baseline="0" dirty="0">
                          <a:solidFill>
                            <a:schemeClr val="tx1"/>
                          </a:solidFill>
                          <a:latin typeface="Arial" panose="020B0604020202020204" pitchFamily="34" charset="0"/>
                          <a:cs typeface="Arial" panose="020B0604020202020204" pitchFamily="34" charset="0"/>
                        </a:rPr>
                        <a:t> hurricane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Vulnerability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Hole in fence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Software defect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Attack vector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Climb</a:t>
                      </a:r>
                      <a:r>
                        <a:rPr lang="en-US" sz="1400" baseline="0" dirty="0">
                          <a:solidFill>
                            <a:schemeClr val="tx1"/>
                          </a:solidFill>
                          <a:latin typeface="Arial" panose="020B0604020202020204" pitchFamily="34" charset="0"/>
                          <a:cs typeface="Arial" panose="020B0604020202020204" pitchFamily="34" charset="0"/>
                        </a:rPr>
                        <a:t> through hole in fence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Access web server passwords through flaw in 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Likelihood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Probability of scooter stolen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Likelihood of</a:t>
                      </a:r>
                      <a:r>
                        <a:rPr lang="en-US" sz="1400" baseline="0" dirty="0">
                          <a:solidFill>
                            <a:schemeClr val="tx1"/>
                          </a:solidFill>
                          <a:latin typeface="Arial" panose="020B0604020202020204" pitchFamily="34" charset="0"/>
                          <a:cs typeface="Arial" panose="020B0604020202020204" pitchFamily="34" charset="0"/>
                        </a:rPr>
                        <a:t> virus infection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Stolen scooter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Virus infection or stolen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9524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80A9"/>
                </a:solidFill>
                <a:latin typeface="Arial" panose="020B0604020202020204" pitchFamily="34" charset="0"/>
                <a:cs typeface="Arial" panose="020B0604020202020204" pitchFamily="34" charset="0"/>
              </a:rPr>
              <a:t>Understanding the Importance of Information Security</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can be helpful in: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Preventing data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Thwarting 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Avoiding the legal consequences of not securing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Maintaining productivity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Foiling cyberterrorism</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29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Preventing Data Theft</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Preventing data from being stolen is often the primary objective of an organization’s information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Enterprise data theft involves stealing proprietary business information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Personal data theft involves stealing credit card numbers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431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045200" cy="2308324"/>
          </a:xfrm>
        </p:spPr>
        <p:txBody>
          <a:bodyPr/>
          <a:lstStyle/>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1.1</a:t>
            </a:r>
            <a:r>
              <a:rPr lang="en-US" altLang="en-US" sz="2000" b="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Describe the challenges of securing information</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1.2</a:t>
            </a:r>
            <a:r>
              <a:rPr lang="en-US" altLang="en-US" sz="2000" b="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Define information security and explain why it is important</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1.2 </a:t>
            </a:r>
            <a:r>
              <a:rPr lang="en-US" altLang="en-US" sz="2000" dirty="0">
                <a:solidFill>
                  <a:schemeClr val="tx1"/>
                </a:solidFill>
                <a:latin typeface="Arial" panose="020B0604020202020204" pitchFamily="34" charset="0"/>
                <a:cs typeface="Arial" panose="020B0604020202020204" pitchFamily="34" charset="0"/>
              </a:rPr>
              <a:t>Identify the types of attackers that are common today</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1.3</a:t>
            </a:r>
            <a:r>
              <a:rPr lang="en-US" altLang="en-US" sz="2000" b="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highlight>
                  <a:srgbClr val="FFFF00"/>
                </a:highlight>
                <a:latin typeface="Arial" panose="020B0604020202020204" pitchFamily="34" charset="0"/>
                <a:cs typeface="Arial" panose="020B0604020202020204" pitchFamily="34" charset="0"/>
              </a:rPr>
              <a:t>Describe the five basic principles of defense</a:t>
            </a:r>
          </a:p>
        </p:txBody>
      </p:sp>
      <p:sp>
        <p:nvSpPr>
          <p:cNvPr id="4"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772400" cy="234830"/>
          </a:xfrm>
        </p:spPr>
        <p:txBody>
          <a:bodyPr/>
          <a:lstStyle/>
          <a:p>
            <a:r>
              <a:rPr lang="en-US" sz="2800" b="1" dirty="0">
                <a:solidFill>
                  <a:srgbClr val="0080A9"/>
                </a:solidFill>
                <a:latin typeface="Arial" panose="020B0604020202020204" pitchFamily="34" charset="0"/>
                <a:cs typeface="Arial" panose="020B0604020202020204" pitchFamily="34" charset="0"/>
              </a:rPr>
              <a:t>Thwarting Identity Theft (Stop identity theft)	</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Stealing another person’s personal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Usually using it for financial gain</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Steal person’s 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a:t>
            </a:r>
            <a:r>
              <a:rPr lang="en-US" altLang="en-US" sz="100">
                <a:solidFill>
                  <a:schemeClr val="tx1"/>
                </a:solidFill>
                <a:latin typeface="Arial" panose="020B0604020202020204" pitchFamily="34" charset="0"/>
                <a:cs typeface="Arial" panose="020B0604020202020204" pitchFamily="34" charset="0"/>
              </a:rPr>
              <a:t> </a:t>
            </a:r>
            <a:r>
              <a:rPr lang="en-US" altLang="en-US" sz="2000">
                <a:solidFill>
                  <a:schemeClr val="tx1"/>
                </a:solidFill>
                <a:latin typeface="Arial" panose="020B0604020202020204" pitchFamily="34" charset="0"/>
                <a:cs typeface="Arial" panose="020B0604020202020204" pitchFamily="34" charset="0"/>
              </a:rPr>
              <a:t>N ( IC Number )</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Create new credit card account to charge purchases and leave them unpaid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File fraudulent tax returns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452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Avoiding Legal Consequences</a:t>
            </a:r>
          </a:p>
        </p:txBody>
      </p:sp>
      <p:sp>
        <p:nvSpPr>
          <p:cNvPr id="3" name="Content Placeholder 2"/>
          <p:cNvSpPr>
            <a:spLocks noGrp="1"/>
          </p:cNvSpPr>
          <p:nvPr>
            <p:ph idx="1"/>
          </p:nvPr>
        </p:nvSpPr>
        <p:spPr>
          <a:xfrm>
            <a:off x="365124" y="1538818"/>
            <a:ext cx="8550275" cy="260071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Laws protecting electronic data privacy: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Health Insurance Portability and Accountability Act of 1996 (H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Sarbanes-Oxley Act of 2002 (Sarbox)</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Gramm-Leach-Bliley Act (G</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L</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B</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Payment Card Industry Data Security Standard (P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I 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State notification and security laws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California’s Database Security Breach Notification Act (2003)</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124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Avoiding Legal Consequences</a:t>
            </a:r>
          </a:p>
        </p:txBody>
      </p:sp>
      <p:sp>
        <p:nvSpPr>
          <p:cNvPr id="3" name="Content Placeholder 2"/>
          <p:cNvSpPr>
            <a:spLocks noGrp="1"/>
          </p:cNvSpPr>
          <p:nvPr>
            <p:ph idx="1"/>
          </p:nvPr>
        </p:nvSpPr>
        <p:spPr>
          <a:xfrm>
            <a:off x="365124" y="1538818"/>
            <a:ext cx="8550275" cy="389337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Singapore Laws:</a:t>
            </a:r>
          </a:p>
          <a:p>
            <a:pPr lvl="1">
              <a:lnSpc>
                <a:spcPct val="100000"/>
              </a:lnSpc>
            </a:pPr>
            <a:r>
              <a:rPr lang="en-SG" altLang="en-US" sz="2000" dirty="0">
                <a:solidFill>
                  <a:schemeClr val="tx1"/>
                </a:solidFill>
                <a:latin typeface="Arial" panose="020B0604020202020204" pitchFamily="34" charset="0"/>
                <a:cs typeface="Arial" panose="020B0604020202020204" pitchFamily="34" charset="0"/>
              </a:rPr>
              <a:t>Data Privacy – the Personal Data Protection Act 2012 </a:t>
            </a:r>
          </a:p>
          <a:p>
            <a:pPr lvl="1">
              <a:lnSpc>
                <a:spcPct val="100000"/>
              </a:lnSpc>
            </a:pPr>
            <a:r>
              <a:rPr lang="en-SG" altLang="en-US" sz="2000" dirty="0">
                <a:solidFill>
                  <a:schemeClr val="tx1"/>
                </a:solidFill>
                <a:latin typeface="Arial" panose="020B0604020202020204" pitchFamily="34" charset="0"/>
                <a:cs typeface="Arial" panose="020B0604020202020204" pitchFamily="34" charset="0"/>
              </a:rPr>
              <a:t>Cybersecurity – the Cybersecurity Act 2018</a:t>
            </a:r>
          </a:p>
          <a:p>
            <a:pPr lvl="1">
              <a:lnSpc>
                <a:spcPct val="100000"/>
              </a:lnSpc>
            </a:pPr>
            <a:r>
              <a:rPr lang="en-SG" altLang="en-US" sz="2000" dirty="0">
                <a:solidFill>
                  <a:schemeClr val="tx1"/>
                </a:solidFill>
                <a:latin typeface="Arial" panose="020B0604020202020204" pitchFamily="34" charset="0"/>
                <a:cs typeface="Arial" panose="020B0604020202020204" pitchFamily="34" charset="0"/>
              </a:rPr>
              <a:t>Cybercrime – the Computer Misuse Act (Cap. 50A)</a:t>
            </a:r>
          </a:p>
          <a:p>
            <a:pPr lvl="1">
              <a:lnSpc>
                <a:spcPct val="100000"/>
              </a:lnSpc>
            </a:pPr>
            <a:endParaRPr lang="en-SG" altLang="en-US" sz="2000" dirty="0">
              <a:solidFill>
                <a:schemeClr val="tx1"/>
              </a:solidFill>
              <a:latin typeface="Arial" panose="020B0604020202020204" pitchFamily="34" charset="0"/>
              <a:cs typeface="Arial" panose="020B0604020202020204" pitchFamily="34" charset="0"/>
            </a:endParaRPr>
          </a:p>
          <a:p>
            <a:pPr>
              <a:spcBef>
                <a:spcPct val="0"/>
              </a:spcBef>
              <a:buNone/>
            </a:pPr>
            <a:r>
              <a:rPr lang="en-GB" altLang="en-US" b="1" dirty="0">
                <a:solidFill>
                  <a:srgbClr val="FF0000"/>
                </a:solidFill>
                <a:latin typeface="Times New Roman" panose="02020603050405020304" pitchFamily="18" charset="0"/>
              </a:rPr>
              <a:t>Disclaimer: Strictly for educational purposes.</a:t>
            </a:r>
          </a:p>
          <a:p>
            <a:pPr>
              <a:spcBef>
                <a:spcPct val="0"/>
              </a:spcBef>
              <a:buNone/>
            </a:pPr>
            <a:endParaRPr lang="en-GB" altLang="en-US" b="1" dirty="0">
              <a:solidFill>
                <a:srgbClr val="FF0000"/>
              </a:solidFill>
              <a:latin typeface="Times New Roman" panose="02020603050405020304" pitchFamily="18" charset="0"/>
            </a:endParaRPr>
          </a:p>
          <a:p>
            <a:pPr>
              <a:spcBef>
                <a:spcPct val="0"/>
              </a:spcBef>
              <a:buNone/>
            </a:pPr>
            <a:r>
              <a:rPr lang="en-GB" altLang="en-US" b="1" dirty="0">
                <a:solidFill>
                  <a:srgbClr val="FF0000"/>
                </a:solidFill>
                <a:latin typeface="Times New Roman" panose="02020603050405020304" pitchFamily="18" charset="0"/>
              </a:rPr>
              <a:t>Indemnity:</a:t>
            </a:r>
            <a:r>
              <a:rPr lang="en-GB" altLang="en-US" dirty="0">
                <a:solidFill>
                  <a:srgbClr val="FF0000"/>
                </a:solidFill>
                <a:latin typeface="Times New Roman" panose="02020603050405020304" pitchFamily="18" charset="0"/>
              </a:rPr>
              <a:t> We (SP) will not be responsible for your action. </a:t>
            </a:r>
            <a:r>
              <a:rPr lang="en-US" altLang="en-US" dirty="0">
                <a:solidFill>
                  <a:srgbClr val="FF0000"/>
                </a:solidFill>
                <a:latin typeface="Times New Roman" panose="02020603050405020304" pitchFamily="18" charset="0"/>
              </a:rPr>
              <a:t>You will keep the Singapore Polytechnic, its management, and servants fully indemnified against all claims, loss or damage whatsoever in respect of death, injury, disability or any loss or damage whatsoever arising from any cause in connection with the module/</a:t>
            </a:r>
            <a:r>
              <a:rPr lang="en-US" altLang="en-US" dirty="0" err="1">
                <a:solidFill>
                  <a:srgbClr val="FF0000"/>
                </a:solidFill>
                <a:latin typeface="Times New Roman" panose="02020603050405020304" pitchFamily="18" charset="0"/>
              </a:rPr>
              <a:t>programme</a:t>
            </a:r>
            <a:r>
              <a:rPr lang="en-US" altLang="en-US" dirty="0">
                <a:solidFill>
                  <a:srgbClr val="FF0000"/>
                </a:solidFill>
                <a:latin typeface="Times New Roman" panose="02020603050405020304" pitchFamily="18"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568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Maintaining Productivity</a:t>
            </a:r>
          </a:p>
        </p:txBody>
      </p:sp>
      <p:sp>
        <p:nvSpPr>
          <p:cNvPr id="3" name="Content Placeholder 2"/>
          <p:cNvSpPr>
            <a:spLocks noGrp="1"/>
          </p:cNvSpPr>
          <p:nvPr>
            <p:ph idx="1"/>
          </p:nvPr>
        </p:nvSpPr>
        <p:spPr>
          <a:xfrm>
            <a:off x="365125" y="1538818"/>
            <a:ext cx="8415338" cy="115416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Post-attack clean up diverts resources away from normal activities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Time, money, and other resources</a:t>
            </a:r>
          </a:p>
          <a:p>
            <a:pPr>
              <a:lnSpc>
                <a:spcPct val="100000"/>
              </a:lnSpc>
            </a:pPr>
            <a:r>
              <a:rPr lang="en-US" dirty="0">
                <a:solidFill>
                  <a:schemeClr val="tx1"/>
                </a:solidFill>
                <a:latin typeface="Arial" panose="020B0604020202020204" pitchFamily="34" charset="0"/>
                <a:cs typeface="Arial" panose="020B0604020202020204" pitchFamily="34" charset="0"/>
              </a:rPr>
              <a:t>Table 1-6 shows the cost of attacks</a:t>
            </a:r>
          </a:p>
        </p:txBody>
      </p:sp>
      <p:graphicFrame>
        <p:nvGraphicFramePr>
          <p:cNvPr id="5" name="Table 4"/>
          <p:cNvGraphicFramePr>
            <a:graphicFrameLocks noGrp="1"/>
          </p:cNvGraphicFramePr>
          <p:nvPr>
            <p:extLst>
              <p:ext uri="{D42A27DB-BD31-4B8C-83A1-F6EECF244321}">
                <p14:modId xmlns:p14="http://schemas.microsoft.com/office/powerpoint/2010/main" val="863912886"/>
              </p:ext>
            </p:extLst>
          </p:nvPr>
        </p:nvGraphicFramePr>
        <p:xfrm>
          <a:off x="533402" y="2900148"/>
          <a:ext cx="8247062" cy="2131200"/>
        </p:xfrm>
        <a:graphic>
          <a:graphicData uri="http://schemas.openxmlformats.org/drawingml/2006/table">
            <a:tbl>
              <a:tblPr firstRow="1" bandRow="1">
                <a:tableStyleId>{5C22544A-7EE6-4342-B048-85BDC9FD1C3A}</a:tableStyleId>
              </a:tblPr>
              <a:tblGrid>
                <a:gridCol w="1232320">
                  <a:extLst>
                    <a:ext uri="{9D8B030D-6E8A-4147-A177-3AD203B41FA5}">
                      <a16:colId xmlns:a16="http://schemas.microsoft.com/office/drawing/2014/main" val="20000"/>
                    </a:ext>
                  </a:extLst>
                </a:gridCol>
                <a:gridCol w="1421907">
                  <a:extLst>
                    <a:ext uri="{9D8B030D-6E8A-4147-A177-3AD203B41FA5}">
                      <a16:colId xmlns:a16="http://schemas.microsoft.com/office/drawing/2014/main" val="20001"/>
                    </a:ext>
                  </a:extLst>
                </a:gridCol>
                <a:gridCol w="1469305">
                  <a:extLst>
                    <a:ext uri="{9D8B030D-6E8A-4147-A177-3AD203B41FA5}">
                      <a16:colId xmlns:a16="http://schemas.microsoft.com/office/drawing/2014/main" val="20002"/>
                    </a:ext>
                  </a:extLst>
                </a:gridCol>
                <a:gridCol w="1515266">
                  <a:extLst>
                    <a:ext uri="{9D8B030D-6E8A-4147-A177-3AD203B41FA5}">
                      <a16:colId xmlns:a16="http://schemas.microsoft.com/office/drawing/2014/main" val="20003"/>
                    </a:ext>
                  </a:extLst>
                </a:gridCol>
                <a:gridCol w="1233754">
                  <a:extLst>
                    <a:ext uri="{9D8B030D-6E8A-4147-A177-3AD203B41FA5}">
                      <a16:colId xmlns:a16="http://schemas.microsoft.com/office/drawing/2014/main" val="20004"/>
                    </a:ext>
                  </a:extLst>
                </a:gridCol>
                <a:gridCol w="1374510">
                  <a:extLst>
                    <a:ext uri="{9D8B030D-6E8A-4147-A177-3AD203B41FA5}">
                      <a16:colId xmlns:a16="http://schemas.microsoft.com/office/drawing/2014/main" val="20005"/>
                    </a:ext>
                  </a:extLst>
                </a:gridCol>
              </a:tblGrid>
              <a:tr h="757452">
                <a:tc>
                  <a:txBody>
                    <a:bodyPr/>
                    <a:lstStyle/>
                    <a:p>
                      <a:r>
                        <a:rPr lang="en-US" sz="1400" dirty="0">
                          <a:solidFill>
                            <a:schemeClr val="tx1"/>
                          </a:solidFill>
                          <a:latin typeface="Arial" panose="020B0604020202020204" pitchFamily="34" charset="0"/>
                          <a:cs typeface="Arial" panose="020B0604020202020204" pitchFamily="34" charset="0"/>
                        </a:rPr>
                        <a:t>Number of total employees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Average</a:t>
                      </a:r>
                      <a:r>
                        <a:rPr lang="en-US" sz="1400" baseline="0" dirty="0">
                          <a:solidFill>
                            <a:schemeClr val="tx1"/>
                          </a:solidFill>
                          <a:latin typeface="Arial" panose="020B0604020202020204" pitchFamily="34" charset="0"/>
                          <a:cs typeface="Arial" panose="020B0604020202020204" pitchFamily="34" charset="0"/>
                        </a:rPr>
                        <a:t> hourly salary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Number of employees to combat 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Hours required to stop attack and clean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Total lost salaries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Total lost hours of productivity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3437">
                <a:tc>
                  <a:txBody>
                    <a:bodyPr/>
                    <a:lstStyle/>
                    <a:p>
                      <a:pPr algn="ctr"/>
                      <a:r>
                        <a:rPr lang="en-US" sz="1400" dirty="0">
                          <a:solidFill>
                            <a:schemeClr val="tx1"/>
                          </a:solidFill>
                          <a:latin typeface="Arial" panose="020B0604020202020204" pitchFamily="34" charset="0"/>
                          <a:cs typeface="Arial" panose="020B060402020202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43437">
                <a:tc>
                  <a:txBody>
                    <a:bodyPr/>
                    <a:lstStyle/>
                    <a:p>
                      <a:pPr algn="ctr"/>
                      <a:r>
                        <a:rPr lang="en-US" sz="1400" dirty="0">
                          <a:solidFill>
                            <a:schemeClr val="tx1"/>
                          </a:solidFill>
                          <a:latin typeface="Arial" panose="020B0604020202020204" pitchFamily="34" charset="0"/>
                          <a:cs typeface="Arial" panose="020B0604020202020204" pitchFamily="34" charset="0"/>
                        </a:rPr>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$17,050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3437">
                <a:tc>
                  <a:txBody>
                    <a:bodyPr/>
                    <a:lstStyle/>
                    <a:p>
                      <a:pPr algn="ctr"/>
                      <a:r>
                        <a:rPr lang="en-US" sz="1400" dirty="0">
                          <a:solidFill>
                            <a:schemeClr val="tx1"/>
                          </a:solidFill>
                          <a:latin typeface="Arial" panose="020B0604020202020204" pitchFamily="34" charset="0"/>
                          <a:cs typeface="Arial" panose="020B060402020202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$28,333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3437">
                <a:tc>
                  <a:txBody>
                    <a:bodyPr/>
                    <a:lstStyle/>
                    <a:p>
                      <a:pPr algn="ctr"/>
                      <a:r>
                        <a:rPr lang="en-US" sz="1400" dirty="0">
                          <a:solidFill>
                            <a:schemeClr val="tx1"/>
                          </a:solidFill>
                          <a:latin typeface="Arial" panose="020B0604020202020204" pitchFamily="34" charset="0"/>
                          <a:cs typeface="Arial" panose="020B0604020202020204" pitchFamily="3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$220,000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1293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143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Foiling Cyberterrorism</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Cyberterrorism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Any premeditated, politically motivated attack against information, computer systems, computer programs, and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Designed to:</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Cause panic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Provoke violence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Result in financial catastrophe</a:t>
            </a:r>
          </a:p>
          <a:p>
            <a:pPr>
              <a:lnSpc>
                <a:spcPct val="100000"/>
              </a:lnSpc>
            </a:pPr>
            <a:r>
              <a:rPr lang="en-US" altLang="en-US" dirty="0">
                <a:solidFill>
                  <a:schemeClr val="tx1"/>
                </a:solidFill>
                <a:latin typeface="Arial" panose="020B0604020202020204" pitchFamily="34" charset="0"/>
                <a:cs typeface="Arial" panose="020B0604020202020204" pitchFamily="34" charset="0"/>
              </a:rPr>
              <a:t>May be directed at targets such as the banking industry, military installations, power plants, air traffic control centers, and water systems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196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Who Are the Threat Actors?</a:t>
            </a: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Threat actor – a generic term used to describe </a:t>
            </a:r>
            <a:r>
              <a:rPr lang="en-US" dirty="0">
                <a:solidFill>
                  <a:schemeClr val="tx1"/>
                </a:solidFill>
                <a:highlight>
                  <a:srgbClr val="FFFF00"/>
                </a:highlight>
                <a:latin typeface="Arial" panose="020B0604020202020204" pitchFamily="34" charset="0"/>
                <a:cs typeface="Arial" panose="020B0604020202020204" pitchFamily="34" charset="0"/>
              </a:rPr>
              <a:t>individuals</a:t>
            </a:r>
            <a:r>
              <a:rPr lang="en-US" dirty="0">
                <a:solidFill>
                  <a:schemeClr val="tx1"/>
                </a:solidFill>
                <a:latin typeface="Arial" panose="020B0604020202020204" pitchFamily="34" charset="0"/>
                <a:cs typeface="Arial" panose="020B0604020202020204" pitchFamily="34" charset="0"/>
              </a:rPr>
              <a:t> who launch attacks against other users and their computers</a:t>
            </a:r>
          </a:p>
          <a:p>
            <a:pPr lvl="1">
              <a:lnSpc>
                <a:spcPct val="100000"/>
              </a:lnSpc>
            </a:pPr>
            <a:r>
              <a:rPr lang="en-US" sz="2000" dirty="0">
                <a:solidFill>
                  <a:schemeClr val="tx1"/>
                </a:solidFill>
                <a:latin typeface="Arial" panose="020B0604020202020204" pitchFamily="34" charset="0"/>
                <a:cs typeface="Arial" panose="020B0604020202020204" pitchFamily="34" charset="0"/>
              </a:rPr>
              <a:t>Most have a goal of </a:t>
            </a:r>
            <a:r>
              <a:rPr lang="en-US" sz="2000" dirty="0">
                <a:solidFill>
                  <a:schemeClr val="tx1"/>
                </a:solidFill>
                <a:highlight>
                  <a:srgbClr val="FFFF00"/>
                </a:highlight>
                <a:latin typeface="Arial" panose="020B0604020202020204" pitchFamily="34" charset="0"/>
                <a:cs typeface="Arial" panose="020B0604020202020204" pitchFamily="34" charset="0"/>
              </a:rPr>
              <a:t>financial gain</a:t>
            </a:r>
          </a:p>
          <a:p>
            <a:pPr>
              <a:lnSpc>
                <a:spcPct val="100000"/>
              </a:lnSpc>
            </a:pPr>
            <a:r>
              <a:rPr lang="en-US" dirty="0">
                <a:solidFill>
                  <a:schemeClr val="tx1"/>
                </a:solidFill>
                <a:latin typeface="Arial" panose="020B0604020202020204" pitchFamily="34" charset="0"/>
                <a:cs typeface="Arial" panose="020B0604020202020204" pitchFamily="34" charset="0"/>
              </a:rPr>
              <a:t>Financial cybercrime is often divided into two categories:</a:t>
            </a:r>
          </a:p>
          <a:p>
            <a:pPr lvl="1">
              <a:lnSpc>
                <a:spcPct val="100000"/>
              </a:lnSpc>
            </a:pPr>
            <a:r>
              <a:rPr lang="en-US" sz="2000" dirty="0">
                <a:solidFill>
                  <a:schemeClr val="tx1"/>
                </a:solidFill>
                <a:latin typeface="Arial" panose="020B0604020202020204" pitchFamily="34" charset="0"/>
                <a:cs typeface="Arial" panose="020B0604020202020204" pitchFamily="34" charset="0"/>
              </a:rPr>
              <a:t>First category focuses on individuals as the victims</a:t>
            </a:r>
          </a:p>
          <a:p>
            <a:pPr lvl="1">
              <a:lnSpc>
                <a:spcPct val="100000"/>
              </a:lnSpc>
            </a:pPr>
            <a:r>
              <a:rPr lang="en-US" sz="2000" dirty="0">
                <a:solidFill>
                  <a:schemeClr val="tx1"/>
                </a:solidFill>
                <a:latin typeface="Arial" panose="020B0604020202020204" pitchFamily="34" charset="0"/>
                <a:cs typeface="Arial" panose="020B0604020202020204" pitchFamily="34" charset="0"/>
              </a:rPr>
              <a:t>Second category focuses on enterprises and government</a:t>
            </a:r>
          </a:p>
          <a:p>
            <a:pPr>
              <a:lnSpc>
                <a:spcPct val="100000"/>
              </a:lnSpc>
            </a:pPr>
            <a:r>
              <a:rPr lang="en-US" dirty="0">
                <a:solidFill>
                  <a:schemeClr val="tx1"/>
                </a:solidFill>
                <a:latin typeface="Arial" panose="020B0604020202020204" pitchFamily="34" charset="0"/>
                <a:cs typeface="Arial" panose="020B0604020202020204" pitchFamily="34" charset="0"/>
              </a:rPr>
              <a:t>Different groups of threat actors can vary widely, based on:</a:t>
            </a:r>
          </a:p>
          <a:p>
            <a:pPr lvl="1">
              <a:lnSpc>
                <a:spcPct val="100000"/>
              </a:lnSpc>
            </a:pPr>
            <a:r>
              <a:rPr lang="en-US" sz="2000" dirty="0">
                <a:solidFill>
                  <a:schemeClr val="tx1"/>
                </a:solidFill>
                <a:latin typeface="Arial" panose="020B0604020202020204" pitchFamily="34" charset="0"/>
                <a:cs typeface="Arial" panose="020B0604020202020204" pitchFamily="34" charset="0"/>
              </a:rPr>
              <a:t>Attributes</a:t>
            </a:r>
          </a:p>
          <a:p>
            <a:pPr lvl="1">
              <a:lnSpc>
                <a:spcPct val="100000"/>
              </a:lnSpc>
            </a:pPr>
            <a:r>
              <a:rPr lang="en-US" sz="2000" dirty="0">
                <a:solidFill>
                  <a:schemeClr val="tx1"/>
                </a:solidFill>
                <a:latin typeface="Arial" panose="020B0604020202020204" pitchFamily="34" charset="0"/>
                <a:cs typeface="Arial" panose="020B0604020202020204" pitchFamily="34" charset="0"/>
              </a:rPr>
              <a:t>Funding and resources</a:t>
            </a:r>
          </a:p>
          <a:p>
            <a:pPr lvl="1">
              <a:lnSpc>
                <a:spcPct val="100000"/>
              </a:lnSpc>
            </a:pPr>
            <a:r>
              <a:rPr lang="en-US" sz="2000" dirty="0">
                <a:solidFill>
                  <a:schemeClr val="tx1"/>
                </a:solidFill>
                <a:latin typeface="Arial" panose="020B0604020202020204" pitchFamily="34" charset="0"/>
                <a:cs typeface="Arial" panose="020B0604020202020204" pitchFamily="34" charset="0"/>
              </a:rPr>
              <a:t>Whether internal or external to the enterprise or organization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Intent and motivation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749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Script Kiddies (1 of 2)</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Script kiddies </a:t>
            </a:r>
            <a:r>
              <a:rPr lang="en-US" altLang="en-US" dirty="0">
                <a:solidFill>
                  <a:schemeClr val="tx1"/>
                </a:solidFill>
                <a:latin typeface="Arial" panose="020B0604020202020204" pitchFamily="34" charset="0"/>
                <a:cs typeface="Arial" panose="020B0604020202020204" pitchFamily="34" charset="0"/>
              </a:rPr>
              <a:t>- individuals who want to attack computers yet they lack the knowledge of computers and network needed to do so</a:t>
            </a:r>
          </a:p>
          <a:p>
            <a:pPr>
              <a:lnSpc>
                <a:spcPct val="100000"/>
              </a:lnSpc>
            </a:pPr>
            <a:r>
              <a:rPr lang="en-US" altLang="en-US" dirty="0">
                <a:solidFill>
                  <a:schemeClr val="tx1"/>
                </a:solidFill>
                <a:latin typeface="Arial" panose="020B0604020202020204" pitchFamily="34" charset="0"/>
                <a:cs typeface="Arial" panose="020B0604020202020204" pitchFamily="34" charset="0"/>
              </a:rPr>
              <a:t>They download automated hacking software (scripts) from websites</a:t>
            </a:r>
          </a:p>
          <a:p>
            <a:pPr>
              <a:lnSpc>
                <a:spcPct val="100000"/>
              </a:lnSpc>
            </a:pPr>
            <a:r>
              <a:rPr lang="en-US" altLang="en-US" dirty="0">
                <a:solidFill>
                  <a:schemeClr val="tx1"/>
                </a:solidFill>
                <a:latin typeface="Arial" panose="020B0604020202020204" pitchFamily="34" charset="0"/>
                <a:cs typeface="Arial" panose="020B0604020202020204" pitchFamily="34" charset="0"/>
              </a:rPr>
              <a:t>Over 40 percent of attacks require low or no skills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795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Script Kiddies (2 of 2)</a:t>
            </a:r>
          </a:p>
        </p:txBody>
      </p:sp>
      <p:pic>
        <p:nvPicPr>
          <p:cNvPr id="6" name="Picture 5" descr="Figure 1.5 Skills needed for creating attacks. A pie chart shows the percentage of skills needed for creating attacks; the percentages are as follows: Moderate skills: 44; High skills: 15; No skills: 13; Low skills: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206" y="2071628"/>
            <a:ext cx="4931987" cy="29199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112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Hactivists</a:t>
            </a:r>
          </a:p>
        </p:txBody>
      </p:sp>
      <p:sp>
        <p:nvSpPr>
          <p:cNvPr id="3" name="Content Placeholder 2"/>
          <p:cNvSpPr>
            <a:spLocks noGrp="1"/>
          </p:cNvSpPr>
          <p:nvPr>
            <p:ph idx="1"/>
          </p:nvPr>
        </p:nvSpPr>
        <p:spPr>
          <a:xfrm>
            <a:off x="365125" y="1538818"/>
            <a:ext cx="8169275"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Hactivists - attackers who attack for ideological reasons that are generally not as well-defined as a cyberterrorist’s motivation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hactivist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Breaking into a website and changing the contents on the site to make a political statement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Disabling a website belonging to a bank because the bank stopped accepting payments that were deposited into accounts belonging to the hactivists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2923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Nation State Actors</a:t>
            </a:r>
          </a:p>
        </p:txBody>
      </p:sp>
      <p:sp>
        <p:nvSpPr>
          <p:cNvPr id="3" name="Content Placeholder 2"/>
          <p:cNvSpPr>
            <a:spLocks noGrp="1"/>
          </p:cNvSpPr>
          <p:nvPr>
            <p:ph idx="1"/>
          </p:nvPr>
        </p:nvSpPr>
        <p:spPr>
          <a:xfrm>
            <a:off x="365125" y="1538818"/>
            <a:ext cx="8169275" cy="2769989"/>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Nation state actor </a:t>
            </a:r>
            <a:r>
              <a:rPr lang="en-US" altLang="en-US" dirty="0">
                <a:solidFill>
                  <a:schemeClr val="tx1"/>
                </a:solidFill>
                <a:latin typeface="Arial" panose="020B0604020202020204" pitchFamily="34" charset="0"/>
                <a:cs typeface="Arial" panose="020B0604020202020204" pitchFamily="34" charset="0"/>
              </a:rPr>
              <a:t>- an attacker commissioned by the governments to attack enemies’ information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target foreign governments or even citizens of the government who are considered hostile or threatening</a:t>
            </a:r>
          </a:p>
          <a:p>
            <a:pPr lvl="1">
              <a:lnSpc>
                <a:spcPct val="100000"/>
              </a:lnSpc>
            </a:pPr>
            <a:r>
              <a:rPr lang="en-US" sz="2000" dirty="0">
                <a:solidFill>
                  <a:schemeClr val="tx1"/>
                </a:solidFill>
                <a:latin typeface="Arial" panose="020B0604020202020204" pitchFamily="34" charset="0"/>
                <a:cs typeface="Arial" panose="020B0604020202020204" pitchFamily="34" charset="0"/>
              </a:rPr>
              <a:t>Known for being well-resourced and highly trained</a:t>
            </a:r>
          </a:p>
          <a:p>
            <a:pPr>
              <a:lnSpc>
                <a:spcPct val="100000"/>
              </a:lnSpc>
            </a:pPr>
            <a:r>
              <a:rPr lang="en-US" altLang="en-US" b="1" dirty="0">
                <a:solidFill>
                  <a:schemeClr val="tx1"/>
                </a:solidFill>
                <a:latin typeface="Arial" panose="020B0604020202020204" pitchFamily="34" charset="0"/>
                <a:cs typeface="Arial" panose="020B0604020202020204" pitchFamily="34" charset="0"/>
              </a:rPr>
              <a:t>Advanced Persistent Threat (A</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a:solidFill>
                  <a:schemeClr val="tx1"/>
                </a:solidFill>
                <a:latin typeface="Arial" panose="020B0604020202020204" pitchFamily="34" charset="0"/>
                <a:cs typeface="Arial" panose="020B0604020202020204" pitchFamily="34" charset="0"/>
              </a:rPr>
              <a:t>P</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 multiyear intrusion campaign that targets highly sensitive economic, proprietary, or national security information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032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Challenges of Securing Information</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Securing information</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No simple solution ( Need to satisfy a lot of diff needs )</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Many different types of attacks</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Defending against attacks is often difficult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7602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Insiders</a:t>
            </a:r>
          </a:p>
        </p:txBody>
      </p:sp>
      <p:sp>
        <p:nvSpPr>
          <p:cNvPr id="3" name="Content Placeholder 2"/>
          <p:cNvSpPr>
            <a:spLocks noGrp="1"/>
          </p:cNvSpPr>
          <p:nvPr>
            <p:ph idx="1"/>
          </p:nvPr>
        </p:nvSpPr>
        <p:spPr>
          <a:xfrm>
            <a:off x="365125" y="1538818"/>
            <a:ext cx="7864475" cy="30623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Employees, contractors, and business partners</a:t>
            </a:r>
          </a:p>
          <a:p>
            <a:pPr>
              <a:lnSpc>
                <a:spcPct val="100000"/>
              </a:lnSpc>
            </a:pPr>
            <a:r>
              <a:rPr lang="en-US" altLang="en-US" dirty="0">
                <a:solidFill>
                  <a:schemeClr val="tx1"/>
                </a:solidFill>
                <a:latin typeface="Arial" panose="020B0604020202020204" pitchFamily="34" charset="0"/>
                <a:cs typeface="Arial" panose="020B0604020202020204" pitchFamily="34" charset="0"/>
              </a:rPr>
              <a:t>Over 58 percent of breaches attributed to insiders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insider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Health care worker may publicize celebrities’ health records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Disgruntled over upcoming job termination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Stock trader might conceal losses through fake transactions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Employees may be bribed or coerced into stealing data before moving to a new job</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2495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Other Threat Actors</a:t>
            </a:r>
          </a:p>
        </p:txBody>
      </p:sp>
      <p:graphicFrame>
        <p:nvGraphicFramePr>
          <p:cNvPr id="5" name="Table 4"/>
          <p:cNvGraphicFramePr>
            <a:graphicFrameLocks noGrp="1"/>
          </p:cNvGraphicFramePr>
          <p:nvPr>
            <p:extLst>
              <p:ext uri="{D42A27DB-BD31-4B8C-83A1-F6EECF244321}">
                <p14:modId xmlns:p14="http://schemas.microsoft.com/office/powerpoint/2010/main" val="1913435773"/>
              </p:ext>
            </p:extLst>
          </p:nvPr>
        </p:nvGraphicFramePr>
        <p:xfrm>
          <a:off x="1394348" y="1238532"/>
          <a:ext cx="6781800" cy="4790440"/>
        </p:xfrm>
        <a:graphic>
          <a:graphicData uri="http://schemas.openxmlformats.org/drawingml/2006/table">
            <a:tbl>
              <a:tblPr firstRow="1" bandRow="1">
                <a:tableStyleId>{5C22544A-7EE6-4342-B048-85BDC9FD1C3A}</a:tableStyleId>
              </a:tblPr>
              <a:tblGrid>
                <a:gridCol w="16954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sz="1400" dirty="0">
                          <a:solidFill>
                            <a:schemeClr val="tx1"/>
                          </a:solidFill>
                          <a:latin typeface="Arial" panose="020B0604020202020204" pitchFamily="34" charset="0"/>
                          <a:cs typeface="Arial" panose="020B0604020202020204" pitchFamily="34" charset="0"/>
                        </a:rPr>
                        <a:t>Threat 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Competitors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Launch</a:t>
                      </a:r>
                      <a:r>
                        <a:rPr lang="en-US" sz="1400" baseline="0" dirty="0">
                          <a:solidFill>
                            <a:schemeClr val="tx1"/>
                          </a:solidFill>
                          <a:latin typeface="Arial" panose="020B0604020202020204" pitchFamily="34" charset="0"/>
                          <a:cs typeface="Arial" panose="020B0604020202020204" pitchFamily="34" charset="0"/>
                        </a:rPr>
                        <a:t> attack against an opponent’s system to steal classified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Competitors may steal new product research or list of current customers to gain a competitive 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Organized crime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Moving from</a:t>
                      </a:r>
                      <a:r>
                        <a:rPr lang="en-US" sz="1400" baseline="0" dirty="0">
                          <a:solidFill>
                            <a:schemeClr val="tx1"/>
                          </a:solidFill>
                          <a:latin typeface="Arial" panose="020B0604020202020204" pitchFamily="34" charset="0"/>
                          <a:cs typeface="Arial" panose="020B0604020202020204" pitchFamily="34" charset="0"/>
                        </a:rPr>
                        <a:t> traditional criminal activities to more rewarding and less risky online attacks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Criminal networks are usually run by a small number of experienced online criminal networks</a:t>
                      </a:r>
                      <a:r>
                        <a:rPr lang="en-US" sz="1400" baseline="0" dirty="0">
                          <a:solidFill>
                            <a:schemeClr val="tx1"/>
                          </a:solidFill>
                          <a:latin typeface="Arial" panose="020B0604020202020204" pitchFamily="34" charset="0"/>
                          <a:cs typeface="Arial" panose="020B0604020202020204" pitchFamily="34" charset="0"/>
                        </a:rPr>
                        <a:t> who do not commit crimes themselves but act as entrepreneurs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Brokers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Sell</a:t>
                      </a:r>
                      <a:r>
                        <a:rPr lang="en-US" sz="1400" baseline="0" dirty="0">
                          <a:solidFill>
                            <a:schemeClr val="tx1"/>
                          </a:solidFill>
                          <a:latin typeface="Arial" panose="020B0604020202020204" pitchFamily="34" charset="0"/>
                          <a:cs typeface="Arial" panose="020B0604020202020204" pitchFamily="34" charset="0"/>
                        </a:rPr>
                        <a:t> their knowledge of a vulnerability to other attackers or governments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Individuals who uncover vulnerabilities do not report it to the software vendor but</a:t>
                      </a:r>
                      <a:r>
                        <a:rPr lang="en-US" sz="1400" baseline="0" dirty="0">
                          <a:solidFill>
                            <a:schemeClr val="tx1"/>
                          </a:solidFill>
                          <a:latin typeface="Arial" panose="020B0604020202020204" pitchFamily="34" charset="0"/>
                          <a:cs typeface="Arial" panose="020B0604020202020204" pitchFamily="34" charset="0"/>
                        </a:rPr>
                        <a:t> instead sell them to the highest bidder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Cyberterrorists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Attack a nation’s network and computer infrastructure to cause disruption and panic among</a:t>
                      </a:r>
                      <a:r>
                        <a:rPr lang="en-US" sz="1400" baseline="0" dirty="0">
                          <a:solidFill>
                            <a:schemeClr val="tx1"/>
                          </a:solidFill>
                          <a:latin typeface="Arial" panose="020B0604020202020204" pitchFamily="34" charset="0"/>
                          <a:cs typeface="Arial" panose="020B0604020202020204" pitchFamily="34" charset="0"/>
                        </a:rPr>
                        <a:t> citizens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Targets may include a small group of computers or networks that can affect the largest number</a:t>
                      </a:r>
                      <a:r>
                        <a:rPr lang="en-US" sz="1400" baseline="0" dirty="0">
                          <a:solidFill>
                            <a:schemeClr val="tx1"/>
                          </a:solidFill>
                          <a:latin typeface="Arial" panose="020B0604020202020204" pitchFamily="34" charset="0"/>
                          <a:cs typeface="Arial" panose="020B0604020202020204" pitchFamily="34" charset="0"/>
                        </a:rPr>
                        <a:t> of users, such as the computers that control the electrical power grid of a state or region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9031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Defending Against Attacks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Five fundamental security principles for defenses: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Layering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Diversity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Obscurity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Simplicity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6416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Layering</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must be created in layers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single defense mechanism may be easy to circumvent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Making it unlikely that an attacker can break through all defense layers</a:t>
            </a:r>
          </a:p>
          <a:p>
            <a:pPr>
              <a:lnSpc>
                <a:spcPct val="100000"/>
              </a:lnSpc>
            </a:pPr>
            <a:r>
              <a:rPr lang="en-US" altLang="en-US" dirty="0">
                <a:solidFill>
                  <a:schemeClr val="tx1"/>
                </a:solidFill>
                <a:latin typeface="Arial" panose="020B0604020202020204" pitchFamily="34" charset="0"/>
                <a:cs typeface="Arial" panose="020B0604020202020204" pitchFamily="34" charset="0"/>
              </a:rPr>
              <a:t>Layered security approach (also called defense-in-depth)</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useful in resisting a variety of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the most comprehensive protection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9007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Limiting</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Limiting access to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Reduces the threat against it</a:t>
            </a:r>
          </a:p>
          <a:p>
            <a:pPr>
              <a:lnSpc>
                <a:spcPct val="100000"/>
              </a:lnSpc>
            </a:pPr>
            <a:r>
              <a:rPr lang="en-US" altLang="en-US" dirty="0">
                <a:solidFill>
                  <a:schemeClr val="tx1"/>
                </a:solidFill>
                <a:latin typeface="Arial" panose="020B0604020202020204" pitchFamily="34" charset="0"/>
                <a:cs typeface="Arial" panose="020B0604020202020204" pitchFamily="34" charset="0"/>
              </a:rPr>
              <a:t>Only those who must use data should be granted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Should be limited to only what they need to do their job</a:t>
            </a:r>
          </a:p>
          <a:p>
            <a:pPr>
              <a:lnSpc>
                <a:spcPct val="100000"/>
              </a:lnSpc>
            </a:pPr>
            <a:r>
              <a:rPr lang="en-US" altLang="en-US" dirty="0">
                <a:solidFill>
                  <a:schemeClr val="tx1"/>
                </a:solidFill>
                <a:latin typeface="Arial" panose="020B0604020202020204" pitchFamily="34" charset="0"/>
                <a:cs typeface="Arial" panose="020B0604020202020204" pitchFamily="34" charset="0"/>
              </a:rPr>
              <a:t>Methods of limiting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Technology-based - such as file permissions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Procedural - such as prohibiting document removal from premises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81367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Diversity</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Closely related to layering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Layers must be different (diverse)</a:t>
            </a:r>
          </a:p>
          <a:p>
            <a:pPr>
              <a:lnSpc>
                <a:spcPct val="100000"/>
              </a:lnSpc>
            </a:pPr>
            <a:r>
              <a:rPr lang="en-US" altLang="en-US" dirty="0">
                <a:solidFill>
                  <a:schemeClr val="tx1"/>
                </a:solidFill>
                <a:latin typeface="Arial" panose="020B0604020202020204" pitchFamily="34" charset="0"/>
                <a:cs typeface="Arial" panose="020B0604020202020204" pitchFamily="34" charset="0"/>
              </a:rPr>
              <a:t>If attackers penetrate one layer: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Same techniques will be unsuccessful in breaking through other layers</a:t>
            </a:r>
          </a:p>
          <a:p>
            <a:pPr>
              <a:lnSpc>
                <a:spcPct val="100000"/>
              </a:lnSpc>
            </a:pPr>
            <a:r>
              <a:rPr lang="en-US" altLang="en-US" dirty="0">
                <a:solidFill>
                  <a:schemeClr val="tx1"/>
                </a:solidFill>
                <a:latin typeface="Arial" panose="020B0604020202020204" pitchFamily="34" charset="0"/>
                <a:cs typeface="Arial" panose="020B0604020202020204" pitchFamily="34" charset="0"/>
              </a:rPr>
              <a:t>Breaching one security layer does not compromise the whole system</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 of diversity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Using security products from different manufacturers</a:t>
            </a:r>
          </a:p>
          <a:p>
            <a:pPr lvl="1">
              <a:lnSpc>
                <a:spcPct val="100000"/>
              </a:lnSpc>
            </a:pPr>
            <a:r>
              <a:rPr lang="en-US" sz="2000" dirty="0">
                <a:solidFill>
                  <a:schemeClr val="tx1"/>
                </a:solidFill>
                <a:latin typeface="Arial" panose="020B0604020202020204" pitchFamily="34" charset="0"/>
                <a:cs typeface="Arial" panose="020B0604020202020204" pitchFamily="34" charset="0"/>
              </a:rPr>
              <a:t>Groups who are responsible for regulating access (control diversity) are different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8218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Obscurity</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Obscuring inside details to outsiders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 not revealing details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Type of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Operating system version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Brand of software used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Difficult for attacker to devise attack if system details are unknown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6866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Simplicity</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Nature of information security is complex</a:t>
            </a:r>
          </a:p>
          <a:p>
            <a:pPr>
              <a:lnSpc>
                <a:spcPct val="100000"/>
              </a:lnSpc>
            </a:pPr>
            <a:r>
              <a:rPr lang="en-US" altLang="en-US" dirty="0">
                <a:solidFill>
                  <a:schemeClr val="tx1"/>
                </a:solidFill>
                <a:latin typeface="Arial" panose="020B0604020202020204" pitchFamily="34" charset="0"/>
                <a:cs typeface="Arial" panose="020B0604020202020204" pitchFamily="34" charset="0"/>
              </a:rPr>
              <a:t>Complex security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difficult to understand and troubleshoot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Are often compromised for ease of use by trusted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A secure system should be simple from the inside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But complex from the outside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4679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Frameworks and Reference Architectures</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Industry-standard frameworks and reference architectures</a:t>
            </a:r>
          </a:p>
          <a:p>
            <a:pPr lvl="1">
              <a:lnSpc>
                <a:spcPct val="100000"/>
              </a:lnSpc>
            </a:pPr>
            <a:r>
              <a:rPr lang="en-US" sz="2000" dirty="0">
                <a:solidFill>
                  <a:schemeClr val="tx1"/>
                </a:solidFill>
                <a:latin typeface="Arial" panose="020B0604020202020204" pitchFamily="34" charset="0"/>
                <a:cs typeface="Arial" panose="020B0604020202020204" pitchFamily="34" charset="0"/>
              </a:rPr>
              <a:t>Provide a resource of how to create a secure IT environment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Give an overall program structure and security management guidance to implement and maintain an effective security program</a:t>
            </a:r>
          </a:p>
          <a:p>
            <a:pPr>
              <a:lnSpc>
                <a:spcPct val="100000"/>
              </a:lnSpc>
            </a:pPr>
            <a:r>
              <a:rPr lang="en-US" dirty="0">
                <a:solidFill>
                  <a:schemeClr val="tx1"/>
                </a:solidFill>
                <a:latin typeface="Arial" panose="020B0604020202020204" pitchFamily="34" charset="0"/>
                <a:cs typeface="Arial" panose="020B0604020202020204" pitchFamily="34" charset="0"/>
              </a:rPr>
              <a:t>Various frameworks/architectures are specific to a particular sector (industry-specific frameworks)</a:t>
            </a:r>
          </a:p>
          <a:p>
            <a:pPr lvl="1">
              <a:lnSpc>
                <a:spcPct val="100000"/>
              </a:lnSpc>
            </a:pPr>
            <a:r>
              <a:rPr lang="en-US" sz="2000" dirty="0">
                <a:solidFill>
                  <a:schemeClr val="tx1"/>
                </a:solidFill>
                <a:latin typeface="Arial" panose="020B0604020202020204" pitchFamily="34" charset="0"/>
                <a:cs typeface="Arial" panose="020B0604020202020204" pitchFamily="34" charset="0"/>
              </a:rPr>
              <a:t>Such as the financial industry</a:t>
            </a:r>
          </a:p>
          <a:p>
            <a:pPr>
              <a:lnSpc>
                <a:spcPct val="100000"/>
              </a:lnSpc>
            </a:pPr>
            <a:r>
              <a:rPr lang="en-US" dirty="0">
                <a:solidFill>
                  <a:schemeClr val="tx1"/>
                </a:solidFill>
                <a:latin typeface="Arial" panose="020B0604020202020204" pitchFamily="34" charset="0"/>
                <a:cs typeface="Arial" panose="020B0604020202020204" pitchFamily="34" charset="0"/>
              </a:rPr>
              <a:t>Some frameworks/architectures are domestic</a:t>
            </a:r>
          </a:p>
          <a:p>
            <a:pPr lvl="1">
              <a:lnSpc>
                <a:spcPct val="100000"/>
              </a:lnSpc>
            </a:pPr>
            <a:r>
              <a:rPr lang="en-US" sz="2000" dirty="0">
                <a:solidFill>
                  <a:schemeClr val="tx1"/>
                </a:solidFill>
                <a:latin typeface="Arial" panose="020B0604020202020204" pitchFamily="34" charset="0"/>
                <a:cs typeface="Arial" panose="020B0604020202020204" pitchFamily="34" charset="0"/>
              </a:rPr>
              <a:t>While other s are world wide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668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attacks have grown exponentially in recent years</a:t>
            </a:r>
          </a:p>
          <a:p>
            <a:pPr>
              <a:lnSpc>
                <a:spcPct val="100000"/>
              </a:lnSpc>
            </a:pPr>
            <a:r>
              <a:rPr lang="en-US" altLang="en-US" dirty="0">
                <a:solidFill>
                  <a:schemeClr val="tx1"/>
                </a:solidFill>
                <a:latin typeface="Arial" panose="020B0604020202020204" pitchFamily="34" charset="0"/>
                <a:cs typeface="Arial" panose="020B0604020202020204" pitchFamily="34" charset="0"/>
              </a:rPr>
              <a:t>There are many reasons for the high number of successful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It is difficult to defend against today’s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protects information’s integrity, confidentiality, and availability: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On devices that store, manipulate, and transmit information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Using products, people, and procedures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Today’s Security Attacks</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recent attacks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Remotely controlling a car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Tampering with aircraft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Yahoo accounts compromised by attackers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B flash drive malware/U</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B Killer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WINVote voting machine tampering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Vtech security breach</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Stolen data from the European Space Agency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fraud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Hyatt Hotels Corporation hacked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0270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Main goals of information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 data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Thwart 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Avoid legal consequences of not securing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 productivity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Foil cyberterrorism</a:t>
            </a:r>
          </a:p>
          <a:p>
            <a:pPr>
              <a:lnSpc>
                <a:spcPct val="100000"/>
              </a:lnSpc>
            </a:pPr>
            <a:r>
              <a:rPr lang="en-US" altLang="en-US" dirty="0">
                <a:solidFill>
                  <a:schemeClr val="tx1"/>
                </a:solidFill>
                <a:latin typeface="Arial" panose="020B0604020202020204" pitchFamily="34" charset="0"/>
                <a:cs typeface="Arial" panose="020B0604020202020204" pitchFamily="34" charset="0"/>
              </a:rPr>
              <a:t>Threat actors fall into several categories and exhibit different attributes</a:t>
            </a:r>
          </a:p>
          <a:p>
            <a:pPr>
              <a:lnSpc>
                <a:spcPct val="100000"/>
              </a:lnSpc>
            </a:pPr>
            <a:r>
              <a:rPr lang="en-US" altLang="en-US" dirty="0">
                <a:solidFill>
                  <a:schemeClr val="tx1"/>
                </a:solidFill>
                <a:latin typeface="Arial" panose="020B0604020202020204" pitchFamily="34" charset="0"/>
                <a:cs typeface="Arial" panose="020B0604020202020204" pitchFamily="34" charset="0"/>
              </a:rPr>
              <a:t>Although multiple defenses may be necessary to withstand the steps of an attack, these defenses should be based on five security principles: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Layering, limiting, diversity, obscurity, and simplicity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Reasons for Successful Attacks</a:t>
            </a:r>
          </a:p>
        </p:txBody>
      </p:sp>
      <p:sp>
        <p:nvSpPr>
          <p:cNvPr id="3" name="Content Placeholder 2"/>
          <p:cNvSpPr>
            <a:spLocks noGrp="1"/>
          </p:cNvSpPr>
          <p:nvPr>
            <p:ph idx="1"/>
          </p:nvPr>
        </p:nvSpPr>
        <p:spPr>
          <a:xfrm>
            <a:off x="567531" y="1752600"/>
            <a:ext cx="8415338" cy="2154436"/>
          </a:xfrm>
        </p:spPr>
        <p:txBody>
          <a:bodyPr/>
          <a:lstStyle/>
          <a:p>
            <a:pPr>
              <a:lnSpc>
                <a:spcPct val="100000"/>
              </a:lnSpc>
            </a:pPr>
            <a:r>
              <a:rPr lang="en-US" dirty="0">
                <a:solidFill>
                  <a:schemeClr val="tx1"/>
                </a:solidFill>
                <a:highlight>
                  <a:srgbClr val="FFFF00"/>
                </a:highlight>
                <a:latin typeface="Arial" panose="020B0604020202020204" pitchFamily="34" charset="0"/>
                <a:cs typeface="Arial" panose="020B0604020202020204" pitchFamily="34" charset="0"/>
              </a:rPr>
              <a:t>Widespread vulnerabilities </a:t>
            </a:r>
          </a:p>
          <a:p>
            <a:pPr>
              <a:lnSpc>
                <a:spcPct val="100000"/>
              </a:lnSpc>
            </a:pPr>
            <a:r>
              <a:rPr lang="en-US" dirty="0">
                <a:solidFill>
                  <a:schemeClr val="tx1"/>
                </a:solidFill>
                <a:highlight>
                  <a:srgbClr val="FFFF00"/>
                </a:highlight>
                <a:latin typeface="Arial" panose="020B0604020202020204" pitchFamily="34" charset="0"/>
                <a:cs typeface="Arial" panose="020B0604020202020204" pitchFamily="34" charset="0"/>
              </a:rPr>
              <a:t>Configuration issues</a:t>
            </a:r>
          </a:p>
          <a:p>
            <a:pPr>
              <a:lnSpc>
                <a:spcPct val="100000"/>
              </a:lnSpc>
            </a:pPr>
            <a:r>
              <a:rPr lang="en-US" dirty="0">
                <a:solidFill>
                  <a:schemeClr val="tx1"/>
                </a:solidFill>
                <a:highlight>
                  <a:srgbClr val="FFFF00"/>
                </a:highlight>
                <a:latin typeface="Arial" panose="020B0604020202020204" pitchFamily="34" charset="0"/>
                <a:cs typeface="Arial" panose="020B0604020202020204" pitchFamily="34" charset="0"/>
              </a:rPr>
              <a:t>Poorly designed software</a:t>
            </a:r>
          </a:p>
          <a:p>
            <a:pPr>
              <a:lnSpc>
                <a:spcPct val="100000"/>
              </a:lnSpc>
            </a:pPr>
            <a:r>
              <a:rPr lang="en-US" dirty="0">
                <a:solidFill>
                  <a:schemeClr val="tx1"/>
                </a:solidFill>
                <a:highlight>
                  <a:srgbClr val="FFFF00"/>
                </a:highlight>
                <a:latin typeface="Arial" panose="020B0604020202020204" pitchFamily="34" charset="0"/>
                <a:cs typeface="Arial" panose="020B0604020202020204" pitchFamily="34" charset="0"/>
              </a:rPr>
              <a:t>Hardware limitations</a:t>
            </a:r>
          </a:p>
          <a:p>
            <a:pPr>
              <a:lnSpc>
                <a:spcPct val="100000"/>
              </a:lnSpc>
            </a:pPr>
            <a:r>
              <a:rPr lang="en-US" dirty="0">
                <a:solidFill>
                  <a:schemeClr val="tx1"/>
                </a:solidFill>
                <a:highlight>
                  <a:srgbClr val="FFFF00"/>
                </a:highlight>
                <a:latin typeface="Arial" panose="020B0604020202020204" pitchFamily="34" charset="0"/>
                <a:cs typeface="Arial" panose="020B0604020202020204" pitchFamily="34" charset="0"/>
              </a:rPr>
              <a:t>Enterprise-based issues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09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Difficulties in Defending Against Attacks</a:t>
            </a:r>
          </a:p>
        </p:txBody>
      </p:sp>
      <p:graphicFrame>
        <p:nvGraphicFramePr>
          <p:cNvPr id="5" name="Table 4"/>
          <p:cNvGraphicFramePr>
            <a:graphicFrameLocks noGrp="1"/>
          </p:cNvGraphicFramePr>
          <p:nvPr>
            <p:extLst>
              <p:ext uri="{D42A27DB-BD31-4B8C-83A1-F6EECF244321}">
                <p14:modId xmlns:p14="http://schemas.microsoft.com/office/powerpoint/2010/main" val="3304821441"/>
              </p:ext>
            </p:extLst>
          </p:nvPr>
        </p:nvGraphicFramePr>
        <p:xfrm>
          <a:off x="1829938" y="1164609"/>
          <a:ext cx="6096000" cy="5029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249382">
                <a:tc>
                  <a:txBody>
                    <a:bodyPr/>
                    <a:lstStyle/>
                    <a:p>
                      <a:r>
                        <a:rPr lang="en-US" sz="1200" dirty="0">
                          <a:solidFill>
                            <a:schemeClr val="tx1"/>
                          </a:solidFill>
                          <a:latin typeface="Arial" panose="020B0604020202020204" pitchFamily="34" charset="0"/>
                          <a:cs typeface="Arial" panose="020B0604020202020204" pitchFamily="34" charset="0"/>
                        </a:rPr>
                        <a:t>Reason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Universally</a:t>
                      </a:r>
                      <a:r>
                        <a:rPr lang="en-US" sz="1200" baseline="0" dirty="0">
                          <a:solidFill>
                            <a:schemeClr val="tx1"/>
                          </a:solidFill>
                          <a:latin typeface="Arial" panose="020B0604020202020204" pitchFamily="34" charset="0"/>
                          <a:cs typeface="Arial" panose="020B0604020202020204" pitchFamily="34" charset="0"/>
                        </a:rPr>
                        <a:t> connected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Attackers from anywhere in the world can send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Increased speed of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Attackers can launch attacks against millions of computer within</a:t>
                      </a:r>
                      <a:r>
                        <a:rPr lang="en-US" sz="1200" baseline="0" dirty="0">
                          <a:solidFill>
                            <a:schemeClr val="tx1"/>
                          </a:solidFill>
                          <a:latin typeface="Arial" panose="020B0604020202020204" pitchFamily="34" charset="0"/>
                          <a:cs typeface="Arial" panose="020B0604020202020204" pitchFamily="34" charset="0"/>
                        </a:rPr>
                        <a:t> minutes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Greater sophistication</a:t>
                      </a:r>
                      <a:r>
                        <a:rPr lang="en-US" sz="1200" baseline="0" dirty="0">
                          <a:solidFill>
                            <a:schemeClr val="tx1"/>
                          </a:solidFill>
                          <a:latin typeface="Arial" panose="020B0604020202020204" pitchFamily="34" charset="0"/>
                          <a:cs typeface="Arial" panose="020B0604020202020204" pitchFamily="34" charset="0"/>
                        </a:rPr>
                        <a:t> of attacks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 tools vary their behavior so the same attack appears differently each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Availability and simplicity of attack</a:t>
                      </a:r>
                      <a:r>
                        <a:rPr lang="en-US" sz="1200" baseline="0" dirty="0">
                          <a:solidFill>
                            <a:schemeClr val="tx1"/>
                          </a:solidFill>
                          <a:latin typeface="Arial" panose="020B0604020202020204" pitchFamily="34" charset="0"/>
                          <a:cs typeface="Arial" panose="020B0604020202020204" pitchFamily="34" charset="0"/>
                        </a:rPr>
                        <a:t> tools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Attacks are no longer limited to highly skilled attackers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Faster detection of vulnerabilities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Attackers can discover security holes in hardware or software</a:t>
                      </a:r>
                      <a:r>
                        <a:rPr lang="en-US" sz="1200" baseline="0" dirty="0">
                          <a:solidFill>
                            <a:schemeClr val="tx1"/>
                          </a:solidFill>
                          <a:latin typeface="Arial" panose="020B0604020202020204" pitchFamily="34" charset="0"/>
                          <a:cs typeface="Arial" panose="020B0604020202020204" pitchFamily="34" charset="0"/>
                        </a:rPr>
                        <a:t> more quickly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81891">
                <a:tc>
                  <a:txBody>
                    <a:bodyPr/>
                    <a:lstStyle/>
                    <a:p>
                      <a:r>
                        <a:rPr lang="en-US" sz="1200" dirty="0">
                          <a:solidFill>
                            <a:schemeClr val="tx1"/>
                          </a:solidFill>
                          <a:latin typeface="Arial" panose="020B0604020202020204" pitchFamily="34" charset="0"/>
                          <a:cs typeface="Arial" panose="020B0604020202020204" pitchFamily="34" charset="0"/>
                        </a:rPr>
                        <a:t>Delays in security updating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Vendors are overwhelmed trying to keep pace updating their products against the latest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Weak security update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Many software products lack a means to distribute security updates in a timely fashion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Distributed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Attackers use thousands</a:t>
                      </a:r>
                      <a:r>
                        <a:rPr lang="en-US" sz="1200" baseline="0" dirty="0">
                          <a:solidFill>
                            <a:schemeClr val="tx1"/>
                          </a:solidFill>
                          <a:latin typeface="Arial" panose="020B0604020202020204" pitchFamily="34" charset="0"/>
                          <a:cs typeface="Arial" panose="020B0604020202020204" pitchFamily="34" charset="0"/>
                        </a:rPr>
                        <a:t> of computers in an attack against a single computer or network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Use of personal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Enterprises are having difficulty</a:t>
                      </a:r>
                      <a:r>
                        <a:rPr lang="en-US" sz="1200" baseline="0" dirty="0">
                          <a:solidFill>
                            <a:schemeClr val="tx1"/>
                          </a:solidFill>
                          <a:latin typeface="Arial" panose="020B0604020202020204" pitchFamily="34" charset="0"/>
                          <a:cs typeface="Arial" panose="020B0604020202020204" pitchFamily="34" charset="0"/>
                        </a:rPr>
                        <a:t> providing security for a wide array of personal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415636">
                <a:tc>
                  <a:txBody>
                    <a:bodyPr/>
                    <a:lstStyle/>
                    <a:p>
                      <a:r>
                        <a:rPr lang="en-US" sz="1200" dirty="0">
                          <a:solidFill>
                            <a:schemeClr val="tx1"/>
                          </a:solidFill>
                          <a:latin typeface="Arial" panose="020B0604020202020204" pitchFamily="34" charset="0"/>
                          <a:cs typeface="Arial" panose="020B0604020202020204" pitchFamily="34" charset="0"/>
                        </a:rPr>
                        <a:t>User confusion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Users are required to make difficult security</a:t>
                      </a:r>
                      <a:r>
                        <a:rPr lang="en-US" sz="1200" baseline="0" dirty="0">
                          <a:solidFill>
                            <a:schemeClr val="tx1"/>
                          </a:solidFill>
                          <a:latin typeface="Arial" panose="020B0604020202020204" pitchFamily="34" charset="0"/>
                          <a:cs typeface="Arial" panose="020B0604020202020204" pitchFamily="34" charset="0"/>
                        </a:rPr>
                        <a:t> decisions with little or no instruction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0633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Information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Before defense is possible, one must understand: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Exactly what security 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How security relates to information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terminology that relates to information security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6866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Understanding Security</a:t>
            </a:r>
          </a:p>
        </p:txBody>
      </p:sp>
      <p:sp>
        <p:nvSpPr>
          <p:cNvPr id="3" name="Content Placeholder 2"/>
          <p:cNvSpPr>
            <a:spLocks noGrp="1"/>
          </p:cNvSpPr>
          <p:nvPr>
            <p:ph idx="1"/>
          </p:nvPr>
        </p:nvSpPr>
        <p:spPr>
          <a:xfrm>
            <a:off x="365124" y="1538819"/>
            <a:ext cx="8702675" cy="196638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Security is:</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To be free from danger is the goal</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The process that achieves that freedom</a:t>
            </a:r>
          </a:p>
          <a:p>
            <a:pPr>
              <a:lnSpc>
                <a:spcPct val="100000"/>
              </a:lnSpc>
            </a:pPr>
            <a:r>
              <a:rPr lang="en-US" altLang="en-US" dirty="0">
                <a:solidFill>
                  <a:schemeClr val="tx1"/>
                </a:solidFill>
                <a:latin typeface="Arial" panose="020B0604020202020204" pitchFamily="34" charset="0"/>
                <a:cs typeface="Arial" panose="020B0604020202020204" pitchFamily="34" charset="0"/>
              </a:rPr>
              <a:t>As security is increased, convenience is often decreased</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The more secure something is, the less convenient it may become to use</a:t>
            </a:r>
          </a:p>
        </p:txBody>
      </p:sp>
      <p:pic>
        <p:nvPicPr>
          <p:cNvPr id="5" name="Picture 4" descr="Figure 1.2 Relationship of security to convenience. An illustration shows an upward facing arrow labeled security and a downward facing arrow labeled convenience. The opposite pointing arrows denote the inverse relationship of security to conveni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4808" y="3723652"/>
            <a:ext cx="4240784" cy="227354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751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(1 of 4)</a:t>
            </a:r>
          </a:p>
        </p:txBody>
      </p:sp>
      <p:sp>
        <p:nvSpPr>
          <p:cNvPr id="3" name="Content Placeholder 2"/>
          <p:cNvSpPr>
            <a:spLocks noGrp="1"/>
          </p:cNvSpPr>
          <p:nvPr>
            <p:ph idx="1"/>
          </p:nvPr>
        </p:nvSpPr>
        <p:spPr>
          <a:xfrm>
            <a:off x="365125" y="1538818"/>
            <a:ext cx="8245475" cy="284693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Information security </a:t>
            </a:r>
            <a:r>
              <a:rPr lang="en-US" altLang="en-US" dirty="0">
                <a:solidFill>
                  <a:schemeClr val="tx1"/>
                </a:solidFill>
                <a:latin typeface="Arial" panose="020B0604020202020204" pitchFamily="34" charset="0"/>
                <a:cs typeface="Arial" panose="020B0604020202020204" pitchFamily="34" charset="0"/>
              </a:rPr>
              <a:t>- the tasks of securing information that is in a digital format: </a:t>
            </a:r>
            <a:r>
              <a:rPr lang="en-US" altLang="en-US" dirty="0">
                <a:solidFill>
                  <a:schemeClr val="tx1"/>
                </a:solidFill>
                <a:highlight>
                  <a:srgbClr val="FFFF00"/>
                </a:highlight>
                <a:latin typeface="Arial" panose="020B0604020202020204" pitchFamily="34" charset="0"/>
                <a:cs typeface="Arial" panose="020B0604020202020204" pitchFamily="34" charset="0"/>
              </a:rPr>
              <a:t>( Protect data in digital format )</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Manipulated by a microprocessor</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Preserved on a storage device</a:t>
            </a:r>
          </a:p>
          <a:p>
            <a:pPr lvl="1">
              <a:lnSpc>
                <a:spcPct val="100000"/>
              </a:lnSpc>
            </a:pPr>
            <a:r>
              <a:rPr lang="en-US" altLang="en-US" sz="2000" dirty="0">
                <a:solidFill>
                  <a:schemeClr val="tx1"/>
                </a:solidFill>
                <a:highlight>
                  <a:srgbClr val="FFFF00"/>
                </a:highlight>
                <a:latin typeface="Arial" panose="020B0604020202020204" pitchFamily="34" charset="0"/>
                <a:cs typeface="Arial" panose="020B0604020202020204" pitchFamily="34" charset="0"/>
              </a:rPr>
              <a:t>Transmitted over a network</a:t>
            </a:r>
          </a:p>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goal - to ensure that protective measures are properly implemented to </a:t>
            </a:r>
            <a:r>
              <a:rPr lang="en-US" altLang="en-US" dirty="0">
                <a:solidFill>
                  <a:schemeClr val="tx1"/>
                </a:solidFill>
                <a:highlight>
                  <a:srgbClr val="FFFF00"/>
                </a:highlight>
                <a:latin typeface="Arial" panose="020B0604020202020204" pitchFamily="34" charset="0"/>
                <a:cs typeface="Arial" panose="020B0604020202020204" pitchFamily="34" charset="0"/>
              </a:rPr>
              <a:t>ward off attacks </a:t>
            </a:r>
            <a:r>
              <a:rPr lang="en-US" altLang="en-US" dirty="0">
                <a:solidFill>
                  <a:schemeClr val="tx1"/>
                </a:solidFill>
                <a:latin typeface="Arial" panose="020B0604020202020204" pitchFamily="34" charset="0"/>
                <a:cs typeface="Arial" panose="020B0604020202020204" pitchFamily="34" charset="0"/>
              </a:rPr>
              <a:t>and </a:t>
            </a:r>
            <a:r>
              <a:rPr lang="en-US" altLang="en-US" dirty="0">
                <a:solidFill>
                  <a:schemeClr val="tx1"/>
                </a:solidFill>
                <a:highlight>
                  <a:srgbClr val="FFFF00"/>
                </a:highlight>
                <a:latin typeface="Arial" panose="020B0604020202020204" pitchFamily="34" charset="0"/>
                <a:cs typeface="Arial" panose="020B0604020202020204" pitchFamily="34" charset="0"/>
              </a:rPr>
              <a:t>prevent the total collapse of the system</a:t>
            </a:r>
            <a:r>
              <a:rPr lang="en-US" altLang="en-US" dirty="0">
                <a:solidFill>
                  <a:schemeClr val="tx1"/>
                </a:solidFill>
                <a:latin typeface="Arial" panose="020B0604020202020204" pitchFamily="34" charset="0"/>
                <a:cs typeface="Arial" panose="020B0604020202020204" pitchFamily="34" charset="0"/>
              </a:rPr>
              <a:t> when a successful attack occurs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68494782"/>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15190</TotalTime>
  <Words>4154</Words>
  <Application>Microsoft Office PowerPoint</Application>
  <PresentationFormat>On-screen Show (4:3)</PresentationFormat>
  <Paragraphs>381</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ISEC Lecture 1 Information Security &amp; Challenges</vt:lpstr>
      <vt:lpstr>Objectives</vt:lpstr>
      <vt:lpstr>Challenges of Securing Information</vt:lpstr>
      <vt:lpstr>Today’s Security Attacks</vt:lpstr>
      <vt:lpstr>Reasons for Successful Attacks</vt:lpstr>
      <vt:lpstr>Difficulties in Defending Against Attacks</vt:lpstr>
      <vt:lpstr>What is Information Security?</vt:lpstr>
      <vt:lpstr>Understanding Security</vt:lpstr>
      <vt:lpstr>Defining Information Security (1 of 4)</vt:lpstr>
      <vt:lpstr>Defining Information Security (2 of 4) </vt:lpstr>
      <vt:lpstr>Defining Information Security (3 of 4)</vt:lpstr>
      <vt:lpstr>Defining Information Security (4 of 4)</vt:lpstr>
      <vt:lpstr>Breach of Security : An example</vt:lpstr>
      <vt:lpstr>Information Security Terminology (1 of 4)</vt:lpstr>
      <vt:lpstr>Information Security Terminology (2 of 4)</vt:lpstr>
      <vt:lpstr>Information Security Terminology (3 of 4)</vt:lpstr>
      <vt:lpstr>Information Security Terminology (4 of 4)</vt:lpstr>
      <vt:lpstr>Understanding the Importance of Information Security</vt:lpstr>
      <vt:lpstr>Preventing Data Theft</vt:lpstr>
      <vt:lpstr>Thwarting Identity Theft (Stop identity theft) </vt:lpstr>
      <vt:lpstr>Avoiding Legal Consequences</vt:lpstr>
      <vt:lpstr>Avoiding Legal Consequences</vt:lpstr>
      <vt:lpstr>Maintaining Productivity</vt:lpstr>
      <vt:lpstr>Foiling Cyberterrorism</vt:lpstr>
      <vt:lpstr>Who Are the Threat Actors?</vt:lpstr>
      <vt:lpstr>Script Kiddies (1 of 2)</vt:lpstr>
      <vt:lpstr>Script Kiddies (2 of 2)</vt:lpstr>
      <vt:lpstr>Hactivists</vt:lpstr>
      <vt:lpstr>Nation State Actors</vt:lpstr>
      <vt:lpstr>Insiders</vt:lpstr>
      <vt:lpstr>Other Threat Actors</vt:lpstr>
      <vt:lpstr>Defending Against Attacks</vt:lpstr>
      <vt:lpstr>Layering</vt:lpstr>
      <vt:lpstr>Limiting</vt:lpstr>
      <vt:lpstr>Diversity</vt:lpstr>
      <vt:lpstr>Obscurity</vt:lpstr>
      <vt:lpstr>Simplicity</vt:lpstr>
      <vt:lpstr>Frameworks and Reference Architectures</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Leonard _Bored</cp:lastModifiedBy>
  <cp:revision>611</cp:revision>
  <cp:lastPrinted>2010-11-12T17:54:40Z</cp:lastPrinted>
  <dcterms:created xsi:type="dcterms:W3CDTF">2007-02-15T20:50:52Z</dcterms:created>
  <dcterms:modified xsi:type="dcterms:W3CDTF">2021-10-21T06:50:14Z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