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37"/>
  </p:notesMasterIdLst>
  <p:handoutMasterIdLst>
    <p:handoutMasterId r:id="rId38"/>
  </p:handoutMasterIdLst>
  <p:sldIdLst>
    <p:sldId id="349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74" r:id="rId30"/>
    <p:sldId id="375" r:id="rId31"/>
    <p:sldId id="376" r:id="rId32"/>
    <p:sldId id="377" r:id="rId33"/>
    <p:sldId id="378" r:id="rId34"/>
    <p:sldId id="379" r:id="rId35"/>
    <p:sldId id="307" r:id="rId36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C91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6279" autoAdjust="0"/>
  </p:normalViewPr>
  <p:slideViewPr>
    <p:cSldViewPr>
      <p:cViewPr varScale="1">
        <p:scale>
          <a:sx n="68" d="100"/>
          <a:sy n="68" d="100"/>
        </p:scale>
        <p:origin x="665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"/>
            <a:ext cx="5667594" cy="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ISEC Lecture 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5a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Management</a:t>
            </a:r>
            <a:endParaRPr lang="en-US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1272656"/>
          </a:xfrm>
        </p:spPr>
        <p:txBody>
          <a:bodyPr/>
          <a:lstStyle/>
          <a:p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Ref: Textbook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 11 - Authentication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Account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(2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2165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attack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used by most password attacks today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steal file of password digests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with their own digests they have created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password attacks include: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Brute force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Rainbow tables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collections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9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(3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40010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Brute force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possible combination of letters, numbers, and characters used to create encrypted passwords and matched against stolen file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Slowest, most thorough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lvl="1">
              <a:lnSpc>
                <a:spcPct val="100000"/>
              </a:lnSpc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NTLM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Technology LAN Manager) hash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attacker who can steal the digest of an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NTLM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would not need to try to break it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would simply pretend to be the user and send that hash to the remote system to then be authenticated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a pass the hash attack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(4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788275" cy="46935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Attack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more targeted brute force attack that uses placeholders for characters in certain positions of the password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that can be entered in a mask attack include: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length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set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Skips (nonsensical combinations)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Attack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Conducts a statistical analysis on the stolen passwords that is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used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mask to break the largest number of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082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(5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ine 1: left bracket, asterisk, right bracket, length statistics. Line 2: left bracket, +, right bracket, 8, colon, 62%, 6 1 2 5 2 2. Line 3: left bracket, +, right bracket, 6, colon, 18%, 1 8 3 3 0 7. Line 4: left bracket, +, right bracket, 7, colon, 14%, 1 4 6 1 5 2. Line 5: left bracket, +, right bracket, 5, colon, 02%, 2 6 4 3 8. Line 6: left bracket, +, right bracket, 4, colon, 01%, 1 5 0 8 8. Line 7: left bracket, +, right bracket, 3 colon, 00% 2 4 9 7. Line 8: left bracket, +, right bracket, 2 colon, 00%, 3 0 8. Line 9: left bracket, +, right bracket, 1, colon, 00%, 1 1 3. Line 10: blank. Line 11: left bracket, asterisk, right bracket, c h a r set statistics. Line 12: left bracket, +, right bracket, lower p h a n u m, colon, 47%, 4 7 0 5 8 0. Line 13: left bracket, +, right bracket, lower alpha, colon, 46%, 4 5 9 2 0 8. Line 14: numeric, colon, 05%, 5 6 6 3 7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1" y="2202659"/>
            <a:ext cx="3409686" cy="2592890"/>
          </a:xfrm>
          <a:prstGeom prst="rect">
            <a:avLst/>
          </a:prstGeom>
        </p:spPr>
      </p:pic>
      <p:pic>
        <p:nvPicPr>
          <p:cNvPr id="7" name="Picture 6" descr="Line 1: left bracket, asterisk, right bracket, advanced mask statistics, ellipsis. Line 1: left bracket, +, right bracket, ? 1 ? 1? 1 ? 1? 1 ? 1 ? 1 ? 1, colon, 04%, 6 8 8 0 5 3. Line 2: left bracket, +, right bracket, ? 1 ? 1? 1 ? 1? 1 ? 1, colon, 04%, 6 0 1 2 5 7. Line 3: left bracket, +, right bracket, ? 1 ? 1? 1 ? 1? 1 ? 1 ? 1, colon, 04%, 5 8 5 0 9 3. Line 4: left bracket, +, right bracket, ? 1 ? 1 ? 1? 1 ? 1? 1 ? 1 ? 1 ? 1, colon, 03%, 5 1 6 8 6 2. Line 5: left bracket, +, right bracket, ? d ? d ? d ? d ? d ? d ? d, colon, 03%, 4 8 7 4 3 7. Line 6: left bracket, +, right bracket, ? d ? d ? d ? d ? d ? d ? d ? d ? d ? d, colon, 03%, 4 7 8 2 2 4. Line 7: left bracket, +, right bracket, ? d ? d ? d ? d ? d ? d ? d ? d, colon, 02%, 4 2 8 3 0 6. Line 8: left bracket, +, right bracket, ? 1 ? 1 ? 1 ? 1 ? 1 ? 1 ? d ? d, colon, 02%, 4 2 0 3 2 6. Line 9: left bracket, +, right bracket, ? 1 ? 1 ? 1 ? 1 ? 1 ? 1 ? 1 ? 1 ? 1 ? 1, colon, 02%, 4 1 6 9 6 1. Line 10: left bracket, +, right bracket, ? d ? d ? d ? d ? d ? d, colon, 02%, 3 9 0 5 4 6. Line 11: left bracket, +, right bracket, ? d ? d ? d ? d ? d ? d ? d ? d ? d ? d, colon, 02%, 3 0 7 5 4 0. Line 12: left bracket, +, right bracket, ? 1 ? 1 ? 1 ? 1 ? 1 ? d ? d, colon, 02%, 2 9 2 3 1 8. Line 13: left bracket, +, right bracket, ? 1 ? 1 ? 1 ? 1 ? 1 ? 1 ? 1 ? d ? d, colon, 01%, 2 7 3 6 4 0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83" y="2202659"/>
            <a:ext cx="3406210" cy="25894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41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(6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44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Attack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creates digests of common dictionary words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Compares against stolen digest file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Pre-image attack - a dictionary attack that uses a set of dictionary words and compares it with the stolen digests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Birthday attack - the search for any two digests that are the same</a:t>
            </a:r>
          </a:p>
        </p:txBody>
      </p:sp>
      <p:pic>
        <p:nvPicPr>
          <p:cNvPr id="5" name="Picture 4" descr="Figure 11-4 Dictionary attack. An illustration shows the process of a Dictionary attack. Simple words are chosen from a Dictionary; the attack creates a digest and a dictionary word digest is compiled. The dictionary word digest is compared to the password digest to find a suitable match. 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14" y="4241096"/>
            <a:ext cx="4937760" cy="18775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133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(7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08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Rainbow Tables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large pregenerated data set of candidate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digests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Rainbow table advantages over other attack methods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repeatedly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than dictionary attacks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memory on the attacking machine is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37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314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Collections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2009, an attacker used an SQL injection attack and more than 32 million user passwords (in cleartext) were stolen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passwords provided two key elements for password attacks: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Gave attackers a large corpus of real-world passwords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provided attackers advanced insight into the strategic thinking of how users create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25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08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passwords from attacks depends upon the user as well as the enterprise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user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involves properly managing passwords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enterprise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involves protecting password digests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410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625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Passwords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critical factor in a strong password is length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to having long passwords, other recommendations are: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passwords that consist of dictionary words or phonetic words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repeat characters or use sequences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birthdays, family member names, pet names, addresses, or any personal information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use non-keyboard characters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holding down the ALT key while typing a number on the numeric keypad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363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(3 of 5)</a:t>
            </a:r>
          </a:p>
        </p:txBody>
      </p:sp>
      <p:pic>
        <p:nvPicPr>
          <p:cNvPr id="6" name="Picture 5" descr="Figure 11-5 Windows character map. Windows character map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458468"/>
            <a:ext cx="3456432" cy="39410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889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6155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11.1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different types of authentication credentials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(4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7551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managers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 for securing passwords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basic types of password manager: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generators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vaults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management applications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Password Digests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method is to use salts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a random string that is used in hash algorithms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 can be protected by adding a random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user’s cleartext password before it is hashed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dictionary attacks and brute force attacks much slower and limit the impact of rainbow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39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(5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327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Password Digests (continued)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method is to use key stretching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specialized password hash algorithm that is intentionally designed to be slower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key stretching algorithms: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bcrypt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for enterprises using salts and key stretching: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strong random number generator to create a salt of at least 128 bits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salt and the user’s plaintext password into 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that is using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A-256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core hash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at least 30,000 iterations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the first 256 bits of output from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password digest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iteration count, the salt, and the password digest in a secure password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360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Have: Tokens, Cards, and Cell 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77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Multifactor authentication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user is using more than one type of authentication credential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what a user knows and what a user has could be used together for authentication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Single-factor authentication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just one type of authentication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items used for authentication: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Tokens, cards, and cell phones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178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180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create a one-time password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code that can be used only once or for a limited period of time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security token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small device with a window display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security token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on a general-purpose device like a laptop computer or smartphone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Time-based one-time password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Synched with an authentication server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is generated from an algorithm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changes every 30 to 60 seconds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511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393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(continued)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HMAC-based one-time password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“Event-driven” and changes when a specific event occurs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over passwords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code changes frequently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would have to crack code within time limit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may not know if password has been stolen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token is stolen, it becomes obvious and steps could be taken to disable account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500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(3 of 3)</a:t>
            </a:r>
          </a:p>
        </p:txBody>
      </p:sp>
      <p:pic>
        <p:nvPicPr>
          <p:cNvPr id="6" name="Picture 5" descr="Figure 11-7 Time-based one-time password (T O T P). An illustration shows how a Time-based one-time password or T O T P works. The process is as follows: 1. User looks up code on token, the code is created by an algorithm using the time and date; 2. User enters user name and code; 3. Authentication server creates a code, the code is created by an algorithm using the time and date; the user entered code and the served code are matched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6" y="1499616"/>
            <a:ext cx="5047488" cy="38587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883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777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card contains integrated circuit chip that holds information and can be either: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card – a “pad” that allows electronic access to chip contents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Contactless cards (proximity cards)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no physical access to the card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access card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 by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Defense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code, magnetic strip, and bearer’s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685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Cards (2 of 2)</a:t>
            </a:r>
          </a:p>
        </p:txBody>
      </p:sp>
      <p:pic>
        <p:nvPicPr>
          <p:cNvPr id="6" name="Picture 5" descr="Figure 11-8 Smart card. An illustration shows a smart card pad highlighted and labeled in a smart card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50590"/>
            <a:ext cx="3215640" cy="33539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596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927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Phones are increasingly replacing tokens and cards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code can be sent to a user’s cell phone through an app on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or as a text message when using TOTP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allow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user to send a request via the phone to receive an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338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Are: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Biometrics (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321675" cy="33978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biometrics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person’s unique physical characteristics for authentication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Face, hand, or eye characteristics are used to authenticate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Biometric Scanners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Retinal scanner uses the human retina as a biometric identifier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the unique patterns of a retina by directing a beam of low-energy infrared light (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into a person’s eye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Fingerprint scanner types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fingerprint scanner - takes a picture and compares with image on file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fingerprint scanner - uses small slit or opening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530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9646"/>
            <a:ext cx="8026400" cy="369460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Credentials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0780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authentication credentials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know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combination to health club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key fob to lock your car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are  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facial characteristics recognized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do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do something to prove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 military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Biometrics (2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21698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Input Devices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recognition uses a standard computer microphone to identify users based on the unique characteristics of a person’s voice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scanner uses a standard webcam to identify the unique characteristics of the iris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recognition uses landmarks called nodal points on human faces for authentication</a:t>
            </a:r>
          </a:p>
        </p:txBody>
      </p:sp>
      <p:pic>
        <p:nvPicPr>
          <p:cNvPr id="5" name="Picture 4" descr="Figure 11-10 A human iris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708643"/>
            <a:ext cx="3081528" cy="24292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395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Biometrics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 Disadvantages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hardware scanning devices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Readers have some amount of error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authorized users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 unauthorized users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 systems can be “tricked”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246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Do: Behavioral Biometrics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 biometrics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Authenticates by normal actions the user performs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Keystroke dynamics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Attempts to recognize user’s typing rhythm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users type at a different pace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up to 98 percent accuracy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two unique typing variables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Dwell time (time it takes to press and release a key)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time (time between keystrokes)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 great amount of potential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requires no specialized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504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Do: Behavioral Biometrics (2 of 2)</a:t>
            </a:r>
          </a:p>
        </p:txBody>
      </p:sp>
      <p:pic>
        <p:nvPicPr>
          <p:cNvPr id="6" name="Picture 5" descr="Figure 11-12 Typing template. An illustration shows an example of typing template. User name password is matched with user template denoted by a plain area labeled User template between Unapproved area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7855"/>
            <a:ext cx="3230880" cy="1929384"/>
          </a:xfrm>
          <a:prstGeom prst="rect">
            <a:avLst/>
          </a:prstGeom>
        </p:spPr>
      </p:pic>
      <p:pic>
        <p:nvPicPr>
          <p:cNvPr id="7" name="Picture 6" descr="Figure 11-13 Authentication by keystroke dynamics. An illustration shows the authentication by keystroke dynamics. User name password entered by the approved user matches the User template; User name password entered by attacker is not approved denoted by keystrokes in the unapproved area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3429000"/>
            <a:ext cx="5266944" cy="26609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44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009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identification of the location of a person or object using technology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most often to reject imposters instead of accepting authorized users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indicate if an attacker is trying to perform a malicious action from a location different from the normal location of the user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websites will not allow a user to access an account if the computer is located in a different state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websites may require a second type of authentication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code sent as a text message to a cell phone number on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Are: Geolocation</a:t>
            </a:r>
          </a:p>
        </p:txBody>
      </p:sp>
    </p:spTree>
    <p:extLst>
      <p:ext uri="{BB962C8B-B14F-4D97-AF65-F5344CB8AC3E}">
        <p14:creationId xmlns:p14="http://schemas.microsoft.com/office/powerpoint/2010/main" val="23041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70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credentials can be classified into five categories: what you know, what you have, what you are, what you do, and where you are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 provide a weak degree of protection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rely on human memory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password attacks today use offline attacks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steal encrypted password file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dictionary attack begins with the attacker creating digests of common dictionary words, which are compared with those in a stolen password file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passwords from attacks depends upon the user as well as the enterprise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experts recommend that technology be used to store and manage passwords called password managers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Credentials (2 of 2)</a:t>
            </a:r>
          </a:p>
        </p:txBody>
      </p:sp>
      <p:pic>
        <p:nvPicPr>
          <p:cNvPr id="6" name="Picture 5" descr="Figure 11-1 Ermanno's authenticity. An illustration shows the different elements that show Ermanno’s authenticity. They are as follows: Key fob, what he has; Facial characteristics, what he is; Combination lock, what he knows; Military base, where he is; Pushups, what he does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42159"/>
            <a:ext cx="4881372" cy="30571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Know: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1239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logging in to a system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Asked to identify himself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enters username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asked to authenticate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enters password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 are the most common type of authentication today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 provide only weak protection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can be taken to strengthen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Weaknesses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085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 of passwords is linked to human memory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Humans can memorize only a limited number of items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Long, complex passwords are most effective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difficult to memorize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must remember passwords for many different accounts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account password should be unique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policies mandate passwords must expire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must repeatedly memorize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Weaknesses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929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often take shortcuts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weak password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common words, short password, or personal information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attempting to create stronger passwords, they generally follow predictable patterns: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Appending: using letters, numbers, and punctuation in a pattern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Replacing: users use replacements in predictable patterns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Weaknesses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9611"/>
              </p:ext>
            </p:extLst>
          </p:nvPr>
        </p:nvGraphicFramePr>
        <p:xfrm>
          <a:off x="1806634" y="1596507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123456789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abc123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12345678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111111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1234567890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(1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392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that can be used to discover passwords: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Phishing, shoulder surfing, dumpster diving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Keylogger, protocol analyzer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Man-in-the-middle and replay attacks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Resetting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gains physical access to computer and resets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165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35343</TotalTime>
  <Words>3617</Words>
  <Application>Microsoft Office PowerPoint</Application>
  <PresentationFormat>On-screen Show (4:3)</PresentationFormat>
  <Paragraphs>301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Verdana</vt:lpstr>
      <vt:lpstr>Office Theme</vt:lpstr>
      <vt:lpstr>ISEC Lecture 5a Authentication Management</vt:lpstr>
      <vt:lpstr>Objectives</vt:lpstr>
      <vt:lpstr>Authentication Credentials (1 of 2)</vt:lpstr>
      <vt:lpstr>Authentication Credentials (2 of 2)</vt:lpstr>
      <vt:lpstr>What You Know: Passwords</vt:lpstr>
      <vt:lpstr>Password Weaknesses (1 of 3)</vt:lpstr>
      <vt:lpstr>Password Weaknesses (2 of 3)</vt:lpstr>
      <vt:lpstr>Password Weaknesses (3 of 3)</vt:lpstr>
      <vt:lpstr>Attacks on Passwords (1 of 8)</vt:lpstr>
      <vt:lpstr>Attacks on Passwords (2 of 8)</vt:lpstr>
      <vt:lpstr>Attacks on Passwords (3 of 8)</vt:lpstr>
      <vt:lpstr>Attacks on Passwords (4 of 8)</vt:lpstr>
      <vt:lpstr>Attacks on Passwords (5 of 8)</vt:lpstr>
      <vt:lpstr>Attacks on Passwords (6 of 8)</vt:lpstr>
      <vt:lpstr>Attacks on Passwords (7 of 8)</vt:lpstr>
      <vt:lpstr>Attacks on Passwords (8 of 8)</vt:lpstr>
      <vt:lpstr>Password Security (1 of 5)</vt:lpstr>
      <vt:lpstr>Password Security (2 of 5)</vt:lpstr>
      <vt:lpstr>Password Security (3 of 5)</vt:lpstr>
      <vt:lpstr>Password Security (4 of 5)</vt:lpstr>
      <vt:lpstr>Password Security (5 of 5)</vt:lpstr>
      <vt:lpstr>What You Have: Tokens, Cards, and Cell Phones</vt:lpstr>
      <vt:lpstr>Tokens (1 of 3)</vt:lpstr>
      <vt:lpstr>Tokens (2 of 3)</vt:lpstr>
      <vt:lpstr>Tokens (3 of 3)</vt:lpstr>
      <vt:lpstr>Cards (1 of 2)</vt:lpstr>
      <vt:lpstr>Cards (2 of 2)</vt:lpstr>
      <vt:lpstr>Cell Phones</vt:lpstr>
      <vt:lpstr>What You Are: Biometrics (1 of 3)</vt:lpstr>
      <vt:lpstr>Standard Biometrics (2 of 3)</vt:lpstr>
      <vt:lpstr>Standard Biometrics (3 of 3)</vt:lpstr>
      <vt:lpstr>What You Do: Behavioral Biometrics (1 of 2)</vt:lpstr>
      <vt:lpstr>What You Do: Behavioral Biometrics (2 of 2)</vt:lpstr>
      <vt:lpstr>Where You Are: Geolocation</vt:lpstr>
      <vt:lpstr>Chapter Summary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Security+ Guide to Network Security Fundamentals, Sixth Edition</dc:title>
  <dc:subject>Computer Science</dc:subject>
  <dc:creator>Ciampa</dc:creator>
  <cp:keywords>Network Security</cp:keywords>
  <cp:lastModifiedBy>Lee Kay Beng</cp:lastModifiedBy>
  <cp:revision>1026</cp:revision>
  <cp:lastPrinted>2010-11-12T17:54:40Z</cp:lastPrinted>
  <dcterms:created xsi:type="dcterms:W3CDTF">2007-02-15T20:50:52Z</dcterms:created>
  <dcterms:modified xsi:type="dcterms:W3CDTF">2020-10-10T17:11:46Z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