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51" r:id="rId1"/>
  </p:sldMasterIdLst>
  <p:notesMasterIdLst>
    <p:notesMasterId r:id="rId57"/>
  </p:notesMasterIdLst>
  <p:handoutMasterIdLst>
    <p:handoutMasterId r:id="rId58"/>
  </p:handoutMasterIdLst>
  <p:sldIdLst>
    <p:sldId id="356" r:id="rId2"/>
    <p:sldId id="257" r:id="rId3"/>
    <p:sldId id="358" r:id="rId4"/>
    <p:sldId id="359" r:id="rId5"/>
    <p:sldId id="360" r:id="rId6"/>
    <p:sldId id="361" r:id="rId7"/>
    <p:sldId id="362" r:id="rId8"/>
    <p:sldId id="309" r:id="rId9"/>
    <p:sldId id="310" r:id="rId10"/>
    <p:sldId id="311" r:id="rId11"/>
    <p:sldId id="312" r:id="rId12"/>
    <p:sldId id="313" r:id="rId13"/>
    <p:sldId id="314" r:id="rId14"/>
    <p:sldId id="315" r:id="rId15"/>
    <p:sldId id="316" r:id="rId16"/>
    <p:sldId id="317" r:id="rId17"/>
    <p:sldId id="318" r:id="rId18"/>
    <p:sldId id="319" r:id="rId19"/>
    <p:sldId id="320" r:id="rId20"/>
    <p:sldId id="321" r:id="rId21"/>
    <p:sldId id="322" r:id="rId22"/>
    <p:sldId id="323" r:id="rId23"/>
    <p:sldId id="324" r:id="rId24"/>
    <p:sldId id="325" r:id="rId25"/>
    <p:sldId id="326" r:id="rId26"/>
    <p:sldId id="327" r:id="rId27"/>
    <p:sldId id="328" r:id="rId28"/>
    <p:sldId id="329" r:id="rId29"/>
    <p:sldId id="330" r:id="rId30"/>
    <p:sldId id="331" r:id="rId31"/>
    <p:sldId id="332" r:id="rId32"/>
    <p:sldId id="334" r:id="rId33"/>
    <p:sldId id="352" r:id="rId34"/>
    <p:sldId id="335" r:id="rId35"/>
    <p:sldId id="336" r:id="rId36"/>
    <p:sldId id="337" r:id="rId37"/>
    <p:sldId id="338" r:id="rId38"/>
    <p:sldId id="339" r:id="rId39"/>
    <p:sldId id="340" r:id="rId40"/>
    <p:sldId id="341" r:id="rId41"/>
    <p:sldId id="342" r:id="rId42"/>
    <p:sldId id="343" r:id="rId43"/>
    <p:sldId id="344" r:id="rId44"/>
    <p:sldId id="345" r:id="rId45"/>
    <p:sldId id="346" r:id="rId46"/>
    <p:sldId id="347" r:id="rId47"/>
    <p:sldId id="348" r:id="rId48"/>
    <p:sldId id="349" r:id="rId49"/>
    <p:sldId id="350" r:id="rId50"/>
    <p:sldId id="351" r:id="rId51"/>
    <p:sldId id="353" r:id="rId52"/>
    <p:sldId id="354" r:id="rId53"/>
    <p:sldId id="355" r:id="rId54"/>
    <p:sldId id="307" r:id="rId55"/>
    <p:sldId id="308" r:id="rId56"/>
  </p:sldIdLst>
  <p:sldSz cx="9144000" cy="6858000" type="screen4x3"/>
  <p:notesSz cx="9372600" cy="70866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Nanette Stillwell" initials="NBS" lastIdx="5" clrIdx="0"/>
  <p:cmAuthor id="1" name="Gerald Titchener" initials="GT"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B70A5"/>
    <a:srgbClr val="FFFFFF"/>
    <a:srgbClr val="96CDEE"/>
    <a:srgbClr val="0F3F5D"/>
    <a:srgbClr val="01773A"/>
    <a:srgbClr val="156B13"/>
    <a:srgbClr val="008000"/>
    <a:srgbClr val="F20000"/>
    <a:srgbClr val="66CCFF"/>
    <a:srgbClr val="33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603" autoAdjust="0"/>
    <p:restoredTop sz="96279" autoAdjust="0"/>
  </p:normalViewPr>
  <p:slideViewPr>
    <p:cSldViewPr>
      <p:cViewPr varScale="1">
        <p:scale>
          <a:sx n="82" d="100"/>
          <a:sy n="82" d="100"/>
        </p:scale>
        <p:origin x="1339" y="58"/>
      </p:cViewPr>
      <p:guideLst>
        <p:guide orient="horz" pos="2160"/>
        <p:guide pos="2880"/>
      </p:guideLst>
    </p:cSldViewPr>
  </p:slideViewPr>
  <p:outlineViewPr>
    <p:cViewPr>
      <p:scale>
        <a:sx n="33" d="100"/>
        <a:sy n="33" d="100"/>
      </p:scale>
      <p:origin x="0" y="-18432"/>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commentAuthors" Target="commentAuthor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61460" cy="354330"/>
          </a:xfrm>
          <a:prstGeom prst="rect">
            <a:avLst/>
          </a:prstGeom>
        </p:spPr>
        <p:txBody>
          <a:bodyPr vert="horz" lIns="94046" tIns="47023" rIns="94046" bIns="47023" rtlCol="0"/>
          <a:lstStyle>
            <a:lvl1pPr algn="l">
              <a:defRPr sz="1200"/>
            </a:lvl1pPr>
          </a:lstStyle>
          <a:p>
            <a:endParaRPr lang="en-US" dirty="0"/>
          </a:p>
        </p:txBody>
      </p:sp>
      <p:sp>
        <p:nvSpPr>
          <p:cNvPr id="3" name="Date Placeholder 2"/>
          <p:cNvSpPr>
            <a:spLocks noGrp="1"/>
          </p:cNvSpPr>
          <p:nvPr>
            <p:ph type="dt" sz="quarter" idx="1"/>
          </p:nvPr>
        </p:nvSpPr>
        <p:spPr>
          <a:xfrm>
            <a:off x="5308971" y="0"/>
            <a:ext cx="4061460" cy="354330"/>
          </a:xfrm>
          <a:prstGeom prst="rect">
            <a:avLst/>
          </a:prstGeom>
        </p:spPr>
        <p:txBody>
          <a:bodyPr vert="horz" lIns="94046" tIns="47023" rIns="94046" bIns="47023" rtlCol="0"/>
          <a:lstStyle>
            <a:lvl1pPr algn="r">
              <a:defRPr sz="1200"/>
            </a:lvl1pPr>
          </a:lstStyle>
          <a:p>
            <a:fld id="{4EE4060F-EC6E-45B5-96F1-A60F0585115B}" type="datetimeFigureOut">
              <a:rPr lang="en-US" smtClean="0"/>
              <a:pPr/>
              <a:t>1/17/2022</a:t>
            </a:fld>
            <a:endParaRPr lang="en-US" dirty="0"/>
          </a:p>
        </p:txBody>
      </p:sp>
      <p:sp>
        <p:nvSpPr>
          <p:cNvPr id="4" name="Footer Placeholder 3"/>
          <p:cNvSpPr>
            <a:spLocks noGrp="1"/>
          </p:cNvSpPr>
          <p:nvPr>
            <p:ph type="ftr" sz="quarter" idx="2"/>
          </p:nvPr>
        </p:nvSpPr>
        <p:spPr>
          <a:xfrm>
            <a:off x="0" y="6731040"/>
            <a:ext cx="4061460" cy="354330"/>
          </a:xfrm>
          <a:prstGeom prst="rect">
            <a:avLst/>
          </a:prstGeom>
        </p:spPr>
        <p:txBody>
          <a:bodyPr vert="horz" lIns="94046" tIns="47023" rIns="94046" bIns="47023" rtlCol="0" anchor="b"/>
          <a:lstStyle>
            <a:lvl1pPr algn="l">
              <a:defRPr sz="1200"/>
            </a:lvl1pPr>
          </a:lstStyle>
          <a:p>
            <a:endParaRPr lang="en-US" dirty="0"/>
          </a:p>
        </p:txBody>
      </p:sp>
      <p:sp>
        <p:nvSpPr>
          <p:cNvPr id="5" name="Slide Number Placeholder 4"/>
          <p:cNvSpPr>
            <a:spLocks noGrp="1"/>
          </p:cNvSpPr>
          <p:nvPr>
            <p:ph type="sldNum" sz="quarter" idx="3"/>
          </p:nvPr>
        </p:nvSpPr>
        <p:spPr>
          <a:xfrm>
            <a:off x="5308971" y="6731040"/>
            <a:ext cx="4061460" cy="354330"/>
          </a:xfrm>
          <a:prstGeom prst="rect">
            <a:avLst/>
          </a:prstGeom>
        </p:spPr>
        <p:txBody>
          <a:bodyPr vert="horz" lIns="94046" tIns="47023" rIns="94046" bIns="47023" rtlCol="0" anchor="b"/>
          <a:lstStyle>
            <a:lvl1pPr algn="r">
              <a:defRPr sz="1200"/>
            </a:lvl1pPr>
          </a:lstStyle>
          <a:p>
            <a:fld id="{A987596C-5E44-4393-BE44-DB7D499825F1}" type="slidenum">
              <a:rPr lang="en-US" smtClean="0"/>
              <a:pPr/>
              <a:t>‹#›</a:t>
            </a:fld>
            <a:endParaRPr lang="en-US" dirty="0"/>
          </a:p>
        </p:txBody>
      </p:sp>
    </p:spTree>
    <p:extLst>
      <p:ext uri="{BB962C8B-B14F-4D97-AF65-F5344CB8AC3E}">
        <p14:creationId xmlns:p14="http://schemas.microsoft.com/office/powerpoint/2010/main" val="28342064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61460" cy="354330"/>
          </a:xfrm>
          <a:prstGeom prst="rect">
            <a:avLst/>
          </a:prstGeom>
        </p:spPr>
        <p:txBody>
          <a:bodyPr vert="horz" lIns="94046" tIns="47023" rIns="94046" bIns="47023" rtlCol="0"/>
          <a:lstStyle>
            <a:lvl1pPr algn="l">
              <a:defRPr sz="1200"/>
            </a:lvl1pPr>
          </a:lstStyle>
          <a:p>
            <a:pPr>
              <a:defRPr/>
            </a:pPr>
            <a:endParaRPr lang="en-US" dirty="0"/>
          </a:p>
        </p:txBody>
      </p:sp>
      <p:sp>
        <p:nvSpPr>
          <p:cNvPr id="3" name="Date Placeholder 2"/>
          <p:cNvSpPr>
            <a:spLocks noGrp="1"/>
          </p:cNvSpPr>
          <p:nvPr>
            <p:ph type="dt" idx="1"/>
          </p:nvPr>
        </p:nvSpPr>
        <p:spPr>
          <a:xfrm>
            <a:off x="5308971" y="0"/>
            <a:ext cx="4061460" cy="354330"/>
          </a:xfrm>
          <a:prstGeom prst="rect">
            <a:avLst/>
          </a:prstGeom>
        </p:spPr>
        <p:txBody>
          <a:bodyPr vert="horz" lIns="94046" tIns="47023" rIns="94046" bIns="47023" rtlCol="0"/>
          <a:lstStyle>
            <a:lvl1pPr algn="r">
              <a:defRPr sz="1200"/>
            </a:lvl1pPr>
          </a:lstStyle>
          <a:p>
            <a:pPr>
              <a:defRPr/>
            </a:pPr>
            <a:fld id="{46950642-C6F2-4E46-90C1-0B12B643B3D7}" type="datetimeFigureOut">
              <a:rPr lang="en-US"/>
              <a:pPr>
                <a:defRPr/>
              </a:pPr>
              <a:t>1/17/2022</a:t>
            </a:fld>
            <a:endParaRPr lang="en-US" dirty="0"/>
          </a:p>
        </p:txBody>
      </p:sp>
      <p:sp>
        <p:nvSpPr>
          <p:cNvPr id="4" name="Slide Image Placeholder 3"/>
          <p:cNvSpPr>
            <a:spLocks noGrp="1" noRot="1" noChangeAspect="1"/>
          </p:cNvSpPr>
          <p:nvPr>
            <p:ph type="sldImg" idx="2"/>
          </p:nvPr>
        </p:nvSpPr>
        <p:spPr>
          <a:xfrm>
            <a:off x="2914650" y="531813"/>
            <a:ext cx="3543300" cy="2657475"/>
          </a:xfrm>
          <a:prstGeom prst="rect">
            <a:avLst/>
          </a:prstGeom>
          <a:noFill/>
          <a:ln w="12700">
            <a:solidFill>
              <a:prstClr val="black"/>
            </a:solidFill>
          </a:ln>
        </p:spPr>
        <p:txBody>
          <a:bodyPr vert="horz" lIns="94046" tIns="47023" rIns="94046" bIns="47023" rtlCol="0" anchor="ctr"/>
          <a:lstStyle/>
          <a:p>
            <a:pPr lvl="0"/>
            <a:endParaRPr lang="en-US" noProof="0" dirty="0"/>
          </a:p>
        </p:txBody>
      </p:sp>
      <p:sp>
        <p:nvSpPr>
          <p:cNvPr id="5" name="Notes Placeholder 4"/>
          <p:cNvSpPr>
            <a:spLocks noGrp="1"/>
          </p:cNvSpPr>
          <p:nvPr>
            <p:ph type="body" sz="quarter" idx="3"/>
          </p:nvPr>
        </p:nvSpPr>
        <p:spPr>
          <a:xfrm>
            <a:off x="937260" y="3366135"/>
            <a:ext cx="7498080" cy="3188970"/>
          </a:xfrm>
          <a:prstGeom prst="rect">
            <a:avLst/>
          </a:prstGeom>
        </p:spPr>
        <p:txBody>
          <a:bodyPr vert="horz" lIns="94046" tIns="47023" rIns="94046" bIns="47023"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6731040"/>
            <a:ext cx="4061460" cy="354330"/>
          </a:xfrm>
          <a:prstGeom prst="rect">
            <a:avLst/>
          </a:prstGeom>
        </p:spPr>
        <p:txBody>
          <a:bodyPr vert="horz" lIns="94046" tIns="47023" rIns="94046" bIns="47023" rtlCol="0" anchor="b"/>
          <a:lstStyle>
            <a:lvl1pPr algn="l">
              <a:defRPr sz="1200"/>
            </a:lvl1pPr>
          </a:lstStyle>
          <a:p>
            <a:pPr>
              <a:defRPr/>
            </a:pPr>
            <a:endParaRPr lang="en-US" dirty="0"/>
          </a:p>
        </p:txBody>
      </p:sp>
      <p:sp>
        <p:nvSpPr>
          <p:cNvPr id="7" name="Slide Number Placeholder 6"/>
          <p:cNvSpPr>
            <a:spLocks noGrp="1"/>
          </p:cNvSpPr>
          <p:nvPr>
            <p:ph type="sldNum" sz="quarter" idx="5"/>
          </p:nvPr>
        </p:nvSpPr>
        <p:spPr>
          <a:xfrm>
            <a:off x="5308971" y="6731040"/>
            <a:ext cx="4061460" cy="354330"/>
          </a:xfrm>
          <a:prstGeom prst="rect">
            <a:avLst/>
          </a:prstGeom>
        </p:spPr>
        <p:txBody>
          <a:bodyPr vert="horz" lIns="94046" tIns="47023" rIns="94046" bIns="47023" rtlCol="0" anchor="b"/>
          <a:lstStyle>
            <a:lvl1pPr algn="r">
              <a:defRPr sz="1200"/>
            </a:lvl1pPr>
          </a:lstStyle>
          <a:p>
            <a:pPr>
              <a:defRPr/>
            </a:pPr>
            <a:fld id="{CAA8545F-A231-4F50-B1F1-95F56EBB643D}" type="slidenum">
              <a:rPr lang="en-US"/>
              <a:pPr>
                <a:defRPr/>
              </a:pPr>
              <a:t>‹#›</a:t>
            </a:fld>
            <a:endParaRPr lang="en-US" dirty="0"/>
          </a:p>
        </p:txBody>
      </p:sp>
    </p:spTree>
    <p:extLst>
      <p:ext uri="{BB962C8B-B14F-4D97-AF65-F5344CB8AC3E}">
        <p14:creationId xmlns:p14="http://schemas.microsoft.com/office/powerpoint/2010/main" val="315464050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1</a:t>
            </a:fld>
            <a:endParaRPr lang="en-US" dirty="0"/>
          </a:p>
        </p:txBody>
      </p:sp>
    </p:spTree>
    <p:extLst>
      <p:ext uri="{BB962C8B-B14F-4D97-AF65-F5344CB8AC3E}">
        <p14:creationId xmlns:p14="http://schemas.microsoft.com/office/powerpoint/2010/main" val="19595557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54</a:t>
            </a:fld>
            <a:endParaRPr lang="en-US" dirty="0"/>
          </a:p>
        </p:txBody>
      </p:sp>
    </p:spTree>
    <p:extLst>
      <p:ext uri="{BB962C8B-B14F-4D97-AF65-F5344CB8AC3E}">
        <p14:creationId xmlns:p14="http://schemas.microsoft.com/office/powerpoint/2010/main" val="23026200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55</a:t>
            </a:fld>
            <a:endParaRPr lang="en-US" dirty="0"/>
          </a:p>
        </p:txBody>
      </p:sp>
    </p:spTree>
    <p:extLst>
      <p:ext uri="{BB962C8B-B14F-4D97-AF65-F5344CB8AC3E}">
        <p14:creationId xmlns:p14="http://schemas.microsoft.com/office/powerpoint/2010/main" val="29760980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2</a:t>
            </a:fld>
            <a:endParaRPr lang="en-US" dirty="0"/>
          </a:p>
        </p:txBody>
      </p:sp>
    </p:spTree>
    <p:extLst>
      <p:ext uri="{BB962C8B-B14F-4D97-AF65-F5344CB8AC3E}">
        <p14:creationId xmlns:p14="http://schemas.microsoft.com/office/powerpoint/2010/main" val="32999446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BBD0B105-B6E2-47BA-B98E-3A2804F6D2FE}" type="slidenum">
              <a:rPr lang="en-US" altLang="en-US" sz="1300" smtClean="0"/>
              <a:pPr>
                <a:spcBef>
                  <a:spcPct val="0"/>
                </a:spcBef>
              </a:pPr>
              <a:t>3</a:t>
            </a:fld>
            <a:endParaRPr lang="en-US" altLang="en-US" sz="1300"/>
          </a:p>
        </p:txBody>
      </p:sp>
      <p:sp>
        <p:nvSpPr>
          <p:cNvPr id="14339" name="Rectangle 2"/>
          <p:cNvSpPr>
            <a:spLocks noGrp="1" noRot="1" noChangeAspect="1" noChangeArrowheads="1" noTextEdit="1"/>
          </p:cNvSpPr>
          <p:nvPr>
            <p:ph type="sldImg"/>
          </p:nvPr>
        </p:nvSpPr>
        <p:spPr>
          <a:ln/>
        </p:spPr>
      </p:sp>
      <p:sp>
        <p:nvSpPr>
          <p:cNvPr id="143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p>
        </p:txBody>
      </p:sp>
    </p:spTree>
    <p:extLst>
      <p:ext uri="{BB962C8B-B14F-4D97-AF65-F5344CB8AC3E}">
        <p14:creationId xmlns:p14="http://schemas.microsoft.com/office/powerpoint/2010/main" val="13714835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F60328BC-4CBF-438B-979F-EB030CE41075}" type="slidenum">
              <a:rPr lang="en-US" altLang="en-US" sz="1300" smtClean="0"/>
              <a:pPr>
                <a:spcBef>
                  <a:spcPct val="0"/>
                </a:spcBef>
              </a:pPr>
              <a:t>4</a:t>
            </a:fld>
            <a:endParaRPr lang="en-US" altLang="en-US" sz="1300"/>
          </a:p>
        </p:txBody>
      </p:sp>
      <p:sp>
        <p:nvSpPr>
          <p:cNvPr id="16387" name="Rectangle 2"/>
          <p:cNvSpPr>
            <a:spLocks noGrp="1" noRot="1" noChangeAspect="1" noChangeArrowheads="1" noTextEdit="1"/>
          </p:cNvSpPr>
          <p:nvPr>
            <p:ph type="sldImg"/>
          </p:nvPr>
        </p:nvSpPr>
        <p:spPr>
          <a:ln/>
        </p:spPr>
      </p:sp>
      <p:sp>
        <p:nvSpPr>
          <p:cNvPr id="163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p>
        </p:txBody>
      </p:sp>
    </p:spTree>
    <p:extLst>
      <p:ext uri="{BB962C8B-B14F-4D97-AF65-F5344CB8AC3E}">
        <p14:creationId xmlns:p14="http://schemas.microsoft.com/office/powerpoint/2010/main" val="29163761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A73D57CC-78BB-4F3D-9BF4-B67410D3B563}" type="slidenum">
              <a:rPr lang="en-US" altLang="en-US" sz="1300" smtClean="0"/>
              <a:pPr>
                <a:spcBef>
                  <a:spcPct val="0"/>
                </a:spcBef>
              </a:pPr>
              <a:t>5</a:t>
            </a:fld>
            <a:endParaRPr lang="en-US" altLang="en-US" sz="1300"/>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p>
        </p:txBody>
      </p:sp>
    </p:spTree>
    <p:extLst>
      <p:ext uri="{BB962C8B-B14F-4D97-AF65-F5344CB8AC3E}">
        <p14:creationId xmlns:p14="http://schemas.microsoft.com/office/powerpoint/2010/main" val="38826297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C7A01AAC-7CCC-4D3F-9BCF-D74A9FC562A3}" type="slidenum">
              <a:rPr lang="en-US" altLang="en-US" sz="1300" smtClean="0"/>
              <a:pPr>
                <a:spcBef>
                  <a:spcPct val="0"/>
                </a:spcBef>
              </a:pPr>
              <a:t>6</a:t>
            </a:fld>
            <a:endParaRPr lang="en-US" altLang="en-US" sz="130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p>
        </p:txBody>
      </p:sp>
    </p:spTree>
    <p:extLst>
      <p:ext uri="{BB962C8B-B14F-4D97-AF65-F5344CB8AC3E}">
        <p14:creationId xmlns:p14="http://schemas.microsoft.com/office/powerpoint/2010/main" val="31248676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3190A5D8-737C-4CC1-B323-B1502EBFB632}" type="slidenum">
              <a:rPr lang="en-US" altLang="en-US" sz="1300" smtClean="0"/>
              <a:pPr>
                <a:spcBef>
                  <a:spcPct val="0"/>
                </a:spcBef>
              </a:pPr>
              <a:t>7</a:t>
            </a:fld>
            <a:endParaRPr lang="en-US" altLang="en-US" sz="1300"/>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p>
        </p:txBody>
      </p:sp>
    </p:spTree>
    <p:extLst>
      <p:ext uri="{BB962C8B-B14F-4D97-AF65-F5344CB8AC3E}">
        <p14:creationId xmlns:p14="http://schemas.microsoft.com/office/powerpoint/2010/main" val="40508755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16</a:t>
            </a:fld>
            <a:endParaRPr lang="en-US" dirty="0"/>
          </a:p>
        </p:txBody>
      </p:sp>
    </p:spTree>
    <p:extLst>
      <p:ext uri="{BB962C8B-B14F-4D97-AF65-F5344CB8AC3E}">
        <p14:creationId xmlns:p14="http://schemas.microsoft.com/office/powerpoint/2010/main" val="25428093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17</a:t>
            </a:fld>
            <a:endParaRPr lang="en-US" dirty="0"/>
          </a:p>
        </p:txBody>
      </p:sp>
    </p:spTree>
    <p:extLst>
      <p:ext uri="{BB962C8B-B14F-4D97-AF65-F5344CB8AC3E}">
        <p14:creationId xmlns:p14="http://schemas.microsoft.com/office/powerpoint/2010/main" val="3472939147"/>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8.jpg"/><Relationship Id="rId3" Type="http://schemas.openxmlformats.org/officeDocument/2006/relationships/image" Target="../media/image3.png"/><Relationship Id="rId7" Type="http://schemas.openxmlformats.org/officeDocument/2006/relationships/image" Target="../media/image7.jpe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jpeg"/></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15.jpg"/><Relationship Id="rId3" Type="http://schemas.openxmlformats.org/officeDocument/2006/relationships/image" Target="../media/image10.png"/><Relationship Id="rId7" Type="http://schemas.openxmlformats.org/officeDocument/2006/relationships/image" Target="../media/image14.jpeg"/><Relationship Id="rId2" Type="http://schemas.openxmlformats.org/officeDocument/2006/relationships/image" Target="../media/image9.png"/><Relationship Id="rId1" Type="http://schemas.openxmlformats.org/officeDocument/2006/relationships/slideMaster" Target="../slideMasters/slideMaster1.xml"/><Relationship Id="rId6" Type="http://schemas.openxmlformats.org/officeDocument/2006/relationships/image" Target="../media/image13.png"/><Relationship Id="rId5" Type="http://schemas.openxmlformats.org/officeDocument/2006/relationships/image" Target="../media/image12.jpeg"/><Relationship Id="rId4" Type="http://schemas.openxmlformats.org/officeDocument/2006/relationships/image" Target="../media/image11.png"/><Relationship Id="rId9"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Master" Target="../slideMasters/slideMaster1.xml"/><Relationship Id="rId4" Type="http://schemas.openxmlformats.org/officeDocument/2006/relationships/image" Target="../media/image15.jp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Master" Target="../slideMasters/slideMaster1.xml"/><Relationship Id="rId4" Type="http://schemas.openxmlformats.org/officeDocument/2006/relationships/image" Target="../media/image15.jp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98500" y="2712698"/>
            <a:ext cx="7747000" cy="377026"/>
          </a:xfrm>
        </p:spPr>
        <p:txBody>
          <a:bodyPr anchor="b"/>
          <a:lstStyle>
            <a:lvl1pPr algn="ctr">
              <a:defRPr sz="2800">
                <a:solidFill>
                  <a:schemeClr val="accent2"/>
                </a:solidFill>
              </a:defRPr>
            </a:lvl1pPr>
          </a:lstStyle>
          <a:p>
            <a:r>
              <a:rPr lang="en-US" dirty="0"/>
              <a:t>Click to edit Master title style</a:t>
            </a:r>
          </a:p>
        </p:txBody>
      </p:sp>
      <p:sp>
        <p:nvSpPr>
          <p:cNvPr id="3" name="Subtitle 2"/>
          <p:cNvSpPr>
            <a:spLocks noGrp="1"/>
          </p:cNvSpPr>
          <p:nvPr>
            <p:ph type="subTitle" idx="1"/>
          </p:nvPr>
        </p:nvSpPr>
        <p:spPr>
          <a:xfrm>
            <a:off x="698500" y="3352800"/>
            <a:ext cx="7747000" cy="235962"/>
          </a:xfrm>
        </p:spPr>
        <p:txBody>
          <a:bodyPr/>
          <a:lstStyle>
            <a:lvl1pPr marL="0" indent="0" algn="ctr">
              <a:buNone/>
              <a:defRPr sz="16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6" name="Footer Placeholder 5"/>
          <p:cNvSpPr>
            <a:spLocks noGrp="1"/>
          </p:cNvSpPr>
          <p:nvPr>
            <p:ph type="ftr" sz="quarter" idx="10"/>
          </p:nvPr>
        </p:nvSpPr>
        <p:spPr>
          <a:xfrm>
            <a:off x="1204120" y="6363869"/>
            <a:ext cx="6201666" cy="366183"/>
          </a:xfrm>
        </p:spPr>
        <p:txBody>
          <a:bodyPr/>
          <a:lstStyle>
            <a:lvl1pPr>
              <a:defRPr sz="600"/>
            </a:lvl1pPr>
          </a:lstStyle>
          <a:p>
            <a:r>
              <a:rPr lang="en-US" dirty="0"/>
              <a:t>© 2018 Cengage. May not be copied, scanned, or duplicated, in whole or in part, except for use as permitted in a license distributed with a certain product or service or otherwise on a password-protected website for classroom use.</a:t>
            </a:r>
          </a:p>
        </p:txBody>
      </p:sp>
      <p:pic>
        <p:nvPicPr>
          <p:cNvPr id="11" name="Picture 10" descr="Title_Slid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78134" y="254000"/>
            <a:ext cx="8713465" cy="6526752"/>
          </a:xfrm>
          <a:prstGeom prst="rect">
            <a:avLst/>
          </a:prstGeom>
        </p:spPr>
      </p:pic>
      <p:sp>
        <p:nvSpPr>
          <p:cNvPr id="4" name="Rectangle 3"/>
          <p:cNvSpPr/>
          <p:nvPr userDrawn="1"/>
        </p:nvSpPr>
        <p:spPr>
          <a:xfrm>
            <a:off x="3482340" y="223520"/>
            <a:ext cx="2125980" cy="9855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userDrawn="1"/>
        </p:nvSpPr>
        <p:spPr>
          <a:xfrm>
            <a:off x="6812283" y="4885106"/>
            <a:ext cx="2080291" cy="1926127"/>
          </a:xfrm>
          <a:custGeom>
            <a:avLst/>
            <a:gdLst>
              <a:gd name="connsiteX0" fmla="*/ 0 w 1973580"/>
              <a:gd name="connsiteY0" fmla="*/ 0 h 1389864"/>
              <a:gd name="connsiteX1" fmla="*/ 1973580 w 1973580"/>
              <a:gd name="connsiteY1" fmla="*/ 0 h 1389864"/>
              <a:gd name="connsiteX2" fmla="*/ 1973580 w 1973580"/>
              <a:gd name="connsiteY2" fmla="*/ 1389864 h 1389864"/>
              <a:gd name="connsiteX3" fmla="*/ 0 w 1973580"/>
              <a:gd name="connsiteY3" fmla="*/ 1389864 h 1389864"/>
              <a:gd name="connsiteX4" fmla="*/ 0 w 1973580"/>
              <a:gd name="connsiteY4" fmla="*/ 0 h 1389864"/>
              <a:gd name="connsiteX0" fmla="*/ 0 w 1973580"/>
              <a:gd name="connsiteY0" fmla="*/ 0 h 1389864"/>
              <a:gd name="connsiteX1" fmla="*/ 1935480 w 1973580"/>
              <a:gd name="connsiteY1" fmla="*/ 60960 h 1389864"/>
              <a:gd name="connsiteX2" fmla="*/ 1973580 w 1973580"/>
              <a:gd name="connsiteY2" fmla="*/ 1389864 h 1389864"/>
              <a:gd name="connsiteX3" fmla="*/ 0 w 1973580"/>
              <a:gd name="connsiteY3" fmla="*/ 1389864 h 1389864"/>
              <a:gd name="connsiteX4" fmla="*/ 0 w 1973580"/>
              <a:gd name="connsiteY4" fmla="*/ 0 h 1389864"/>
              <a:gd name="connsiteX0" fmla="*/ 0 w 1973580"/>
              <a:gd name="connsiteY0" fmla="*/ 54731 h 1444595"/>
              <a:gd name="connsiteX1" fmla="*/ 1577340 w 1973580"/>
              <a:gd name="connsiteY1" fmla="*/ 1391 h 1444595"/>
              <a:gd name="connsiteX2" fmla="*/ 1935480 w 1973580"/>
              <a:gd name="connsiteY2" fmla="*/ 115691 h 1444595"/>
              <a:gd name="connsiteX3" fmla="*/ 1973580 w 1973580"/>
              <a:gd name="connsiteY3" fmla="*/ 1444595 h 1444595"/>
              <a:gd name="connsiteX4" fmla="*/ 0 w 1973580"/>
              <a:gd name="connsiteY4" fmla="*/ 1444595 h 1444595"/>
              <a:gd name="connsiteX5" fmla="*/ 0 w 1973580"/>
              <a:gd name="connsiteY5"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0 w 2080291"/>
              <a:gd name="connsiteY6"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60960 w 2080291"/>
              <a:gd name="connsiteY6" fmla="*/ 1030092 h 1444595"/>
              <a:gd name="connsiteX7" fmla="*/ 0 w 2080291"/>
              <a:gd name="connsiteY7"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144780 w 2080291"/>
              <a:gd name="connsiteY6" fmla="*/ 999612 h 1444595"/>
              <a:gd name="connsiteX7" fmla="*/ 0 w 2080291"/>
              <a:gd name="connsiteY7"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144780 w 2080291"/>
              <a:gd name="connsiteY6" fmla="*/ 999612 h 1444595"/>
              <a:gd name="connsiteX7" fmla="*/ 0 w 2080291"/>
              <a:gd name="connsiteY7"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99060 w 2080291"/>
              <a:gd name="connsiteY6" fmla="*/ 991992 h 1444595"/>
              <a:gd name="connsiteX7" fmla="*/ 0 w 2080291"/>
              <a:gd name="connsiteY7" fmla="*/ 54731 h 1444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80291" h="1444595">
                <a:moveTo>
                  <a:pt x="0" y="54731"/>
                </a:moveTo>
                <a:cubicBezTo>
                  <a:pt x="520700" y="67431"/>
                  <a:pt x="1056640" y="-11309"/>
                  <a:pt x="1577340" y="1391"/>
                </a:cubicBezTo>
                <a:lnTo>
                  <a:pt x="1935480" y="115691"/>
                </a:lnTo>
                <a:cubicBezTo>
                  <a:pt x="1932940" y="209671"/>
                  <a:pt x="2082800" y="334132"/>
                  <a:pt x="2080260" y="428112"/>
                </a:cubicBezTo>
                <a:lnTo>
                  <a:pt x="1973580" y="1444595"/>
                </a:lnTo>
                <a:lnTo>
                  <a:pt x="0" y="1444595"/>
                </a:lnTo>
                <a:cubicBezTo>
                  <a:pt x="0" y="1319127"/>
                  <a:pt x="99060" y="1117460"/>
                  <a:pt x="99060" y="991992"/>
                </a:cubicBezTo>
                <a:lnTo>
                  <a:pt x="0" y="5473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Audio.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865369" y="5389519"/>
            <a:ext cx="987056" cy="1040948"/>
          </a:xfrm>
          <a:prstGeom prst="rect">
            <a:avLst/>
          </a:prstGeom>
        </p:spPr>
      </p:pic>
      <p:pic>
        <p:nvPicPr>
          <p:cNvPr id="12" name="Picture 11"/>
          <p:cNvPicPr>
            <a:picLocks noChangeAspect="1"/>
          </p:cNvPicPr>
          <p:nvPr userDrawn="1"/>
        </p:nvPicPr>
        <p:blipFill rotWithShape="1">
          <a:blip r:embed="rId4" cstate="print">
            <a:extLst>
              <a:ext uri="{28A0092B-C50C-407E-A947-70E740481C1C}">
                <a14:useLocalDpi xmlns:a14="http://schemas.microsoft.com/office/drawing/2010/main" val="0"/>
              </a:ext>
            </a:extLst>
          </a:blip>
          <a:srcRect l="24476" r="23794"/>
          <a:stretch/>
        </p:blipFill>
        <p:spPr>
          <a:xfrm>
            <a:off x="8674488" y="5121741"/>
            <a:ext cx="275507" cy="710099"/>
          </a:xfrm>
          <a:prstGeom prst="rect">
            <a:avLst/>
          </a:prstGeom>
        </p:spPr>
      </p:pic>
      <p:pic>
        <p:nvPicPr>
          <p:cNvPr id="13" name="Picture 12" descr="Swirl_3.png"/>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rot="9688654">
            <a:off x="7441068" y="6393019"/>
            <a:ext cx="386047" cy="285072"/>
          </a:xfrm>
          <a:prstGeom prst="rect">
            <a:avLst/>
          </a:prstGeom>
        </p:spPr>
      </p:pic>
      <p:pic>
        <p:nvPicPr>
          <p:cNvPr id="14" name="Picture 13" descr="Swirl_3.png"/>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rot="18073124">
            <a:off x="7908376" y="5449329"/>
            <a:ext cx="591497" cy="245691"/>
          </a:xfrm>
          <a:prstGeom prst="rect">
            <a:avLst/>
          </a:prstGeom>
        </p:spPr>
      </p:pic>
      <p:pic>
        <p:nvPicPr>
          <p:cNvPr id="16" name="Picture 15"/>
          <p:cNvPicPr>
            <a:picLocks noChangeAspect="1"/>
          </p:cNvPicPr>
          <p:nvPr userDrawn="1"/>
        </p:nvPicPr>
        <p:blipFill rotWithShape="1">
          <a:blip r:embed="rId7" cstate="print">
            <a:extLst>
              <a:ext uri="{28A0092B-C50C-407E-A947-70E740481C1C}">
                <a14:useLocalDpi xmlns:a14="http://schemas.microsoft.com/office/drawing/2010/main" val="0"/>
              </a:ext>
            </a:extLst>
          </a:blip>
          <a:srcRect l="4669" t="13753" r="6579" b="12460"/>
          <a:stretch/>
        </p:blipFill>
        <p:spPr>
          <a:xfrm>
            <a:off x="7939373" y="5831840"/>
            <a:ext cx="672857" cy="745880"/>
          </a:xfrm>
          <a:prstGeom prst="rect">
            <a:avLst/>
          </a:prstGeom>
        </p:spPr>
      </p:pic>
      <p:pic>
        <p:nvPicPr>
          <p:cNvPr id="15" name="Picture 14"/>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1669329" y="457475"/>
            <a:ext cx="5667594" cy="98201"/>
          </a:xfrm>
          <a:prstGeom prst="rect">
            <a:avLst/>
          </a:prstGeom>
        </p:spPr>
      </p:pic>
    </p:spTree>
    <p:extLst>
      <p:ext uri="{BB962C8B-B14F-4D97-AF65-F5344CB8AC3E}">
        <p14:creationId xmlns:p14="http://schemas.microsoft.com/office/powerpoint/2010/main" val="25940843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41600" y="2228188"/>
            <a:ext cx="6172200" cy="377026"/>
          </a:xfrm>
        </p:spPr>
        <p:txBody>
          <a:bodyPr anchor="ctr"/>
          <a:lstStyle>
            <a:lvl1pPr algn="l">
              <a:defRPr sz="2800" b="0" cap="none" baseline="0">
                <a:solidFill>
                  <a:srgbClr val="055C91"/>
                </a:solidFill>
              </a:defRPr>
            </a:lvl1pPr>
          </a:lstStyle>
          <a:p>
            <a:r>
              <a:rPr lang="en-US" dirty="0"/>
              <a:t>Click to edit Master title style</a:t>
            </a:r>
          </a:p>
        </p:txBody>
      </p:sp>
      <p:sp>
        <p:nvSpPr>
          <p:cNvPr id="3" name="Text Placeholder 2"/>
          <p:cNvSpPr>
            <a:spLocks noGrp="1"/>
          </p:cNvSpPr>
          <p:nvPr>
            <p:ph type="body" idx="1"/>
          </p:nvPr>
        </p:nvSpPr>
        <p:spPr>
          <a:xfrm>
            <a:off x="2641600" y="2942670"/>
            <a:ext cx="6172200" cy="265457"/>
          </a:xfrm>
        </p:spPr>
        <p:txBody>
          <a:bodyPr anchor="t"/>
          <a:lstStyle>
            <a:lvl1pPr marL="0" indent="0">
              <a:buNone/>
              <a:defRPr sz="18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pic>
        <p:nvPicPr>
          <p:cNvPr id="4" name="Picture 3" descr="Audio.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0707" y="361953"/>
            <a:ext cx="1840495" cy="1940983"/>
          </a:xfrm>
          <a:prstGeom prst="rect">
            <a:avLst/>
          </a:prstGeom>
        </p:spPr>
      </p:pic>
      <p:pic>
        <p:nvPicPr>
          <p:cNvPr id="11" name="Picture 10" descr="Swirl_3.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rot="2569126">
            <a:off x="1431691" y="1916271"/>
            <a:ext cx="908570" cy="670924"/>
          </a:xfrm>
          <a:prstGeom prst="rect">
            <a:avLst/>
          </a:prstGeom>
        </p:spPr>
      </p:pic>
      <p:pic>
        <p:nvPicPr>
          <p:cNvPr id="12" name="Picture 11" descr="Swirl_2.png"/>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rot="3873741" flipH="1">
            <a:off x="218018" y="3551101"/>
            <a:ext cx="795867" cy="833254"/>
          </a:xfrm>
          <a:prstGeom prst="rect">
            <a:avLst/>
          </a:prstGeom>
        </p:spPr>
      </p:pic>
      <p:pic>
        <p:nvPicPr>
          <p:cNvPr id="14" name="Picture 13"/>
          <p:cNvPicPr>
            <a:picLocks noChangeAspect="1"/>
          </p:cNvPicPr>
          <p:nvPr userDrawn="1"/>
        </p:nvPicPr>
        <p:blipFill rotWithShape="1">
          <a:blip r:embed="rId5" cstate="print">
            <a:extLst>
              <a:ext uri="{28A0092B-C50C-407E-A947-70E740481C1C}">
                <a14:useLocalDpi xmlns:a14="http://schemas.microsoft.com/office/drawing/2010/main" val="0"/>
              </a:ext>
            </a:extLst>
          </a:blip>
          <a:srcRect l="4669" t="13753" r="6579" b="12460"/>
          <a:stretch/>
        </p:blipFill>
        <p:spPr>
          <a:xfrm>
            <a:off x="879649" y="2604920"/>
            <a:ext cx="1101550" cy="1221097"/>
          </a:xfrm>
          <a:prstGeom prst="rect">
            <a:avLst/>
          </a:prstGeom>
        </p:spPr>
      </p:pic>
      <p:pic>
        <p:nvPicPr>
          <p:cNvPr id="15" name="Picture 14"/>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40704" y="4534755"/>
            <a:ext cx="596838" cy="795784"/>
          </a:xfrm>
          <a:prstGeom prst="rect">
            <a:avLst/>
          </a:prstGeom>
        </p:spPr>
      </p:pic>
      <p:pic>
        <p:nvPicPr>
          <p:cNvPr id="16" name="Picture 15"/>
          <p:cNvPicPr>
            <a:picLocks noChangeAspect="1"/>
          </p:cNvPicPr>
          <p:nvPr userDrawn="1"/>
        </p:nvPicPr>
        <p:blipFill rotWithShape="1">
          <a:blip r:embed="rId7" cstate="print">
            <a:extLst>
              <a:ext uri="{28A0092B-C50C-407E-A947-70E740481C1C}">
                <a14:useLocalDpi xmlns:a14="http://schemas.microsoft.com/office/drawing/2010/main" val="0"/>
              </a:ext>
            </a:extLst>
          </a:blip>
          <a:srcRect l="24476" r="23794"/>
          <a:stretch/>
        </p:blipFill>
        <p:spPr>
          <a:xfrm>
            <a:off x="737542" y="4804753"/>
            <a:ext cx="252342" cy="650393"/>
          </a:xfrm>
          <a:prstGeom prst="rect">
            <a:avLst/>
          </a:prstGeom>
        </p:spPr>
      </p:pic>
      <p:sp>
        <p:nvSpPr>
          <p:cNvPr id="7" name="Footer Placeholder 6"/>
          <p:cNvSpPr>
            <a:spLocks noGrp="1"/>
          </p:cNvSpPr>
          <p:nvPr>
            <p:ph type="ftr" sz="quarter" idx="10"/>
          </p:nvPr>
        </p:nvSpPr>
        <p:spPr>
          <a:xfrm>
            <a:off x="1597682" y="6578465"/>
            <a:ext cx="6781693" cy="244535"/>
          </a:xfrm>
        </p:spPr>
        <p:txBody>
          <a:bodyPr/>
          <a:lstStyle>
            <a:lvl1pPr>
              <a:defRPr sz="600"/>
            </a:lvl1pPr>
          </a:lstStyle>
          <a:p>
            <a:r>
              <a:rPr lang="en-US" dirty="0"/>
              <a:t>© 2018 Cengage. May not be copied, scanned, or duplicated, in whole or in part, except for use as permitted in a license distributed with a certain product or service or otherwise on a password-protected website for classroom use.</a:t>
            </a:r>
          </a:p>
        </p:txBody>
      </p:sp>
      <p:pic>
        <p:nvPicPr>
          <p:cNvPr id="13" name="Picture 12"/>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1593236" y="6248400"/>
            <a:ext cx="6516222" cy="95969"/>
          </a:xfrm>
          <a:prstGeom prst="rect">
            <a:avLst/>
          </a:prstGeom>
        </p:spPr>
      </p:pic>
      <p:pic>
        <p:nvPicPr>
          <p:cNvPr id="18" name="Picture 17"/>
          <p:cNvPicPr>
            <a:picLocks noChangeAspect="1"/>
          </p:cNvPicPr>
          <p:nvPr userDrawn="1"/>
        </p:nvPicPr>
        <p:blipFill>
          <a:blip r:embed="rId9"/>
          <a:stretch>
            <a:fillRect/>
          </a:stretch>
        </p:blipFill>
        <p:spPr>
          <a:xfrm>
            <a:off x="118720" y="6248400"/>
            <a:ext cx="1400289" cy="430858"/>
          </a:xfrm>
          <a:prstGeom prst="rect">
            <a:avLst/>
          </a:prstGeom>
        </p:spPr>
      </p:pic>
    </p:spTree>
    <p:extLst>
      <p:ext uri="{BB962C8B-B14F-4D97-AF65-F5344CB8AC3E}">
        <p14:creationId xmlns:p14="http://schemas.microsoft.com/office/powerpoint/2010/main" val="27067353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itle 1"/>
          <p:cNvSpPr>
            <a:spLocks noGrp="1"/>
          </p:cNvSpPr>
          <p:nvPr>
            <p:ph type="title"/>
          </p:nvPr>
        </p:nvSpPr>
        <p:spPr>
          <a:xfrm>
            <a:off x="762000" y="406258"/>
            <a:ext cx="8026400" cy="296235"/>
          </a:xfrm>
        </p:spPr>
        <p:txBody>
          <a:bodyPr/>
          <a:lstStyle/>
          <a:p>
            <a:r>
              <a:rPr lang="en-US" dirty="0"/>
              <a:t>Click to edit Master title style</a:t>
            </a:r>
          </a:p>
        </p:txBody>
      </p:sp>
      <p:sp>
        <p:nvSpPr>
          <p:cNvPr id="3" name="Content Placeholder 2"/>
          <p:cNvSpPr>
            <a:spLocks noGrp="1"/>
          </p:cNvSpPr>
          <p:nvPr>
            <p:ph idx="1"/>
          </p:nvPr>
        </p:nvSpPr>
        <p:spPr/>
        <p:txBody>
          <a:bodyPr/>
          <a:lstStyle>
            <a:lvl1pPr marL="171450" indent="-17145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descr="Rules_Single_B.png"/>
          <p:cNvPicPr>
            <a:picLocks noChangeAspect="1"/>
          </p:cNvPicPr>
          <p:nvPr userDrawn="1"/>
        </p:nvPicPr>
        <p:blipFill rotWithShape="1">
          <a:blip r:embed="rId2" cstate="print">
            <a:extLst>
              <a:ext uri="{28A0092B-C50C-407E-A947-70E740481C1C}">
                <a14:useLocalDpi xmlns:a14="http://schemas.microsoft.com/office/drawing/2010/main" val="0"/>
              </a:ext>
            </a:extLst>
          </a:blip>
          <a:srcRect l="-4003" r="10006"/>
          <a:stretch/>
        </p:blipFill>
        <p:spPr>
          <a:xfrm>
            <a:off x="215900" y="948267"/>
            <a:ext cx="8586216" cy="44704"/>
          </a:xfrm>
          <a:prstGeom prst="rect">
            <a:avLst/>
          </a:prstGeom>
        </p:spPr>
      </p:pic>
      <p:pic>
        <p:nvPicPr>
          <p:cNvPr id="13" name="Picture 12"/>
          <p:cNvPicPr>
            <a:picLocks noChangeAspect="1"/>
          </p:cNvPicPr>
          <p:nvPr userDrawn="1"/>
        </p:nvPicPr>
        <p:blipFill rotWithShape="1">
          <a:blip r:embed="rId3" cstate="print">
            <a:extLst>
              <a:ext uri="{28A0092B-C50C-407E-A947-70E740481C1C}">
                <a14:useLocalDpi xmlns:a14="http://schemas.microsoft.com/office/drawing/2010/main" val="0"/>
              </a:ext>
            </a:extLst>
          </a:blip>
          <a:srcRect l="4669" t="13753" r="6579" b="12460"/>
          <a:stretch/>
        </p:blipFill>
        <p:spPr>
          <a:xfrm>
            <a:off x="79668" y="222263"/>
            <a:ext cx="628992" cy="697255"/>
          </a:xfrm>
          <a:prstGeom prst="rect">
            <a:avLst/>
          </a:prstGeom>
        </p:spPr>
      </p:pic>
      <p:sp>
        <p:nvSpPr>
          <p:cNvPr id="2" name="Footer Placeholder 1"/>
          <p:cNvSpPr>
            <a:spLocks noGrp="1"/>
          </p:cNvSpPr>
          <p:nvPr>
            <p:ph type="ftr" sz="quarter" idx="10"/>
          </p:nvPr>
        </p:nvSpPr>
        <p:spPr>
          <a:xfrm>
            <a:off x="1597682" y="6578465"/>
            <a:ext cx="6781693" cy="244535"/>
          </a:xfrm>
        </p:spPr>
        <p:txBody>
          <a:bodyPr/>
          <a:lstStyle>
            <a:lvl1pPr>
              <a:defRPr sz="600"/>
            </a:lvl1pPr>
          </a:lstStyle>
          <a:p>
            <a:r>
              <a:rPr lang="en-US" dirty="0"/>
              <a:t>© 2018 Cengage. All Rights Reserved. May not be copied, scanned, or duplicated, in whole or in part, except for use as permitted in a license distributed with a certain product or service or otherwise on a password-protected website for classroom use.</a:t>
            </a:r>
          </a:p>
        </p:txBody>
      </p:sp>
      <p:pic>
        <p:nvPicPr>
          <p:cNvPr id="9" name="Picture 8"/>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593236" y="6248400"/>
            <a:ext cx="6516222" cy="95969"/>
          </a:xfrm>
          <a:prstGeom prst="rect">
            <a:avLst/>
          </a:prstGeom>
        </p:spPr>
      </p:pic>
    </p:spTree>
    <p:extLst>
      <p:ext uri="{BB962C8B-B14F-4D97-AF65-F5344CB8AC3E}">
        <p14:creationId xmlns:p14="http://schemas.microsoft.com/office/powerpoint/2010/main" val="40246106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762000" y="406258"/>
            <a:ext cx="8026400" cy="296235"/>
          </a:xfrm>
        </p:spPr>
        <p:txBody>
          <a:bodyPr/>
          <a:lstStyle/>
          <a:p>
            <a:r>
              <a:rPr lang="en-US" dirty="0"/>
              <a:t>Click to edit Master title style</a:t>
            </a:r>
          </a:p>
        </p:txBody>
      </p:sp>
      <p:pic>
        <p:nvPicPr>
          <p:cNvPr id="8" name="Picture 7" descr="Rules_Single_B.png"/>
          <p:cNvPicPr>
            <a:picLocks noChangeAspect="1"/>
          </p:cNvPicPr>
          <p:nvPr userDrawn="1"/>
        </p:nvPicPr>
        <p:blipFill rotWithShape="1">
          <a:blip r:embed="rId2" cstate="print">
            <a:extLst>
              <a:ext uri="{28A0092B-C50C-407E-A947-70E740481C1C}">
                <a14:useLocalDpi xmlns:a14="http://schemas.microsoft.com/office/drawing/2010/main" val="0"/>
              </a:ext>
            </a:extLst>
          </a:blip>
          <a:srcRect l="-4003" r="10006"/>
          <a:stretch/>
        </p:blipFill>
        <p:spPr>
          <a:xfrm>
            <a:off x="215900" y="948267"/>
            <a:ext cx="8586216" cy="44704"/>
          </a:xfrm>
          <a:prstGeom prst="rect">
            <a:avLst/>
          </a:prstGeom>
        </p:spPr>
      </p:pic>
      <p:pic>
        <p:nvPicPr>
          <p:cNvPr id="14" name="Picture 13"/>
          <p:cNvPicPr>
            <a:picLocks noChangeAspect="1"/>
          </p:cNvPicPr>
          <p:nvPr userDrawn="1"/>
        </p:nvPicPr>
        <p:blipFill rotWithShape="1">
          <a:blip r:embed="rId3" cstate="print">
            <a:extLst>
              <a:ext uri="{28A0092B-C50C-407E-A947-70E740481C1C}">
                <a14:useLocalDpi xmlns:a14="http://schemas.microsoft.com/office/drawing/2010/main" val="0"/>
              </a:ext>
            </a:extLst>
          </a:blip>
          <a:srcRect l="4669" t="13753" r="6579" b="12460"/>
          <a:stretch/>
        </p:blipFill>
        <p:spPr>
          <a:xfrm>
            <a:off x="79668" y="222263"/>
            <a:ext cx="628992" cy="697255"/>
          </a:xfrm>
          <a:prstGeom prst="rect">
            <a:avLst/>
          </a:prstGeom>
        </p:spPr>
      </p:pic>
      <p:sp>
        <p:nvSpPr>
          <p:cNvPr id="3" name="Footer Placeholder 2"/>
          <p:cNvSpPr>
            <a:spLocks noGrp="1"/>
          </p:cNvSpPr>
          <p:nvPr>
            <p:ph type="ftr" sz="quarter" idx="10"/>
          </p:nvPr>
        </p:nvSpPr>
        <p:spPr>
          <a:xfrm>
            <a:off x="1597682" y="6578465"/>
            <a:ext cx="6781693" cy="244535"/>
          </a:xfrm>
        </p:spPr>
        <p:txBody>
          <a:bodyPr/>
          <a:lstStyle>
            <a:lvl1pPr>
              <a:defRPr sz="600"/>
            </a:lvl1pPr>
          </a:lstStyle>
          <a:p>
            <a:r>
              <a:rPr lang="en-US" dirty="0"/>
              <a:t>© 2018 Cengage. All Rights Reserved. May not be copied, scanned, or duplicated, in whole or in part, except for use as permitted in a license distributed with a certain product or service or otherwise on a password-protected website for classroom use.</a:t>
            </a:r>
          </a:p>
        </p:txBody>
      </p:sp>
      <p:pic>
        <p:nvPicPr>
          <p:cNvPr id="10" name="Picture 9"/>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593236" y="6248400"/>
            <a:ext cx="6516222" cy="95969"/>
          </a:xfrm>
          <a:prstGeom prst="rect">
            <a:avLst/>
          </a:prstGeom>
        </p:spPr>
      </p:pic>
    </p:spTree>
    <p:extLst>
      <p:ext uri="{BB962C8B-B14F-4D97-AF65-F5344CB8AC3E}">
        <p14:creationId xmlns:p14="http://schemas.microsoft.com/office/powerpoint/2010/main" val="13363938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en-US" dirty="0"/>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64703309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65125" y="1538818"/>
            <a:ext cx="8415338" cy="1412951"/>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5"/>
          <p:cNvSpPr txBox="1">
            <a:spLocks/>
          </p:cNvSpPr>
          <p:nvPr userDrawn="1"/>
        </p:nvSpPr>
        <p:spPr>
          <a:xfrm>
            <a:off x="8376166" y="6513743"/>
            <a:ext cx="312906" cy="215444"/>
          </a:xfrm>
          <a:prstGeom prst="rect">
            <a:avLst/>
          </a:prstGeom>
        </p:spPr>
        <p:txBody>
          <a:bodyPr vert="horz" wrap="none" lIns="91440" tIns="45720" rIns="91440" bIns="45720" rtlCol="0" anchor="ctr">
            <a:spAutoFit/>
          </a:bodyP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48B40067-BD2A-418A-98BB-08A98047DC47}" type="slidenum">
              <a:rPr kumimoji="0" lang="en-US" sz="8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8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2" name="Title Placeholder 1"/>
          <p:cNvSpPr>
            <a:spLocks noGrp="1"/>
          </p:cNvSpPr>
          <p:nvPr>
            <p:ph type="title"/>
          </p:nvPr>
        </p:nvSpPr>
        <p:spPr>
          <a:xfrm>
            <a:off x="365125" y="480785"/>
            <a:ext cx="8415338" cy="296235"/>
          </a:xfrm>
          <a:prstGeom prst="rect">
            <a:avLst/>
          </a:prstGeom>
        </p:spPr>
        <p:txBody>
          <a:bodyPr vert="horz" wrap="square" lIns="0" tIns="0" rIns="0" bIns="0" rtlCol="0" anchor="ctr">
            <a:spAutoFit/>
          </a:bodyPr>
          <a:lstStyle/>
          <a:p>
            <a:r>
              <a:rPr lang="en-US" dirty="0"/>
              <a:t>Click to edit Master title style</a:t>
            </a:r>
          </a:p>
        </p:txBody>
      </p:sp>
      <p:sp>
        <p:nvSpPr>
          <p:cNvPr id="4" name="Footer Placeholder 3"/>
          <p:cNvSpPr>
            <a:spLocks noGrp="1"/>
          </p:cNvSpPr>
          <p:nvPr>
            <p:ph type="ftr" sz="quarter" idx="3"/>
          </p:nvPr>
        </p:nvSpPr>
        <p:spPr>
          <a:xfrm>
            <a:off x="365126" y="6611007"/>
            <a:ext cx="8014247" cy="211991"/>
          </a:xfrm>
          <a:prstGeom prst="rect">
            <a:avLst/>
          </a:prstGeom>
        </p:spPr>
        <p:txBody>
          <a:bodyPr vert="horz" lIns="91440" tIns="45720" rIns="91440" bIns="45720" rtlCol="0" anchor="ctr"/>
          <a:lstStyle>
            <a:lvl1pPr algn="ctr">
              <a:defRPr sz="600">
                <a:solidFill>
                  <a:schemeClr val="tx1">
                    <a:tint val="75000"/>
                  </a:schemeClr>
                </a:solidFill>
              </a:defRPr>
            </a:lvl1pPr>
          </a:lstStyle>
          <a:p>
            <a:r>
              <a:rPr lang="en-US" dirty="0"/>
              <a:t>© 2018 Cengage. May not be copied, scanned, or duplicated, in whole or in part, except for use as permitted in a license distributed with a certain product or service or otherwise on a password-protected website for classroom use.</a:t>
            </a:r>
          </a:p>
        </p:txBody>
      </p:sp>
      <p:pic>
        <p:nvPicPr>
          <p:cNvPr id="6" name="Picture 5"/>
          <p:cNvPicPr>
            <a:picLocks noChangeAspect="1"/>
          </p:cNvPicPr>
          <p:nvPr userDrawn="1"/>
        </p:nvPicPr>
        <p:blipFill>
          <a:blip r:embed="rId7"/>
          <a:stretch>
            <a:fillRect/>
          </a:stretch>
        </p:blipFill>
        <p:spPr>
          <a:xfrm>
            <a:off x="118720" y="6248400"/>
            <a:ext cx="1400289" cy="430858"/>
          </a:xfrm>
          <a:prstGeom prst="rect">
            <a:avLst/>
          </a:prstGeom>
        </p:spPr>
      </p:pic>
    </p:spTree>
    <p:extLst>
      <p:ext uri="{BB962C8B-B14F-4D97-AF65-F5344CB8AC3E}">
        <p14:creationId xmlns:p14="http://schemas.microsoft.com/office/powerpoint/2010/main" val="4092161740"/>
      </p:ext>
    </p:extLst>
  </p:cSld>
  <p:clrMap bg1="lt1" tx1="dk1" bg2="lt2" tx2="dk2" accent1="accent1" accent2="accent2" accent3="accent3" accent4="accent4" accent5="accent5" accent6="accent6" hlink="hlink" folHlink="folHlink"/>
  <p:sldLayoutIdLst>
    <p:sldLayoutId id="2147483752" r:id="rId1"/>
    <p:sldLayoutId id="2147483753" r:id="rId2"/>
    <p:sldLayoutId id="2147483754" r:id="rId3"/>
    <p:sldLayoutId id="2147483755" r:id="rId4"/>
    <p:sldLayoutId id="2147483756" r:id="rId5"/>
  </p:sldLayoutIdLst>
  <p:hf hdr="0" dt="0"/>
  <p:txStyles>
    <p:titleStyle>
      <a:lvl1pPr algn="l" defTabSz="914400" rtl="0" eaLnBrk="1" latinLnBrk="0" hangingPunct="1">
        <a:lnSpc>
          <a:spcPct val="85000"/>
        </a:lnSpc>
        <a:spcBef>
          <a:spcPct val="0"/>
        </a:spcBef>
        <a:buNone/>
        <a:defRPr sz="2200" kern="1200">
          <a:solidFill>
            <a:schemeClr val="accent2"/>
          </a:solidFill>
          <a:latin typeface="+mj-lt"/>
          <a:ea typeface="+mj-ea"/>
          <a:cs typeface="+mj-cs"/>
        </a:defRPr>
      </a:lvl1pPr>
    </p:titleStyle>
    <p:bodyStyle>
      <a:lvl1pPr marL="171450" indent="-171450" algn="l" defTabSz="914400" rtl="0" eaLnBrk="1" latinLnBrk="0" hangingPunct="1">
        <a:lnSpc>
          <a:spcPct val="95000"/>
        </a:lnSpc>
        <a:spcBef>
          <a:spcPts val="1200"/>
        </a:spcBef>
        <a:buClr>
          <a:schemeClr val="accent2"/>
        </a:buClr>
        <a:buFont typeface="Arial" pitchFamily="34" charset="0"/>
        <a:buChar char="•"/>
        <a:defRPr sz="2000" kern="1200">
          <a:solidFill>
            <a:schemeClr val="tx1">
              <a:lumMod val="75000"/>
              <a:lumOff val="25000"/>
            </a:schemeClr>
          </a:solidFill>
          <a:latin typeface="+mn-lt"/>
          <a:ea typeface="+mn-ea"/>
          <a:cs typeface="+mn-cs"/>
        </a:defRPr>
      </a:lvl1pPr>
      <a:lvl2pPr marL="400050" indent="-171450" algn="l" defTabSz="914400" rtl="0" eaLnBrk="1" latinLnBrk="0" hangingPunct="1">
        <a:lnSpc>
          <a:spcPct val="95000"/>
        </a:lnSpc>
        <a:spcBef>
          <a:spcPts val="600"/>
        </a:spcBef>
        <a:buClr>
          <a:schemeClr val="accent1"/>
        </a:buClr>
        <a:buFont typeface="Arial" pitchFamily="34" charset="0"/>
        <a:buChar char="•"/>
        <a:defRPr sz="1800" kern="1200">
          <a:solidFill>
            <a:schemeClr val="tx1">
              <a:lumMod val="75000"/>
              <a:lumOff val="25000"/>
            </a:schemeClr>
          </a:solidFill>
          <a:latin typeface="+mn-lt"/>
          <a:ea typeface="+mn-ea"/>
          <a:cs typeface="+mn-cs"/>
        </a:defRPr>
      </a:lvl2pPr>
      <a:lvl3pPr marL="571500" indent="-114300" algn="l" defTabSz="914400" rtl="0" eaLnBrk="1" latinLnBrk="0" hangingPunct="1">
        <a:lnSpc>
          <a:spcPct val="95000"/>
        </a:lnSpc>
        <a:spcBef>
          <a:spcPct val="20000"/>
        </a:spcBef>
        <a:buClr>
          <a:schemeClr val="tx1">
            <a:lumMod val="75000"/>
            <a:lumOff val="25000"/>
          </a:schemeClr>
        </a:buClr>
        <a:buFont typeface="Arial" pitchFamily="34" charset="0"/>
        <a:buChar char="-"/>
        <a:defRPr sz="1600" kern="1200">
          <a:solidFill>
            <a:schemeClr val="tx1">
              <a:lumMod val="75000"/>
              <a:lumOff val="25000"/>
            </a:schemeClr>
          </a:solidFill>
          <a:latin typeface="+mn-lt"/>
          <a:ea typeface="+mn-ea"/>
          <a:cs typeface="+mn-cs"/>
        </a:defRPr>
      </a:lvl3pPr>
      <a:lvl4pPr marL="742950" indent="-114300" algn="l" defTabSz="914400" rtl="0" eaLnBrk="1" latinLnBrk="0" hangingPunct="1">
        <a:lnSpc>
          <a:spcPct val="95000"/>
        </a:lnSpc>
        <a:spcBef>
          <a:spcPct val="20000"/>
        </a:spcBef>
        <a:buFont typeface="Arial" pitchFamily="34" charset="0"/>
        <a:buChar char="•"/>
        <a:defRPr sz="1400" kern="1200">
          <a:solidFill>
            <a:schemeClr val="tx1">
              <a:lumMod val="75000"/>
              <a:lumOff val="25000"/>
            </a:schemeClr>
          </a:solidFill>
          <a:latin typeface="+mn-lt"/>
          <a:ea typeface="+mn-ea"/>
          <a:cs typeface="+mn-cs"/>
        </a:defRPr>
      </a:lvl4pPr>
      <a:lvl5pPr marL="914400" indent="-114300" algn="l" defTabSz="914400" rtl="0" eaLnBrk="1" latinLnBrk="0" hangingPunct="1">
        <a:lnSpc>
          <a:spcPct val="95000"/>
        </a:lnSpc>
        <a:spcBef>
          <a:spcPct val="20000"/>
        </a:spcBef>
        <a:buFont typeface="Arial"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98500" y="2227950"/>
            <a:ext cx="7747000" cy="861774"/>
          </a:xfrm>
        </p:spPr>
        <p:txBody>
          <a:bodyPr/>
          <a:lstStyle/>
          <a:p>
            <a:pPr>
              <a:lnSpc>
                <a:spcPct val="100000"/>
              </a:lnSpc>
            </a:pPr>
            <a:r>
              <a:rPr lang="en-US" b="1" dirty="0">
                <a:solidFill>
                  <a:srgbClr val="0080A9"/>
                </a:solidFill>
                <a:latin typeface="Arial" panose="020B0604020202020204" pitchFamily="34" charset="0"/>
                <a:cs typeface="Arial" panose="020B0604020202020204" pitchFamily="34" charset="0"/>
              </a:rPr>
              <a:t>ISEC Lecture 6</a:t>
            </a:r>
            <a:br>
              <a:rPr lang="en-US" b="1" dirty="0">
                <a:solidFill>
                  <a:srgbClr val="0080A9"/>
                </a:solidFill>
                <a:latin typeface="Arial" panose="020B0604020202020204" pitchFamily="34" charset="0"/>
                <a:cs typeface="Arial" panose="020B0604020202020204" pitchFamily="34" charset="0"/>
              </a:rPr>
            </a:br>
            <a:r>
              <a:rPr lang="en-US" b="1" dirty="0">
                <a:solidFill>
                  <a:srgbClr val="0080A9"/>
                </a:solidFill>
                <a:latin typeface="Arial" panose="020B0604020202020204" pitchFamily="34" charset="0"/>
                <a:cs typeface="Arial" panose="020B0604020202020204" pitchFamily="34" charset="0"/>
              </a:rPr>
              <a:t>Network Security</a:t>
            </a:r>
          </a:p>
        </p:txBody>
      </p:sp>
      <p:sp>
        <p:nvSpPr>
          <p:cNvPr id="3" name="Subtitle 2"/>
          <p:cNvSpPr>
            <a:spLocks noGrp="1"/>
          </p:cNvSpPr>
          <p:nvPr>
            <p:ph type="subTitle" idx="1"/>
          </p:nvPr>
        </p:nvSpPr>
        <p:spPr>
          <a:xfrm>
            <a:off x="698500" y="3352800"/>
            <a:ext cx="7747000" cy="797141"/>
          </a:xfrm>
        </p:spPr>
        <p:txBody>
          <a:bodyPr/>
          <a:lstStyle/>
          <a:p>
            <a:endParaRPr lang="en-SG" sz="2200" dirty="0">
              <a:solidFill>
                <a:schemeClr val="tx1"/>
              </a:solidFill>
              <a:latin typeface="Arial" panose="020B0604020202020204" pitchFamily="34" charset="0"/>
              <a:cs typeface="Arial" panose="020B0604020202020204" pitchFamily="34" charset="0"/>
            </a:endParaRPr>
          </a:p>
          <a:p>
            <a:r>
              <a:rPr lang="en-SG" sz="2200" dirty="0">
                <a:solidFill>
                  <a:schemeClr val="tx1"/>
                </a:solidFill>
                <a:latin typeface="Arial" panose="020B0604020202020204" pitchFamily="34" charset="0"/>
                <a:cs typeface="Arial" panose="020B0604020202020204" pitchFamily="34" charset="0"/>
              </a:rPr>
              <a:t>Ref: Textbook Chap 5 – Networking and Server Attacks</a:t>
            </a:r>
            <a:endParaRPr lang="en-US" sz="2200" dirty="0">
              <a:solidFill>
                <a:schemeClr val="tx1"/>
              </a:solidFill>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0"/>
          </p:nvPr>
        </p:nvSpPr>
        <p:spPr>
          <a:xfrm>
            <a:off x="1567216" y="6284825"/>
            <a:ext cx="5562600" cy="366183"/>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961804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Man-in-the-Middle (M</a:t>
            </a:r>
            <a:r>
              <a:rPr lang="en-US" sz="100" b="1" dirty="0">
                <a:solidFill>
                  <a:srgbClr val="0080A9"/>
                </a:solidFill>
                <a:latin typeface="Arial" panose="020B0604020202020204" pitchFamily="34" charset="0"/>
                <a:cs typeface="Arial" panose="020B0604020202020204" pitchFamily="34" charset="0"/>
              </a:rPr>
              <a:t> </a:t>
            </a:r>
            <a:r>
              <a:rPr lang="en-US" sz="2800" b="1" dirty="0">
                <a:solidFill>
                  <a:srgbClr val="0080A9"/>
                </a:solidFill>
                <a:latin typeface="Arial" panose="020B0604020202020204" pitchFamily="34" charset="0"/>
                <a:cs typeface="Arial" panose="020B0604020202020204" pitchFamily="34" charset="0"/>
              </a:rPr>
              <a:t>I</a:t>
            </a:r>
            <a:r>
              <a:rPr lang="en-US" sz="100" b="1" dirty="0">
                <a:solidFill>
                  <a:srgbClr val="0080A9"/>
                </a:solidFill>
                <a:latin typeface="Arial" panose="020B0604020202020204" pitchFamily="34" charset="0"/>
                <a:cs typeface="Arial" panose="020B0604020202020204" pitchFamily="34" charset="0"/>
              </a:rPr>
              <a:t> </a:t>
            </a:r>
            <a:r>
              <a:rPr lang="en-US" sz="2800" b="1" dirty="0">
                <a:solidFill>
                  <a:srgbClr val="0080A9"/>
                </a:solidFill>
                <a:latin typeface="Arial" panose="020B0604020202020204" pitchFamily="34" charset="0"/>
                <a:cs typeface="Arial" panose="020B0604020202020204" pitchFamily="34" charset="0"/>
              </a:rPr>
              <a:t>T</a:t>
            </a:r>
            <a:r>
              <a:rPr lang="en-US" sz="100" b="1" dirty="0">
                <a:solidFill>
                  <a:srgbClr val="0080A9"/>
                </a:solidFill>
                <a:latin typeface="Arial" panose="020B0604020202020204" pitchFamily="34" charset="0"/>
                <a:cs typeface="Arial" panose="020B0604020202020204" pitchFamily="34" charset="0"/>
              </a:rPr>
              <a:t> </a:t>
            </a:r>
            <a:r>
              <a:rPr lang="en-US" sz="2800" b="1" dirty="0">
                <a:solidFill>
                  <a:srgbClr val="0080A9"/>
                </a:solidFill>
                <a:latin typeface="Arial" panose="020B0604020202020204" pitchFamily="34" charset="0"/>
                <a:cs typeface="Arial" panose="020B0604020202020204" pitchFamily="34" charset="0"/>
              </a:rPr>
              <a:t>M) (1 of 2)</a:t>
            </a:r>
          </a:p>
        </p:txBody>
      </p:sp>
      <p:sp>
        <p:nvSpPr>
          <p:cNvPr id="3" name="Content Placeholder 2"/>
          <p:cNvSpPr>
            <a:spLocks noGrp="1"/>
          </p:cNvSpPr>
          <p:nvPr>
            <p:ph idx="1"/>
          </p:nvPr>
        </p:nvSpPr>
        <p:spPr>
          <a:xfrm>
            <a:off x="365125" y="1538818"/>
            <a:ext cx="8415338" cy="2046714"/>
          </a:xfrm>
        </p:spPr>
        <p:txBody>
          <a:bodyPr/>
          <a:lstStyle/>
          <a:p>
            <a:pPr>
              <a:lnSpc>
                <a:spcPct val="100000"/>
              </a:lnSpc>
            </a:pPr>
            <a:r>
              <a:rPr lang="en-US" altLang="en-US" sz="1800" dirty="0">
                <a:solidFill>
                  <a:schemeClr val="tx1"/>
                </a:solidFill>
                <a:latin typeface="Arial" panose="020B0604020202020204" pitchFamily="34" charset="0"/>
                <a:cs typeface="Arial" panose="020B0604020202020204" pitchFamily="34" charset="0"/>
              </a:rPr>
              <a:t>Man-in-the-Middle attacks</a:t>
            </a:r>
          </a:p>
          <a:p>
            <a:pPr lvl="1">
              <a:lnSpc>
                <a:spcPct val="100000"/>
              </a:lnSpc>
            </a:pPr>
            <a:r>
              <a:rPr lang="en-US" altLang="en-US" dirty="0">
                <a:solidFill>
                  <a:schemeClr val="tx1"/>
                </a:solidFill>
                <a:latin typeface="Arial" panose="020B0604020202020204" pitchFamily="34" charset="0"/>
                <a:cs typeface="Arial" panose="020B0604020202020204" pitchFamily="34" charset="0"/>
              </a:rPr>
              <a:t>Interception of legitimate communication and forging a fictitious response to the sender</a:t>
            </a:r>
          </a:p>
          <a:p>
            <a:pPr lvl="1">
              <a:lnSpc>
                <a:spcPct val="100000"/>
              </a:lnSpc>
            </a:pPr>
            <a:r>
              <a:rPr lang="en-US" altLang="en-US" dirty="0">
                <a:solidFill>
                  <a:schemeClr val="tx1"/>
                </a:solidFill>
                <a:latin typeface="Arial" panose="020B0604020202020204" pitchFamily="34" charset="0"/>
                <a:cs typeface="Arial" panose="020B0604020202020204" pitchFamily="34" charset="0"/>
              </a:rPr>
              <a:t>Two computers are sending and receiving data with a computer between them</a:t>
            </a:r>
          </a:p>
          <a:p>
            <a:pPr>
              <a:lnSpc>
                <a:spcPct val="100000"/>
              </a:lnSpc>
            </a:pPr>
            <a:r>
              <a:rPr lang="en-US" sz="1800" dirty="0">
                <a:solidFill>
                  <a:schemeClr val="tx1"/>
                </a:solidFill>
                <a:latin typeface="Arial" panose="020B0604020202020204" pitchFamily="34" charset="0"/>
                <a:cs typeface="Arial" panose="020B0604020202020204" pitchFamily="34" charset="0"/>
              </a:rPr>
              <a:t>A M</a:t>
            </a:r>
            <a:r>
              <a:rPr lang="en-US" sz="100" dirty="0">
                <a:solidFill>
                  <a:schemeClr val="tx1"/>
                </a:solidFill>
                <a:latin typeface="Arial" panose="020B0604020202020204" pitchFamily="34" charset="0"/>
                <a:cs typeface="Arial" panose="020B0604020202020204" pitchFamily="34" charset="0"/>
              </a:rPr>
              <a:t> </a:t>
            </a:r>
            <a:r>
              <a:rPr lang="en-US" sz="1800" dirty="0">
                <a:solidFill>
                  <a:schemeClr val="tx1"/>
                </a:solidFill>
                <a:latin typeface="Arial" panose="020B0604020202020204" pitchFamily="34" charset="0"/>
                <a:cs typeface="Arial" panose="020B0604020202020204" pitchFamily="34" charset="0"/>
              </a:rPr>
              <a:t>I</a:t>
            </a:r>
            <a:r>
              <a:rPr lang="en-US" sz="100" dirty="0">
                <a:solidFill>
                  <a:schemeClr val="tx1"/>
                </a:solidFill>
                <a:latin typeface="Arial" panose="020B0604020202020204" pitchFamily="34" charset="0"/>
                <a:cs typeface="Arial" panose="020B0604020202020204" pitchFamily="34" charset="0"/>
              </a:rPr>
              <a:t> </a:t>
            </a:r>
            <a:r>
              <a:rPr lang="en-US" sz="1800" dirty="0">
                <a:solidFill>
                  <a:schemeClr val="tx1"/>
                </a:solidFill>
                <a:latin typeface="Arial" panose="020B0604020202020204" pitchFamily="34" charset="0"/>
                <a:cs typeface="Arial" panose="020B0604020202020204" pitchFamily="34" charset="0"/>
              </a:rPr>
              <a:t>T</a:t>
            </a:r>
            <a:r>
              <a:rPr lang="en-US" sz="100" dirty="0">
                <a:solidFill>
                  <a:schemeClr val="tx1"/>
                </a:solidFill>
                <a:latin typeface="Arial" panose="020B0604020202020204" pitchFamily="34" charset="0"/>
                <a:cs typeface="Arial" panose="020B0604020202020204" pitchFamily="34" charset="0"/>
              </a:rPr>
              <a:t> </a:t>
            </a:r>
            <a:r>
              <a:rPr lang="en-US" sz="1800" dirty="0">
                <a:solidFill>
                  <a:schemeClr val="tx1"/>
                </a:solidFill>
                <a:latin typeface="Arial" panose="020B0604020202020204" pitchFamily="34" charset="0"/>
                <a:cs typeface="Arial" panose="020B0604020202020204" pitchFamily="34" charset="0"/>
              </a:rPr>
              <a:t>M could occur between two users</a:t>
            </a:r>
          </a:p>
          <a:p>
            <a:pPr lvl="1">
              <a:lnSpc>
                <a:spcPct val="100000"/>
              </a:lnSpc>
            </a:pPr>
            <a:r>
              <a:rPr lang="en-US" dirty="0">
                <a:solidFill>
                  <a:schemeClr val="tx1"/>
                </a:solidFill>
                <a:latin typeface="Arial" panose="020B0604020202020204" pitchFamily="34" charset="0"/>
                <a:cs typeface="Arial" panose="020B0604020202020204" pitchFamily="34" charset="0"/>
              </a:rPr>
              <a:t>However, many M</a:t>
            </a:r>
            <a:r>
              <a:rPr lang="en-US" sz="100" dirty="0">
                <a:solidFill>
                  <a:schemeClr val="tx1"/>
                </a:solidFill>
                <a:latin typeface="Arial" panose="020B0604020202020204" pitchFamily="34" charset="0"/>
                <a:cs typeface="Arial" panose="020B0604020202020204" pitchFamily="34" charset="0"/>
              </a:rPr>
              <a:t> </a:t>
            </a:r>
            <a:r>
              <a:rPr lang="en-US" dirty="0">
                <a:solidFill>
                  <a:schemeClr val="tx1"/>
                </a:solidFill>
                <a:latin typeface="Arial" panose="020B0604020202020204" pitchFamily="34" charset="0"/>
                <a:cs typeface="Arial" panose="020B0604020202020204" pitchFamily="34" charset="0"/>
              </a:rPr>
              <a:t>I</a:t>
            </a:r>
            <a:r>
              <a:rPr lang="en-US" sz="100" dirty="0">
                <a:solidFill>
                  <a:schemeClr val="tx1"/>
                </a:solidFill>
                <a:latin typeface="Arial" panose="020B0604020202020204" pitchFamily="34" charset="0"/>
                <a:cs typeface="Arial" panose="020B0604020202020204" pitchFamily="34" charset="0"/>
              </a:rPr>
              <a:t> </a:t>
            </a:r>
            <a:r>
              <a:rPr lang="en-US" dirty="0">
                <a:solidFill>
                  <a:schemeClr val="tx1"/>
                </a:solidFill>
                <a:latin typeface="Arial" panose="020B0604020202020204" pitchFamily="34" charset="0"/>
                <a:cs typeface="Arial" panose="020B0604020202020204" pitchFamily="34" charset="0"/>
              </a:rPr>
              <a:t>T</a:t>
            </a:r>
            <a:r>
              <a:rPr lang="en-US" sz="100" dirty="0">
                <a:solidFill>
                  <a:schemeClr val="tx1"/>
                </a:solidFill>
                <a:latin typeface="Arial" panose="020B0604020202020204" pitchFamily="34" charset="0"/>
                <a:cs typeface="Arial" panose="020B0604020202020204" pitchFamily="34" charset="0"/>
              </a:rPr>
              <a:t> </a:t>
            </a:r>
            <a:r>
              <a:rPr lang="en-US" dirty="0">
                <a:solidFill>
                  <a:schemeClr val="tx1"/>
                </a:solidFill>
                <a:latin typeface="Arial" panose="020B0604020202020204" pitchFamily="34" charset="0"/>
                <a:cs typeface="Arial" panose="020B0604020202020204" pitchFamily="34" charset="0"/>
              </a:rPr>
              <a:t>M attacks are between a user and a server</a:t>
            </a:r>
          </a:p>
        </p:txBody>
      </p:sp>
      <p:pic>
        <p:nvPicPr>
          <p:cNvPr id="5" name="Picture 4" descr="Figure 5-1 Conceptual M I T M attack. A network-based MITM attack involves a threat actor who inserts himself into a conversation between two parties. The actor impersonates both parties to gain access to information they are sending to each other. Neither of the legitimate parties is aware of the presence of the threat actor and thus  communicate freely, thinking they are talking only to the authentic party."/>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67000" y="3611529"/>
            <a:ext cx="3502152" cy="2526792"/>
          </a:xfrm>
          <a:prstGeom prst="rect">
            <a:avLst/>
          </a:prstGeom>
        </p:spPr>
      </p:pic>
      <p:sp>
        <p:nvSpPr>
          <p:cNvPr id="4"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7516516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Man-in-the-Middle (M</a:t>
            </a:r>
            <a:r>
              <a:rPr lang="en-US" sz="100" b="1" dirty="0">
                <a:solidFill>
                  <a:srgbClr val="0080A9"/>
                </a:solidFill>
                <a:latin typeface="Arial" panose="020B0604020202020204" pitchFamily="34" charset="0"/>
                <a:cs typeface="Arial" panose="020B0604020202020204" pitchFamily="34" charset="0"/>
              </a:rPr>
              <a:t> </a:t>
            </a:r>
            <a:r>
              <a:rPr lang="en-US" sz="2800" b="1" dirty="0">
                <a:solidFill>
                  <a:srgbClr val="0080A9"/>
                </a:solidFill>
                <a:latin typeface="Arial" panose="020B0604020202020204" pitchFamily="34" charset="0"/>
                <a:cs typeface="Arial" panose="020B0604020202020204" pitchFamily="34" charset="0"/>
              </a:rPr>
              <a:t>I</a:t>
            </a:r>
            <a:r>
              <a:rPr lang="en-US" sz="100" b="1" dirty="0">
                <a:solidFill>
                  <a:srgbClr val="0080A9"/>
                </a:solidFill>
                <a:latin typeface="Arial" panose="020B0604020202020204" pitchFamily="34" charset="0"/>
                <a:cs typeface="Arial" panose="020B0604020202020204" pitchFamily="34" charset="0"/>
              </a:rPr>
              <a:t> </a:t>
            </a:r>
            <a:r>
              <a:rPr lang="en-US" sz="2800" b="1" dirty="0">
                <a:solidFill>
                  <a:srgbClr val="0080A9"/>
                </a:solidFill>
                <a:latin typeface="Arial" panose="020B0604020202020204" pitchFamily="34" charset="0"/>
                <a:cs typeface="Arial" panose="020B0604020202020204" pitchFamily="34" charset="0"/>
              </a:rPr>
              <a:t>T</a:t>
            </a:r>
            <a:r>
              <a:rPr lang="en-US" sz="100" b="1" dirty="0">
                <a:solidFill>
                  <a:srgbClr val="0080A9"/>
                </a:solidFill>
                <a:latin typeface="Arial" panose="020B0604020202020204" pitchFamily="34" charset="0"/>
                <a:cs typeface="Arial" panose="020B0604020202020204" pitchFamily="34" charset="0"/>
              </a:rPr>
              <a:t> </a:t>
            </a:r>
            <a:r>
              <a:rPr lang="en-US" sz="2800" b="1" dirty="0">
                <a:solidFill>
                  <a:srgbClr val="0080A9"/>
                </a:solidFill>
                <a:latin typeface="Arial" panose="020B0604020202020204" pitchFamily="34" charset="0"/>
                <a:cs typeface="Arial" panose="020B0604020202020204" pitchFamily="34" charset="0"/>
              </a:rPr>
              <a:t>M) (2 of 2)</a:t>
            </a:r>
          </a:p>
        </p:txBody>
      </p:sp>
      <p:pic>
        <p:nvPicPr>
          <p:cNvPr id="6" name="Picture 5" descr="Figure 5-2 M I T M attack intercepting public key. An illustration shows the M I T M attack intercepting a public key between Bob and Alice. Bob to Alice: Send me your public key; Alice to Bob but intercepted by a third person in between: My public key is Ay B C D; third person to Bob: My public key is W X Y Z; Bob to Alice but intercepted by the third person: My account number is 1 2 3 4; third person to Alice: My account number is 6 7 8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78634" y="2667000"/>
            <a:ext cx="6793131" cy="1502664"/>
          </a:xfrm>
          <a:prstGeom prst="rect">
            <a:avLst/>
          </a:prstGeom>
        </p:spPr>
      </p:pic>
      <p:sp>
        <p:nvSpPr>
          <p:cNvPr id="4"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9926109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Man-in-the-Browser (M</a:t>
            </a:r>
            <a:r>
              <a:rPr lang="en-US" sz="100" b="1" dirty="0">
                <a:solidFill>
                  <a:srgbClr val="0080A9"/>
                </a:solidFill>
                <a:latin typeface="Arial" panose="020B0604020202020204" pitchFamily="34" charset="0"/>
                <a:cs typeface="Arial" panose="020B0604020202020204" pitchFamily="34" charset="0"/>
              </a:rPr>
              <a:t> </a:t>
            </a:r>
            <a:r>
              <a:rPr lang="en-US" sz="2800" b="1" dirty="0">
                <a:solidFill>
                  <a:srgbClr val="0080A9"/>
                </a:solidFill>
                <a:latin typeface="Arial" panose="020B0604020202020204" pitchFamily="34" charset="0"/>
                <a:cs typeface="Arial" panose="020B0604020202020204" pitchFamily="34" charset="0"/>
              </a:rPr>
              <a:t>I</a:t>
            </a:r>
            <a:r>
              <a:rPr lang="en-US" sz="100" b="1" dirty="0">
                <a:solidFill>
                  <a:srgbClr val="0080A9"/>
                </a:solidFill>
                <a:latin typeface="Arial" panose="020B0604020202020204" pitchFamily="34" charset="0"/>
                <a:cs typeface="Arial" panose="020B0604020202020204" pitchFamily="34" charset="0"/>
              </a:rPr>
              <a:t> </a:t>
            </a:r>
            <a:r>
              <a:rPr lang="en-US" sz="2800" b="1" dirty="0">
                <a:solidFill>
                  <a:srgbClr val="0080A9"/>
                </a:solidFill>
                <a:latin typeface="Arial" panose="020B0604020202020204" pitchFamily="34" charset="0"/>
                <a:cs typeface="Arial" panose="020B0604020202020204" pitchFamily="34" charset="0"/>
              </a:rPr>
              <a:t>T</a:t>
            </a:r>
            <a:r>
              <a:rPr lang="en-US" sz="100" b="1" dirty="0">
                <a:solidFill>
                  <a:srgbClr val="0080A9"/>
                </a:solidFill>
                <a:latin typeface="Arial" panose="020B0604020202020204" pitchFamily="34" charset="0"/>
                <a:cs typeface="Arial" panose="020B0604020202020204" pitchFamily="34" charset="0"/>
              </a:rPr>
              <a:t> </a:t>
            </a:r>
            <a:r>
              <a:rPr lang="en-US" sz="2800" b="1" dirty="0">
                <a:solidFill>
                  <a:srgbClr val="0080A9"/>
                </a:solidFill>
                <a:latin typeface="Arial" panose="020B0604020202020204" pitchFamily="34" charset="0"/>
                <a:cs typeface="Arial" panose="020B0604020202020204" pitchFamily="34" charset="0"/>
              </a:rPr>
              <a:t>B) (1 of 2)</a:t>
            </a:r>
          </a:p>
        </p:txBody>
      </p:sp>
      <p:sp>
        <p:nvSpPr>
          <p:cNvPr id="3" name="Content Placeholder 2"/>
          <p:cNvSpPr>
            <a:spLocks noGrp="1"/>
          </p:cNvSpPr>
          <p:nvPr>
            <p:ph idx="1"/>
          </p:nvPr>
        </p:nvSpPr>
        <p:spPr>
          <a:xfrm>
            <a:off x="365125" y="1538818"/>
            <a:ext cx="8245475" cy="4216539"/>
          </a:xfrm>
        </p:spPr>
        <p:txBody>
          <a:bodyPr/>
          <a:lstStyle/>
          <a:p>
            <a:pPr>
              <a:lnSpc>
                <a:spcPct val="100000"/>
              </a:lnSpc>
            </a:pPr>
            <a:r>
              <a:rPr lang="en-US" dirty="0">
                <a:solidFill>
                  <a:schemeClr val="tx1"/>
                </a:solidFill>
                <a:latin typeface="Arial" panose="020B0604020202020204" pitchFamily="34" charset="0"/>
                <a:cs typeface="Arial" panose="020B0604020202020204" pitchFamily="34" charset="0"/>
              </a:rPr>
              <a:t>Man-in-the-browser (M</a:t>
            </a:r>
            <a:r>
              <a:rPr lang="en-US" sz="100" dirty="0">
                <a:solidFill>
                  <a:schemeClr val="tx1"/>
                </a:solidFill>
                <a:latin typeface="Arial" panose="020B0604020202020204" pitchFamily="34" charset="0"/>
                <a:cs typeface="Arial" panose="020B0604020202020204" pitchFamily="34" charset="0"/>
              </a:rPr>
              <a:t> </a:t>
            </a:r>
            <a:r>
              <a:rPr lang="en-US" dirty="0">
                <a:solidFill>
                  <a:schemeClr val="tx1"/>
                </a:solidFill>
                <a:latin typeface="Arial" panose="020B0604020202020204" pitchFamily="34" charset="0"/>
                <a:cs typeface="Arial" panose="020B0604020202020204" pitchFamily="34" charset="0"/>
              </a:rPr>
              <a:t>I</a:t>
            </a:r>
            <a:r>
              <a:rPr lang="en-US" sz="100" dirty="0">
                <a:solidFill>
                  <a:schemeClr val="tx1"/>
                </a:solidFill>
                <a:latin typeface="Arial" panose="020B0604020202020204" pitchFamily="34" charset="0"/>
                <a:cs typeface="Arial" panose="020B0604020202020204" pitchFamily="34" charset="0"/>
              </a:rPr>
              <a:t> </a:t>
            </a:r>
            <a:r>
              <a:rPr lang="en-US" dirty="0">
                <a:solidFill>
                  <a:schemeClr val="tx1"/>
                </a:solidFill>
                <a:latin typeface="Arial" panose="020B0604020202020204" pitchFamily="34" charset="0"/>
                <a:cs typeface="Arial" panose="020B0604020202020204" pitchFamily="34" charset="0"/>
              </a:rPr>
              <a:t>T</a:t>
            </a:r>
            <a:r>
              <a:rPr lang="en-US" sz="100" dirty="0">
                <a:solidFill>
                  <a:schemeClr val="tx1"/>
                </a:solidFill>
                <a:latin typeface="Arial" panose="020B0604020202020204" pitchFamily="34" charset="0"/>
                <a:cs typeface="Arial" panose="020B0604020202020204" pitchFamily="34" charset="0"/>
              </a:rPr>
              <a:t> </a:t>
            </a:r>
            <a:r>
              <a:rPr lang="en-US" dirty="0">
                <a:solidFill>
                  <a:schemeClr val="tx1"/>
                </a:solidFill>
                <a:latin typeface="Arial" panose="020B0604020202020204" pitchFamily="34" charset="0"/>
                <a:cs typeface="Arial" panose="020B0604020202020204" pitchFamily="34" charset="0"/>
              </a:rPr>
              <a:t>B) attack intercepts communication between parties to steal or manipulate the data</a:t>
            </a:r>
          </a:p>
          <a:p>
            <a:pPr lvl="1">
              <a:lnSpc>
                <a:spcPct val="100000"/>
              </a:lnSpc>
            </a:pPr>
            <a:r>
              <a:rPr lang="en-US" sz="2000" dirty="0">
                <a:solidFill>
                  <a:schemeClr val="tx1"/>
                </a:solidFill>
                <a:latin typeface="Arial" panose="020B0604020202020204" pitchFamily="34" charset="0"/>
                <a:cs typeface="Arial" panose="020B0604020202020204" pitchFamily="34" charset="0"/>
              </a:rPr>
              <a:t>Occurs between a browser and the underlying computer</a:t>
            </a:r>
          </a:p>
          <a:p>
            <a:pPr>
              <a:lnSpc>
                <a:spcPct val="100000"/>
              </a:lnSpc>
            </a:pPr>
            <a:r>
              <a:rPr lang="en-US" dirty="0">
                <a:solidFill>
                  <a:schemeClr val="tx1"/>
                </a:solidFill>
                <a:latin typeface="Arial" panose="020B0604020202020204" pitchFamily="34" charset="0"/>
                <a:cs typeface="Arial" panose="020B0604020202020204" pitchFamily="34" charset="0"/>
              </a:rPr>
              <a:t>A M</a:t>
            </a:r>
            <a:r>
              <a:rPr lang="en-US" sz="100" dirty="0">
                <a:solidFill>
                  <a:schemeClr val="tx1"/>
                </a:solidFill>
                <a:latin typeface="Arial" panose="020B0604020202020204" pitchFamily="34" charset="0"/>
                <a:cs typeface="Arial" panose="020B0604020202020204" pitchFamily="34" charset="0"/>
              </a:rPr>
              <a:t> </a:t>
            </a:r>
            <a:r>
              <a:rPr lang="en-US" dirty="0">
                <a:solidFill>
                  <a:schemeClr val="tx1"/>
                </a:solidFill>
                <a:latin typeface="Arial" panose="020B0604020202020204" pitchFamily="34" charset="0"/>
                <a:cs typeface="Arial" panose="020B0604020202020204" pitchFamily="34" charset="0"/>
              </a:rPr>
              <a:t>I</a:t>
            </a:r>
            <a:r>
              <a:rPr lang="en-US" sz="100" dirty="0">
                <a:solidFill>
                  <a:schemeClr val="tx1"/>
                </a:solidFill>
                <a:latin typeface="Arial" panose="020B0604020202020204" pitchFamily="34" charset="0"/>
                <a:cs typeface="Arial" panose="020B0604020202020204" pitchFamily="34" charset="0"/>
              </a:rPr>
              <a:t> </a:t>
            </a:r>
            <a:r>
              <a:rPr lang="en-US" dirty="0">
                <a:solidFill>
                  <a:schemeClr val="tx1"/>
                </a:solidFill>
                <a:latin typeface="Arial" panose="020B0604020202020204" pitchFamily="34" charset="0"/>
                <a:cs typeface="Arial" panose="020B0604020202020204" pitchFamily="34" charset="0"/>
              </a:rPr>
              <a:t>T</a:t>
            </a:r>
            <a:r>
              <a:rPr lang="en-US" sz="100" dirty="0">
                <a:solidFill>
                  <a:schemeClr val="tx1"/>
                </a:solidFill>
                <a:latin typeface="Arial" panose="020B0604020202020204" pitchFamily="34" charset="0"/>
                <a:cs typeface="Arial" panose="020B0604020202020204" pitchFamily="34" charset="0"/>
              </a:rPr>
              <a:t> </a:t>
            </a:r>
            <a:r>
              <a:rPr lang="en-US" dirty="0">
                <a:solidFill>
                  <a:schemeClr val="tx1"/>
                </a:solidFill>
                <a:latin typeface="Arial" panose="020B0604020202020204" pitchFamily="34" charset="0"/>
                <a:cs typeface="Arial" panose="020B0604020202020204" pitchFamily="34" charset="0"/>
              </a:rPr>
              <a:t>B attack usually begins with a Trojan infecting the computer and installing an “extension” into the browser configuration</a:t>
            </a:r>
          </a:p>
          <a:p>
            <a:pPr lvl="1">
              <a:lnSpc>
                <a:spcPct val="100000"/>
              </a:lnSpc>
            </a:pPr>
            <a:r>
              <a:rPr lang="en-US" sz="2000" dirty="0">
                <a:solidFill>
                  <a:schemeClr val="tx1"/>
                </a:solidFill>
                <a:latin typeface="Arial" panose="020B0604020202020204" pitchFamily="34" charset="0"/>
                <a:cs typeface="Arial" panose="020B0604020202020204" pitchFamily="34" charset="0"/>
              </a:rPr>
              <a:t>When the browser is launched the extension is activated</a:t>
            </a:r>
          </a:p>
          <a:p>
            <a:pPr lvl="1">
              <a:lnSpc>
                <a:spcPct val="100000"/>
              </a:lnSpc>
            </a:pPr>
            <a:r>
              <a:rPr lang="en-US" sz="2000" dirty="0">
                <a:solidFill>
                  <a:schemeClr val="tx1"/>
                </a:solidFill>
                <a:latin typeface="Arial" panose="020B0604020202020204" pitchFamily="34" charset="0"/>
                <a:cs typeface="Arial" panose="020B0604020202020204" pitchFamily="34" charset="0"/>
              </a:rPr>
              <a:t>Extension waits for a specific webpage in which a user enters information such as account number and password for a financial institution </a:t>
            </a:r>
          </a:p>
          <a:p>
            <a:pPr lvl="1">
              <a:lnSpc>
                <a:spcPct val="100000"/>
              </a:lnSpc>
            </a:pPr>
            <a:r>
              <a:rPr lang="en-US" sz="2000" dirty="0">
                <a:solidFill>
                  <a:schemeClr val="tx1"/>
                </a:solidFill>
                <a:latin typeface="Arial" panose="020B0604020202020204" pitchFamily="34" charset="0"/>
                <a:cs typeface="Arial" panose="020B0604020202020204" pitchFamily="34" charset="0"/>
              </a:rPr>
              <a:t>When users click “Submit” the extension captures all the data from the fields on the form</a:t>
            </a:r>
          </a:p>
          <a:p>
            <a:pPr lvl="2">
              <a:lnSpc>
                <a:spcPct val="100000"/>
              </a:lnSpc>
            </a:pPr>
            <a:r>
              <a:rPr lang="en-US" sz="2000" dirty="0">
                <a:solidFill>
                  <a:schemeClr val="tx1"/>
                </a:solidFill>
                <a:latin typeface="Arial" panose="020B0604020202020204" pitchFamily="34" charset="0"/>
                <a:cs typeface="Arial" panose="020B0604020202020204" pitchFamily="34" charset="0"/>
              </a:rPr>
              <a:t>May even modify some of the data</a:t>
            </a:r>
          </a:p>
        </p:txBody>
      </p:sp>
      <p:sp>
        <p:nvSpPr>
          <p:cNvPr id="4"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4268359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Man-in-the-Browser (M</a:t>
            </a:r>
            <a:r>
              <a:rPr lang="en-US" sz="100" b="1" dirty="0">
                <a:solidFill>
                  <a:srgbClr val="0080A9"/>
                </a:solidFill>
                <a:latin typeface="Arial" panose="020B0604020202020204" pitchFamily="34" charset="0"/>
                <a:cs typeface="Arial" panose="020B0604020202020204" pitchFamily="34" charset="0"/>
              </a:rPr>
              <a:t> </a:t>
            </a:r>
            <a:r>
              <a:rPr lang="en-US" sz="2800" b="1" dirty="0">
                <a:solidFill>
                  <a:srgbClr val="0080A9"/>
                </a:solidFill>
                <a:latin typeface="Arial" panose="020B0604020202020204" pitchFamily="34" charset="0"/>
                <a:cs typeface="Arial" panose="020B0604020202020204" pitchFamily="34" charset="0"/>
              </a:rPr>
              <a:t>I</a:t>
            </a:r>
            <a:r>
              <a:rPr lang="en-US" sz="100" b="1" dirty="0">
                <a:solidFill>
                  <a:srgbClr val="0080A9"/>
                </a:solidFill>
                <a:latin typeface="Arial" panose="020B0604020202020204" pitchFamily="34" charset="0"/>
                <a:cs typeface="Arial" panose="020B0604020202020204" pitchFamily="34" charset="0"/>
              </a:rPr>
              <a:t> </a:t>
            </a:r>
            <a:r>
              <a:rPr lang="en-US" sz="2800" b="1" dirty="0">
                <a:solidFill>
                  <a:srgbClr val="0080A9"/>
                </a:solidFill>
                <a:latin typeface="Arial" panose="020B0604020202020204" pitchFamily="34" charset="0"/>
                <a:cs typeface="Arial" panose="020B0604020202020204" pitchFamily="34" charset="0"/>
              </a:rPr>
              <a:t>T</a:t>
            </a:r>
            <a:r>
              <a:rPr lang="en-US" sz="100" b="1" dirty="0">
                <a:solidFill>
                  <a:srgbClr val="0080A9"/>
                </a:solidFill>
                <a:latin typeface="Arial" panose="020B0604020202020204" pitchFamily="34" charset="0"/>
                <a:cs typeface="Arial" panose="020B0604020202020204" pitchFamily="34" charset="0"/>
              </a:rPr>
              <a:t> </a:t>
            </a:r>
            <a:r>
              <a:rPr lang="en-US" sz="2800" b="1" dirty="0">
                <a:solidFill>
                  <a:srgbClr val="0080A9"/>
                </a:solidFill>
                <a:latin typeface="Arial" panose="020B0604020202020204" pitchFamily="34" charset="0"/>
                <a:cs typeface="Arial" panose="020B0604020202020204" pitchFamily="34" charset="0"/>
              </a:rPr>
              <a:t>B) (2 of 2)</a:t>
            </a:r>
          </a:p>
        </p:txBody>
      </p:sp>
      <p:sp>
        <p:nvSpPr>
          <p:cNvPr id="3" name="Content Placeholder 2"/>
          <p:cNvSpPr>
            <a:spLocks noGrp="1"/>
          </p:cNvSpPr>
          <p:nvPr>
            <p:ph idx="1"/>
          </p:nvPr>
        </p:nvSpPr>
        <p:spPr>
          <a:xfrm>
            <a:off x="365125" y="1538818"/>
            <a:ext cx="8415338" cy="2385268"/>
          </a:xfrm>
        </p:spPr>
        <p:txBody>
          <a:bodyPr/>
          <a:lstStyle/>
          <a:p>
            <a:pPr>
              <a:lnSpc>
                <a:spcPct val="100000"/>
              </a:lnSpc>
            </a:pPr>
            <a:r>
              <a:rPr lang="en-US" dirty="0">
                <a:solidFill>
                  <a:schemeClr val="tx1"/>
                </a:solidFill>
                <a:latin typeface="Arial" panose="020B0604020202020204" pitchFamily="34" charset="0"/>
                <a:cs typeface="Arial" panose="020B0604020202020204" pitchFamily="34" charset="0"/>
              </a:rPr>
              <a:t>Advantages to a M</a:t>
            </a:r>
            <a:r>
              <a:rPr lang="en-US" sz="100" dirty="0">
                <a:solidFill>
                  <a:schemeClr val="tx1"/>
                </a:solidFill>
                <a:latin typeface="Arial" panose="020B0604020202020204" pitchFamily="34" charset="0"/>
                <a:cs typeface="Arial" panose="020B0604020202020204" pitchFamily="34" charset="0"/>
              </a:rPr>
              <a:t> </a:t>
            </a:r>
            <a:r>
              <a:rPr lang="en-US" dirty="0">
                <a:solidFill>
                  <a:schemeClr val="tx1"/>
                </a:solidFill>
                <a:latin typeface="Arial" panose="020B0604020202020204" pitchFamily="34" charset="0"/>
                <a:cs typeface="Arial" panose="020B0604020202020204" pitchFamily="34" charset="0"/>
              </a:rPr>
              <a:t>I</a:t>
            </a:r>
            <a:r>
              <a:rPr lang="en-US" sz="100" dirty="0">
                <a:solidFill>
                  <a:schemeClr val="tx1"/>
                </a:solidFill>
                <a:latin typeface="Arial" panose="020B0604020202020204" pitchFamily="34" charset="0"/>
                <a:cs typeface="Arial" panose="020B0604020202020204" pitchFamily="34" charset="0"/>
              </a:rPr>
              <a:t> </a:t>
            </a:r>
            <a:r>
              <a:rPr lang="en-US" dirty="0">
                <a:solidFill>
                  <a:schemeClr val="tx1"/>
                </a:solidFill>
                <a:latin typeface="Arial" panose="020B0604020202020204" pitchFamily="34" charset="0"/>
                <a:cs typeface="Arial" panose="020B0604020202020204" pitchFamily="34" charset="0"/>
              </a:rPr>
              <a:t>T</a:t>
            </a:r>
            <a:r>
              <a:rPr lang="en-US" sz="100" dirty="0">
                <a:solidFill>
                  <a:schemeClr val="tx1"/>
                </a:solidFill>
                <a:latin typeface="Arial" panose="020B0604020202020204" pitchFamily="34" charset="0"/>
                <a:cs typeface="Arial" panose="020B0604020202020204" pitchFamily="34" charset="0"/>
              </a:rPr>
              <a:t> </a:t>
            </a:r>
            <a:r>
              <a:rPr lang="en-US" dirty="0">
                <a:solidFill>
                  <a:schemeClr val="tx1"/>
                </a:solidFill>
                <a:latin typeface="Arial" panose="020B0604020202020204" pitchFamily="34" charset="0"/>
                <a:cs typeface="Arial" panose="020B0604020202020204" pitchFamily="34" charset="0"/>
              </a:rPr>
              <a:t>B attack:</a:t>
            </a:r>
          </a:p>
          <a:p>
            <a:pPr lvl="1">
              <a:lnSpc>
                <a:spcPct val="100000"/>
              </a:lnSpc>
            </a:pPr>
            <a:r>
              <a:rPr lang="en-US" sz="2000" dirty="0">
                <a:solidFill>
                  <a:schemeClr val="tx1"/>
                </a:solidFill>
                <a:latin typeface="Arial" panose="020B0604020202020204" pitchFamily="34" charset="0"/>
                <a:cs typeface="Arial" panose="020B0604020202020204" pitchFamily="34" charset="0"/>
              </a:rPr>
              <a:t>Most M</a:t>
            </a:r>
            <a:r>
              <a:rPr lang="en-US" sz="100" dirty="0">
                <a:solidFill>
                  <a:schemeClr val="tx1"/>
                </a:solidFill>
                <a:latin typeface="Arial" panose="020B0604020202020204" pitchFamily="34" charset="0"/>
                <a:cs typeface="Arial" panose="020B0604020202020204" pitchFamily="34" charset="0"/>
              </a:rPr>
              <a:t> </a:t>
            </a:r>
            <a:r>
              <a:rPr lang="en-US" sz="2000" dirty="0">
                <a:solidFill>
                  <a:schemeClr val="tx1"/>
                </a:solidFill>
                <a:latin typeface="Arial" panose="020B0604020202020204" pitchFamily="34" charset="0"/>
                <a:cs typeface="Arial" panose="020B0604020202020204" pitchFamily="34" charset="0"/>
              </a:rPr>
              <a:t>I</a:t>
            </a:r>
            <a:r>
              <a:rPr lang="en-US" sz="100" dirty="0">
                <a:solidFill>
                  <a:schemeClr val="tx1"/>
                </a:solidFill>
                <a:latin typeface="Arial" panose="020B0604020202020204" pitchFamily="34" charset="0"/>
                <a:cs typeface="Arial" panose="020B0604020202020204" pitchFamily="34" charset="0"/>
              </a:rPr>
              <a:t> </a:t>
            </a:r>
            <a:r>
              <a:rPr lang="en-US" sz="2000" dirty="0">
                <a:solidFill>
                  <a:schemeClr val="tx1"/>
                </a:solidFill>
                <a:latin typeface="Arial" panose="020B0604020202020204" pitchFamily="34" charset="0"/>
                <a:cs typeface="Arial" panose="020B0604020202020204" pitchFamily="34" charset="0"/>
              </a:rPr>
              <a:t>T</a:t>
            </a:r>
            <a:r>
              <a:rPr lang="en-US" sz="100" dirty="0">
                <a:solidFill>
                  <a:schemeClr val="tx1"/>
                </a:solidFill>
                <a:latin typeface="Arial" panose="020B0604020202020204" pitchFamily="34" charset="0"/>
                <a:cs typeface="Arial" panose="020B0604020202020204" pitchFamily="34" charset="0"/>
              </a:rPr>
              <a:t> </a:t>
            </a:r>
            <a:r>
              <a:rPr lang="en-US" sz="2000" dirty="0">
                <a:solidFill>
                  <a:schemeClr val="tx1"/>
                </a:solidFill>
                <a:latin typeface="Arial" panose="020B0604020202020204" pitchFamily="34" charset="0"/>
                <a:cs typeface="Arial" panose="020B0604020202020204" pitchFamily="34" charset="0"/>
              </a:rPr>
              <a:t>B attacks are distributed through a Trojan browser extension making it difficult to recognize that malicious code has been installed</a:t>
            </a:r>
          </a:p>
          <a:p>
            <a:pPr lvl="1">
              <a:lnSpc>
                <a:spcPct val="100000"/>
              </a:lnSpc>
            </a:pPr>
            <a:r>
              <a:rPr lang="en-US" sz="2000" dirty="0">
                <a:solidFill>
                  <a:schemeClr val="tx1"/>
                </a:solidFill>
                <a:latin typeface="Arial" panose="020B0604020202020204" pitchFamily="34" charset="0"/>
                <a:cs typeface="Arial" panose="020B0604020202020204" pitchFamily="34" charset="0"/>
              </a:rPr>
              <a:t>An infected M</a:t>
            </a:r>
            <a:r>
              <a:rPr lang="en-US" sz="100" dirty="0">
                <a:solidFill>
                  <a:schemeClr val="tx1"/>
                </a:solidFill>
                <a:latin typeface="Arial" panose="020B0604020202020204" pitchFamily="34" charset="0"/>
                <a:cs typeface="Arial" panose="020B0604020202020204" pitchFamily="34" charset="0"/>
              </a:rPr>
              <a:t> </a:t>
            </a:r>
            <a:r>
              <a:rPr lang="en-US" sz="2000" dirty="0">
                <a:solidFill>
                  <a:schemeClr val="tx1"/>
                </a:solidFill>
                <a:latin typeface="Arial" panose="020B0604020202020204" pitchFamily="34" charset="0"/>
                <a:cs typeface="Arial" panose="020B0604020202020204" pitchFamily="34" charset="0"/>
              </a:rPr>
              <a:t>I</a:t>
            </a:r>
            <a:r>
              <a:rPr lang="en-US" sz="100" dirty="0">
                <a:solidFill>
                  <a:schemeClr val="tx1"/>
                </a:solidFill>
                <a:latin typeface="Arial" panose="020B0604020202020204" pitchFamily="34" charset="0"/>
                <a:cs typeface="Arial" panose="020B0604020202020204" pitchFamily="34" charset="0"/>
              </a:rPr>
              <a:t> </a:t>
            </a:r>
            <a:r>
              <a:rPr lang="en-US" sz="2000" dirty="0">
                <a:solidFill>
                  <a:schemeClr val="tx1"/>
                </a:solidFill>
                <a:latin typeface="Arial" panose="020B0604020202020204" pitchFamily="34" charset="0"/>
                <a:cs typeface="Arial" panose="020B0604020202020204" pitchFamily="34" charset="0"/>
              </a:rPr>
              <a:t>T</a:t>
            </a:r>
            <a:r>
              <a:rPr lang="en-US" sz="100" dirty="0">
                <a:solidFill>
                  <a:schemeClr val="tx1"/>
                </a:solidFill>
                <a:latin typeface="Arial" panose="020B0604020202020204" pitchFamily="34" charset="0"/>
                <a:cs typeface="Arial" panose="020B0604020202020204" pitchFamily="34" charset="0"/>
              </a:rPr>
              <a:t> </a:t>
            </a:r>
            <a:r>
              <a:rPr lang="en-US" sz="2000" dirty="0">
                <a:solidFill>
                  <a:schemeClr val="tx1"/>
                </a:solidFill>
                <a:latin typeface="Arial" panose="020B0604020202020204" pitchFamily="34" charset="0"/>
                <a:cs typeface="Arial" panose="020B0604020202020204" pitchFamily="34" charset="0"/>
              </a:rPr>
              <a:t>B browser might remain dormant for months until triggered by the user visiting a targeted website</a:t>
            </a:r>
          </a:p>
          <a:p>
            <a:pPr lvl="1">
              <a:lnSpc>
                <a:spcPct val="100000"/>
              </a:lnSpc>
            </a:pPr>
            <a:r>
              <a:rPr lang="en-US" sz="2000" dirty="0">
                <a:solidFill>
                  <a:schemeClr val="tx1"/>
                </a:solidFill>
                <a:latin typeface="Arial" panose="020B0604020202020204" pitchFamily="34" charset="0"/>
                <a:cs typeface="Arial" panose="020B0604020202020204" pitchFamily="34" charset="0"/>
              </a:rPr>
              <a:t>M</a:t>
            </a:r>
            <a:r>
              <a:rPr lang="en-US" sz="100" dirty="0">
                <a:solidFill>
                  <a:schemeClr val="tx1"/>
                </a:solidFill>
                <a:latin typeface="Arial" panose="020B0604020202020204" pitchFamily="34" charset="0"/>
                <a:cs typeface="Arial" panose="020B0604020202020204" pitchFamily="34" charset="0"/>
              </a:rPr>
              <a:t> </a:t>
            </a:r>
            <a:r>
              <a:rPr lang="en-US" sz="2000" dirty="0">
                <a:solidFill>
                  <a:schemeClr val="tx1"/>
                </a:solidFill>
                <a:latin typeface="Arial" panose="020B0604020202020204" pitchFamily="34" charset="0"/>
                <a:cs typeface="Arial" panose="020B0604020202020204" pitchFamily="34" charset="0"/>
              </a:rPr>
              <a:t>I</a:t>
            </a:r>
            <a:r>
              <a:rPr lang="en-US" sz="100" dirty="0">
                <a:solidFill>
                  <a:schemeClr val="tx1"/>
                </a:solidFill>
                <a:latin typeface="Arial" panose="020B0604020202020204" pitchFamily="34" charset="0"/>
                <a:cs typeface="Arial" panose="020B0604020202020204" pitchFamily="34" charset="0"/>
              </a:rPr>
              <a:t> </a:t>
            </a:r>
            <a:r>
              <a:rPr lang="en-US" sz="2000" dirty="0">
                <a:solidFill>
                  <a:schemeClr val="tx1"/>
                </a:solidFill>
                <a:latin typeface="Arial" panose="020B0604020202020204" pitchFamily="34" charset="0"/>
                <a:cs typeface="Arial" panose="020B0604020202020204" pitchFamily="34" charset="0"/>
              </a:rPr>
              <a:t>T</a:t>
            </a:r>
            <a:r>
              <a:rPr lang="en-US" sz="100" dirty="0">
                <a:solidFill>
                  <a:schemeClr val="tx1"/>
                </a:solidFill>
                <a:latin typeface="Arial" panose="020B0604020202020204" pitchFamily="34" charset="0"/>
                <a:cs typeface="Arial" panose="020B0604020202020204" pitchFamily="34" charset="0"/>
              </a:rPr>
              <a:t> </a:t>
            </a:r>
            <a:r>
              <a:rPr lang="en-US" sz="2000" dirty="0">
                <a:solidFill>
                  <a:schemeClr val="tx1"/>
                </a:solidFill>
                <a:latin typeface="Arial" panose="020B0604020202020204" pitchFamily="34" charset="0"/>
                <a:cs typeface="Arial" panose="020B0604020202020204" pitchFamily="34" charset="0"/>
              </a:rPr>
              <a:t>B software resides exclusively within the web browser, making it difficult for standard anti-malware software to detect it</a:t>
            </a:r>
          </a:p>
        </p:txBody>
      </p:sp>
      <p:sp>
        <p:nvSpPr>
          <p:cNvPr id="4"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8346738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Replay</a:t>
            </a:r>
          </a:p>
        </p:txBody>
      </p:sp>
      <p:sp>
        <p:nvSpPr>
          <p:cNvPr id="3" name="Content Placeholder 2"/>
          <p:cNvSpPr>
            <a:spLocks noGrp="1"/>
          </p:cNvSpPr>
          <p:nvPr>
            <p:ph idx="1"/>
          </p:nvPr>
        </p:nvSpPr>
        <p:spPr>
          <a:xfrm>
            <a:off x="365125" y="1538818"/>
            <a:ext cx="8415338" cy="3600986"/>
          </a:xfrm>
        </p:spPr>
        <p:txBody>
          <a:bodyPr/>
          <a:lstStyle/>
          <a:p>
            <a:pPr>
              <a:lnSpc>
                <a:spcPct val="100000"/>
              </a:lnSpc>
            </a:pPr>
            <a:r>
              <a:rPr lang="en-US" altLang="en-US" dirty="0">
                <a:solidFill>
                  <a:schemeClr val="tx1"/>
                </a:solidFill>
                <a:latin typeface="Arial" panose="020B0604020202020204" pitchFamily="34" charset="0"/>
                <a:cs typeface="Arial" panose="020B0604020202020204" pitchFamily="34" charset="0"/>
              </a:rPr>
              <a:t>Replay attacks </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Attacker makes copy of transmission before sending it to the original recipient</a:t>
            </a:r>
          </a:p>
          <a:p>
            <a:pPr lvl="2">
              <a:lnSpc>
                <a:spcPct val="100000"/>
              </a:lnSpc>
            </a:pPr>
            <a:r>
              <a:rPr lang="en-US" altLang="en-US" sz="2000" dirty="0">
                <a:solidFill>
                  <a:schemeClr val="tx1"/>
                </a:solidFill>
                <a:latin typeface="Arial" panose="020B0604020202020204" pitchFamily="34" charset="0"/>
                <a:cs typeface="Arial" panose="020B0604020202020204" pitchFamily="34" charset="0"/>
              </a:rPr>
              <a:t>Uses copy at a later time</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Example: </a:t>
            </a:r>
            <a:r>
              <a:rPr lang="en-US" altLang="en-US" sz="2000">
                <a:solidFill>
                  <a:schemeClr val="tx1"/>
                </a:solidFill>
                <a:latin typeface="Arial" panose="020B0604020202020204" pitchFamily="34" charset="0"/>
                <a:cs typeface="Arial" panose="020B0604020202020204" pitchFamily="34" charset="0"/>
              </a:rPr>
              <a:t>capturing login </a:t>
            </a:r>
            <a:r>
              <a:rPr lang="en-US" altLang="en-US" sz="2000" dirty="0">
                <a:solidFill>
                  <a:schemeClr val="tx1"/>
                </a:solidFill>
                <a:latin typeface="Arial" panose="020B0604020202020204" pitchFamily="34" charset="0"/>
                <a:cs typeface="Arial" panose="020B0604020202020204" pitchFamily="34" charset="0"/>
              </a:rPr>
              <a:t>credentials</a:t>
            </a:r>
          </a:p>
          <a:p>
            <a:pPr>
              <a:lnSpc>
                <a:spcPct val="100000"/>
              </a:lnSpc>
            </a:pPr>
            <a:r>
              <a:rPr lang="en-US" dirty="0">
                <a:solidFill>
                  <a:schemeClr val="tx1"/>
                </a:solidFill>
                <a:latin typeface="Arial" panose="020B0604020202020204" pitchFamily="34" charset="0"/>
                <a:cs typeface="Arial" panose="020B0604020202020204" pitchFamily="34" charset="0"/>
              </a:rPr>
              <a:t>Methods to prevent replay attacks</a:t>
            </a:r>
          </a:p>
          <a:p>
            <a:pPr lvl="1">
              <a:lnSpc>
                <a:spcPct val="100000"/>
              </a:lnSpc>
            </a:pPr>
            <a:r>
              <a:rPr lang="en-US" sz="2000" dirty="0">
                <a:solidFill>
                  <a:schemeClr val="tx1"/>
                </a:solidFill>
                <a:latin typeface="Arial" panose="020B0604020202020204" pitchFamily="34" charset="0"/>
                <a:cs typeface="Arial" panose="020B0604020202020204" pitchFamily="34" charset="0"/>
              </a:rPr>
              <a:t>Both sides can negotiate and create a random key that is valid for a limited period or for a specific  process</a:t>
            </a:r>
          </a:p>
          <a:p>
            <a:pPr lvl="1">
              <a:lnSpc>
                <a:spcPct val="100000"/>
              </a:lnSpc>
            </a:pPr>
            <a:r>
              <a:rPr lang="en-US" sz="2000" dirty="0">
                <a:solidFill>
                  <a:schemeClr val="tx1"/>
                </a:solidFill>
                <a:latin typeface="Arial" panose="020B0604020202020204" pitchFamily="34" charset="0"/>
                <a:cs typeface="Arial" panose="020B0604020202020204" pitchFamily="34" charset="0"/>
              </a:rPr>
              <a:t>Use timestamps in all messages and reject any message that fall outside of a normal window of time</a:t>
            </a:r>
          </a:p>
        </p:txBody>
      </p:sp>
      <p:sp>
        <p:nvSpPr>
          <p:cNvPr id="4"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2697815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Poisoning</a:t>
            </a:r>
          </a:p>
        </p:txBody>
      </p:sp>
      <p:sp>
        <p:nvSpPr>
          <p:cNvPr id="3" name="Content Placeholder 2"/>
          <p:cNvSpPr>
            <a:spLocks noGrp="1"/>
          </p:cNvSpPr>
          <p:nvPr>
            <p:ph idx="1"/>
          </p:nvPr>
        </p:nvSpPr>
        <p:spPr>
          <a:xfrm>
            <a:off x="365125" y="1538818"/>
            <a:ext cx="8014250" cy="2616101"/>
          </a:xfrm>
        </p:spPr>
        <p:txBody>
          <a:bodyPr/>
          <a:lstStyle/>
          <a:p>
            <a:pPr>
              <a:lnSpc>
                <a:spcPct val="100000"/>
              </a:lnSpc>
            </a:pPr>
            <a:r>
              <a:rPr lang="en-US" altLang="en-US" dirty="0">
                <a:solidFill>
                  <a:schemeClr val="tx1"/>
                </a:solidFill>
                <a:latin typeface="Arial" panose="020B0604020202020204" pitchFamily="34" charset="0"/>
                <a:cs typeface="Arial" panose="020B0604020202020204" pitchFamily="34" charset="0"/>
              </a:rPr>
              <a:t>Poisoning</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The act of introducing a substance that harms or destroys</a:t>
            </a:r>
          </a:p>
          <a:p>
            <a:pPr>
              <a:lnSpc>
                <a:spcPct val="100000"/>
              </a:lnSpc>
            </a:pPr>
            <a:r>
              <a:rPr lang="en-US" altLang="en-US" dirty="0">
                <a:solidFill>
                  <a:schemeClr val="tx1"/>
                </a:solidFill>
                <a:latin typeface="Arial" panose="020B0604020202020204" pitchFamily="34" charset="0"/>
                <a:cs typeface="Arial" panose="020B0604020202020204" pitchFamily="34" charset="0"/>
              </a:rPr>
              <a:t>Three types of attacks inject “poison” into a normal network process to facilitate an attack:</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A</a:t>
            </a:r>
            <a:r>
              <a:rPr lang="en-US" altLang="en-US" sz="100" dirty="0">
                <a:solidFill>
                  <a:schemeClr val="tx1"/>
                </a:solidFill>
                <a:latin typeface="Arial" panose="020B0604020202020204" pitchFamily="34" charset="0"/>
                <a:cs typeface="Arial" panose="020B0604020202020204" pitchFamily="34" charset="0"/>
              </a:rPr>
              <a:t> </a:t>
            </a:r>
            <a:r>
              <a:rPr lang="en-US" altLang="en-US" sz="2000" dirty="0">
                <a:solidFill>
                  <a:schemeClr val="tx1"/>
                </a:solidFill>
                <a:latin typeface="Arial" panose="020B0604020202020204" pitchFamily="34" charset="0"/>
                <a:cs typeface="Arial" panose="020B0604020202020204" pitchFamily="34" charset="0"/>
              </a:rPr>
              <a:t>R</a:t>
            </a:r>
            <a:r>
              <a:rPr lang="en-US" altLang="en-US" sz="100" dirty="0">
                <a:solidFill>
                  <a:schemeClr val="tx1"/>
                </a:solidFill>
                <a:latin typeface="Arial" panose="020B0604020202020204" pitchFamily="34" charset="0"/>
                <a:cs typeface="Arial" panose="020B0604020202020204" pitchFamily="34" charset="0"/>
              </a:rPr>
              <a:t> </a:t>
            </a:r>
            <a:r>
              <a:rPr lang="en-US" altLang="en-US" sz="2000" dirty="0">
                <a:solidFill>
                  <a:schemeClr val="tx1"/>
                </a:solidFill>
                <a:latin typeface="Arial" panose="020B0604020202020204" pitchFamily="34" charset="0"/>
                <a:cs typeface="Arial" panose="020B0604020202020204" pitchFamily="34" charset="0"/>
              </a:rPr>
              <a:t>P poisoning</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D</a:t>
            </a:r>
            <a:r>
              <a:rPr lang="en-US" altLang="en-US" sz="100" dirty="0">
                <a:solidFill>
                  <a:schemeClr val="tx1"/>
                </a:solidFill>
                <a:latin typeface="Arial" panose="020B0604020202020204" pitchFamily="34" charset="0"/>
                <a:cs typeface="Arial" panose="020B0604020202020204" pitchFamily="34" charset="0"/>
              </a:rPr>
              <a:t> </a:t>
            </a:r>
            <a:r>
              <a:rPr lang="en-US" altLang="en-US" sz="2000" dirty="0">
                <a:solidFill>
                  <a:schemeClr val="tx1"/>
                </a:solidFill>
                <a:latin typeface="Arial" panose="020B0604020202020204" pitchFamily="34" charset="0"/>
                <a:cs typeface="Arial" panose="020B0604020202020204" pitchFamily="34" charset="0"/>
              </a:rPr>
              <a:t>N</a:t>
            </a:r>
            <a:r>
              <a:rPr lang="en-US" altLang="en-US" sz="100" dirty="0">
                <a:solidFill>
                  <a:schemeClr val="tx1"/>
                </a:solidFill>
                <a:latin typeface="Arial" panose="020B0604020202020204" pitchFamily="34" charset="0"/>
                <a:cs typeface="Arial" panose="020B0604020202020204" pitchFamily="34" charset="0"/>
              </a:rPr>
              <a:t> </a:t>
            </a:r>
            <a:r>
              <a:rPr lang="en-US" altLang="en-US" sz="2000" dirty="0">
                <a:solidFill>
                  <a:schemeClr val="tx1"/>
                </a:solidFill>
                <a:latin typeface="Arial" panose="020B0604020202020204" pitchFamily="34" charset="0"/>
                <a:cs typeface="Arial" panose="020B0604020202020204" pitchFamily="34" charset="0"/>
              </a:rPr>
              <a:t>S poisoning</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Privilege escalation</a:t>
            </a:r>
            <a:endParaRPr lang="en-US" sz="2000" dirty="0">
              <a:solidFill>
                <a:schemeClr val="tx1"/>
              </a:solidFill>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5536676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A</a:t>
            </a:r>
            <a:r>
              <a:rPr lang="en-US" sz="100" b="1" dirty="0">
                <a:solidFill>
                  <a:srgbClr val="0080A9"/>
                </a:solidFill>
                <a:latin typeface="Arial" panose="020B0604020202020204" pitchFamily="34" charset="0"/>
                <a:cs typeface="Arial" panose="020B0604020202020204" pitchFamily="34" charset="0"/>
              </a:rPr>
              <a:t> </a:t>
            </a:r>
            <a:r>
              <a:rPr lang="en-US" sz="2800" b="1" dirty="0">
                <a:solidFill>
                  <a:srgbClr val="0080A9"/>
                </a:solidFill>
                <a:latin typeface="Arial" panose="020B0604020202020204" pitchFamily="34" charset="0"/>
                <a:cs typeface="Arial" panose="020B0604020202020204" pitchFamily="34" charset="0"/>
              </a:rPr>
              <a:t>R</a:t>
            </a:r>
            <a:r>
              <a:rPr lang="en-US" sz="100" b="1" dirty="0">
                <a:solidFill>
                  <a:srgbClr val="0080A9"/>
                </a:solidFill>
                <a:latin typeface="Arial" panose="020B0604020202020204" pitchFamily="34" charset="0"/>
                <a:cs typeface="Arial" panose="020B0604020202020204" pitchFamily="34" charset="0"/>
              </a:rPr>
              <a:t> </a:t>
            </a:r>
            <a:r>
              <a:rPr lang="en-US" sz="2800" b="1" dirty="0">
                <a:solidFill>
                  <a:srgbClr val="0080A9"/>
                </a:solidFill>
                <a:latin typeface="Arial" panose="020B0604020202020204" pitchFamily="34" charset="0"/>
                <a:cs typeface="Arial" panose="020B0604020202020204" pitchFamily="34" charset="0"/>
              </a:rPr>
              <a:t>P Poisoning (1 of 2)</a:t>
            </a:r>
          </a:p>
        </p:txBody>
      </p:sp>
      <p:sp>
        <p:nvSpPr>
          <p:cNvPr id="3" name="Content Placeholder 2"/>
          <p:cNvSpPr>
            <a:spLocks noGrp="1"/>
          </p:cNvSpPr>
          <p:nvPr>
            <p:ph idx="1"/>
          </p:nvPr>
        </p:nvSpPr>
        <p:spPr>
          <a:xfrm>
            <a:off x="365125" y="1538818"/>
            <a:ext cx="8245475" cy="3231654"/>
          </a:xfrm>
        </p:spPr>
        <p:txBody>
          <a:bodyPr/>
          <a:lstStyle/>
          <a:p>
            <a:pPr>
              <a:lnSpc>
                <a:spcPct val="100000"/>
              </a:lnSpc>
            </a:pPr>
            <a:r>
              <a:rPr lang="en-US" dirty="0">
                <a:solidFill>
                  <a:schemeClr val="tx1"/>
                </a:solidFill>
                <a:latin typeface="Arial" panose="020B0604020202020204" pitchFamily="34" charset="0"/>
                <a:cs typeface="Arial" panose="020B0604020202020204" pitchFamily="34" charset="0"/>
              </a:rPr>
              <a:t>Address Resolution Protocol (A</a:t>
            </a:r>
            <a:r>
              <a:rPr lang="en-US" sz="100" dirty="0">
                <a:solidFill>
                  <a:schemeClr val="tx1"/>
                </a:solidFill>
                <a:latin typeface="Arial" panose="020B0604020202020204" pitchFamily="34" charset="0"/>
                <a:cs typeface="Arial" panose="020B0604020202020204" pitchFamily="34" charset="0"/>
              </a:rPr>
              <a:t> </a:t>
            </a:r>
            <a:r>
              <a:rPr lang="en-US" dirty="0">
                <a:solidFill>
                  <a:schemeClr val="tx1"/>
                </a:solidFill>
                <a:latin typeface="Arial" panose="020B0604020202020204" pitchFamily="34" charset="0"/>
                <a:cs typeface="Arial" panose="020B0604020202020204" pitchFamily="34" charset="0"/>
              </a:rPr>
              <a:t>R</a:t>
            </a:r>
            <a:r>
              <a:rPr lang="en-US" sz="100" dirty="0">
                <a:solidFill>
                  <a:schemeClr val="tx1"/>
                </a:solidFill>
                <a:latin typeface="Arial" panose="020B0604020202020204" pitchFamily="34" charset="0"/>
                <a:cs typeface="Arial" panose="020B0604020202020204" pitchFamily="34" charset="0"/>
              </a:rPr>
              <a:t> </a:t>
            </a:r>
            <a:r>
              <a:rPr lang="en-US" dirty="0">
                <a:solidFill>
                  <a:schemeClr val="tx1"/>
                </a:solidFill>
                <a:latin typeface="Arial" panose="020B0604020202020204" pitchFamily="34" charset="0"/>
                <a:cs typeface="Arial" panose="020B0604020202020204" pitchFamily="34" charset="0"/>
              </a:rPr>
              <a:t>P)</a:t>
            </a:r>
          </a:p>
          <a:p>
            <a:pPr lvl="1">
              <a:lnSpc>
                <a:spcPct val="100000"/>
              </a:lnSpc>
            </a:pPr>
            <a:r>
              <a:rPr lang="en-US" sz="2000" dirty="0">
                <a:solidFill>
                  <a:schemeClr val="tx1"/>
                </a:solidFill>
                <a:latin typeface="Arial" panose="020B0604020202020204" pitchFamily="34" charset="0"/>
                <a:cs typeface="Arial" panose="020B0604020202020204" pitchFamily="34" charset="0"/>
              </a:rPr>
              <a:t>If the I</a:t>
            </a:r>
            <a:r>
              <a:rPr lang="en-US" sz="100" dirty="0">
                <a:solidFill>
                  <a:schemeClr val="tx1"/>
                </a:solidFill>
                <a:latin typeface="Arial" panose="020B0604020202020204" pitchFamily="34" charset="0"/>
                <a:cs typeface="Arial" panose="020B0604020202020204" pitchFamily="34" charset="0"/>
              </a:rPr>
              <a:t> </a:t>
            </a:r>
            <a:r>
              <a:rPr lang="en-US" sz="2000" dirty="0">
                <a:solidFill>
                  <a:schemeClr val="tx1"/>
                </a:solidFill>
                <a:latin typeface="Arial" panose="020B0604020202020204" pitchFamily="34" charset="0"/>
                <a:cs typeface="Arial" panose="020B0604020202020204" pitchFamily="34" charset="0"/>
              </a:rPr>
              <a:t>P address for a device is known but the M</a:t>
            </a:r>
            <a:r>
              <a:rPr lang="en-US" sz="100" dirty="0">
                <a:solidFill>
                  <a:schemeClr val="tx1"/>
                </a:solidFill>
                <a:latin typeface="Arial" panose="020B0604020202020204" pitchFamily="34" charset="0"/>
                <a:cs typeface="Arial" panose="020B0604020202020204" pitchFamily="34" charset="0"/>
              </a:rPr>
              <a:t> </a:t>
            </a:r>
            <a:r>
              <a:rPr lang="en-US" sz="2000" dirty="0">
                <a:solidFill>
                  <a:schemeClr val="tx1"/>
                </a:solidFill>
                <a:latin typeface="Arial" panose="020B0604020202020204" pitchFamily="34" charset="0"/>
                <a:cs typeface="Arial" panose="020B0604020202020204" pitchFamily="34" charset="0"/>
              </a:rPr>
              <a:t>A</a:t>
            </a:r>
            <a:r>
              <a:rPr lang="en-US" sz="100" dirty="0">
                <a:solidFill>
                  <a:schemeClr val="tx1"/>
                </a:solidFill>
                <a:latin typeface="Arial" panose="020B0604020202020204" pitchFamily="34" charset="0"/>
                <a:cs typeface="Arial" panose="020B0604020202020204" pitchFamily="34" charset="0"/>
              </a:rPr>
              <a:t> </a:t>
            </a:r>
            <a:r>
              <a:rPr lang="en-US" sz="2000" dirty="0">
                <a:solidFill>
                  <a:schemeClr val="tx1"/>
                </a:solidFill>
                <a:latin typeface="Arial" panose="020B0604020202020204" pitchFamily="34" charset="0"/>
                <a:cs typeface="Arial" panose="020B0604020202020204" pitchFamily="34" charset="0"/>
              </a:rPr>
              <a:t>C address is not, the sending computer sends an A</a:t>
            </a:r>
            <a:r>
              <a:rPr lang="en-US" sz="100" dirty="0">
                <a:solidFill>
                  <a:schemeClr val="tx1"/>
                </a:solidFill>
                <a:latin typeface="Arial" panose="020B0604020202020204" pitchFamily="34" charset="0"/>
                <a:cs typeface="Arial" panose="020B0604020202020204" pitchFamily="34" charset="0"/>
              </a:rPr>
              <a:t> </a:t>
            </a:r>
            <a:r>
              <a:rPr lang="en-US" sz="2000" dirty="0">
                <a:solidFill>
                  <a:schemeClr val="tx1"/>
                </a:solidFill>
                <a:latin typeface="Arial" panose="020B0604020202020204" pitchFamily="34" charset="0"/>
                <a:cs typeface="Arial" panose="020B0604020202020204" pitchFamily="34" charset="0"/>
              </a:rPr>
              <a:t>R</a:t>
            </a:r>
            <a:r>
              <a:rPr lang="en-US" sz="100" dirty="0">
                <a:solidFill>
                  <a:schemeClr val="tx1"/>
                </a:solidFill>
                <a:latin typeface="Arial" panose="020B0604020202020204" pitchFamily="34" charset="0"/>
                <a:cs typeface="Arial" panose="020B0604020202020204" pitchFamily="34" charset="0"/>
              </a:rPr>
              <a:t> </a:t>
            </a:r>
            <a:r>
              <a:rPr lang="en-US" sz="2000" dirty="0">
                <a:solidFill>
                  <a:schemeClr val="tx1"/>
                </a:solidFill>
                <a:latin typeface="Arial" panose="020B0604020202020204" pitchFamily="34" charset="0"/>
                <a:cs typeface="Arial" panose="020B0604020202020204" pitchFamily="34" charset="0"/>
              </a:rPr>
              <a:t>P packet to determine the M</a:t>
            </a:r>
            <a:r>
              <a:rPr lang="en-US" sz="100" dirty="0">
                <a:solidFill>
                  <a:schemeClr val="tx1"/>
                </a:solidFill>
                <a:latin typeface="Arial" panose="020B0604020202020204" pitchFamily="34" charset="0"/>
                <a:cs typeface="Arial" panose="020B0604020202020204" pitchFamily="34" charset="0"/>
              </a:rPr>
              <a:t> </a:t>
            </a:r>
            <a:r>
              <a:rPr lang="en-US" sz="2000" dirty="0">
                <a:solidFill>
                  <a:schemeClr val="tx1"/>
                </a:solidFill>
                <a:latin typeface="Arial" panose="020B0604020202020204" pitchFamily="34" charset="0"/>
                <a:cs typeface="Arial" panose="020B0604020202020204" pitchFamily="34" charset="0"/>
              </a:rPr>
              <a:t>A</a:t>
            </a:r>
            <a:r>
              <a:rPr lang="en-US" sz="100" dirty="0">
                <a:solidFill>
                  <a:schemeClr val="tx1"/>
                </a:solidFill>
                <a:latin typeface="Arial" panose="020B0604020202020204" pitchFamily="34" charset="0"/>
                <a:cs typeface="Arial" panose="020B0604020202020204" pitchFamily="34" charset="0"/>
              </a:rPr>
              <a:t> </a:t>
            </a:r>
            <a:r>
              <a:rPr lang="en-US" sz="2000" dirty="0">
                <a:solidFill>
                  <a:schemeClr val="tx1"/>
                </a:solidFill>
                <a:latin typeface="Arial" panose="020B0604020202020204" pitchFamily="34" charset="0"/>
                <a:cs typeface="Arial" panose="020B0604020202020204" pitchFamily="34" charset="0"/>
              </a:rPr>
              <a:t>C address</a:t>
            </a:r>
          </a:p>
          <a:p>
            <a:pPr lvl="1">
              <a:lnSpc>
                <a:spcPct val="100000"/>
              </a:lnSpc>
            </a:pPr>
            <a:r>
              <a:rPr lang="en-US" sz="2000" dirty="0">
                <a:solidFill>
                  <a:schemeClr val="tx1"/>
                </a:solidFill>
                <a:latin typeface="Arial" panose="020B0604020202020204" pitchFamily="34" charset="0"/>
                <a:cs typeface="Arial" panose="020B0604020202020204" pitchFamily="34" charset="0"/>
              </a:rPr>
              <a:t>M</a:t>
            </a:r>
            <a:r>
              <a:rPr lang="en-US" sz="100" dirty="0">
                <a:solidFill>
                  <a:schemeClr val="tx1"/>
                </a:solidFill>
                <a:latin typeface="Arial" panose="020B0604020202020204" pitchFamily="34" charset="0"/>
                <a:cs typeface="Arial" panose="020B0604020202020204" pitchFamily="34" charset="0"/>
              </a:rPr>
              <a:t> </a:t>
            </a:r>
            <a:r>
              <a:rPr lang="en-US" sz="2000" dirty="0">
                <a:solidFill>
                  <a:schemeClr val="tx1"/>
                </a:solidFill>
                <a:latin typeface="Arial" panose="020B0604020202020204" pitchFamily="34" charset="0"/>
                <a:cs typeface="Arial" panose="020B0604020202020204" pitchFamily="34" charset="0"/>
              </a:rPr>
              <a:t>A</a:t>
            </a:r>
            <a:r>
              <a:rPr lang="en-US" sz="100" dirty="0">
                <a:solidFill>
                  <a:schemeClr val="tx1"/>
                </a:solidFill>
                <a:latin typeface="Arial" panose="020B0604020202020204" pitchFamily="34" charset="0"/>
                <a:cs typeface="Arial" panose="020B0604020202020204" pitchFamily="34" charset="0"/>
              </a:rPr>
              <a:t> </a:t>
            </a:r>
            <a:r>
              <a:rPr lang="en-US" sz="2000" dirty="0">
                <a:solidFill>
                  <a:schemeClr val="tx1"/>
                </a:solidFill>
                <a:latin typeface="Arial" panose="020B0604020202020204" pitchFamily="34" charset="0"/>
                <a:cs typeface="Arial" panose="020B0604020202020204" pitchFamily="34" charset="0"/>
              </a:rPr>
              <a:t>C addresses are stored in an A</a:t>
            </a:r>
            <a:r>
              <a:rPr lang="en-US" sz="100" dirty="0">
                <a:solidFill>
                  <a:schemeClr val="tx1"/>
                </a:solidFill>
                <a:latin typeface="Arial" panose="020B0604020202020204" pitchFamily="34" charset="0"/>
                <a:cs typeface="Arial" panose="020B0604020202020204" pitchFamily="34" charset="0"/>
              </a:rPr>
              <a:t> </a:t>
            </a:r>
            <a:r>
              <a:rPr lang="en-US" sz="2000" dirty="0">
                <a:solidFill>
                  <a:schemeClr val="tx1"/>
                </a:solidFill>
                <a:latin typeface="Arial" panose="020B0604020202020204" pitchFamily="34" charset="0"/>
                <a:cs typeface="Arial" panose="020B0604020202020204" pitchFamily="34" charset="0"/>
              </a:rPr>
              <a:t>R</a:t>
            </a:r>
            <a:r>
              <a:rPr lang="en-US" sz="100" dirty="0">
                <a:solidFill>
                  <a:schemeClr val="tx1"/>
                </a:solidFill>
                <a:latin typeface="Arial" panose="020B0604020202020204" pitchFamily="34" charset="0"/>
                <a:cs typeface="Arial" panose="020B0604020202020204" pitchFamily="34" charset="0"/>
              </a:rPr>
              <a:t> </a:t>
            </a:r>
            <a:r>
              <a:rPr lang="en-US" sz="2000" dirty="0">
                <a:solidFill>
                  <a:schemeClr val="tx1"/>
                </a:solidFill>
                <a:latin typeface="Arial" panose="020B0604020202020204" pitchFamily="34" charset="0"/>
                <a:cs typeface="Arial" panose="020B0604020202020204" pitchFamily="34" charset="0"/>
              </a:rPr>
              <a:t>P cache for future reference</a:t>
            </a:r>
          </a:p>
          <a:p>
            <a:pPr lvl="1">
              <a:lnSpc>
                <a:spcPct val="100000"/>
              </a:lnSpc>
            </a:pPr>
            <a:r>
              <a:rPr lang="en-US" sz="2000" dirty="0">
                <a:solidFill>
                  <a:schemeClr val="tx1"/>
                </a:solidFill>
                <a:latin typeface="Arial" panose="020B0604020202020204" pitchFamily="34" charset="0"/>
                <a:cs typeface="Arial" panose="020B0604020202020204" pitchFamily="34" charset="0"/>
              </a:rPr>
              <a:t>All computers that “hear” the A</a:t>
            </a:r>
            <a:r>
              <a:rPr lang="en-US" sz="100" dirty="0">
                <a:solidFill>
                  <a:schemeClr val="tx1"/>
                </a:solidFill>
                <a:latin typeface="Arial" panose="020B0604020202020204" pitchFamily="34" charset="0"/>
                <a:cs typeface="Arial" panose="020B0604020202020204" pitchFamily="34" charset="0"/>
              </a:rPr>
              <a:t> </a:t>
            </a:r>
            <a:r>
              <a:rPr lang="en-US" sz="2000" dirty="0">
                <a:solidFill>
                  <a:schemeClr val="tx1"/>
                </a:solidFill>
                <a:latin typeface="Arial" panose="020B0604020202020204" pitchFamily="34" charset="0"/>
                <a:cs typeface="Arial" panose="020B0604020202020204" pitchFamily="34" charset="0"/>
              </a:rPr>
              <a:t>R</a:t>
            </a:r>
            <a:r>
              <a:rPr lang="en-US" sz="100" dirty="0">
                <a:solidFill>
                  <a:schemeClr val="tx1"/>
                </a:solidFill>
                <a:latin typeface="Arial" panose="020B0604020202020204" pitchFamily="34" charset="0"/>
                <a:cs typeface="Arial" panose="020B0604020202020204" pitchFamily="34" charset="0"/>
              </a:rPr>
              <a:t> </a:t>
            </a:r>
            <a:r>
              <a:rPr lang="en-US" sz="2000" dirty="0">
                <a:solidFill>
                  <a:schemeClr val="tx1"/>
                </a:solidFill>
                <a:latin typeface="Arial" panose="020B0604020202020204" pitchFamily="34" charset="0"/>
                <a:cs typeface="Arial" panose="020B0604020202020204" pitchFamily="34" charset="0"/>
              </a:rPr>
              <a:t>P reply also cache the data</a:t>
            </a:r>
          </a:p>
          <a:p>
            <a:pPr>
              <a:lnSpc>
                <a:spcPct val="100000"/>
              </a:lnSpc>
            </a:pPr>
            <a:r>
              <a:rPr lang="en-US" dirty="0">
                <a:solidFill>
                  <a:schemeClr val="tx1"/>
                </a:solidFill>
                <a:latin typeface="Arial" panose="020B0604020202020204" pitchFamily="34" charset="0"/>
                <a:cs typeface="Arial" panose="020B0604020202020204" pitchFamily="34" charset="0"/>
              </a:rPr>
              <a:t>A</a:t>
            </a:r>
            <a:r>
              <a:rPr lang="en-US" sz="100" dirty="0">
                <a:solidFill>
                  <a:schemeClr val="tx1"/>
                </a:solidFill>
                <a:latin typeface="Arial" panose="020B0604020202020204" pitchFamily="34" charset="0"/>
                <a:cs typeface="Arial" panose="020B0604020202020204" pitchFamily="34" charset="0"/>
              </a:rPr>
              <a:t> </a:t>
            </a:r>
            <a:r>
              <a:rPr lang="en-US" dirty="0">
                <a:solidFill>
                  <a:schemeClr val="tx1"/>
                </a:solidFill>
                <a:latin typeface="Arial" panose="020B0604020202020204" pitchFamily="34" charset="0"/>
                <a:cs typeface="Arial" panose="020B0604020202020204" pitchFamily="34" charset="0"/>
              </a:rPr>
              <a:t>R</a:t>
            </a:r>
            <a:r>
              <a:rPr lang="en-US" sz="100" dirty="0">
                <a:solidFill>
                  <a:schemeClr val="tx1"/>
                </a:solidFill>
                <a:latin typeface="Arial" panose="020B0604020202020204" pitchFamily="34" charset="0"/>
                <a:cs typeface="Arial" panose="020B0604020202020204" pitchFamily="34" charset="0"/>
              </a:rPr>
              <a:t> </a:t>
            </a:r>
            <a:r>
              <a:rPr lang="en-US" dirty="0">
                <a:solidFill>
                  <a:schemeClr val="tx1"/>
                </a:solidFill>
                <a:latin typeface="Arial" panose="020B0604020202020204" pitchFamily="34" charset="0"/>
                <a:cs typeface="Arial" panose="020B0604020202020204" pitchFamily="34" charset="0"/>
              </a:rPr>
              <a:t>P poisoning</a:t>
            </a:r>
          </a:p>
          <a:p>
            <a:pPr lvl="1">
              <a:lnSpc>
                <a:spcPct val="100000"/>
              </a:lnSpc>
            </a:pPr>
            <a:r>
              <a:rPr lang="en-US" sz="2000" dirty="0">
                <a:solidFill>
                  <a:schemeClr val="tx1"/>
                </a:solidFill>
                <a:latin typeface="Arial" panose="020B0604020202020204" pitchFamily="34" charset="0"/>
                <a:cs typeface="Arial" panose="020B0604020202020204" pitchFamily="34" charset="0"/>
              </a:rPr>
              <a:t>Relies upon M</a:t>
            </a:r>
            <a:r>
              <a:rPr lang="en-US" sz="100" dirty="0">
                <a:solidFill>
                  <a:schemeClr val="tx1"/>
                </a:solidFill>
                <a:latin typeface="Arial" panose="020B0604020202020204" pitchFamily="34" charset="0"/>
                <a:cs typeface="Arial" panose="020B0604020202020204" pitchFamily="34" charset="0"/>
              </a:rPr>
              <a:t> </a:t>
            </a:r>
            <a:r>
              <a:rPr lang="en-US" sz="2000" dirty="0">
                <a:solidFill>
                  <a:schemeClr val="tx1"/>
                </a:solidFill>
                <a:latin typeface="Arial" panose="020B0604020202020204" pitchFamily="34" charset="0"/>
                <a:cs typeface="Arial" panose="020B0604020202020204" pitchFamily="34" charset="0"/>
              </a:rPr>
              <a:t>A</a:t>
            </a:r>
            <a:r>
              <a:rPr lang="en-US" sz="100" dirty="0">
                <a:solidFill>
                  <a:schemeClr val="tx1"/>
                </a:solidFill>
                <a:latin typeface="Arial" panose="020B0604020202020204" pitchFamily="34" charset="0"/>
                <a:cs typeface="Arial" panose="020B0604020202020204" pitchFamily="34" charset="0"/>
              </a:rPr>
              <a:t> </a:t>
            </a:r>
            <a:r>
              <a:rPr lang="en-US" sz="2000" dirty="0">
                <a:solidFill>
                  <a:schemeClr val="tx1"/>
                </a:solidFill>
                <a:latin typeface="Arial" panose="020B0604020202020204" pitchFamily="34" charset="0"/>
                <a:cs typeface="Arial" panose="020B0604020202020204" pitchFamily="34" charset="0"/>
              </a:rPr>
              <a:t>C spoofing, which is imitating another computer by means of changing the M</a:t>
            </a:r>
            <a:r>
              <a:rPr lang="en-US" sz="100" dirty="0">
                <a:solidFill>
                  <a:schemeClr val="tx1"/>
                </a:solidFill>
                <a:latin typeface="Arial" panose="020B0604020202020204" pitchFamily="34" charset="0"/>
                <a:cs typeface="Arial" panose="020B0604020202020204" pitchFamily="34" charset="0"/>
              </a:rPr>
              <a:t> </a:t>
            </a:r>
            <a:r>
              <a:rPr lang="en-US" sz="2000" dirty="0">
                <a:solidFill>
                  <a:schemeClr val="tx1"/>
                </a:solidFill>
                <a:latin typeface="Arial" panose="020B0604020202020204" pitchFamily="34" charset="0"/>
                <a:cs typeface="Arial" panose="020B0604020202020204" pitchFamily="34" charset="0"/>
              </a:rPr>
              <a:t>A</a:t>
            </a:r>
            <a:r>
              <a:rPr lang="en-US" sz="100" dirty="0">
                <a:solidFill>
                  <a:schemeClr val="tx1"/>
                </a:solidFill>
                <a:latin typeface="Arial" panose="020B0604020202020204" pitchFamily="34" charset="0"/>
                <a:cs typeface="Arial" panose="020B0604020202020204" pitchFamily="34" charset="0"/>
              </a:rPr>
              <a:t> </a:t>
            </a:r>
            <a:r>
              <a:rPr lang="en-US" sz="2000" dirty="0">
                <a:solidFill>
                  <a:schemeClr val="tx1"/>
                </a:solidFill>
                <a:latin typeface="Arial" panose="020B0604020202020204" pitchFamily="34" charset="0"/>
                <a:cs typeface="Arial" panose="020B0604020202020204" pitchFamily="34" charset="0"/>
              </a:rPr>
              <a:t>C address</a:t>
            </a:r>
          </a:p>
        </p:txBody>
      </p:sp>
      <p:sp>
        <p:nvSpPr>
          <p:cNvPr id="4"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098479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A</a:t>
            </a:r>
            <a:r>
              <a:rPr lang="en-US" sz="100" b="1" dirty="0">
                <a:solidFill>
                  <a:srgbClr val="0080A9"/>
                </a:solidFill>
                <a:latin typeface="Arial" panose="020B0604020202020204" pitchFamily="34" charset="0"/>
                <a:cs typeface="Arial" panose="020B0604020202020204" pitchFamily="34" charset="0"/>
              </a:rPr>
              <a:t> </a:t>
            </a:r>
            <a:r>
              <a:rPr lang="en-US" sz="2800" b="1" dirty="0">
                <a:solidFill>
                  <a:srgbClr val="0080A9"/>
                </a:solidFill>
                <a:latin typeface="Arial" panose="020B0604020202020204" pitchFamily="34" charset="0"/>
                <a:cs typeface="Arial" panose="020B0604020202020204" pitchFamily="34" charset="0"/>
              </a:rPr>
              <a:t>R</a:t>
            </a:r>
            <a:r>
              <a:rPr lang="en-US" sz="100" b="1" dirty="0">
                <a:solidFill>
                  <a:srgbClr val="0080A9"/>
                </a:solidFill>
                <a:latin typeface="Arial" panose="020B0604020202020204" pitchFamily="34" charset="0"/>
                <a:cs typeface="Arial" panose="020B0604020202020204" pitchFamily="34" charset="0"/>
              </a:rPr>
              <a:t> </a:t>
            </a:r>
            <a:r>
              <a:rPr lang="en-US" sz="2800" b="1" dirty="0">
                <a:solidFill>
                  <a:srgbClr val="0080A9"/>
                </a:solidFill>
                <a:latin typeface="Arial" panose="020B0604020202020204" pitchFamily="34" charset="0"/>
                <a:cs typeface="Arial" panose="020B0604020202020204" pitchFamily="34" charset="0"/>
              </a:rPr>
              <a:t>P Poisoning (2 of 2)</a:t>
            </a:r>
          </a:p>
        </p:txBody>
      </p:sp>
      <p:graphicFrame>
        <p:nvGraphicFramePr>
          <p:cNvPr id="6" name="Table 5"/>
          <p:cNvGraphicFramePr>
            <a:graphicFrameLocks noGrp="1"/>
          </p:cNvGraphicFramePr>
          <p:nvPr>
            <p:extLst>
              <p:ext uri="{D42A27DB-BD31-4B8C-83A1-F6EECF244321}">
                <p14:modId xmlns:p14="http://schemas.microsoft.com/office/powerpoint/2010/main" val="4085150383"/>
              </p:ext>
            </p:extLst>
          </p:nvPr>
        </p:nvGraphicFramePr>
        <p:xfrm>
          <a:off x="1460379" y="1774793"/>
          <a:ext cx="6858000" cy="3662680"/>
        </p:xfrm>
        <a:graphic>
          <a:graphicData uri="http://schemas.openxmlformats.org/drawingml/2006/table">
            <a:tbl>
              <a:tblPr firstRow="1" bandRow="1">
                <a:tableStyleId>{5C22544A-7EE6-4342-B048-85BDC9FD1C3A}</a:tableStyleId>
              </a:tblPr>
              <a:tblGrid>
                <a:gridCol w="2362200">
                  <a:extLst>
                    <a:ext uri="{9D8B030D-6E8A-4147-A177-3AD203B41FA5}">
                      <a16:colId xmlns:a16="http://schemas.microsoft.com/office/drawing/2014/main" val="20000"/>
                    </a:ext>
                  </a:extLst>
                </a:gridCol>
                <a:gridCol w="4495800">
                  <a:extLst>
                    <a:ext uri="{9D8B030D-6E8A-4147-A177-3AD203B41FA5}">
                      <a16:colId xmlns:a16="http://schemas.microsoft.com/office/drawing/2014/main" val="20001"/>
                    </a:ext>
                  </a:extLst>
                </a:gridCol>
              </a:tblGrid>
              <a:tr h="370840">
                <a:tc>
                  <a:txBody>
                    <a:bodyPr/>
                    <a:lstStyle/>
                    <a:p>
                      <a:r>
                        <a:rPr lang="en-US" sz="1600" dirty="0">
                          <a:solidFill>
                            <a:schemeClr val="tx1"/>
                          </a:solidFill>
                          <a:latin typeface="Arial" panose="020B0604020202020204" pitchFamily="34" charset="0"/>
                          <a:cs typeface="Arial" panose="020B0604020202020204" pitchFamily="34" charset="0"/>
                        </a:rPr>
                        <a:t>Attack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a:solidFill>
                            <a:schemeClr val="tx1"/>
                          </a:solidFill>
                          <a:latin typeface="Arial" panose="020B0604020202020204" pitchFamily="34" charset="0"/>
                          <a:cs typeface="Arial" panose="020B0604020202020204" pitchFamily="34" charset="0"/>
                        </a:rPr>
                        <a:t>Description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70840">
                <a:tc>
                  <a:txBody>
                    <a:bodyPr/>
                    <a:lstStyle/>
                    <a:p>
                      <a:r>
                        <a:rPr lang="en-US" sz="1600" dirty="0">
                          <a:solidFill>
                            <a:schemeClr val="tx1"/>
                          </a:solidFill>
                          <a:latin typeface="Arial" panose="020B0604020202020204" pitchFamily="34" charset="0"/>
                          <a:cs typeface="Arial" panose="020B0604020202020204" pitchFamily="34" charset="0"/>
                        </a:rPr>
                        <a:t>Steal data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a:solidFill>
                            <a:schemeClr val="tx1"/>
                          </a:solidFill>
                          <a:latin typeface="Arial" panose="020B0604020202020204" pitchFamily="34" charset="0"/>
                          <a:cs typeface="Arial" panose="020B0604020202020204" pitchFamily="34" charset="0"/>
                        </a:rPr>
                        <a:t>An attacker can substitute her own M</a:t>
                      </a:r>
                      <a:r>
                        <a:rPr lang="en-US" sz="100" dirty="0">
                          <a:solidFill>
                            <a:schemeClr val="tx1"/>
                          </a:solidFill>
                          <a:latin typeface="Arial" panose="020B0604020202020204" pitchFamily="34" charset="0"/>
                          <a:cs typeface="Arial" panose="020B0604020202020204" pitchFamily="34" charset="0"/>
                        </a:rPr>
                        <a:t> </a:t>
                      </a:r>
                      <a:r>
                        <a:rPr lang="en-US" sz="1600" dirty="0">
                          <a:solidFill>
                            <a:schemeClr val="tx1"/>
                          </a:solidFill>
                          <a:latin typeface="Arial" panose="020B0604020202020204" pitchFamily="34" charset="0"/>
                          <a:cs typeface="Arial" panose="020B0604020202020204" pitchFamily="34" charset="0"/>
                        </a:rPr>
                        <a:t>A</a:t>
                      </a:r>
                      <a:r>
                        <a:rPr lang="en-US" sz="100" dirty="0">
                          <a:solidFill>
                            <a:schemeClr val="tx1"/>
                          </a:solidFill>
                          <a:latin typeface="Arial" panose="020B0604020202020204" pitchFamily="34" charset="0"/>
                          <a:cs typeface="Arial" panose="020B0604020202020204" pitchFamily="34" charset="0"/>
                        </a:rPr>
                        <a:t> </a:t>
                      </a:r>
                      <a:r>
                        <a:rPr lang="en-US" sz="1600" dirty="0">
                          <a:solidFill>
                            <a:schemeClr val="tx1"/>
                          </a:solidFill>
                          <a:latin typeface="Arial" panose="020B0604020202020204" pitchFamily="34" charset="0"/>
                          <a:cs typeface="Arial" panose="020B0604020202020204" pitchFamily="34" charset="0"/>
                        </a:rPr>
                        <a:t>C address and steal</a:t>
                      </a:r>
                      <a:r>
                        <a:rPr lang="en-US" sz="1600" baseline="0" dirty="0">
                          <a:solidFill>
                            <a:schemeClr val="tx1"/>
                          </a:solidFill>
                          <a:latin typeface="Arial" panose="020B0604020202020204" pitchFamily="34" charset="0"/>
                          <a:cs typeface="Arial" panose="020B0604020202020204" pitchFamily="34" charset="0"/>
                        </a:rPr>
                        <a:t> data intended for another device</a:t>
                      </a:r>
                      <a:endParaRPr lang="en-US" sz="16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70840">
                <a:tc>
                  <a:txBody>
                    <a:bodyPr/>
                    <a:lstStyle/>
                    <a:p>
                      <a:r>
                        <a:rPr lang="en-US" sz="1600" dirty="0">
                          <a:solidFill>
                            <a:schemeClr val="tx1"/>
                          </a:solidFill>
                          <a:latin typeface="Arial" panose="020B0604020202020204" pitchFamily="34" charset="0"/>
                          <a:cs typeface="Arial" panose="020B0604020202020204" pitchFamily="34" charset="0"/>
                        </a:rPr>
                        <a:t>Prevent internet</a:t>
                      </a:r>
                      <a:r>
                        <a:rPr lang="en-US" sz="1600" baseline="0" dirty="0">
                          <a:solidFill>
                            <a:schemeClr val="tx1"/>
                          </a:solidFill>
                          <a:latin typeface="Arial" panose="020B0604020202020204" pitchFamily="34" charset="0"/>
                          <a:cs typeface="Arial" panose="020B0604020202020204" pitchFamily="34" charset="0"/>
                        </a:rPr>
                        <a:t> access</a:t>
                      </a:r>
                      <a:endParaRPr lang="en-US" sz="16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a:solidFill>
                            <a:schemeClr val="tx1"/>
                          </a:solidFill>
                          <a:latin typeface="Arial" panose="020B0604020202020204" pitchFamily="34" charset="0"/>
                          <a:cs typeface="Arial" panose="020B0604020202020204" pitchFamily="34" charset="0"/>
                        </a:rPr>
                        <a:t>An attacker</a:t>
                      </a:r>
                      <a:r>
                        <a:rPr lang="en-US" sz="1600" baseline="0" dirty="0">
                          <a:solidFill>
                            <a:schemeClr val="tx1"/>
                          </a:solidFill>
                          <a:latin typeface="Arial" panose="020B0604020202020204" pitchFamily="34" charset="0"/>
                          <a:cs typeface="Arial" panose="020B0604020202020204" pitchFamily="34" charset="0"/>
                        </a:rPr>
                        <a:t> can substitute an invalid M</a:t>
                      </a:r>
                      <a:r>
                        <a:rPr lang="en-US" sz="100" baseline="0" dirty="0">
                          <a:solidFill>
                            <a:schemeClr val="tx1"/>
                          </a:solidFill>
                          <a:latin typeface="Arial" panose="020B0604020202020204" pitchFamily="34" charset="0"/>
                          <a:cs typeface="Arial" panose="020B0604020202020204" pitchFamily="34" charset="0"/>
                        </a:rPr>
                        <a:t> </a:t>
                      </a:r>
                      <a:r>
                        <a:rPr lang="en-US" sz="1600" baseline="0" dirty="0">
                          <a:solidFill>
                            <a:schemeClr val="tx1"/>
                          </a:solidFill>
                          <a:latin typeface="Arial" panose="020B0604020202020204" pitchFamily="34" charset="0"/>
                          <a:cs typeface="Arial" panose="020B0604020202020204" pitchFamily="34" charset="0"/>
                        </a:rPr>
                        <a:t>A</a:t>
                      </a:r>
                      <a:r>
                        <a:rPr lang="en-US" sz="100" baseline="0" dirty="0">
                          <a:solidFill>
                            <a:schemeClr val="tx1"/>
                          </a:solidFill>
                          <a:latin typeface="Arial" panose="020B0604020202020204" pitchFamily="34" charset="0"/>
                          <a:cs typeface="Arial" panose="020B0604020202020204" pitchFamily="34" charset="0"/>
                        </a:rPr>
                        <a:t> </a:t>
                      </a:r>
                      <a:r>
                        <a:rPr lang="en-US" sz="1600" baseline="0" dirty="0">
                          <a:solidFill>
                            <a:schemeClr val="tx1"/>
                          </a:solidFill>
                          <a:latin typeface="Arial" panose="020B0604020202020204" pitchFamily="34" charset="0"/>
                          <a:cs typeface="Arial" panose="020B0604020202020204" pitchFamily="34" charset="0"/>
                        </a:rPr>
                        <a:t>C address for the network gateway so that no users can access external networks</a:t>
                      </a:r>
                      <a:endParaRPr lang="en-US" sz="16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370840">
                <a:tc>
                  <a:txBody>
                    <a:bodyPr/>
                    <a:lstStyle/>
                    <a:p>
                      <a:r>
                        <a:rPr lang="en-US" sz="1600" dirty="0">
                          <a:solidFill>
                            <a:schemeClr val="tx1"/>
                          </a:solidFill>
                          <a:latin typeface="Arial" panose="020B0604020202020204" pitchFamily="34" charset="0"/>
                          <a:cs typeface="Arial" panose="020B0604020202020204" pitchFamily="34" charset="0"/>
                        </a:rPr>
                        <a:t>Man-in-the-middle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a:solidFill>
                            <a:schemeClr val="tx1"/>
                          </a:solidFill>
                          <a:latin typeface="Arial" panose="020B0604020202020204" pitchFamily="34" charset="0"/>
                          <a:cs typeface="Arial" panose="020B0604020202020204" pitchFamily="34" charset="0"/>
                        </a:rPr>
                        <a:t>A man-in-the-middle</a:t>
                      </a:r>
                      <a:r>
                        <a:rPr lang="en-US" sz="1600" baseline="0" dirty="0">
                          <a:solidFill>
                            <a:schemeClr val="tx1"/>
                          </a:solidFill>
                          <a:latin typeface="Arial" panose="020B0604020202020204" pitchFamily="34" charset="0"/>
                          <a:cs typeface="Arial" panose="020B0604020202020204" pitchFamily="34" charset="0"/>
                        </a:rPr>
                        <a:t> device can be set to receive all communications by substituting that M</a:t>
                      </a:r>
                      <a:r>
                        <a:rPr lang="en-US" sz="100" baseline="0" dirty="0">
                          <a:solidFill>
                            <a:schemeClr val="tx1"/>
                          </a:solidFill>
                          <a:latin typeface="Arial" panose="020B0604020202020204" pitchFamily="34" charset="0"/>
                          <a:cs typeface="Arial" panose="020B0604020202020204" pitchFamily="34" charset="0"/>
                        </a:rPr>
                        <a:t> </a:t>
                      </a:r>
                      <a:r>
                        <a:rPr lang="en-US" sz="1600" baseline="0" dirty="0">
                          <a:solidFill>
                            <a:schemeClr val="tx1"/>
                          </a:solidFill>
                          <a:latin typeface="Arial" panose="020B0604020202020204" pitchFamily="34" charset="0"/>
                          <a:cs typeface="Arial" panose="020B0604020202020204" pitchFamily="34" charset="0"/>
                        </a:rPr>
                        <a:t>A</a:t>
                      </a:r>
                      <a:r>
                        <a:rPr lang="en-US" sz="100" baseline="0" dirty="0">
                          <a:solidFill>
                            <a:schemeClr val="tx1"/>
                          </a:solidFill>
                          <a:latin typeface="Arial" panose="020B0604020202020204" pitchFamily="34" charset="0"/>
                          <a:cs typeface="Arial" panose="020B0604020202020204" pitchFamily="34" charset="0"/>
                        </a:rPr>
                        <a:t> </a:t>
                      </a:r>
                      <a:r>
                        <a:rPr lang="en-US" sz="1600" baseline="0" dirty="0">
                          <a:solidFill>
                            <a:schemeClr val="tx1"/>
                          </a:solidFill>
                          <a:latin typeface="Arial" panose="020B0604020202020204" pitchFamily="34" charset="0"/>
                          <a:cs typeface="Arial" panose="020B0604020202020204" pitchFamily="34" charset="0"/>
                        </a:rPr>
                        <a:t>C address</a:t>
                      </a:r>
                      <a:endParaRPr lang="en-US" sz="16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370840">
                <a:tc>
                  <a:txBody>
                    <a:bodyPr/>
                    <a:lstStyle/>
                    <a:p>
                      <a:r>
                        <a:rPr lang="en-US" sz="1600" dirty="0">
                          <a:solidFill>
                            <a:schemeClr val="tx1"/>
                          </a:solidFill>
                          <a:latin typeface="Arial" panose="020B0604020202020204" pitchFamily="34" charset="0"/>
                          <a:cs typeface="Arial" panose="020B0604020202020204" pitchFamily="34" charset="0"/>
                        </a:rPr>
                        <a:t>Denial</a:t>
                      </a:r>
                      <a:r>
                        <a:rPr lang="en-US" sz="1600" baseline="0" dirty="0">
                          <a:solidFill>
                            <a:schemeClr val="tx1"/>
                          </a:solidFill>
                          <a:latin typeface="Arial" panose="020B0604020202020204" pitchFamily="34" charset="0"/>
                          <a:cs typeface="Arial" panose="020B0604020202020204" pitchFamily="34" charset="0"/>
                        </a:rPr>
                        <a:t> of Service attack</a:t>
                      </a:r>
                      <a:endParaRPr lang="en-US" sz="16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a:solidFill>
                            <a:schemeClr val="tx1"/>
                          </a:solidFill>
                          <a:latin typeface="Arial" panose="020B0604020202020204" pitchFamily="34" charset="0"/>
                          <a:cs typeface="Arial" panose="020B0604020202020204" pitchFamily="34" charset="0"/>
                        </a:rPr>
                        <a:t>The valid I</a:t>
                      </a:r>
                      <a:r>
                        <a:rPr lang="en-US" sz="100" dirty="0">
                          <a:solidFill>
                            <a:schemeClr val="tx1"/>
                          </a:solidFill>
                          <a:latin typeface="Arial" panose="020B0604020202020204" pitchFamily="34" charset="0"/>
                          <a:cs typeface="Arial" panose="020B0604020202020204" pitchFamily="34" charset="0"/>
                        </a:rPr>
                        <a:t> </a:t>
                      </a:r>
                      <a:r>
                        <a:rPr lang="en-US" sz="1600" dirty="0">
                          <a:solidFill>
                            <a:schemeClr val="tx1"/>
                          </a:solidFill>
                          <a:latin typeface="Arial" panose="020B0604020202020204" pitchFamily="34" charset="0"/>
                          <a:cs typeface="Arial" panose="020B0604020202020204" pitchFamily="34" charset="0"/>
                        </a:rPr>
                        <a:t>P address of the target can be substituted with an invalid M</a:t>
                      </a:r>
                      <a:r>
                        <a:rPr lang="en-US" sz="100" dirty="0">
                          <a:solidFill>
                            <a:schemeClr val="tx1"/>
                          </a:solidFill>
                          <a:latin typeface="Arial" panose="020B0604020202020204" pitchFamily="34" charset="0"/>
                          <a:cs typeface="Arial" panose="020B0604020202020204" pitchFamily="34" charset="0"/>
                        </a:rPr>
                        <a:t> </a:t>
                      </a:r>
                      <a:r>
                        <a:rPr lang="en-US" sz="1600" dirty="0">
                          <a:solidFill>
                            <a:schemeClr val="tx1"/>
                          </a:solidFill>
                          <a:latin typeface="Arial" panose="020B0604020202020204" pitchFamily="34" charset="0"/>
                          <a:cs typeface="Arial" panose="020B0604020202020204" pitchFamily="34" charset="0"/>
                        </a:rPr>
                        <a:t>A</a:t>
                      </a:r>
                      <a:r>
                        <a:rPr lang="en-US" sz="100" dirty="0">
                          <a:solidFill>
                            <a:schemeClr val="tx1"/>
                          </a:solidFill>
                          <a:latin typeface="Arial" panose="020B0604020202020204" pitchFamily="34" charset="0"/>
                          <a:cs typeface="Arial" panose="020B0604020202020204" pitchFamily="34" charset="0"/>
                        </a:rPr>
                        <a:t> </a:t>
                      </a:r>
                      <a:r>
                        <a:rPr lang="en-US" sz="1600" dirty="0">
                          <a:solidFill>
                            <a:schemeClr val="tx1"/>
                          </a:solidFill>
                          <a:latin typeface="Arial" panose="020B0604020202020204" pitchFamily="34" charset="0"/>
                          <a:cs typeface="Arial" panose="020B0604020202020204" pitchFamily="34" charset="0"/>
                        </a:rPr>
                        <a:t>C address, causing all traffic destined</a:t>
                      </a:r>
                      <a:r>
                        <a:rPr lang="en-US" sz="1600" baseline="0" dirty="0">
                          <a:solidFill>
                            <a:schemeClr val="tx1"/>
                          </a:solidFill>
                          <a:latin typeface="Arial" panose="020B0604020202020204" pitchFamily="34" charset="0"/>
                          <a:cs typeface="Arial" panose="020B0604020202020204" pitchFamily="34" charset="0"/>
                        </a:rPr>
                        <a:t> for the target to fail</a:t>
                      </a:r>
                      <a:endParaRPr lang="en-US" sz="16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bl>
          </a:graphicData>
        </a:graphic>
      </p:graphicFrame>
      <p:sp>
        <p:nvSpPr>
          <p:cNvPr id="4"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675374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D</a:t>
            </a:r>
            <a:r>
              <a:rPr lang="en-US" sz="100" b="1" dirty="0">
                <a:solidFill>
                  <a:srgbClr val="0080A9"/>
                </a:solidFill>
                <a:latin typeface="Arial" panose="020B0604020202020204" pitchFamily="34" charset="0"/>
                <a:cs typeface="Arial" panose="020B0604020202020204" pitchFamily="34" charset="0"/>
              </a:rPr>
              <a:t> </a:t>
            </a:r>
            <a:r>
              <a:rPr lang="en-US" sz="2800" b="1" dirty="0">
                <a:solidFill>
                  <a:srgbClr val="0080A9"/>
                </a:solidFill>
                <a:latin typeface="Arial" panose="020B0604020202020204" pitchFamily="34" charset="0"/>
                <a:cs typeface="Arial" panose="020B0604020202020204" pitchFamily="34" charset="0"/>
              </a:rPr>
              <a:t>N</a:t>
            </a:r>
            <a:r>
              <a:rPr lang="en-US" sz="100" b="1" dirty="0">
                <a:solidFill>
                  <a:srgbClr val="0080A9"/>
                </a:solidFill>
                <a:latin typeface="Arial" panose="020B0604020202020204" pitchFamily="34" charset="0"/>
                <a:cs typeface="Arial" panose="020B0604020202020204" pitchFamily="34" charset="0"/>
              </a:rPr>
              <a:t> </a:t>
            </a:r>
            <a:r>
              <a:rPr lang="en-US" sz="2800" b="1" dirty="0">
                <a:solidFill>
                  <a:srgbClr val="0080A9"/>
                </a:solidFill>
                <a:latin typeface="Arial" panose="020B0604020202020204" pitchFamily="34" charset="0"/>
                <a:cs typeface="Arial" panose="020B0604020202020204" pitchFamily="34" charset="0"/>
              </a:rPr>
              <a:t>S Poisoning (1 of 2)</a:t>
            </a:r>
          </a:p>
        </p:txBody>
      </p:sp>
      <p:sp>
        <p:nvSpPr>
          <p:cNvPr id="3" name="Content Placeholder 2"/>
          <p:cNvSpPr>
            <a:spLocks noGrp="1"/>
          </p:cNvSpPr>
          <p:nvPr>
            <p:ph idx="1"/>
          </p:nvPr>
        </p:nvSpPr>
        <p:spPr>
          <a:xfrm>
            <a:off x="365125" y="1538819"/>
            <a:ext cx="8415338" cy="2400657"/>
          </a:xfrm>
        </p:spPr>
        <p:txBody>
          <a:bodyPr/>
          <a:lstStyle/>
          <a:p>
            <a:pPr>
              <a:lnSpc>
                <a:spcPct val="100000"/>
              </a:lnSpc>
            </a:pPr>
            <a:r>
              <a:rPr lang="en-US" altLang="en-US" sz="1800" dirty="0">
                <a:solidFill>
                  <a:schemeClr val="tx1"/>
                </a:solidFill>
                <a:latin typeface="Arial" panose="020B0604020202020204" pitchFamily="34" charset="0"/>
                <a:cs typeface="Arial" panose="020B0604020202020204" pitchFamily="34" charset="0"/>
              </a:rPr>
              <a:t>D</a:t>
            </a:r>
            <a:r>
              <a:rPr lang="en-US" altLang="en-US" sz="100" dirty="0">
                <a:solidFill>
                  <a:schemeClr val="tx1"/>
                </a:solidFill>
                <a:latin typeface="Arial" panose="020B0604020202020204" pitchFamily="34" charset="0"/>
                <a:cs typeface="Arial" panose="020B0604020202020204" pitchFamily="34" charset="0"/>
              </a:rPr>
              <a:t> </a:t>
            </a:r>
            <a:r>
              <a:rPr lang="en-US" altLang="en-US" sz="1800" dirty="0">
                <a:solidFill>
                  <a:schemeClr val="tx1"/>
                </a:solidFill>
                <a:latin typeface="Arial" panose="020B0604020202020204" pitchFamily="34" charset="0"/>
                <a:cs typeface="Arial" panose="020B0604020202020204" pitchFamily="34" charset="0"/>
              </a:rPr>
              <a:t>N</a:t>
            </a:r>
            <a:r>
              <a:rPr lang="en-US" altLang="en-US" sz="100" dirty="0">
                <a:solidFill>
                  <a:schemeClr val="tx1"/>
                </a:solidFill>
                <a:latin typeface="Arial" panose="020B0604020202020204" pitchFamily="34" charset="0"/>
                <a:cs typeface="Arial" panose="020B0604020202020204" pitchFamily="34" charset="0"/>
              </a:rPr>
              <a:t> </a:t>
            </a:r>
            <a:r>
              <a:rPr lang="en-US" altLang="en-US" sz="1800" dirty="0">
                <a:solidFill>
                  <a:schemeClr val="tx1"/>
                </a:solidFill>
                <a:latin typeface="Arial" panose="020B0604020202020204" pitchFamily="34" charset="0"/>
                <a:cs typeface="Arial" panose="020B0604020202020204" pitchFamily="34" charset="0"/>
              </a:rPr>
              <a:t>S poisoning</a:t>
            </a:r>
          </a:p>
          <a:p>
            <a:pPr lvl="1">
              <a:lnSpc>
                <a:spcPct val="100000"/>
              </a:lnSpc>
            </a:pPr>
            <a:r>
              <a:rPr lang="en-US" altLang="en-US" dirty="0">
                <a:solidFill>
                  <a:schemeClr val="tx1"/>
                </a:solidFill>
                <a:latin typeface="Arial" panose="020B0604020202020204" pitchFamily="34" charset="0"/>
                <a:cs typeface="Arial" panose="020B0604020202020204" pitchFamily="34" charset="0"/>
              </a:rPr>
              <a:t>Domain Name System is the current basis for name resolution to I</a:t>
            </a:r>
            <a:r>
              <a:rPr lang="en-US" altLang="en-US" sz="100" dirty="0">
                <a:solidFill>
                  <a:schemeClr val="tx1"/>
                </a:solidFill>
                <a:latin typeface="Arial" panose="020B0604020202020204" pitchFamily="34" charset="0"/>
                <a:cs typeface="Arial" panose="020B0604020202020204" pitchFamily="34" charset="0"/>
              </a:rPr>
              <a:t> </a:t>
            </a:r>
            <a:r>
              <a:rPr lang="en-US" altLang="en-US" dirty="0">
                <a:solidFill>
                  <a:schemeClr val="tx1"/>
                </a:solidFill>
                <a:latin typeface="Arial" panose="020B0604020202020204" pitchFamily="34" charset="0"/>
                <a:cs typeface="Arial" panose="020B0604020202020204" pitchFamily="34" charset="0"/>
              </a:rPr>
              <a:t>P address</a:t>
            </a:r>
          </a:p>
          <a:p>
            <a:pPr lvl="1">
              <a:lnSpc>
                <a:spcPct val="100000"/>
              </a:lnSpc>
            </a:pPr>
            <a:r>
              <a:rPr lang="en-US" altLang="en-US" dirty="0">
                <a:solidFill>
                  <a:schemeClr val="tx1"/>
                </a:solidFill>
                <a:latin typeface="Arial" panose="020B0604020202020204" pitchFamily="34" charset="0"/>
                <a:cs typeface="Arial" panose="020B0604020202020204" pitchFamily="34" charset="0"/>
              </a:rPr>
              <a:t>D</a:t>
            </a:r>
            <a:r>
              <a:rPr lang="en-US" altLang="en-US" sz="100" dirty="0">
                <a:solidFill>
                  <a:schemeClr val="tx1"/>
                </a:solidFill>
                <a:latin typeface="Arial" panose="020B0604020202020204" pitchFamily="34" charset="0"/>
                <a:cs typeface="Arial" panose="020B0604020202020204" pitchFamily="34" charset="0"/>
              </a:rPr>
              <a:t> </a:t>
            </a:r>
            <a:r>
              <a:rPr lang="en-US" altLang="en-US" dirty="0">
                <a:solidFill>
                  <a:schemeClr val="tx1"/>
                </a:solidFill>
                <a:latin typeface="Arial" panose="020B0604020202020204" pitchFamily="34" charset="0"/>
                <a:cs typeface="Arial" panose="020B0604020202020204" pitchFamily="34" charset="0"/>
              </a:rPr>
              <a:t>N</a:t>
            </a:r>
            <a:r>
              <a:rPr lang="en-US" altLang="en-US" sz="100" dirty="0">
                <a:solidFill>
                  <a:schemeClr val="tx1"/>
                </a:solidFill>
                <a:latin typeface="Arial" panose="020B0604020202020204" pitchFamily="34" charset="0"/>
                <a:cs typeface="Arial" panose="020B0604020202020204" pitchFamily="34" charset="0"/>
              </a:rPr>
              <a:t> </a:t>
            </a:r>
            <a:r>
              <a:rPr lang="en-US" altLang="en-US" dirty="0">
                <a:solidFill>
                  <a:schemeClr val="tx1"/>
                </a:solidFill>
                <a:latin typeface="Arial" panose="020B0604020202020204" pitchFamily="34" charset="0"/>
                <a:cs typeface="Arial" panose="020B0604020202020204" pitchFamily="34" charset="0"/>
              </a:rPr>
              <a:t>S poisoning substitutes D</a:t>
            </a:r>
            <a:r>
              <a:rPr lang="en-US" altLang="en-US" sz="100" dirty="0">
                <a:solidFill>
                  <a:schemeClr val="tx1"/>
                </a:solidFill>
                <a:latin typeface="Arial" panose="020B0604020202020204" pitchFamily="34" charset="0"/>
                <a:cs typeface="Arial" panose="020B0604020202020204" pitchFamily="34" charset="0"/>
              </a:rPr>
              <a:t> </a:t>
            </a:r>
            <a:r>
              <a:rPr lang="en-US" altLang="en-US" dirty="0">
                <a:solidFill>
                  <a:schemeClr val="tx1"/>
                </a:solidFill>
                <a:latin typeface="Arial" panose="020B0604020202020204" pitchFamily="34" charset="0"/>
                <a:cs typeface="Arial" panose="020B0604020202020204" pitchFamily="34" charset="0"/>
              </a:rPr>
              <a:t>N</a:t>
            </a:r>
            <a:r>
              <a:rPr lang="en-US" altLang="en-US" sz="100" dirty="0">
                <a:solidFill>
                  <a:schemeClr val="tx1"/>
                </a:solidFill>
                <a:latin typeface="Arial" panose="020B0604020202020204" pitchFamily="34" charset="0"/>
                <a:cs typeface="Arial" panose="020B0604020202020204" pitchFamily="34" charset="0"/>
              </a:rPr>
              <a:t> </a:t>
            </a:r>
            <a:r>
              <a:rPr lang="en-US" altLang="en-US" dirty="0">
                <a:solidFill>
                  <a:schemeClr val="tx1"/>
                </a:solidFill>
                <a:latin typeface="Arial" panose="020B0604020202020204" pitchFamily="34" charset="0"/>
                <a:cs typeface="Arial" panose="020B0604020202020204" pitchFamily="34" charset="0"/>
              </a:rPr>
              <a:t>S addresses to redirect a computer to another device</a:t>
            </a:r>
          </a:p>
          <a:p>
            <a:pPr>
              <a:lnSpc>
                <a:spcPct val="100000"/>
              </a:lnSpc>
            </a:pPr>
            <a:r>
              <a:rPr lang="en-US" altLang="en-US" sz="1800" dirty="0">
                <a:solidFill>
                  <a:schemeClr val="tx1"/>
                </a:solidFill>
                <a:latin typeface="Arial" panose="020B0604020202020204" pitchFamily="34" charset="0"/>
                <a:cs typeface="Arial" panose="020B0604020202020204" pitchFamily="34" charset="0"/>
              </a:rPr>
              <a:t>Two locations for D</a:t>
            </a:r>
            <a:r>
              <a:rPr lang="en-US" altLang="en-US" sz="100" dirty="0">
                <a:solidFill>
                  <a:schemeClr val="tx1"/>
                </a:solidFill>
                <a:latin typeface="Arial" panose="020B0604020202020204" pitchFamily="34" charset="0"/>
                <a:cs typeface="Arial" panose="020B0604020202020204" pitchFamily="34" charset="0"/>
              </a:rPr>
              <a:t> </a:t>
            </a:r>
            <a:r>
              <a:rPr lang="en-US" altLang="en-US" sz="1800" dirty="0">
                <a:solidFill>
                  <a:schemeClr val="tx1"/>
                </a:solidFill>
                <a:latin typeface="Arial" panose="020B0604020202020204" pitchFamily="34" charset="0"/>
                <a:cs typeface="Arial" panose="020B0604020202020204" pitchFamily="34" charset="0"/>
              </a:rPr>
              <a:t>N</a:t>
            </a:r>
            <a:r>
              <a:rPr lang="en-US" altLang="en-US" sz="100" dirty="0">
                <a:solidFill>
                  <a:schemeClr val="tx1"/>
                </a:solidFill>
                <a:latin typeface="Arial" panose="020B0604020202020204" pitchFamily="34" charset="0"/>
                <a:cs typeface="Arial" panose="020B0604020202020204" pitchFamily="34" charset="0"/>
              </a:rPr>
              <a:t> </a:t>
            </a:r>
            <a:r>
              <a:rPr lang="en-US" altLang="en-US" sz="1800" dirty="0">
                <a:solidFill>
                  <a:schemeClr val="tx1"/>
                </a:solidFill>
                <a:latin typeface="Arial" panose="020B0604020202020204" pitchFamily="34" charset="0"/>
                <a:cs typeface="Arial" panose="020B0604020202020204" pitchFamily="34" charset="0"/>
              </a:rPr>
              <a:t>S poisoning</a:t>
            </a:r>
          </a:p>
          <a:p>
            <a:pPr lvl="1">
              <a:lnSpc>
                <a:spcPct val="100000"/>
              </a:lnSpc>
            </a:pPr>
            <a:r>
              <a:rPr lang="en-US" altLang="en-US" dirty="0">
                <a:solidFill>
                  <a:schemeClr val="tx1"/>
                </a:solidFill>
                <a:latin typeface="Arial" panose="020B0604020202020204" pitchFamily="34" charset="0"/>
                <a:cs typeface="Arial" panose="020B0604020202020204" pitchFamily="34" charset="0"/>
              </a:rPr>
              <a:t>Local host table</a:t>
            </a:r>
          </a:p>
          <a:p>
            <a:pPr lvl="1">
              <a:lnSpc>
                <a:spcPct val="100000"/>
              </a:lnSpc>
            </a:pPr>
            <a:r>
              <a:rPr lang="en-US" altLang="en-US" dirty="0">
                <a:solidFill>
                  <a:schemeClr val="tx1"/>
                </a:solidFill>
                <a:latin typeface="Arial" panose="020B0604020202020204" pitchFamily="34" charset="0"/>
                <a:cs typeface="Arial" panose="020B0604020202020204" pitchFamily="34" charset="0"/>
              </a:rPr>
              <a:t>External D</a:t>
            </a:r>
            <a:r>
              <a:rPr lang="en-US" altLang="en-US" sz="100" dirty="0">
                <a:solidFill>
                  <a:schemeClr val="tx1"/>
                </a:solidFill>
                <a:latin typeface="Arial" panose="020B0604020202020204" pitchFamily="34" charset="0"/>
                <a:cs typeface="Arial" panose="020B0604020202020204" pitchFamily="34" charset="0"/>
              </a:rPr>
              <a:t> </a:t>
            </a:r>
            <a:r>
              <a:rPr lang="en-US" altLang="en-US" dirty="0">
                <a:solidFill>
                  <a:schemeClr val="tx1"/>
                </a:solidFill>
                <a:latin typeface="Arial" panose="020B0604020202020204" pitchFamily="34" charset="0"/>
                <a:cs typeface="Arial" panose="020B0604020202020204" pitchFamily="34" charset="0"/>
              </a:rPr>
              <a:t>N</a:t>
            </a:r>
            <a:r>
              <a:rPr lang="en-US" altLang="en-US" sz="100" dirty="0">
                <a:solidFill>
                  <a:schemeClr val="tx1"/>
                </a:solidFill>
                <a:latin typeface="Arial" panose="020B0604020202020204" pitchFamily="34" charset="0"/>
                <a:cs typeface="Arial" panose="020B0604020202020204" pitchFamily="34" charset="0"/>
              </a:rPr>
              <a:t> </a:t>
            </a:r>
            <a:r>
              <a:rPr lang="en-US" altLang="en-US" dirty="0">
                <a:solidFill>
                  <a:schemeClr val="tx1"/>
                </a:solidFill>
                <a:latin typeface="Arial" panose="020B0604020202020204" pitchFamily="34" charset="0"/>
                <a:cs typeface="Arial" panose="020B0604020202020204" pitchFamily="34" charset="0"/>
              </a:rPr>
              <a:t>S server</a:t>
            </a:r>
            <a:endParaRPr lang="en-US" dirty="0">
              <a:solidFill>
                <a:schemeClr val="tx1"/>
              </a:solidFill>
              <a:latin typeface="Arial" panose="020B0604020202020204" pitchFamily="34" charset="0"/>
              <a:cs typeface="Arial" panose="020B0604020202020204" pitchFamily="34" charset="0"/>
            </a:endParaRPr>
          </a:p>
        </p:txBody>
      </p:sp>
      <p:pic>
        <p:nvPicPr>
          <p:cNvPr id="5" name="Picture 4" descr="Figure 5-3 Sample HOSTS file. An illustration shows sample HOSTS file. The HOSTS are as follows: 127 dot 0 dot 0 dot 1, localhost; 161 dot 6 dot 18 dot 20, w w w dot w k u dot e d u; hash Western Kentucky University; 74 dot 125 dot 47 dot 99, w w w dot Google dot com, hash My favorite search engine; 216 dot 77 dot 188 dot 41, w w w dot a t t dot net, hash Internet service provider.&#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43314" y="4191000"/>
            <a:ext cx="5863771" cy="1524000"/>
          </a:xfrm>
          <a:prstGeom prst="rect">
            <a:avLst/>
          </a:prstGeom>
        </p:spPr>
      </p:pic>
      <p:sp>
        <p:nvSpPr>
          <p:cNvPr id="4"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7266489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D</a:t>
            </a:r>
            <a:r>
              <a:rPr lang="en-US" sz="100" b="1" dirty="0">
                <a:solidFill>
                  <a:srgbClr val="0080A9"/>
                </a:solidFill>
                <a:latin typeface="Arial" panose="020B0604020202020204" pitchFamily="34" charset="0"/>
                <a:cs typeface="Arial" panose="020B0604020202020204" pitchFamily="34" charset="0"/>
              </a:rPr>
              <a:t> </a:t>
            </a:r>
            <a:r>
              <a:rPr lang="en-US" sz="2800" b="1" dirty="0">
                <a:solidFill>
                  <a:srgbClr val="0080A9"/>
                </a:solidFill>
                <a:latin typeface="Arial" panose="020B0604020202020204" pitchFamily="34" charset="0"/>
                <a:cs typeface="Arial" panose="020B0604020202020204" pitchFamily="34" charset="0"/>
              </a:rPr>
              <a:t>N</a:t>
            </a:r>
            <a:r>
              <a:rPr lang="en-US" sz="100" b="1" dirty="0">
                <a:solidFill>
                  <a:srgbClr val="0080A9"/>
                </a:solidFill>
                <a:latin typeface="Arial" panose="020B0604020202020204" pitchFamily="34" charset="0"/>
                <a:cs typeface="Arial" panose="020B0604020202020204" pitchFamily="34" charset="0"/>
              </a:rPr>
              <a:t> </a:t>
            </a:r>
            <a:r>
              <a:rPr lang="en-US" sz="2800" b="1" dirty="0">
                <a:solidFill>
                  <a:srgbClr val="0080A9"/>
                </a:solidFill>
                <a:latin typeface="Arial" panose="020B0604020202020204" pitchFamily="34" charset="0"/>
                <a:cs typeface="Arial" panose="020B0604020202020204" pitchFamily="34" charset="0"/>
              </a:rPr>
              <a:t>S Poisoning (2 of 2)</a:t>
            </a:r>
          </a:p>
        </p:txBody>
      </p:sp>
      <p:pic>
        <p:nvPicPr>
          <p:cNvPr id="6" name="Picture 5" descr="Figure 5-4 D N S server poisoning. An illustration shows the D N S server poisoning. The process is shown as following: Step 1. Attacker’s computer to Valid D N S server: What is the address of www dot evil dot net?; Step 2. Valid D N S server to Attacker’s D N S server at n s dot evil dot net: Please send I P address of www dot evil dot net; Step 3. Attacker’s D N S server to Valid D N S server: Here are all evil addresses: www good evil dot net, I P: 1 9 2 dot 1 6 8 dot 1 dot 1; www dot better dot net, I P: 1 9 2 dot 1 6 8 dot 1 dot 1; www dot best dot net, I P: 1 9 2 dot 1 6 8 dot 1 dot 1; Step 4. Good user to valid D N S server: What is the address of www dot good dot net?; Valid D N S server to good user: 1 9 2 dot 1 6 8 dot 1 dot 1 attacker’s address."/>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67317" y="1714132"/>
            <a:ext cx="5415766" cy="3742355"/>
          </a:xfrm>
          <a:prstGeom prst="rect">
            <a:avLst/>
          </a:prstGeom>
        </p:spPr>
      </p:pic>
      <p:sp>
        <p:nvSpPr>
          <p:cNvPr id="4"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1285274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41600" y="2201258"/>
            <a:ext cx="6172200" cy="430887"/>
          </a:xfrm>
        </p:spPr>
        <p:txBody>
          <a:bodyPr/>
          <a:lstStyle/>
          <a:p>
            <a:pPr>
              <a:lnSpc>
                <a:spcPct val="100000"/>
              </a:lnSpc>
            </a:pPr>
            <a:r>
              <a:rPr lang="en-US" b="1" dirty="0">
                <a:solidFill>
                  <a:srgbClr val="0080A9"/>
                </a:solidFill>
                <a:latin typeface="Arial" panose="020B0604020202020204" pitchFamily="34" charset="0"/>
                <a:cs typeface="Arial" panose="020B0604020202020204" pitchFamily="34" charset="0"/>
              </a:rPr>
              <a:t>Objectives</a:t>
            </a:r>
          </a:p>
        </p:txBody>
      </p:sp>
      <p:sp>
        <p:nvSpPr>
          <p:cNvPr id="3" name="Text Placeholder 2"/>
          <p:cNvSpPr>
            <a:spLocks noGrp="1"/>
          </p:cNvSpPr>
          <p:nvPr>
            <p:ph type="body" idx="1"/>
          </p:nvPr>
        </p:nvSpPr>
        <p:spPr>
          <a:xfrm>
            <a:off x="2641600" y="2942670"/>
            <a:ext cx="6172200" cy="1031051"/>
          </a:xfrm>
        </p:spPr>
        <p:txBody>
          <a:bodyPr/>
          <a:lstStyle/>
          <a:p>
            <a:r>
              <a:rPr lang="en-US" altLang="en-US" sz="2000" b="1" dirty="0">
                <a:solidFill>
                  <a:srgbClr val="0080A9"/>
                </a:solidFill>
                <a:latin typeface="Arial" panose="020B0604020202020204" pitchFamily="34" charset="0"/>
                <a:ea typeface="+mj-ea"/>
                <a:cs typeface="Arial" panose="020B0604020202020204" pitchFamily="34" charset="0"/>
              </a:rPr>
              <a:t>5.1</a:t>
            </a:r>
            <a:r>
              <a:rPr lang="en-US" altLang="en-US" sz="2000" dirty="0">
                <a:solidFill>
                  <a:schemeClr val="tx1"/>
                </a:solidFill>
                <a:latin typeface="Arial" panose="020B0604020202020204" pitchFamily="34" charset="0"/>
                <a:cs typeface="Arial" panose="020B0604020202020204" pitchFamily="34" charset="0"/>
              </a:rPr>
              <a:t> Describe the different types of networking-based attacks</a:t>
            </a:r>
          </a:p>
          <a:p>
            <a:r>
              <a:rPr lang="en-US" altLang="en-US" sz="2000" b="1" dirty="0">
                <a:solidFill>
                  <a:srgbClr val="0080A9"/>
                </a:solidFill>
                <a:latin typeface="Arial" panose="020B0604020202020204" pitchFamily="34" charset="0"/>
                <a:cs typeface="Arial" panose="020B0604020202020204" pitchFamily="34" charset="0"/>
              </a:rPr>
              <a:t>5.2 </a:t>
            </a:r>
            <a:r>
              <a:rPr lang="en-US" altLang="en-US" sz="2000" dirty="0">
                <a:solidFill>
                  <a:schemeClr val="tx1"/>
                </a:solidFill>
                <a:latin typeface="Arial" panose="020B0604020202020204" pitchFamily="34" charset="0"/>
                <a:cs typeface="Arial" panose="020B0604020202020204" pitchFamily="34" charset="0"/>
              </a:rPr>
              <a:t>Explain how servers are attacked</a:t>
            </a:r>
          </a:p>
        </p:txBody>
      </p:sp>
      <p:sp>
        <p:nvSpPr>
          <p:cNvPr id="4"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6858418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Privilege Escalation</a:t>
            </a:r>
          </a:p>
        </p:txBody>
      </p:sp>
      <p:sp>
        <p:nvSpPr>
          <p:cNvPr id="3" name="Content Placeholder 2"/>
          <p:cNvSpPr>
            <a:spLocks noGrp="1"/>
          </p:cNvSpPr>
          <p:nvPr>
            <p:ph idx="1"/>
          </p:nvPr>
        </p:nvSpPr>
        <p:spPr>
          <a:xfrm>
            <a:off x="365125" y="1538818"/>
            <a:ext cx="8169275" cy="4001095"/>
          </a:xfrm>
        </p:spPr>
        <p:txBody>
          <a:bodyPr/>
          <a:lstStyle/>
          <a:p>
            <a:pPr>
              <a:lnSpc>
                <a:spcPct val="100000"/>
              </a:lnSpc>
            </a:pPr>
            <a:r>
              <a:rPr lang="en-US" altLang="en-US" dirty="0">
                <a:solidFill>
                  <a:schemeClr val="tx1"/>
                </a:solidFill>
                <a:latin typeface="Arial" panose="020B0604020202020204" pitchFamily="34" charset="0"/>
                <a:cs typeface="Arial" panose="020B0604020202020204" pitchFamily="34" charset="0"/>
              </a:rPr>
              <a:t>Access rights</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Privileges to access hardware and software resources that are granted to users</a:t>
            </a:r>
          </a:p>
          <a:p>
            <a:pPr>
              <a:lnSpc>
                <a:spcPct val="100000"/>
              </a:lnSpc>
            </a:pPr>
            <a:r>
              <a:rPr lang="en-US" altLang="en-US" dirty="0">
                <a:solidFill>
                  <a:schemeClr val="tx1"/>
                </a:solidFill>
                <a:latin typeface="Arial" panose="020B0604020202020204" pitchFamily="34" charset="0"/>
                <a:cs typeface="Arial" panose="020B0604020202020204" pitchFamily="34" charset="0"/>
              </a:rPr>
              <a:t>Privilege escalation</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Exploiting a software vulnerability to gain access to resources that the user normally would be restricted from accessing</a:t>
            </a:r>
          </a:p>
          <a:p>
            <a:pPr>
              <a:lnSpc>
                <a:spcPct val="100000"/>
              </a:lnSpc>
            </a:pPr>
            <a:r>
              <a:rPr lang="en-US" altLang="en-US" dirty="0">
                <a:solidFill>
                  <a:schemeClr val="tx1"/>
                </a:solidFill>
                <a:latin typeface="Arial" panose="020B0604020202020204" pitchFamily="34" charset="0"/>
                <a:cs typeface="Arial" panose="020B0604020202020204" pitchFamily="34" charset="0"/>
              </a:rPr>
              <a:t>Two types of privilege escalation:</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When a lower privilege user accesses functions restricted to higher privilege users (sometimes called </a:t>
            </a:r>
            <a:r>
              <a:rPr lang="en-US" altLang="en-US" sz="2000" b="1" dirty="0">
                <a:solidFill>
                  <a:schemeClr val="tx1"/>
                </a:solidFill>
                <a:latin typeface="Arial" panose="020B0604020202020204" pitchFamily="34" charset="0"/>
                <a:cs typeface="Arial" panose="020B0604020202020204" pitchFamily="34" charset="0"/>
              </a:rPr>
              <a:t>vertical privilege escalation</a:t>
            </a:r>
            <a:r>
              <a:rPr lang="en-US" altLang="en-US" sz="2000" dirty="0">
                <a:solidFill>
                  <a:schemeClr val="tx1"/>
                </a:solidFill>
                <a:latin typeface="Arial" panose="020B0604020202020204" pitchFamily="34" charset="0"/>
                <a:cs typeface="Arial" panose="020B0604020202020204" pitchFamily="34" charset="0"/>
              </a:rPr>
              <a:t>)</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When a user with restricted privilege accesses different restricted functions of a similar user (</a:t>
            </a:r>
            <a:r>
              <a:rPr lang="en-US" altLang="en-US" sz="2000" b="1" dirty="0">
                <a:solidFill>
                  <a:schemeClr val="tx1"/>
                </a:solidFill>
                <a:latin typeface="Arial" panose="020B0604020202020204" pitchFamily="34" charset="0"/>
                <a:cs typeface="Arial" panose="020B0604020202020204" pitchFamily="34" charset="0"/>
              </a:rPr>
              <a:t>horizontal privilege escalation</a:t>
            </a:r>
            <a:r>
              <a:rPr lang="en-US" altLang="en-US" sz="2000" dirty="0">
                <a:solidFill>
                  <a:schemeClr val="tx1"/>
                </a:solidFill>
                <a:latin typeface="Arial" panose="020B0604020202020204" pitchFamily="34" charset="0"/>
                <a:cs typeface="Arial" panose="020B0604020202020204" pitchFamily="34" charset="0"/>
              </a:rPr>
              <a:t>)</a:t>
            </a:r>
            <a:endParaRPr lang="en-US" sz="2000" dirty="0">
              <a:solidFill>
                <a:schemeClr val="tx1"/>
              </a:solidFill>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41060781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Server Attacks</a:t>
            </a:r>
          </a:p>
        </p:txBody>
      </p:sp>
      <p:sp>
        <p:nvSpPr>
          <p:cNvPr id="3" name="Content Placeholder 2"/>
          <p:cNvSpPr>
            <a:spLocks noGrp="1"/>
          </p:cNvSpPr>
          <p:nvPr>
            <p:ph idx="1"/>
          </p:nvPr>
        </p:nvSpPr>
        <p:spPr>
          <a:xfrm>
            <a:off x="365125" y="1538818"/>
            <a:ext cx="8415338" cy="3693319"/>
          </a:xfrm>
        </p:spPr>
        <p:txBody>
          <a:bodyPr/>
          <a:lstStyle/>
          <a:p>
            <a:pPr>
              <a:lnSpc>
                <a:spcPct val="100000"/>
              </a:lnSpc>
            </a:pPr>
            <a:r>
              <a:rPr lang="en-US" dirty="0">
                <a:solidFill>
                  <a:schemeClr val="tx1"/>
                </a:solidFill>
                <a:latin typeface="Arial" panose="020B0604020202020204" pitchFamily="34" charset="0"/>
                <a:cs typeface="Arial" panose="020B0604020202020204" pitchFamily="34" charset="0"/>
              </a:rPr>
              <a:t>A compromised server can provide threat actors with its privileged contents or provide an opening for attacking any of the devices that access that server</a:t>
            </a:r>
          </a:p>
          <a:p>
            <a:pPr>
              <a:lnSpc>
                <a:spcPct val="100000"/>
              </a:lnSpc>
            </a:pPr>
            <a:r>
              <a:rPr lang="en-US" dirty="0">
                <a:solidFill>
                  <a:schemeClr val="tx1"/>
                </a:solidFill>
                <a:latin typeface="Arial" panose="020B0604020202020204" pitchFamily="34" charset="0"/>
                <a:cs typeface="Arial" panose="020B0604020202020204" pitchFamily="34" charset="0"/>
              </a:rPr>
              <a:t>Typical server attacks include:</a:t>
            </a:r>
          </a:p>
          <a:p>
            <a:pPr lvl="1">
              <a:lnSpc>
                <a:spcPct val="100000"/>
              </a:lnSpc>
            </a:pPr>
            <a:r>
              <a:rPr lang="en-US" sz="2000" dirty="0">
                <a:solidFill>
                  <a:schemeClr val="tx1"/>
                </a:solidFill>
                <a:latin typeface="Arial" panose="020B0604020202020204" pitchFamily="34" charset="0"/>
                <a:cs typeface="Arial" panose="020B0604020202020204" pitchFamily="34" charset="0"/>
              </a:rPr>
              <a:t>Denial of service</a:t>
            </a:r>
          </a:p>
          <a:p>
            <a:pPr lvl="1">
              <a:lnSpc>
                <a:spcPct val="100000"/>
              </a:lnSpc>
            </a:pPr>
            <a:r>
              <a:rPr lang="en-US" sz="2000" dirty="0">
                <a:solidFill>
                  <a:schemeClr val="tx1"/>
                </a:solidFill>
                <a:latin typeface="Arial" panose="020B0604020202020204" pitchFamily="34" charset="0"/>
                <a:cs typeface="Arial" panose="020B0604020202020204" pitchFamily="34" charset="0"/>
              </a:rPr>
              <a:t>Web server application attacks</a:t>
            </a:r>
          </a:p>
          <a:p>
            <a:pPr lvl="1">
              <a:lnSpc>
                <a:spcPct val="100000"/>
              </a:lnSpc>
            </a:pPr>
            <a:r>
              <a:rPr lang="en-US" sz="2000" dirty="0">
                <a:solidFill>
                  <a:schemeClr val="tx1"/>
                </a:solidFill>
                <a:latin typeface="Arial" panose="020B0604020202020204" pitchFamily="34" charset="0"/>
                <a:cs typeface="Arial" panose="020B0604020202020204" pitchFamily="34" charset="0"/>
              </a:rPr>
              <a:t>Hijacking</a:t>
            </a:r>
          </a:p>
          <a:p>
            <a:pPr lvl="1">
              <a:lnSpc>
                <a:spcPct val="100000"/>
              </a:lnSpc>
            </a:pPr>
            <a:r>
              <a:rPr lang="en-US" sz="2000" dirty="0">
                <a:solidFill>
                  <a:schemeClr val="tx1"/>
                </a:solidFill>
                <a:latin typeface="Arial" panose="020B0604020202020204" pitchFamily="34" charset="0"/>
                <a:cs typeface="Arial" panose="020B0604020202020204" pitchFamily="34" charset="0"/>
              </a:rPr>
              <a:t>Overflow attacks</a:t>
            </a:r>
          </a:p>
          <a:p>
            <a:pPr lvl="1">
              <a:lnSpc>
                <a:spcPct val="100000"/>
              </a:lnSpc>
            </a:pPr>
            <a:r>
              <a:rPr lang="en-US" sz="2000" dirty="0">
                <a:solidFill>
                  <a:schemeClr val="tx1"/>
                </a:solidFill>
                <a:latin typeface="Arial" panose="020B0604020202020204" pitchFamily="34" charset="0"/>
                <a:cs typeface="Arial" panose="020B0604020202020204" pitchFamily="34" charset="0"/>
              </a:rPr>
              <a:t>Advertising attacks</a:t>
            </a:r>
          </a:p>
          <a:p>
            <a:pPr lvl="1">
              <a:lnSpc>
                <a:spcPct val="100000"/>
              </a:lnSpc>
            </a:pPr>
            <a:r>
              <a:rPr lang="en-US" sz="2000" dirty="0">
                <a:solidFill>
                  <a:schemeClr val="tx1"/>
                </a:solidFill>
                <a:latin typeface="Arial" panose="020B0604020202020204" pitchFamily="34" charset="0"/>
                <a:cs typeface="Arial" panose="020B0604020202020204" pitchFamily="34" charset="0"/>
              </a:rPr>
              <a:t>Exploiting browser vulnerabilities</a:t>
            </a:r>
          </a:p>
        </p:txBody>
      </p:sp>
      <p:sp>
        <p:nvSpPr>
          <p:cNvPr id="4"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41972193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Denial of Service (D</a:t>
            </a:r>
            <a:r>
              <a:rPr lang="en-US" sz="100" b="1" dirty="0">
                <a:solidFill>
                  <a:srgbClr val="0080A9"/>
                </a:solidFill>
                <a:latin typeface="Arial" panose="020B0604020202020204" pitchFamily="34" charset="0"/>
                <a:cs typeface="Arial" panose="020B0604020202020204" pitchFamily="34" charset="0"/>
              </a:rPr>
              <a:t> </a:t>
            </a:r>
            <a:r>
              <a:rPr lang="en-US" sz="2800" b="1" dirty="0">
                <a:solidFill>
                  <a:srgbClr val="0080A9"/>
                </a:solidFill>
                <a:latin typeface="Arial" panose="020B0604020202020204" pitchFamily="34" charset="0"/>
                <a:cs typeface="Arial" panose="020B0604020202020204" pitchFamily="34" charset="0"/>
              </a:rPr>
              <a:t>o</a:t>
            </a:r>
            <a:r>
              <a:rPr lang="en-US" sz="100" b="1" dirty="0">
                <a:solidFill>
                  <a:srgbClr val="0080A9"/>
                </a:solidFill>
                <a:latin typeface="Arial" panose="020B0604020202020204" pitchFamily="34" charset="0"/>
                <a:cs typeface="Arial" panose="020B0604020202020204" pitchFamily="34" charset="0"/>
              </a:rPr>
              <a:t> </a:t>
            </a:r>
            <a:r>
              <a:rPr lang="en-US" sz="2800" b="1" dirty="0">
                <a:solidFill>
                  <a:srgbClr val="0080A9"/>
                </a:solidFill>
                <a:latin typeface="Arial" panose="020B0604020202020204" pitchFamily="34" charset="0"/>
                <a:cs typeface="Arial" panose="020B0604020202020204" pitchFamily="34" charset="0"/>
              </a:rPr>
              <a:t>S) (1 of 3)</a:t>
            </a:r>
          </a:p>
        </p:txBody>
      </p:sp>
      <p:sp>
        <p:nvSpPr>
          <p:cNvPr id="3" name="Content Placeholder 2"/>
          <p:cNvSpPr>
            <a:spLocks noGrp="1"/>
          </p:cNvSpPr>
          <p:nvPr>
            <p:ph idx="1"/>
          </p:nvPr>
        </p:nvSpPr>
        <p:spPr>
          <a:xfrm>
            <a:off x="365125" y="1538818"/>
            <a:ext cx="8415338" cy="4016484"/>
          </a:xfrm>
        </p:spPr>
        <p:txBody>
          <a:bodyPr/>
          <a:lstStyle/>
          <a:p>
            <a:pPr>
              <a:lnSpc>
                <a:spcPct val="100000"/>
              </a:lnSpc>
            </a:pPr>
            <a:r>
              <a:rPr lang="en-US" altLang="en-US" sz="1800" dirty="0">
                <a:solidFill>
                  <a:schemeClr val="tx1"/>
                </a:solidFill>
                <a:latin typeface="Arial" panose="020B0604020202020204" pitchFamily="34" charset="0"/>
                <a:cs typeface="Arial" panose="020B0604020202020204" pitchFamily="34" charset="0"/>
              </a:rPr>
              <a:t>Denial of service (D</a:t>
            </a:r>
            <a:r>
              <a:rPr lang="en-US" altLang="en-US" sz="100" dirty="0">
                <a:solidFill>
                  <a:schemeClr val="tx1"/>
                </a:solidFill>
                <a:latin typeface="Arial" panose="020B0604020202020204" pitchFamily="34" charset="0"/>
                <a:cs typeface="Arial" panose="020B0604020202020204" pitchFamily="34" charset="0"/>
              </a:rPr>
              <a:t> </a:t>
            </a:r>
            <a:r>
              <a:rPr lang="en-US" altLang="en-US" sz="1800" dirty="0">
                <a:solidFill>
                  <a:schemeClr val="tx1"/>
                </a:solidFill>
                <a:latin typeface="Arial" panose="020B0604020202020204" pitchFamily="34" charset="0"/>
                <a:cs typeface="Arial" panose="020B0604020202020204" pitchFamily="34" charset="0"/>
              </a:rPr>
              <a:t>o</a:t>
            </a:r>
            <a:r>
              <a:rPr lang="en-US" altLang="en-US" sz="100" dirty="0">
                <a:solidFill>
                  <a:schemeClr val="tx1"/>
                </a:solidFill>
                <a:latin typeface="Arial" panose="020B0604020202020204" pitchFamily="34" charset="0"/>
                <a:cs typeface="Arial" panose="020B0604020202020204" pitchFamily="34" charset="0"/>
              </a:rPr>
              <a:t> </a:t>
            </a:r>
            <a:r>
              <a:rPr lang="en-US" altLang="en-US" sz="1800" dirty="0">
                <a:solidFill>
                  <a:schemeClr val="tx1"/>
                </a:solidFill>
                <a:latin typeface="Arial" panose="020B0604020202020204" pitchFamily="34" charset="0"/>
                <a:cs typeface="Arial" panose="020B0604020202020204" pitchFamily="34" charset="0"/>
              </a:rPr>
              <a:t>S)</a:t>
            </a:r>
          </a:p>
          <a:p>
            <a:pPr lvl="1">
              <a:lnSpc>
                <a:spcPct val="100000"/>
              </a:lnSpc>
            </a:pPr>
            <a:r>
              <a:rPr lang="en-US" altLang="en-US" dirty="0">
                <a:solidFill>
                  <a:schemeClr val="tx1"/>
                </a:solidFill>
                <a:latin typeface="Arial" panose="020B0604020202020204" pitchFamily="34" charset="0"/>
                <a:cs typeface="Arial" panose="020B0604020202020204" pitchFamily="34" charset="0"/>
              </a:rPr>
              <a:t>A deliberate attempt to prevent authorized users from accessing a system by overwhelming it with requests</a:t>
            </a:r>
          </a:p>
          <a:p>
            <a:pPr>
              <a:lnSpc>
                <a:spcPct val="100000"/>
              </a:lnSpc>
            </a:pPr>
            <a:r>
              <a:rPr lang="en-US" altLang="en-US" sz="1800" dirty="0">
                <a:solidFill>
                  <a:schemeClr val="tx1"/>
                </a:solidFill>
                <a:latin typeface="Arial" panose="020B0604020202020204" pitchFamily="34" charset="0"/>
                <a:cs typeface="Arial" panose="020B0604020202020204" pitchFamily="34" charset="0"/>
              </a:rPr>
              <a:t>Most D</a:t>
            </a:r>
            <a:r>
              <a:rPr lang="en-US" altLang="en-US" sz="100" dirty="0">
                <a:solidFill>
                  <a:schemeClr val="tx1"/>
                </a:solidFill>
                <a:latin typeface="Arial" panose="020B0604020202020204" pitchFamily="34" charset="0"/>
                <a:cs typeface="Arial" panose="020B0604020202020204" pitchFamily="34" charset="0"/>
              </a:rPr>
              <a:t> </a:t>
            </a:r>
            <a:r>
              <a:rPr lang="en-US" altLang="en-US" sz="1800" dirty="0">
                <a:solidFill>
                  <a:schemeClr val="tx1"/>
                </a:solidFill>
                <a:latin typeface="Arial" panose="020B0604020202020204" pitchFamily="34" charset="0"/>
                <a:cs typeface="Arial" panose="020B0604020202020204" pitchFamily="34" charset="0"/>
              </a:rPr>
              <a:t>o</a:t>
            </a:r>
            <a:r>
              <a:rPr lang="en-US" altLang="en-US" sz="100" dirty="0">
                <a:solidFill>
                  <a:schemeClr val="tx1"/>
                </a:solidFill>
                <a:latin typeface="Arial" panose="020B0604020202020204" pitchFamily="34" charset="0"/>
                <a:cs typeface="Arial" panose="020B0604020202020204" pitchFamily="34" charset="0"/>
              </a:rPr>
              <a:t> </a:t>
            </a:r>
            <a:r>
              <a:rPr lang="en-US" altLang="en-US" sz="1800" dirty="0">
                <a:solidFill>
                  <a:schemeClr val="tx1"/>
                </a:solidFill>
                <a:latin typeface="Arial" panose="020B0604020202020204" pitchFamily="34" charset="0"/>
                <a:cs typeface="Arial" panose="020B0604020202020204" pitchFamily="34" charset="0"/>
              </a:rPr>
              <a:t>S attacks today are </a:t>
            </a:r>
            <a:r>
              <a:rPr lang="en-US" altLang="en-US" sz="1800" b="1" dirty="0">
                <a:solidFill>
                  <a:schemeClr val="tx1"/>
                </a:solidFill>
                <a:latin typeface="Arial" panose="020B0604020202020204" pitchFamily="34" charset="0"/>
                <a:cs typeface="Arial" panose="020B0604020202020204" pitchFamily="34" charset="0"/>
              </a:rPr>
              <a:t>distributed denial of service (D</a:t>
            </a:r>
            <a:r>
              <a:rPr lang="en-US" altLang="en-US" sz="100" b="1" dirty="0">
                <a:solidFill>
                  <a:schemeClr val="tx1"/>
                </a:solidFill>
                <a:latin typeface="Arial" panose="020B0604020202020204" pitchFamily="34" charset="0"/>
                <a:cs typeface="Arial" panose="020B0604020202020204" pitchFamily="34" charset="0"/>
              </a:rPr>
              <a:t> </a:t>
            </a:r>
            <a:r>
              <a:rPr lang="en-US" altLang="en-US" sz="1800" b="1" dirty="0">
                <a:solidFill>
                  <a:schemeClr val="tx1"/>
                </a:solidFill>
                <a:latin typeface="Arial" panose="020B0604020202020204" pitchFamily="34" charset="0"/>
                <a:cs typeface="Arial" panose="020B0604020202020204" pitchFamily="34" charset="0"/>
              </a:rPr>
              <a:t>D</a:t>
            </a:r>
            <a:r>
              <a:rPr lang="en-US" altLang="en-US" sz="100" b="1" dirty="0">
                <a:solidFill>
                  <a:schemeClr val="tx1"/>
                </a:solidFill>
                <a:latin typeface="Arial" panose="020B0604020202020204" pitchFamily="34" charset="0"/>
                <a:cs typeface="Arial" panose="020B0604020202020204" pitchFamily="34" charset="0"/>
              </a:rPr>
              <a:t> </a:t>
            </a:r>
            <a:r>
              <a:rPr lang="en-US" altLang="en-US" sz="1800" b="1" dirty="0">
                <a:solidFill>
                  <a:schemeClr val="tx1"/>
                </a:solidFill>
                <a:latin typeface="Arial" panose="020B0604020202020204" pitchFamily="34" charset="0"/>
                <a:cs typeface="Arial" panose="020B0604020202020204" pitchFamily="34" charset="0"/>
              </a:rPr>
              <a:t>o</a:t>
            </a:r>
            <a:r>
              <a:rPr lang="en-US" altLang="en-US" sz="100" b="1" dirty="0">
                <a:solidFill>
                  <a:schemeClr val="tx1"/>
                </a:solidFill>
                <a:latin typeface="Arial" panose="020B0604020202020204" pitchFamily="34" charset="0"/>
                <a:cs typeface="Arial" panose="020B0604020202020204" pitchFamily="34" charset="0"/>
              </a:rPr>
              <a:t> </a:t>
            </a:r>
            <a:r>
              <a:rPr lang="en-US" altLang="en-US" sz="1800" b="1" dirty="0">
                <a:solidFill>
                  <a:schemeClr val="tx1"/>
                </a:solidFill>
                <a:latin typeface="Arial" panose="020B0604020202020204" pitchFamily="34" charset="0"/>
                <a:cs typeface="Arial" panose="020B0604020202020204" pitchFamily="34" charset="0"/>
              </a:rPr>
              <a:t>S)</a:t>
            </a:r>
          </a:p>
          <a:p>
            <a:pPr lvl="1">
              <a:lnSpc>
                <a:spcPct val="100000"/>
              </a:lnSpc>
            </a:pPr>
            <a:r>
              <a:rPr lang="en-US" altLang="en-US" dirty="0">
                <a:solidFill>
                  <a:schemeClr val="tx1"/>
                </a:solidFill>
                <a:latin typeface="Arial" panose="020B0604020202020204" pitchFamily="34" charset="0"/>
                <a:cs typeface="Arial" panose="020B0604020202020204" pitchFamily="34" charset="0"/>
              </a:rPr>
              <a:t>Using hundreds or thousands of devices flooding the server with requests</a:t>
            </a:r>
          </a:p>
          <a:p>
            <a:pPr>
              <a:lnSpc>
                <a:spcPct val="100000"/>
              </a:lnSpc>
            </a:pPr>
            <a:r>
              <a:rPr lang="en-US" altLang="en-US" sz="1800" dirty="0">
                <a:solidFill>
                  <a:schemeClr val="tx1"/>
                </a:solidFill>
                <a:latin typeface="Arial" panose="020B0604020202020204" pitchFamily="34" charset="0"/>
                <a:cs typeface="Arial" panose="020B0604020202020204" pitchFamily="34" charset="0"/>
              </a:rPr>
              <a:t>Smurf attack</a:t>
            </a:r>
          </a:p>
          <a:p>
            <a:pPr lvl="1">
              <a:lnSpc>
                <a:spcPct val="100000"/>
              </a:lnSpc>
            </a:pPr>
            <a:r>
              <a:rPr lang="en-US" altLang="en-US" dirty="0">
                <a:solidFill>
                  <a:schemeClr val="tx1"/>
                </a:solidFill>
                <a:latin typeface="Arial" panose="020B0604020202020204" pitchFamily="34" charset="0"/>
                <a:cs typeface="Arial" panose="020B0604020202020204" pitchFamily="34" charset="0"/>
              </a:rPr>
              <a:t>An attacker broadcasts a network request to all computers on the network but changes the address from which the request came from (called </a:t>
            </a:r>
            <a:r>
              <a:rPr lang="en-US" altLang="en-US" b="1" dirty="0">
                <a:solidFill>
                  <a:schemeClr val="tx1"/>
                </a:solidFill>
                <a:latin typeface="Arial" panose="020B0604020202020204" pitchFamily="34" charset="0"/>
                <a:cs typeface="Arial" panose="020B0604020202020204" pitchFamily="34" charset="0"/>
              </a:rPr>
              <a:t>I</a:t>
            </a:r>
            <a:r>
              <a:rPr lang="en-US" altLang="en-US" sz="100" b="1" dirty="0">
                <a:solidFill>
                  <a:schemeClr val="tx1"/>
                </a:solidFill>
                <a:latin typeface="Arial" panose="020B0604020202020204" pitchFamily="34" charset="0"/>
                <a:cs typeface="Arial" panose="020B0604020202020204" pitchFamily="34" charset="0"/>
              </a:rPr>
              <a:t> </a:t>
            </a:r>
            <a:r>
              <a:rPr lang="en-US" altLang="en-US" b="1" dirty="0">
                <a:solidFill>
                  <a:schemeClr val="tx1"/>
                </a:solidFill>
                <a:latin typeface="Arial" panose="020B0604020202020204" pitchFamily="34" charset="0"/>
                <a:cs typeface="Arial" panose="020B0604020202020204" pitchFamily="34" charset="0"/>
              </a:rPr>
              <a:t>P spoofing</a:t>
            </a:r>
            <a:r>
              <a:rPr lang="en-US" altLang="en-US" dirty="0">
                <a:solidFill>
                  <a:schemeClr val="tx1"/>
                </a:solidFill>
                <a:latin typeface="Arial" panose="020B0604020202020204" pitchFamily="34" charset="0"/>
                <a:cs typeface="Arial" panose="020B0604020202020204" pitchFamily="34" charset="0"/>
              </a:rPr>
              <a:t>)</a:t>
            </a:r>
          </a:p>
          <a:p>
            <a:pPr lvl="1">
              <a:lnSpc>
                <a:spcPct val="100000"/>
              </a:lnSpc>
            </a:pPr>
            <a:r>
              <a:rPr lang="en-US" altLang="en-US" dirty="0">
                <a:solidFill>
                  <a:schemeClr val="tx1"/>
                </a:solidFill>
                <a:latin typeface="Arial" panose="020B0604020202020204" pitchFamily="34" charset="0"/>
                <a:cs typeface="Arial" panose="020B0604020202020204" pitchFamily="34" charset="0"/>
              </a:rPr>
              <a:t>Appears as if victim’s computer is asking for response from all computers on the network</a:t>
            </a:r>
          </a:p>
          <a:p>
            <a:pPr lvl="1">
              <a:lnSpc>
                <a:spcPct val="100000"/>
              </a:lnSpc>
            </a:pPr>
            <a:r>
              <a:rPr lang="en-US" altLang="en-US" dirty="0">
                <a:solidFill>
                  <a:schemeClr val="tx1"/>
                </a:solidFill>
                <a:latin typeface="Arial" panose="020B0604020202020204" pitchFamily="34" charset="0"/>
                <a:cs typeface="Arial" panose="020B0604020202020204" pitchFamily="34" charset="0"/>
              </a:rPr>
              <a:t>All computers send a response to the victim’s computer so that it is overwhelmed</a:t>
            </a:r>
            <a:endParaRPr lang="en-US" dirty="0">
              <a:solidFill>
                <a:schemeClr val="tx1"/>
              </a:solidFill>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6710503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Denial of Service (D</a:t>
            </a:r>
            <a:r>
              <a:rPr lang="en-US" sz="100" b="1" dirty="0">
                <a:solidFill>
                  <a:srgbClr val="0080A9"/>
                </a:solidFill>
                <a:latin typeface="Arial" panose="020B0604020202020204" pitchFamily="34" charset="0"/>
                <a:cs typeface="Arial" panose="020B0604020202020204" pitchFamily="34" charset="0"/>
              </a:rPr>
              <a:t> </a:t>
            </a:r>
            <a:r>
              <a:rPr lang="en-US" sz="2800" b="1" dirty="0">
                <a:solidFill>
                  <a:srgbClr val="0080A9"/>
                </a:solidFill>
                <a:latin typeface="Arial" panose="020B0604020202020204" pitchFamily="34" charset="0"/>
                <a:cs typeface="Arial" panose="020B0604020202020204" pitchFamily="34" charset="0"/>
              </a:rPr>
              <a:t>o</a:t>
            </a:r>
            <a:r>
              <a:rPr lang="en-US" sz="100" b="1" dirty="0">
                <a:solidFill>
                  <a:srgbClr val="0080A9"/>
                </a:solidFill>
                <a:latin typeface="Arial" panose="020B0604020202020204" pitchFamily="34" charset="0"/>
                <a:cs typeface="Arial" panose="020B0604020202020204" pitchFamily="34" charset="0"/>
              </a:rPr>
              <a:t> </a:t>
            </a:r>
            <a:r>
              <a:rPr lang="en-US" sz="2800" b="1" dirty="0">
                <a:solidFill>
                  <a:srgbClr val="0080A9"/>
                </a:solidFill>
                <a:latin typeface="Arial" panose="020B0604020202020204" pitchFamily="34" charset="0"/>
                <a:cs typeface="Arial" panose="020B0604020202020204" pitchFamily="34" charset="0"/>
              </a:rPr>
              <a:t>S) (2 of 3)</a:t>
            </a:r>
          </a:p>
        </p:txBody>
      </p:sp>
      <p:sp>
        <p:nvSpPr>
          <p:cNvPr id="3" name="Content Placeholder 2"/>
          <p:cNvSpPr>
            <a:spLocks noGrp="1"/>
          </p:cNvSpPr>
          <p:nvPr>
            <p:ph idx="1"/>
          </p:nvPr>
        </p:nvSpPr>
        <p:spPr>
          <a:xfrm>
            <a:off x="365125" y="1538818"/>
            <a:ext cx="8245475" cy="3770263"/>
          </a:xfrm>
        </p:spPr>
        <p:txBody>
          <a:bodyPr/>
          <a:lstStyle/>
          <a:p>
            <a:pPr>
              <a:lnSpc>
                <a:spcPct val="100000"/>
              </a:lnSpc>
            </a:pPr>
            <a:r>
              <a:rPr lang="en-US" altLang="en-US" dirty="0">
                <a:solidFill>
                  <a:schemeClr val="tx1"/>
                </a:solidFill>
                <a:latin typeface="Arial" panose="020B0604020202020204" pitchFamily="34" charset="0"/>
                <a:cs typeface="Arial" panose="020B0604020202020204" pitchFamily="34" charset="0"/>
              </a:rPr>
              <a:t>D</a:t>
            </a:r>
            <a:r>
              <a:rPr lang="en-US" altLang="en-US" sz="100" dirty="0">
                <a:solidFill>
                  <a:schemeClr val="tx1"/>
                </a:solidFill>
                <a:latin typeface="Arial" panose="020B0604020202020204" pitchFamily="34" charset="0"/>
                <a:cs typeface="Arial" panose="020B0604020202020204" pitchFamily="34" charset="0"/>
              </a:rPr>
              <a:t> </a:t>
            </a:r>
            <a:r>
              <a:rPr lang="en-US" altLang="en-US" dirty="0">
                <a:solidFill>
                  <a:schemeClr val="tx1"/>
                </a:solidFill>
                <a:latin typeface="Arial" panose="020B0604020202020204" pitchFamily="34" charset="0"/>
                <a:cs typeface="Arial" panose="020B0604020202020204" pitchFamily="34" charset="0"/>
              </a:rPr>
              <a:t>N</a:t>
            </a:r>
            <a:r>
              <a:rPr lang="en-US" altLang="en-US" sz="100" dirty="0">
                <a:solidFill>
                  <a:schemeClr val="tx1"/>
                </a:solidFill>
                <a:latin typeface="Arial" panose="020B0604020202020204" pitchFamily="34" charset="0"/>
                <a:cs typeface="Arial" panose="020B0604020202020204" pitchFamily="34" charset="0"/>
              </a:rPr>
              <a:t> </a:t>
            </a:r>
            <a:r>
              <a:rPr lang="en-US" altLang="en-US" dirty="0">
                <a:solidFill>
                  <a:schemeClr val="tx1"/>
                </a:solidFill>
                <a:latin typeface="Arial" panose="020B0604020202020204" pitchFamily="34" charset="0"/>
                <a:cs typeface="Arial" panose="020B0604020202020204" pitchFamily="34" charset="0"/>
              </a:rPr>
              <a:t>S amplification attack</a:t>
            </a:r>
          </a:p>
          <a:p>
            <a:pPr lvl="1">
              <a:lnSpc>
                <a:spcPct val="100000"/>
              </a:lnSpc>
            </a:pPr>
            <a:r>
              <a:rPr lang="en-US" sz="2000" dirty="0">
                <a:solidFill>
                  <a:schemeClr val="tx1"/>
                </a:solidFill>
                <a:latin typeface="Arial" panose="020B0604020202020204" pitchFamily="34" charset="0"/>
                <a:cs typeface="Arial" panose="020B0604020202020204" pitchFamily="34" charset="0"/>
              </a:rPr>
              <a:t>Flood a victim by redirecting valid responses to it</a:t>
            </a:r>
          </a:p>
          <a:p>
            <a:pPr lvl="1">
              <a:lnSpc>
                <a:spcPct val="100000"/>
              </a:lnSpc>
            </a:pPr>
            <a:r>
              <a:rPr lang="en-US" sz="2000" dirty="0">
                <a:solidFill>
                  <a:schemeClr val="tx1"/>
                </a:solidFill>
                <a:latin typeface="Arial" panose="020B0604020202020204" pitchFamily="34" charset="0"/>
                <a:cs typeface="Arial" panose="020B0604020202020204" pitchFamily="34" charset="0"/>
              </a:rPr>
              <a:t>Uses publicly accessible and open D</a:t>
            </a:r>
            <a:r>
              <a:rPr lang="en-US" sz="100" dirty="0">
                <a:solidFill>
                  <a:schemeClr val="tx1"/>
                </a:solidFill>
                <a:latin typeface="Arial" panose="020B0604020202020204" pitchFamily="34" charset="0"/>
                <a:cs typeface="Arial" panose="020B0604020202020204" pitchFamily="34" charset="0"/>
              </a:rPr>
              <a:t> </a:t>
            </a:r>
            <a:r>
              <a:rPr lang="en-US" sz="2000" dirty="0">
                <a:solidFill>
                  <a:schemeClr val="tx1"/>
                </a:solidFill>
                <a:latin typeface="Arial" panose="020B0604020202020204" pitchFamily="34" charset="0"/>
                <a:cs typeface="Arial" panose="020B0604020202020204" pitchFamily="34" charset="0"/>
              </a:rPr>
              <a:t>N</a:t>
            </a:r>
            <a:r>
              <a:rPr lang="en-US" sz="100" dirty="0">
                <a:solidFill>
                  <a:schemeClr val="tx1"/>
                </a:solidFill>
                <a:latin typeface="Arial" panose="020B0604020202020204" pitchFamily="34" charset="0"/>
                <a:cs typeface="Arial" panose="020B0604020202020204" pitchFamily="34" charset="0"/>
              </a:rPr>
              <a:t> </a:t>
            </a:r>
            <a:r>
              <a:rPr lang="en-US" sz="2000" dirty="0">
                <a:solidFill>
                  <a:schemeClr val="tx1"/>
                </a:solidFill>
                <a:latin typeface="Arial" panose="020B0604020202020204" pitchFamily="34" charset="0"/>
                <a:cs typeface="Arial" panose="020B0604020202020204" pitchFamily="34" charset="0"/>
              </a:rPr>
              <a:t>S servers to flood a system with D</a:t>
            </a:r>
            <a:r>
              <a:rPr lang="en-US" sz="100" dirty="0">
                <a:solidFill>
                  <a:schemeClr val="tx1"/>
                </a:solidFill>
                <a:latin typeface="Arial" panose="020B0604020202020204" pitchFamily="34" charset="0"/>
                <a:cs typeface="Arial" panose="020B0604020202020204" pitchFamily="34" charset="0"/>
              </a:rPr>
              <a:t> </a:t>
            </a:r>
            <a:r>
              <a:rPr lang="en-US" sz="2000" dirty="0">
                <a:solidFill>
                  <a:schemeClr val="tx1"/>
                </a:solidFill>
                <a:latin typeface="Arial" panose="020B0604020202020204" pitchFamily="34" charset="0"/>
                <a:cs typeface="Arial" panose="020B0604020202020204" pitchFamily="34" charset="0"/>
              </a:rPr>
              <a:t>N</a:t>
            </a:r>
            <a:r>
              <a:rPr lang="en-US" sz="100" dirty="0">
                <a:solidFill>
                  <a:schemeClr val="tx1"/>
                </a:solidFill>
                <a:latin typeface="Arial" panose="020B0604020202020204" pitchFamily="34" charset="0"/>
                <a:cs typeface="Arial" panose="020B0604020202020204" pitchFamily="34" charset="0"/>
              </a:rPr>
              <a:t> </a:t>
            </a:r>
            <a:r>
              <a:rPr lang="en-US" sz="2000" dirty="0">
                <a:solidFill>
                  <a:schemeClr val="tx1"/>
                </a:solidFill>
                <a:latin typeface="Arial" panose="020B0604020202020204" pitchFamily="34" charset="0"/>
                <a:cs typeface="Arial" panose="020B0604020202020204" pitchFamily="34" charset="0"/>
              </a:rPr>
              <a:t>S response traffic</a:t>
            </a:r>
          </a:p>
          <a:p>
            <a:pPr>
              <a:lnSpc>
                <a:spcPct val="100000"/>
              </a:lnSpc>
            </a:pPr>
            <a:r>
              <a:rPr lang="en-US" dirty="0">
                <a:solidFill>
                  <a:schemeClr val="tx1"/>
                </a:solidFill>
                <a:latin typeface="Arial" panose="020B0604020202020204" pitchFamily="34" charset="0"/>
                <a:cs typeface="Arial" panose="020B0604020202020204" pitchFamily="34" charset="0"/>
              </a:rPr>
              <a:t>S</a:t>
            </a:r>
            <a:r>
              <a:rPr lang="en-US" sz="100" dirty="0">
                <a:solidFill>
                  <a:schemeClr val="tx1"/>
                </a:solidFill>
                <a:latin typeface="Arial" panose="020B0604020202020204" pitchFamily="34" charset="0"/>
                <a:cs typeface="Arial" panose="020B0604020202020204" pitchFamily="34" charset="0"/>
              </a:rPr>
              <a:t> </a:t>
            </a:r>
            <a:r>
              <a:rPr lang="en-US" dirty="0">
                <a:solidFill>
                  <a:schemeClr val="tx1"/>
                </a:solidFill>
                <a:latin typeface="Arial" panose="020B0604020202020204" pitchFamily="34" charset="0"/>
                <a:cs typeface="Arial" panose="020B0604020202020204" pitchFamily="34" charset="0"/>
              </a:rPr>
              <a:t>Y</a:t>
            </a:r>
            <a:r>
              <a:rPr lang="en-US" sz="100" dirty="0">
                <a:solidFill>
                  <a:schemeClr val="tx1"/>
                </a:solidFill>
                <a:latin typeface="Arial" panose="020B0604020202020204" pitchFamily="34" charset="0"/>
                <a:cs typeface="Arial" panose="020B0604020202020204" pitchFamily="34" charset="0"/>
              </a:rPr>
              <a:t> </a:t>
            </a:r>
            <a:r>
              <a:rPr lang="en-US" dirty="0">
                <a:solidFill>
                  <a:schemeClr val="tx1"/>
                </a:solidFill>
                <a:latin typeface="Arial" panose="020B0604020202020204" pitchFamily="34" charset="0"/>
                <a:cs typeface="Arial" panose="020B0604020202020204" pitchFamily="34" charset="0"/>
              </a:rPr>
              <a:t>N flood attack</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Takes advantage of procedures for initiating a session</a:t>
            </a:r>
          </a:p>
          <a:p>
            <a:pPr>
              <a:lnSpc>
                <a:spcPct val="100000"/>
              </a:lnSpc>
            </a:pPr>
            <a:r>
              <a:rPr lang="en-US" altLang="en-US" dirty="0">
                <a:solidFill>
                  <a:schemeClr val="tx1"/>
                </a:solidFill>
                <a:latin typeface="Arial" panose="020B0604020202020204" pitchFamily="34" charset="0"/>
                <a:cs typeface="Arial" panose="020B0604020202020204" pitchFamily="34" charset="0"/>
              </a:rPr>
              <a:t>In a S</a:t>
            </a:r>
            <a:r>
              <a:rPr lang="en-US" altLang="en-US" sz="100" dirty="0">
                <a:solidFill>
                  <a:schemeClr val="tx1"/>
                </a:solidFill>
                <a:latin typeface="Arial" panose="020B0604020202020204" pitchFamily="34" charset="0"/>
                <a:cs typeface="Arial" panose="020B0604020202020204" pitchFamily="34" charset="0"/>
              </a:rPr>
              <a:t> </a:t>
            </a:r>
            <a:r>
              <a:rPr lang="en-US" altLang="en-US" dirty="0">
                <a:solidFill>
                  <a:schemeClr val="tx1"/>
                </a:solidFill>
                <a:latin typeface="Arial" panose="020B0604020202020204" pitchFamily="34" charset="0"/>
                <a:cs typeface="Arial" panose="020B0604020202020204" pitchFamily="34" charset="0"/>
              </a:rPr>
              <a:t>Y</a:t>
            </a:r>
            <a:r>
              <a:rPr lang="en-US" altLang="en-US" sz="100" dirty="0">
                <a:solidFill>
                  <a:schemeClr val="tx1"/>
                </a:solidFill>
                <a:latin typeface="Arial" panose="020B0604020202020204" pitchFamily="34" charset="0"/>
                <a:cs typeface="Arial" panose="020B0604020202020204" pitchFamily="34" charset="0"/>
              </a:rPr>
              <a:t> </a:t>
            </a:r>
            <a:r>
              <a:rPr lang="en-US" altLang="en-US" dirty="0">
                <a:solidFill>
                  <a:schemeClr val="tx1"/>
                </a:solidFill>
                <a:latin typeface="Arial" panose="020B0604020202020204" pitchFamily="34" charset="0"/>
                <a:cs typeface="Arial" panose="020B0604020202020204" pitchFamily="34" charset="0"/>
              </a:rPr>
              <a:t>N flood attack against a web server:</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The attacker sends S</a:t>
            </a:r>
            <a:r>
              <a:rPr lang="en-US" altLang="en-US" sz="100" dirty="0">
                <a:solidFill>
                  <a:schemeClr val="tx1"/>
                </a:solidFill>
                <a:latin typeface="Arial" panose="020B0604020202020204" pitchFamily="34" charset="0"/>
                <a:cs typeface="Arial" panose="020B0604020202020204" pitchFamily="34" charset="0"/>
              </a:rPr>
              <a:t> </a:t>
            </a:r>
            <a:r>
              <a:rPr lang="en-US" altLang="en-US" sz="2000" dirty="0">
                <a:solidFill>
                  <a:schemeClr val="tx1"/>
                </a:solidFill>
                <a:latin typeface="Arial" panose="020B0604020202020204" pitchFamily="34" charset="0"/>
                <a:cs typeface="Arial" panose="020B0604020202020204" pitchFamily="34" charset="0"/>
              </a:rPr>
              <a:t>Y</a:t>
            </a:r>
            <a:r>
              <a:rPr lang="en-US" altLang="en-US" sz="100" dirty="0">
                <a:solidFill>
                  <a:schemeClr val="tx1"/>
                </a:solidFill>
                <a:latin typeface="Arial" panose="020B0604020202020204" pitchFamily="34" charset="0"/>
                <a:cs typeface="Arial" panose="020B0604020202020204" pitchFamily="34" charset="0"/>
              </a:rPr>
              <a:t> </a:t>
            </a:r>
            <a:r>
              <a:rPr lang="en-US" altLang="en-US" sz="2000" dirty="0">
                <a:solidFill>
                  <a:schemeClr val="tx1"/>
                </a:solidFill>
                <a:latin typeface="Arial" panose="020B0604020202020204" pitchFamily="34" charset="0"/>
                <a:cs typeface="Arial" panose="020B0604020202020204" pitchFamily="34" charset="0"/>
              </a:rPr>
              <a:t>N segments in I</a:t>
            </a:r>
            <a:r>
              <a:rPr lang="en-US" altLang="en-US" sz="100" dirty="0">
                <a:solidFill>
                  <a:schemeClr val="tx1"/>
                </a:solidFill>
                <a:latin typeface="Arial" panose="020B0604020202020204" pitchFamily="34" charset="0"/>
                <a:cs typeface="Arial" panose="020B0604020202020204" pitchFamily="34" charset="0"/>
              </a:rPr>
              <a:t> </a:t>
            </a:r>
            <a:r>
              <a:rPr lang="en-US" altLang="en-US" sz="2000" dirty="0">
                <a:solidFill>
                  <a:schemeClr val="tx1"/>
                </a:solidFill>
                <a:latin typeface="Arial" panose="020B0604020202020204" pitchFamily="34" charset="0"/>
                <a:cs typeface="Arial" panose="020B0604020202020204" pitchFamily="34" charset="0"/>
              </a:rPr>
              <a:t>P packets to the server</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Attacker modifies the source address of each packet to computer addresses that do not exist or cannot be reached</a:t>
            </a:r>
            <a:endParaRPr lang="en-US" sz="2000" dirty="0">
              <a:solidFill>
                <a:schemeClr val="tx1"/>
              </a:solidFill>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8609799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Denial of Service (D</a:t>
            </a:r>
            <a:r>
              <a:rPr lang="en-US" sz="100" b="1" dirty="0">
                <a:solidFill>
                  <a:srgbClr val="0080A9"/>
                </a:solidFill>
                <a:latin typeface="Arial" panose="020B0604020202020204" pitchFamily="34" charset="0"/>
                <a:cs typeface="Arial" panose="020B0604020202020204" pitchFamily="34" charset="0"/>
              </a:rPr>
              <a:t> </a:t>
            </a:r>
            <a:r>
              <a:rPr lang="en-US" sz="2800" b="1" dirty="0">
                <a:solidFill>
                  <a:srgbClr val="0080A9"/>
                </a:solidFill>
                <a:latin typeface="Arial" panose="020B0604020202020204" pitchFamily="34" charset="0"/>
                <a:cs typeface="Arial" panose="020B0604020202020204" pitchFamily="34" charset="0"/>
              </a:rPr>
              <a:t>o</a:t>
            </a:r>
            <a:r>
              <a:rPr lang="en-US" sz="100" b="1" dirty="0">
                <a:solidFill>
                  <a:srgbClr val="0080A9"/>
                </a:solidFill>
                <a:latin typeface="Arial" panose="020B0604020202020204" pitchFamily="34" charset="0"/>
                <a:cs typeface="Arial" panose="020B0604020202020204" pitchFamily="34" charset="0"/>
              </a:rPr>
              <a:t> </a:t>
            </a:r>
            <a:r>
              <a:rPr lang="en-US" sz="2800" b="1" dirty="0">
                <a:solidFill>
                  <a:srgbClr val="0080A9"/>
                </a:solidFill>
                <a:latin typeface="Arial" panose="020B0604020202020204" pitchFamily="34" charset="0"/>
                <a:cs typeface="Arial" panose="020B0604020202020204" pitchFamily="34" charset="0"/>
              </a:rPr>
              <a:t>S) (3 of 3)</a:t>
            </a:r>
          </a:p>
        </p:txBody>
      </p:sp>
      <p:pic>
        <p:nvPicPr>
          <p:cNvPr id="6" name="Picture 5" descr="Figure 5-5 S Y N flood attack. In an S Y N flood attack the attacker’s computer sends S Y N segments in I P packets to the server with modified source addresses. The server sends S T N acknowledgment to computers Ay B C D E which do not exist. The server stays open waiting for replies from computers Ay B C D E."/>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09800" y="1663546"/>
            <a:ext cx="5251704" cy="3843528"/>
          </a:xfrm>
          <a:prstGeom prst="rect">
            <a:avLst/>
          </a:prstGeom>
        </p:spPr>
      </p:pic>
      <p:sp>
        <p:nvSpPr>
          <p:cNvPr id="4"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1031178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Web Server Application Attacks (1 of 2)</a:t>
            </a:r>
          </a:p>
        </p:txBody>
      </p:sp>
      <p:sp>
        <p:nvSpPr>
          <p:cNvPr id="3" name="Content Placeholder 2"/>
          <p:cNvSpPr>
            <a:spLocks noGrp="1"/>
          </p:cNvSpPr>
          <p:nvPr>
            <p:ph idx="1"/>
          </p:nvPr>
        </p:nvSpPr>
        <p:spPr>
          <a:xfrm>
            <a:off x="365125" y="1538818"/>
            <a:ext cx="8415338" cy="4078039"/>
          </a:xfrm>
        </p:spPr>
        <p:txBody>
          <a:bodyPr/>
          <a:lstStyle/>
          <a:p>
            <a:pPr>
              <a:lnSpc>
                <a:spcPct val="100000"/>
              </a:lnSpc>
            </a:pPr>
            <a:r>
              <a:rPr lang="en-US" altLang="en-US" dirty="0">
                <a:solidFill>
                  <a:schemeClr val="tx1"/>
                </a:solidFill>
                <a:latin typeface="Arial" panose="020B0604020202020204" pitchFamily="34" charset="0"/>
                <a:cs typeface="Arial" panose="020B0604020202020204" pitchFamily="34" charset="0"/>
              </a:rPr>
              <a:t>Securing web applications is more difficult than protecting other systems</a:t>
            </a:r>
          </a:p>
          <a:p>
            <a:pPr>
              <a:lnSpc>
                <a:spcPct val="100000"/>
              </a:lnSpc>
            </a:pPr>
            <a:r>
              <a:rPr lang="en-US" altLang="en-US" b="1" dirty="0">
                <a:solidFill>
                  <a:schemeClr val="tx1"/>
                </a:solidFill>
                <a:latin typeface="Arial" panose="020B0604020202020204" pitchFamily="34" charset="0"/>
                <a:cs typeface="Arial" panose="020B0604020202020204" pitchFamily="34" charset="0"/>
              </a:rPr>
              <a:t>Zero-day attack </a:t>
            </a:r>
            <a:r>
              <a:rPr lang="en-US" altLang="en-US" dirty="0">
                <a:solidFill>
                  <a:schemeClr val="tx1"/>
                </a:solidFill>
                <a:latin typeface="Arial" panose="020B0604020202020204" pitchFamily="34" charset="0"/>
                <a:cs typeface="Arial" panose="020B0604020202020204" pitchFamily="34" charset="0"/>
              </a:rPr>
              <a:t>- an attack that exploits previously unknown vulnerabilities, victims have not time to prepare for or defend against the attack</a:t>
            </a:r>
          </a:p>
          <a:p>
            <a:pPr>
              <a:lnSpc>
                <a:spcPct val="100000"/>
              </a:lnSpc>
            </a:pPr>
            <a:r>
              <a:rPr lang="en-US" altLang="en-US" dirty="0">
                <a:solidFill>
                  <a:schemeClr val="tx1"/>
                </a:solidFill>
                <a:latin typeface="Arial" panose="020B0604020202020204" pitchFamily="34" charset="0"/>
                <a:cs typeface="Arial" panose="020B0604020202020204" pitchFamily="34" charset="0"/>
              </a:rPr>
              <a:t>Traditional network security devices can block traditional network attacks, but cannot always block web application attacks</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Many network security devices ignore the content of H</a:t>
            </a:r>
            <a:r>
              <a:rPr lang="en-US" altLang="en-US" sz="100" dirty="0">
                <a:solidFill>
                  <a:schemeClr val="tx1"/>
                </a:solidFill>
                <a:latin typeface="Arial" panose="020B0604020202020204" pitchFamily="34" charset="0"/>
                <a:cs typeface="Arial" panose="020B0604020202020204" pitchFamily="34" charset="0"/>
              </a:rPr>
              <a:t> </a:t>
            </a:r>
            <a:r>
              <a:rPr lang="en-US" altLang="en-US" sz="2000" dirty="0">
                <a:solidFill>
                  <a:schemeClr val="tx1"/>
                </a:solidFill>
                <a:latin typeface="Arial" panose="020B0604020202020204" pitchFamily="34" charset="0"/>
                <a:cs typeface="Arial" panose="020B0604020202020204" pitchFamily="34" charset="0"/>
              </a:rPr>
              <a:t>T</a:t>
            </a:r>
            <a:r>
              <a:rPr lang="en-US" altLang="en-US" sz="100" dirty="0">
                <a:solidFill>
                  <a:schemeClr val="tx1"/>
                </a:solidFill>
                <a:latin typeface="Arial" panose="020B0604020202020204" pitchFamily="34" charset="0"/>
                <a:cs typeface="Arial" panose="020B0604020202020204" pitchFamily="34" charset="0"/>
              </a:rPr>
              <a:t> </a:t>
            </a:r>
            <a:r>
              <a:rPr lang="en-US" altLang="en-US" sz="2000" dirty="0">
                <a:solidFill>
                  <a:schemeClr val="tx1"/>
                </a:solidFill>
                <a:latin typeface="Arial" panose="020B0604020202020204" pitchFamily="34" charset="0"/>
                <a:cs typeface="Arial" panose="020B0604020202020204" pitchFamily="34" charset="0"/>
              </a:rPr>
              <a:t>T</a:t>
            </a:r>
            <a:r>
              <a:rPr lang="en-US" altLang="en-US" sz="100" dirty="0">
                <a:solidFill>
                  <a:schemeClr val="tx1"/>
                </a:solidFill>
                <a:latin typeface="Arial" panose="020B0604020202020204" pitchFamily="34" charset="0"/>
                <a:cs typeface="Arial" panose="020B0604020202020204" pitchFamily="34" charset="0"/>
              </a:rPr>
              <a:t> </a:t>
            </a:r>
            <a:r>
              <a:rPr lang="en-US" altLang="en-US" sz="2000" dirty="0">
                <a:solidFill>
                  <a:schemeClr val="tx1"/>
                </a:solidFill>
                <a:latin typeface="Arial" panose="020B0604020202020204" pitchFamily="34" charset="0"/>
                <a:cs typeface="Arial" panose="020B0604020202020204" pitchFamily="34" charset="0"/>
              </a:rPr>
              <a:t>P traffic</a:t>
            </a:r>
          </a:p>
          <a:p>
            <a:pPr>
              <a:lnSpc>
                <a:spcPct val="100000"/>
              </a:lnSpc>
            </a:pPr>
            <a:r>
              <a:rPr lang="en-US" dirty="0">
                <a:solidFill>
                  <a:schemeClr val="tx1"/>
                </a:solidFill>
                <a:latin typeface="Arial" panose="020B0604020202020204" pitchFamily="34" charset="0"/>
                <a:cs typeface="Arial" panose="020B0604020202020204" pitchFamily="34" charset="0"/>
              </a:rPr>
              <a:t>Several different web application attacks target the input from users and are grouped into two categories:	</a:t>
            </a:r>
          </a:p>
          <a:p>
            <a:pPr lvl="1">
              <a:lnSpc>
                <a:spcPct val="100000"/>
              </a:lnSpc>
            </a:pPr>
            <a:r>
              <a:rPr lang="en-US" sz="2000" dirty="0">
                <a:solidFill>
                  <a:schemeClr val="tx1"/>
                </a:solidFill>
                <a:latin typeface="Arial" panose="020B0604020202020204" pitchFamily="34" charset="0"/>
                <a:cs typeface="Arial" panose="020B0604020202020204" pitchFamily="34" charset="0"/>
              </a:rPr>
              <a:t>Cross-site attacks</a:t>
            </a:r>
          </a:p>
          <a:p>
            <a:pPr lvl="1">
              <a:lnSpc>
                <a:spcPct val="100000"/>
              </a:lnSpc>
            </a:pPr>
            <a:r>
              <a:rPr lang="en-US" sz="2000" dirty="0">
                <a:solidFill>
                  <a:schemeClr val="tx1"/>
                </a:solidFill>
                <a:latin typeface="Arial" panose="020B0604020202020204" pitchFamily="34" charset="0"/>
                <a:cs typeface="Arial" panose="020B0604020202020204" pitchFamily="34" charset="0"/>
              </a:rPr>
              <a:t>Injection attacks</a:t>
            </a:r>
          </a:p>
        </p:txBody>
      </p:sp>
      <p:sp>
        <p:nvSpPr>
          <p:cNvPr id="4"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4242793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Web Server Application Attacks (2 of 2)</a:t>
            </a:r>
          </a:p>
        </p:txBody>
      </p:sp>
      <p:pic>
        <p:nvPicPr>
          <p:cNvPr id="6" name="Picture 5" descr="The h t t p traffic happens in between the client and web server. The web server is connected to three a p p servers. Each a p p server is in turn connected to the database serve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81813" y="2133227"/>
            <a:ext cx="5613430" cy="2884932"/>
          </a:xfrm>
          <a:prstGeom prst="rect">
            <a:avLst/>
          </a:prstGeom>
        </p:spPr>
      </p:pic>
      <p:sp>
        <p:nvSpPr>
          <p:cNvPr id="4"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6438005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Cross-Site Attacks (1 of 4)</a:t>
            </a:r>
          </a:p>
        </p:txBody>
      </p:sp>
      <p:sp>
        <p:nvSpPr>
          <p:cNvPr id="3" name="Content Placeholder 2"/>
          <p:cNvSpPr>
            <a:spLocks noGrp="1"/>
          </p:cNvSpPr>
          <p:nvPr>
            <p:ph idx="1"/>
          </p:nvPr>
        </p:nvSpPr>
        <p:spPr>
          <a:xfrm>
            <a:off x="365125" y="1538818"/>
            <a:ext cx="8169275" cy="3924151"/>
          </a:xfrm>
        </p:spPr>
        <p:txBody>
          <a:bodyPr/>
          <a:lstStyle/>
          <a:p>
            <a:pPr>
              <a:lnSpc>
                <a:spcPct val="100000"/>
              </a:lnSpc>
            </a:pPr>
            <a:r>
              <a:rPr lang="en-US" dirty="0">
                <a:solidFill>
                  <a:schemeClr val="tx1"/>
                </a:solidFill>
                <a:latin typeface="Arial" panose="020B0604020202020204" pitchFamily="34" charset="0"/>
                <a:cs typeface="Arial" panose="020B0604020202020204" pitchFamily="34" charset="0"/>
              </a:rPr>
              <a:t>In a </a:t>
            </a:r>
            <a:r>
              <a:rPr lang="en-US" b="1" dirty="0">
                <a:solidFill>
                  <a:schemeClr val="tx1"/>
                </a:solidFill>
                <a:latin typeface="Arial" panose="020B0604020202020204" pitchFamily="34" charset="0"/>
                <a:cs typeface="Arial" panose="020B0604020202020204" pitchFamily="34" charset="0"/>
              </a:rPr>
              <a:t>cross-site scripting (X</a:t>
            </a:r>
            <a:r>
              <a:rPr lang="en-US" sz="100" b="1" dirty="0">
                <a:solidFill>
                  <a:schemeClr val="tx1"/>
                </a:solidFill>
                <a:latin typeface="Arial" panose="020B0604020202020204" pitchFamily="34" charset="0"/>
                <a:cs typeface="Arial" panose="020B0604020202020204" pitchFamily="34" charset="0"/>
              </a:rPr>
              <a:t> </a:t>
            </a:r>
            <a:r>
              <a:rPr lang="en-US" b="1" dirty="0">
                <a:solidFill>
                  <a:schemeClr val="tx1"/>
                </a:solidFill>
                <a:latin typeface="Arial" panose="020B0604020202020204" pitchFamily="34" charset="0"/>
                <a:cs typeface="Arial" panose="020B0604020202020204" pitchFamily="34" charset="0"/>
              </a:rPr>
              <a:t>S</a:t>
            </a:r>
            <a:r>
              <a:rPr lang="en-US" sz="100" b="1" dirty="0">
                <a:solidFill>
                  <a:schemeClr val="tx1"/>
                </a:solidFill>
                <a:latin typeface="Arial" panose="020B0604020202020204" pitchFamily="34" charset="0"/>
                <a:cs typeface="Arial" panose="020B0604020202020204" pitchFamily="34" charset="0"/>
              </a:rPr>
              <a:t> </a:t>
            </a:r>
            <a:r>
              <a:rPr lang="en-US" b="1" dirty="0">
                <a:solidFill>
                  <a:schemeClr val="tx1"/>
                </a:solidFill>
                <a:latin typeface="Arial" panose="020B0604020202020204" pitchFamily="34" charset="0"/>
                <a:cs typeface="Arial" panose="020B0604020202020204" pitchFamily="34" charset="0"/>
              </a:rPr>
              <a:t>S) attack</a:t>
            </a:r>
          </a:p>
          <a:p>
            <a:pPr lvl="1">
              <a:lnSpc>
                <a:spcPct val="100000"/>
              </a:lnSpc>
            </a:pPr>
            <a:r>
              <a:rPr lang="en-US" sz="2000" dirty="0">
                <a:solidFill>
                  <a:schemeClr val="tx1"/>
                </a:solidFill>
                <a:latin typeface="Arial" panose="020B0604020202020204" pitchFamily="34" charset="0"/>
                <a:cs typeface="Arial" panose="020B0604020202020204" pitchFamily="34" charset="0"/>
              </a:rPr>
              <a:t>The threat actor takes advantage of web applications that accept user input without validating it before presenting it back to the user</a:t>
            </a:r>
          </a:p>
          <a:p>
            <a:pPr>
              <a:lnSpc>
                <a:spcPct val="100000"/>
              </a:lnSpc>
            </a:pPr>
            <a:r>
              <a:rPr lang="en-US" altLang="en-US" dirty="0">
                <a:solidFill>
                  <a:schemeClr val="tx1"/>
                </a:solidFill>
                <a:latin typeface="Arial" panose="020B0604020202020204" pitchFamily="34" charset="0"/>
                <a:cs typeface="Arial" panose="020B0604020202020204" pitchFamily="34" charset="0"/>
              </a:rPr>
              <a:t>When victim visits injected Web site:</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Malicious instructions are sent to victim’s browser</a:t>
            </a:r>
          </a:p>
          <a:p>
            <a:pPr>
              <a:lnSpc>
                <a:spcPct val="100000"/>
              </a:lnSpc>
            </a:pPr>
            <a:r>
              <a:rPr lang="en-US" altLang="en-US" dirty="0">
                <a:solidFill>
                  <a:schemeClr val="tx1"/>
                </a:solidFill>
                <a:latin typeface="Arial" panose="020B0604020202020204" pitchFamily="34" charset="0"/>
                <a:cs typeface="Arial" panose="020B0604020202020204" pitchFamily="34" charset="0"/>
              </a:rPr>
              <a:t>Some X</a:t>
            </a:r>
            <a:r>
              <a:rPr lang="en-US" altLang="en-US" sz="100" dirty="0">
                <a:solidFill>
                  <a:schemeClr val="tx1"/>
                </a:solidFill>
                <a:latin typeface="Arial" panose="020B0604020202020204" pitchFamily="34" charset="0"/>
                <a:cs typeface="Arial" panose="020B0604020202020204" pitchFamily="34" charset="0"/>
              </a:rPr>
              <a:t> </a:t>
            </a:r>
            <a:r>
              <a:rPr lang="en-US" altLang="en-US" dirty="0">
                <a:solidFill>
                  <a:schemeClr val="tx1"/>
                </a:solidFill>
                <a:latin typeface="Arial" panose="020B0604020202020204" pitchFamily="34" charset="0"/>
                <a:cs typeface="Arial" panose="020B0604020202020204" pitchFamily="34" charset="0"/>
              </a:rPr>
              <a:t>S</a:t>
            </a:r>
            <a:r>
              <a:rPr lang="en-US" altLang="en-US" sz="100" dirty="0">
                <a:solidFill>
                  <a:schemeClr val="tx1"/>
                </a:solidFill>
                <a:latin typeface="Arial" panose="020B0604020202020204" pitchFamily="34" charset="0"/>
                <a:cs typeface="Arial" panose="020B0604020202020204" pitchFamily="34" charset="0"/>
              </a:rPr>
              <a:t> </a:t>
            </a:r>
            <a:r>
              <a:rPr lang="en-US" altLang="en-US" dirty="0">
                <a:solidFill>
                  <a:schemeClr val="tx1"/>
                </a:solidFill>
                <a:latin typeface="Arial" panose="020B0604020202020204" pitchFamily="34" charset="0"/>
                <a:cs typeface="Arial" panose="020B0604020202020204" pitchFamily="34" charset="0"/>
              </a:rPr>
              <a:t>S attacks are designed to steal information:</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Retained by the browser when visiting specific sites</a:t>
            </a:r>
          </a:p>
          <a:p>
            <a:pPr>
              <a:lnSpc>
                <a:spcPct val="100000"/>
              </a:lnSpc>
            </a:pPr>
            <a:r>
              <a:rPr lang="en-US" altLang="en-US" dirty="0">
                <a:solidFill>
                  <a:schemeClr val="tx1"/>
                </a:solidFill>
                <a:latin typeface="Arial" panose="020B0604020202020204" pitchFamily="34" charset="0"/>
                <a:cs typeface="Arial" panose="020B0604020202020204" pitchFamily="34" charset="0"/>
              </a:rPr>
              <a:t>An X</a:t>
            </a:r>
            <a:r>
              <a:rPr lang="en-US" altLang="en-US" sz="100" dirty="0">
                <a:solidFill>
                  <a:schemeClr val="tx1"/>
                </a:solidFill>
                <a:latin typeface="Arial" panose="020B0604020202020204" pitchFamily="34" charset="0"/>
                <a:cs typeface="Arial" panose="020B0604020202020204" pitchFamily="34" charset="0"/>
              </a:rPr>
              <a:t> </a:t>
            </a:r>
            <a:r>
              <a:rPr lang="en-US" altLang="en-US" dirty="0">
                <a:solidFill>
                  <a:schemeClr val="tx1"/>
                </a:solidFill>
                <a:latin typeface="Arial" panose="020B0604020202020204" pitchFamily="34" charset="0"/>
                <a:cs typeface="Arial" panose="020B0604020202020204" pitchFamily="34" charset="0"/>
              </a:rPr>
              <a:t>S</a:t>
            </a:r>
            <a:r>
              <a:rPr lang="en-US" altLang="en-US" sz="100" dirty="0">
                <a:solidFill>
                  <a:schemeClr val="tx1"/>
                </a:solidFill>
                <a:latin typeface="Arial" panose="020B0604020202020204" pitchFamily="34" charset="0"/>
                <a:cs typeface="Arial" panose="020B0604020202020204" pitchFamily="34" charset="0"/>
              </a:rPr>
              <a:t> </a:t>
            </a:r>
            <a:r>
              <a:rPr lang="en-US" altLang="en-US" dirty="0">
                <a:solidFill>
                  <a:schemeClr val="tx1"/>
                </a:solidFill>
                <a:latin typeface="Arial" panose="020B0604020202020204" pitchFamily="34" charset="0"/>
                <a:cs typeface="Arial" panose="020B0604020202020204" pitchFamily="34" charset="0"/>
              </a:rPr>
              <a:t>S attack requires a website meets two criteria:</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Accepts user input without validating it</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Uses input in a response</a:t>
            </a:r>
            <a:endParaRPr lang="en-US" sz="2000" dirty="0">
              <a:solidFill>
                <a:schemeClr val="tx1"/>
              </a:solidFill>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481431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Cross-Site Attacks (2 of 4)</a:t>
            </a:r>
          </a:p>
        </p:txBody>
      </p:sp>
      <p:pic>
        <p:nvPicPr>
          <p:cNvPr id="6" name="Picture 5" descr="Figure 5-7 Bookmark page that accepts user inputs. A fictitious web application that allows friends to share their favorite bookmarks with each other online."/>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757424" y="1447800"/>
            <a:ext cx="4035552" cy="4509674"/>
          </a:xfrm>
          <a:prstGeom prst="rect">
            <a:avLst/>
          </a:prstGeom>
        </p:spPr>
      </p:pic>
      <p:sp>
        <p:nvSpPr>
          <p:cNvPr id="4"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9251689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Cross-Site Attacks (3 of 4)</a:t>
            </a:r>
          </a:p>
        </p:txBody>
      </p:sp>
      <p:sp>
        <p:nvSpPr>
          <p:cNvPr id="3" name="Content Placeholder 2"/>
          <p:cNvSpPr>
            <a:spLocks noGrp="1"/>
          </p:cNvSpPr>
          <p:nvPr>
            <p:ph idx="1"/>
          </p:nvPr>
        </p:nvSpPr>
        <p:spPr>
          <a:xfrm>
            <a:off x="365125" y="1538818"/>
            <a:ext cx="8093075" cy="2462213"/>
          </a:xfrm>
        </p:spPr>
        <p:txBody>
          <a:bodyPr/>
          <a:lstStyle/>
          <a:p>
            <a:pPr>
              <a:lnSpc>
                <a:spcPct val="100000"/>
              </a:lnSpc>
            </a:pPr>
            <a:r>
              <a:rPr lang="en-US" dirty="0">
                <a:solidFill>
                  <a:schemeClr val="tx1"/>
                </a:solidFill>
                <a:latin typeface="Arial" panose="020B0604020202020204" pitchFamily="34" charset="0"/>
                <a:cs typeface="Arial" panose="020B0604020202020204" pitchFamily="34" charset="0"/>
              </a:rPr>
              <a:t>Cross-Site Request Forgery (X</a:t>
            </a:r>
            <a:r>
              <a:rPr lang="en-US" sz="100" dirty="0">
                <a:solidFill>
                  <a:schemeClr val="tx1"/>
                </a:solidFill>
                <a:latin typeface="Arial" panose="020B0604020202020204" pitchFamily="34" charset="0"/>
                <a:cs typeface="Arial" panose="020B0604020202020204" pitchFamily="34" charset="0"/>
              </a:rPr>
              <a:t> </a:t>
            </a:r>
            <a:r>
              <a:rPr lang="en-US" dirty="0">
                <a:solidFill>
                  <a:schemeClr val="tx1"/>
                </a:solidFill>
                <a:latin typeface="Arial" panose="020B0604020202020204" pitchFamily="34" charset="0"/>
                <a:cs typeface="Arial" panose="020B0604020202020204" pitchFamily="34" charset="0"/>
              </a:rPr>
              <a:t>S</a:t>
            </a:r>
            <a:r>
              <a:rPr lang="en-US" sz="100" dirty="0">
                <a:solidFill>
                  <a:schemeClr val="tx1"/>
                </a:solidFill>
                <a:latin typeface="Arial" panose="020B0604020202020204" pitchFamily="34" charset="0"/>
                <a:cs typeface="Arial" panose="020B0604020202020204" pitchFamily="34" charset="0"/>
              </a:rPr>
              <a:t> </a:t>
            </a:r>
            <a:r>
              <a:rPr lang="en-US" dirty="0">
                <a:solidFill>
                  <a:schemeClr val="tx1"/>
                </a:solidFill>
                <a:latin typeface="Arial" panose="020B0604020202020204" pitchFamily="34" charset="0"/>
                <a:cs typeface="Arial" panose="020B0604020202020204" pitchFamily="34" charset="0"/>
              </a:rPr>
              <a:t>R</a:t>
            </a:r>
            <a:r>
              <a:rPr lang="en-US" sz="100" dirty="0">
                <a:solidFill>
                  <a:schemeClr val="tx1"/>
                </a:solidFill>
                <a:latin typeface="Arial" panose="020B0604020202020204" pitchFamily="34" charset="0"/>
                <a:cs typeface="Arial" panose="020B0604020202020204" pitchFamily="34" charset="0"/>
              </a:rPr>
              <a:t> </a:t>
            </a:r>
            <a:r>
              <a:rPr lang="en-US" dirty="0">
                <a:solidFill>
                  <a:schemeClr val="tx1"/>
                </a:solidFill>
                <a:latin typeface="Arial" panose="020B0604020202020204" pitchFamily="34" charset="0"/>
                <a:cs typeface="Arial" panose="020B0604020202020204" pitchFamily="34" charset="0"/>
              </a:rPr>
              <a:t>F)</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This attack uses the user’s web browser settings to impersonate that user</a:t>
            </a:r>
          </a:p>
          <a:p>
            <a:pPr>
              <a:lnSpc>
                <a:spcPct val="100000"/>
              </a:lnSpc>
            </a:pPr>
            <a:r>
              <a:rPr lang="en-US" altLang="en-US" dirty="0">
                <a:solidFill>
                  <a:schemeClr val="tx1"/>
                </a:solidFill>
                <a:latin typeface="Arial" panose="020B0604020202020204" pitchFamily="34" charset="0"/>
                <a:cs typeface="Arial" panose="020B0604020202020204" pitchFamily="34" charset="0"/>
              </a:rPr>
              <a:t>If a user is currently authenticated on a website and is tricked into loading another webpage</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The new page inherits the identity and privileges of the victim to perform an undesired function on the attacker’s behalf</a:t>
            </a:r>
            <a:endParaRPr lang="en-US" sz="2000" dirty="0">
              <a:solidFill>
                <a:schemeClr val="tx1"/>
              </a:solidFill>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0659788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US"/>
              <a:t>ISEC</a:t>
            </a:r>
          </a:p>
        </p:txBody>
      </p:sp>
      <p:sp>
        <p:nvSpPr>
          <p:cNvPr id="13315" name="Rectangle 2"/>
          <p:cNvSpPr>
            <a:spLocks noGrp="1" noChangeArrowheads="1"/>
          </p:cNvSpPr>
          <p:nvPr>
            <p:ph type="title"/>
          </p:nvPr>
        </p:nvSpPr>
        <p:spPr/>
        <p:txBody>
          <a:bodyPr/>
          <a:lstStyle/>
          <a:p>
            <a:r>
              <a:rPr lang="en-US" altLang="en-US" b="1" dirty="0"/>
              <a:t>Media-Based Network Vulnerabilities</a:t>
            </a:r>
          </a:p>
        </p:txBody>
      </p:sp>
      <p:sp>
        <p:nvSpPr>
          <p:cNvPr id="13316" name="Rectangle 3"/>
          <p:cNvSpPr>
            <a:spLocks noGrp="1" noChangeArrowheads="1"/>
          </p:cNvSpPr>
          <p:nvPr>
            <p:ph type="body" idx="1"/>
          </p:nvPr>
        </p:nvSpPr>
        <p:spPr>
          <a:xfrm>
            <a:off x="457200" y="1676400"/>
            <a:ext cx="8305800" cy="4572000"/>
          </a:xfrm>
        </p:spPr>
        <p:txBody>
          <a:bodyPr/>
          <a:lstStyle/>
          <a:p>
            <a:r>
              <a:rPr lang="en-US" altLang="en-US" dirty="0"/>
              <a:t>Monitoring network traffic</a:t>
            </a:r>
          </a:p>
          <a:p>
            <a:pPr lvl="1"/>
            <a:r>
              <a:rPr lang="en-US" altLang="en-US" dirty="0"/>
              <a:t>Helps to identify and troubleshoot network problems</a:t>
            </a:r>
          </a:p>
          <a:p>
            <a:r>
              <a:rPr lang="en-US" altLang="en-US" dirty="0"/>
              <a:t>Monitoring traffic can be done in two ways</a:t>
            </a:r>
          </a:p>
          <a:p>
            <a:pPr lvl="1"/>
            <a:r>
              <a:rPr lang="en-US" altLang="en-US" dirty="0"/>
              <a:t>Use a switch with port mirroring</a:t>
            </a:r>
          </a:p>
          <a:p>
            <a:pPr lvl="2"/>
            <a:r>
              <a:rPr lang="en-US" altLang="en-US" dirty="0"/>
              <a:t>To redirect traffic that occurs on some or all ports to a designated monitoring port on the switch</a:t>
            </a:r>
          </a:p>
          <a:p>
            <a:pPr lvl="1"/>
            <a:r>
              <a:rPr lang="en-US" altLang="en-US" dirty="0"/>
              <a:t>Install a </a:t>
            </a:r>
            <a:r>
              <a:rPr lang="en-US" altLang="en-US" b="1" dirty="0"/>
              <a:t>network tap (test access point)</a:t>
            </a:r>
          </a:p>
          <a:p>
            <a:pPr lvl="2"/>
            <a:r>
              <a:rPr lang="en-US" altLang="en-US" dirty="0"/>
              <a:t>A separate device that can be installed between two network devices, such as a switch, router, or firewall, to monitor traffic</a:t>
            </a:r>
          </a:p>
        </p:txBody>
      </p:sp>
      <p:sp>
        <p:nvSpPr>
          <p:cNvPr id="13317" name="Slide Number Placeholder 5"/>
          <p:cNvSpPr>
            <a:spLocks noGrp="1"/>
          </p:cNvSpPr>
          <p:nvPr>
            <p:ph type="sldNum"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027FA70E-CAB1-448D-88C7-F4A90B5975A5}" type="slidenum">
              <a:rPr lang="en-US" altLang="en-US" sz="1400" smtClean="0"/>
              <a:pPr>
                <a:spcBef>
                  <a:spcPct val="0"/>
                </a:spcBef>
                <a:buFontTx/>
                <a:buNone/>
              </a:pPr>
              <a:t>3</a:t>
            </a:fld>
            <a:endParaRPr lang="en-US" altLang="en-US" sz="1400"/>
          </a:p>
        </p:txBody>
      </p:sp>
    </p:spTree>
    <p:extLst>
      <p:ext uri="{BB962C8B-B14F-4D97-AF65-F5344CB8AC3E}">
        <p14:creationId xmlns:p14="http://schemas.microsoft.com/office/powerpoint/2010/main" val="253686981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Cross-Site Attacks (4 of 4)</a:t>
            </a:r>
          </a:p>
        </p:txBody>
      </p:sp>
      <p:pic>
        <p:nvPicPr>
          <p:cNvPr id="6" name="Picture 5" descr="Figure 5-9 Cross-site request forgery. An illustration shows the process in a cross-site request forgery. 1. Attacker forges a fund transfer request from bank ay and embeds it into email hyperlink; 2. Attacker sends email to victim who is logged in to bank ay’s website; 3. Victim unknowingly clicks on email hyperlink; 4. Request is sent to bank ay with victim’s verified credentials; 5. Bank ay validates request with victim’s credentials and sends funds to attacke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62117" y="1705252"/>
            <a:ext cx="6226166" cy="3797106"/>
          </a:xfrm>
          <a:prstGeom prst="rect">
            <a:avLst/>
          </a:prstGeom>
        </p:spPr>
      </p:pic>
      <p:sp>
        <p:nvSpPr>
          <p:cNvPr id="4"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6449407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Injection Attacks (1 of 4)</a:t>
            </a:r>
          </a:p>
        </p:txBody>
      </p:sp>
      <p:sp>
        <p:nvSpPr>
          <p:cNvPr id="3" name="Content Placeholder 2"/>
          <p:cNvSpPr>
            <a:spLocks noGrp="1"/>
          </p:cNvSpPr>
          <p:nvPr>
            <p:ph idx="1"/>
          </p:nvPr>
        </p:nvSpPr>
        <p:spPr>
          <a:xfrm>
            <a:off x="365125" y="1538818"/>
            <a:ext cx="8415338" cy="4231928"/>
          </a:xfrm>
        </p:spPr>
        <p:txBody>
          <a:bodyPr/>
          <a:lstStyle/>
          <a:p>
            <a:pPr>
              <a:lnSpc>
                <a:spcPct val="100000"/>
              </a:lnSpc>
            </a:pPr>
            <a:r>
              <a:rPr lang="en-US" dirty="0">
                <a:solidFill>
                  <a:schemeClr val="tx1"/>
                </a:solidFill>
                <a:latin typeface="Arial" panose="020B0604020202020204" pitchFamily="34" charset="0"/>
                <a:cs typeface="Arial" panose="020B0604020202020204" pitchFamily="34" charset="0"/>
              </a:rPr>
              <a:t>Injection attacks</a:t>
            </a:r>
          </a:p>
          <a:p>
            <a:pPr lvl="1">
              <a:lnSpc>
                <a:spcPct val="100000"/>
              </a:lnSpc>
            </a:pPr>
            <a:r>
              <a:rPr lang="en-US" sz="2000" dirty="0">
                <a:solidFill>
                  <a:schemeClr val="tx1"/>
                </a:solidFill>
                <a:latin typeface="Arial" panose="020B0604020202020204" pitchFamily="34" charset="0"/>
                <a:cs typeface="Arial" panose="020B0604020202020204" pitchFamily="34" charset="0"/>
              </a:rPr>
              <a:t>Introduce new input to exploit a vulnerability</a:t>
            </a:r>
          </a:p>
          <a:p>
            <a:pPr>
              <a:lnSpc>
                <a:spcPct val="100000"/>
              </a:lnSpc>
            </a:pPr>
            <a:r>
              <a:rPr lang="en-US" dirty="0">
                <a:solidFill>
                  <a:schemeClr val="tx1"/>
                </a:solidFill>
                <a:latin typeface="Arial" panose="020B0604020202020204" pitchFamily="34" charset="0"/>
                <a:cs typeface="Arial" panose="020B0604020202020204" pitchFamily="34" charset="0"/>
              </a:rPr>
              <a:t>One of the most common injection attacks, called S</a:t>
            </a:r>
            <a:r>
              <a:rPr lang="en-US" sz="100" dirty="0">
                <a:solidFill>
                  <a:schemeClr val="tx1"/>
                </a:solidFill>
                <a:latin typeface="Arial" panose="020B0604020202020204" pitchFamily="34" charset="0"/>
                <a:cs typeface="Arial" panose="020B0604020202020204" pitchFamily="34" charset="0"/>
              </a:rPr>
              <a:t> </a:t>
            </a:r>
            <a:r>
              <a:rPr lang="en-US" dirty="0">
                <a:solidFill>
                  <a:schemeClr val="tx1"/>
                </a:solidFill>
                <a:latin typeface="Arial" panose="020B0604020202020204" pitchFamily="34" charset="0"/>
                <a:cs typeface="Arial" panose="020B0604020202020204" pitchFamily="34" charset="0"/>
              </a:rPr>
              <a:t>Q</a:t>
            </a:r>
            <a:r>
              <a:rPr lang="en-US" sz="100" dirty="0">
                <a:solidFill>
                  <a:schemeClr val="tx1"/>
                </a:solidFill>
                <a:latin typeface="Arial" panose="020B0604020202020204" pitchFamily="34" charset="0"/>
                <a:cs typeface="Arial" panose="020B0604020202020204" pitchFamily="34" charset="0"/>
              </a:rPr>
              <a:t> </a:t>
            </a:r>
            <a:r>
              <a:rPr lang="en-US" dirty="0">
                <a:solidFill>
                  <a:schemeClr val="tx1"/>
                </a:solidFill>
                <a:latin typeface="Arial" panose="020B0604020202020204" pitchFamily="34" charset="0"/>
                <a:cs typeface="Arial" panose="020B0604020202020204" pitchFamily="34" charset="0"/>
              </a:rPr>
              <a:t>L injection, inserts statements to manipulate a database server</a:t>
            </a:r>
          </a:p>
          <a:p>
            <a:pPr>
              <a:lnSpc>
                <a:spcPct val="100000"/>
              </a:lnSpc>
            </a:pPr>
            <a:r>
              <a:rPr lang="en-US" altLang="en-US" dirty="0">
                <a:solidFill>
                  <a:schemeClr val="tx1"/>
                </a:solidFill>
                <a:latin typeface="Arial" panose="020B0604020202020204" pitchFamily="34" charset="0"/>
                <a:cs typeface="Arial" panose="020B0604020202020204" pitchFamily="34" charset="0"/>
              </a:rPr>
              <a:t>S</a:t>
            </a:r>
            <a:r>
              <a:rPr lang="en-US" altLang="en-US" sz="100" dirty="0">
                <a:solidFill>
                  <a:schemeClr val="tx1"/>
                </a:solidFill>
                <a:latin typeface="Arial" panose="020B0604020202020204" pitchFamily="34" charset="0"/>
                <a:cs typeface="Arial" panose="020B0604020202020204" pitchFamily="34" charset="0"/>
              </a:rPr>
              <a:t> </a:t>
            </a:r>
            <a:r>
              <a:rPr lang="en-US" altLang="en-US" dirty="0">
                <a:solidFill>
                  <a:schemeClr val="tx1"/>
                </a:solidFill>
                <a:latin typeface="Arial" panose="020B0604020202020204" pitchFamily="34" charset="0"/>
                <a:cs typeface="Arial" panose="020B0604020202020204" pitchFamily="34" charset="0"/>
              </a:rPr>
              <a:t>Q</a:t>
            </a:r>
            <a:r>
              <a:rPr lang="en-US" altLang="en-US" sz="100" dirty="0">
                <a:solidFill>
                  <a:schemeClr val="tx1"/>
                </a:solidFill>
                <a:latin typeface="Arial" panose="020B0604020202020204" pitchFamily="34" charset="0"/>
                <a:cs typeface="Arial" panose="020B0604020202020204" pitchFamily="34" charset="0"/>
              </a:rPr>
              <a:t> </a:t>
            </a:r>
            <a:r>
              <a:rPr lang="en-US" altLang="en-US" dirty="0">
                <a:solidFill>
                  <a:schemeClr val="tx1"/>
                </a:solidFill>
                <a:latin typeface="Arial" panose="020B0604020202020204" pitchFamily="34" charset="0"/>
                <a:cs typeface="Arial" panose="020B0604020202020204" pitchFamily="34" charset="0"/>
              </a:rPr>
              <a:t>L (Structured Query Language)</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Used to view and manipulate data stored in relational database</a:t>
            </a:r>
          </a:p>
          <a:p>
            <a:pPr>
              <a:lnSpc>
                <a:spcPct val="100000"/>
              </a:lnSpc>
            </a:pPr>
            <a:r>
              <a:rPr lang="en-US" altLang="en-US" dirty="0">
                <a:solidFill>
                  <a:schemeClr val="tx1"/>
                </a:solidFill>
                <a:latin typeface="Arial" panose="020B0604020202020204" pitchFamily="34" charset="0"/>
                <a:cs typeface="Arial" panose="020B0604020202020204" pitchFamily="34" charset="0"/>
              </a:rPr>
              <a:t>Forgotten password example:</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Attacker enters fictitious e-mail address that included a single quotation mark as part of the data</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Response lets attacker know whether input is being validated</a:t>
            </a:r>
          </a:p>
          <a:p>
            <a:pPr lvl="1">
              <a:lnSpc>
                <a:spcPct val="100000"/>
              </a:lnSpc>
              <a:defRPr/>
            </a:pPr>
            <a:r>
              <a:rPr lang="en-US" sz="2000" dirty="0">
                <a:solidFill>
                  <a:schemeClr val="tx1"/>
                </a:solidFill>
                <a:latin typeface="Arial" panose="020B0604020202020204" pitchFamily="34" charset="0"/>
                <a:cs typeface="Arial" panose="020B0604020202020204" pitchFamily="34" charset="0"/>
              </a:rPr>
              <a:t>Attacker enters email field in S</a:t>
            </a:r>
            <a:r>
              <a:rPr lang="en-US" sz="100" dirty="0">
                <a:solidFill>
                  <a:schemeClr val="tx1"/>
                </a:solidFill>
                <a:latin typeface="Arial" panose="020B0604020202020204" pitchFamily="34" charset="0"/>
                <a:cs typeface="Arial" panose="020B0604020202020204" pitchFamily="34" charset="0"/>
              </a:rPr>
              <a:t> </a:t>
            </a:r>
            <a:r>
              <a:rPr lang="en-US" sz="2000" dirty="0">
                <a:solidFill>
                  <a:schemeClr val="tx1"/>
                </a:solidFill>
                <a:latin typeface="Arial" panose="020B0604020202020204" pitchFamily="34" charset="0"/>
                <a:cs typeface="Arial" panose="020B0604020202020204" pitchFamily="34" charset="0"/>
              </a:rPr>
              <a:t>Q</a:t>
            </a:r>
            <a:r>
              <a:rPr lang="en-US" sz="100" dirty="0">
                <a:solidFill>
                  <a:schemeClr val="tx1"/>
                </a:solidFill>
                <a:latin typeface="Arial" panose="020B0604020202020204" pitchFamily="34" charset="0"/>
                <a:cs typeface="Arial" panose="020B0604020202020204" pitchFamily="34" charset="0"/>
              </a:rPr>
              <a:t> </a:t>
            </a:r>
            <a:r>
              <a:rPr lang="en-US" sz="2000" dirty="0">
                <a:solidFill>
                  <a:schemeClr val="tx1"/>
                </a:solidFill>
                <a:latin typeface="Arial" panose="020B0604020202020204" pitchFamily="34" charset="0"/>
                <a:cs typeface="Arial" panose="020B0604020202020204" pitchFamily="34" charset="0"/>
              </a:rPr>
              <a:t>L statement</a:t>
            </a:r>
          </a:p>
        </p:txBody>
      </p:sp>
      <p:sp>
        <p:nvSpPr>
          <p:cNvPr id="4"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02698074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Injection Attacks (2 of 4)</a:t>
            </a:r>
          </a:p>
        </p:txBody>
      </p:sp>
      <p:sp>
        <p:nvSpPr>
          <p:cNvPr id="3" name="Content Placeholder 2"/>
          <p:cNvSpPr>
            <a:spLocks noGrp="1"/>
          </p:cNvSpPr>
          <p:nvPr>
            <p:ph idx="1"/>
          </p:nvPr>
        </p:nvSpPr>
        <p:spPr>
          <a:xfrm>
            <a:off x="365125" y="1538818"/>
            <a:ext cx="8415338" cy="1723549"/>
          </a:xfrm>
        </p:spPr>
        <p:txBody>
          <a:bodyPr/>
          <a:lstStyle/>
          <a:p>
            <a:pPr>
              <a:lnSpc>
                <a:spcPct val="100000"/>
              </a:lnSpc>
            </a:pPr>
            <a:r>
              <a:rPr lang="en-US" dirty="0">
                <a:solidFill>
                  <a:schemeClr val="tx1"/>
                </a:solidFill>
                <a:latin typeface="Arial" panose="020B0604020202020204" pitchFamily="34" charset="0"/>
                <a:cs typeface="Arial" panose="020B0604020202020204" pitchFamily="34" charset="0"/>
              </a:rPr>
              <a:t>Forgotten password example (continued):</a:t>
            </a:r>
          </a:p>
          <a:p>
            <a:pPr lvl="1">
              <a:lnSpc>
                <a:spcPct val="100000"/>
              </a:lnSpc>
              <a:defRPr/>
            </a:pPr>
            <a:r>
              <a:rPr lang="en-US" dirty="0">
                <a:solidFill>
                  <a:schemeClr val="tx1"/>
                </a:solidFill>
                <a:latin typeface="Arial" panose="020B0604020202020204" pitchFamily="34" charset="0"/>
                <a:cs typeface="Arial" panose="020B0604020202020204" pitchFamily="34" charset="0"/>
              </a:rPr>
              <a:t>Statement is processed by the database</a:t>
            </a:r>
          </a:p>
          <a:p>
            <a:pPr lvl="1">
              <a:lnSpc>
                <a:spcPct val="100000"/>
              </a:lnSpc>
              <a:defRPr/>
            </a:pPr>
            <a:r>
              <a:rPr lang="en-US" dirty="0">
                <a:solidFill>
                  <a:schemeClr val="tx1"/>
                </a:solidFill>
                <a:latin typeface="Arial" panose="020B0604020202020204" pitchFamily="34" charset="0"/>
                <a:cs typeface="Arial" panose="020B0604020202020204" pitchFamily="34" charset="0"/>
              </a:rPr>
              <a:t>Example statement:</a:t>
            </a:r>
          </a:p>
          <a:p>
            <a:pPr marL="736600" lvl="1" indent="0">
              <a:lnSpc>
                <a:spcPct val="100000"/>
              </a:lnSpc>
              <a:buFontTx/>
              <a:buNone/>
              <a:defRPr/>
            </a:pPr>
            <a:r>
              <a:rPr lang="en-US" b="1" dirty="0">
                <a:solidFill>
                  <a:schemeClr val="tx1"/>
                </a:solidFill>
                <a:latin typeface="Arial" panose="020B0604020202020204" pitchFamily="34" charset="0"/>
                <a:cs typeface="Arial" panose="020B0604020202020204" pitchFamily="34" charset="0"/>
              </a:rPr>
              <a:t>SELECT fieldlist FROM table WHERE field = ‘whatever’ or ‘a’=‘a’</a:t>
            </a:r>
          </a:p>
          <a:p>
            <a:pPr lvl="1">
              <a:lnSpc>
                <a:spcPct val="100000"/>
              </a:lnSpc>
              <a:defRPr/>
            </a:pPr>
            <a:r>
              <a:rPr lang="en-US" dirty="0">
                <a:solidFill>
                  <a:schemeClr val="tx1"/>
                </a:solidFill>
                <a:latin typeface="Arial" panose="020B0604020202020204" pitchFamily="34" charset="0"/>
                <a:cs typeface="Arial" panose="020B0604020202020204" pitchFamily="34" charset="0"/>
              </a:rPr>
              <a:t>Result: All user email addresses will be displayed</a:t>
            </a:r>
          </a:p>
        </p:txBody>
      </p:sp>
      <p:sp>
        <p:nvSpPr>
          <p:cNvPr id="4"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51838486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Injection Attacks (3 of 4)</a:t>
            </a:r>
          </a:p>
        </p:txBody>
      </p:sp>
      <p:pic>
        <p:nvPicPr>
          <p:cNvPr id="6" name="Picture 5" descr="Figure 5-4 Request from for forgotten password. An illustration shows a request form for forgotten password. The form shows the command: forgot your password? Two fields below the commands shows the following: enter your username, enter your email address on file. A submit button is at the bottom."/>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28800" y="2133600"/>
            <a:ext cx="6028766" cy="2684652"/>
          </a:xfrm>
          <a:prstGeom prst="rect">
            <a:avLst/>
          </a:prstGeom>
        </p:spPr>
      </p:pic>
      <p:sp>
        <p:nvSpPr>
          <p:cNvPr id="4"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29454374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Injection Attacks (4 of 4)</a:t>
            </a:r>
          </a:p>
        </p:txBody>
      </p:sp>
      <p:graphicFrame>
        <p:nvGraphicFramePr>
          <p:cNvPr id="6" name="Table 5"/>
          <p:cNvGraphicFramePr>
            <a:graphicFrameLocks noGrp="1"/>
          </p:cNvGraphicFramePr>
          <p:nvPr>
            <p:extLst>
              <p:ext uri="{D42A27DB-BD31-4B8C-83A1-F6EECF244321}">
                <p14:modId xmlns:p14="http://schemas.microsoft.com/office/powerpoint/2010/main" val="2840879918"/>
              </p:ext>
            </p:extLst>
          </p:nvPr>
        </p:nvGraphicFramePr>
        <p:xfrm>
          <a:off x="1481836" y="1900558"/>
          <a:ext cx="6781800" cy="3302000"/>
        </p:xfrm>
        <a:graphic>
          <a:graphicData uri="http://schemas.openxmlformats.org/drawingml/2006/table">
            <a:tbl>
              <a:tblPr firstRow="1" bandRow="1">
                <a:tableStyleId>{5C22544A-7EE6-4342-B048-85BDC9FD1C3A}</a:tableStyleId>
              </a:tblPr>
              <a:tblGrid>
                <a:gridCol w="3390900">
                  <a:extLst>
                    <a:ext uri="{9D8B030D-6E8A-4147-A177-3AD203B41FA5}">
                      <a16:colId xmlns:a16="http://schemas.microsoft.com/office/drawing/2014/main" val="20000"/>
                    </a:ext>
                  </a:extLst>
                </a:gridCol>
                <a:gridCol w="3390900">
                  <a:extLst>
                    <a:ext uri="{9D8B030D-6E8A-4147-A177-3AD203B41FA5}">
                      <a16:colId xmlns:a16="http://schemas.microsoft.com/office/drawing/2014/main" val="20001"/>
                    </a:ext>
                  </a:extLst>
                </a:gridCol>
              </a:tblGrid>
              <a:tr h="370840">
                <a:tc>
                  <a:txBody>
                    <a:bodyPr/>
                    <a:lstStyle/>
                    <a:p>
                      <a:r>
                        <a:rPr lang="en-US" sz="1600" dirty="0">
                          <a:solidFill>
                            <a:schemeClr val="tx1"/>
                          </a:solidFill>
                          <a:latin typeface="Arial" panose="020B0604020202020204" pitchFamily="34" charset="0"/>
                          <a:cs typeface="Arial" panose="020B0604020202020204" pitchFamily="34" charset="0"/>
                        </a:rPr>
                        <a:t>SQL</a:t>
                      </a:r>
                      <a:r>
                        <a:rPr lang="en-US" sz="1600" baseline="0" dirty="0">
                          <a:solidFill>
                            <a:schemeClr val="tx1"/>
                          </a:solidFill>
                          <a:latin typeface="Arial" panose="020B0604020202020204" pitchFamily="34" charset="0"/>
                          <a:cs typeface="Arial" panose="020B0604020202020204" pitchFamily="34" charset="0"/>
                        </a:rPr>
                        <a:t> injection statement</a:t>
                      </a:r>
                      <a:endParaRPr lang="en-US" sz="16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a:solidFill>
                            <a:schemeClr val="tx1"/>
                          </a:solidFill>
                          <a:latin typeface="Arial" panose="020B0604020202020204" pitchFamily="34" charset="0"/>
                          <a:cs typeface="Arial" panose="020B0604020202020204" pitchFamily="34" charset="0"/>
                        </a:rPr>
                        <a:t>Result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70840">
                <a:tc>
                  <a:txBody>
                    <a:bodyPr/>
                    <a:lstStyle/>
                    <a:p>
                      <a:r>
                        <a:rPr lang="en-US" sz="1600" dirty="0">
                          <a:solidFill>
                            <a:schemeClr val="tx1"/>
                          </a:solidFill>
                          <a:latin typeface="Arial" panose="020B0604020202020204" pitchFamily="34" charset="0"/>
                          <a:cs typeface="Arial" panose="020B0604020202020204" pitchFamily="34" charset="0"/>
                        </a:rPr>
                        <a:t>whatever’ AND email is NULL;--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a:solidFill>
                            <a:schemeClr val="tx1"/>
                          </a:solidFill>
                          <a:latin typeface="Arial" panose="020B0604020202020204" pitchFamily="34" charset="0"/>
                          <a:cs typeface="Arial" panose="020B0604020202020204" pitchFamily="34" charset="0"/>
                        </a:rPr>
                        <a:t>Determine the names of different fields in the database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70840">
                <a:tc>
                  <a:txBody>
                    <a:bodyPr/>
                    <a:lstStyle/>
                    <a:p>
                      <a:r>
                        <a:rPr lang="en-US" sz="1600" dirty="0">
                          <a:solidFill>
                            <a:schemeClr val="tx1"/>
                          </a:solidFill>
                          <a:latin typeface="Arial" panose="020B0604020202020204" pitchFamily="34" charset="0"/>
                          <a:cs typeface="Arial" panose="020B0604020202020204" pitchFamily="34" charset="0"/>
                        </a:rPr>
                        <a:t>whatever’ AND 1=(SELECT</a:t>
                      </a:r>
                      <a:r>
                        <a:rPr lang="en-US" sz="1600" baseline="0" dirty="0">
                          <a:solidFill>
                            <a:schemeClr val="tx1"/>
                          </a:solidFill>
                          <a:latin typeface="Arial" panose="020B0604020202020204" pitchFamily="34" charset="0"/>
                          <a:cs typeface="Arial" panose="020B0604020202020204" pitchFamily="34" charset="0"/>
                        </a:rPr>
                        <a:t> COUNT(*)FROM tabname);-</a:t>
                      </a:r>
                      <a:endParaRPr lang="en-US" sz="16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a:solidFill>
                            <a:schemeClr val="tx1"/>
                          </a:solidFill>
                          <a:latin typeface="Arial" panose="020B0604020202020204" pitchFamily="34" charset="0"/>
                          <a:cs typeface="Arial" panose="020B0604020202020204" pitchFamily="34" charset="0"/>
                        </a:rPr>
                        <a:t>Discover</a:t>
                      </a:r>
                      <a:r>
                        <a:rPr lang="en-US" sz="1600" baseline="0" dirty="0">
                          <a:solidFill>
                            <a:schemeClr val="tx1"/>
                          </a:solidFill>
                          <a:latin typeface="Arial" panose="020B0604020202020204" pitchFamily="34" charset="0"/>
                          <a:cs typeface="Arial" panose="020B0604020202020204" pitchFamily="34" charset="0"/>
                        </a:rPr>
                        <a:t> the name of the table</a:t>
                      </a:r>
                      <a:endParaRPr lang="en-US" sz="16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370840">
                <a:tc>
                  <a:txBody>
                    <a:bodyPr/>
                    <a:lstStyle/>
                    <a:p>
                      <a:r>
                        <a:rPr lang="en-US" sz="1600" dirty="0">
                          <a:solidFill>
                            <a:schemeClr val="tx1"/>
                          </a:solidFill>
                          <a:latin typeface="Arial" panose="020B0604020202020204" pitchFamily="34" charset="0"/>
                          <a:cs typeface="Arial" panose="020B0604020202020204" pitchFamily="34" charset="0"/>
                        </a:rPr>
                        <a:t>whatever’ OR full name LIKE Mia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a:solidFill>
                            <a:schemeClr val="tx1"/>
                          </a:solidFill>
                          <a:latin typeface="Arial" panose="020B0604020202020204" pitchFamily="34" charset="0"/>
                          <a:cs typeface="Arial" panose="020B0604020202020204" pitchFamily="34" charset="0"/>
                        </a:rPr>
                        <a:t>Find specific</a:t>
                      </a:r>
                      <a:r>
                        <a:rPr lang="en-US" sz="1600" baseline="0" dirty="0">
                          <a:solidFill>
                            <a:schemeClr val="tx1"/>
                          </a:solidFill>
                          <a:latin typeface="Arial" panose="020B0604020202020204" pitchFamily="34" charset="0"/>
                          <a:cs typeface="Arial" panose="020B0604020202020204" pitchFamily="34" charset="0"/>
                        </a:rPr>
                        <a:t> users</a:t>
                      </a:r>
                      <a:endParaRPr lang="en-US" sz="16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370840">
                <a:tc>
                  <a:txBody>
                    <a:bodyPr/>
                    <a:lstStyle/>
                    <a:p>
                      <a:r>
                        <a:rPr lang="en-US" sz="1600" dirty="0">
                          <a:solidFill>
                            <a:schemeClr val="tx1"/>
                          </a:solidFill>
                          <a:latin typeface="Arial" panose="020B0604020202020204" pitchFamily="34" charset="0"/>
                          <a:cs typeface="Arial" panose="020B0604020202020204" pitchFamily="34" charset="0"/>
                        </a:rPr>
                        <a:t>whatever’;</a:t>
                      </a:r>
                      <a:r>
                        <a:rPr lang="en-US" sz="1600" baseline="0" dirty="0">
                          <a:solidFill>
                            <a:schemeClr val="tx1"/>
                          </a:solidFill>
                          <a:latin typeface="Arial" panose="020B0604020202020204" pitchFamily="34" charset="0"/>
                          <a:cs typeface="Arial" panose="020B0604020202020204" pitchFamily="34" charset="0"/>
                        </a:rPr>
                        <a:t> DROP TABLE members; --</a:t>
                      </a:r>
                      <a:endParaRPr lang="en-US" sz="16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a:solidFill>
                            <a:schemeClr val="tx1"/>
                          </a:solidFill>
                          <a:latin typeface="Arial" panose="020B0604020202020204" pitchFamily="34" charset="0"/>
                          <a:cs typeface="Arial" panose="020B0604020202020204" pitchFamily="34" charset="0"/>
                        </a:rPr>
                        <a:t>Erase</a:t>
                      </a:r>
                      <a:r>
                        <a:rPr lang="en-US" sz="1600" baseline="0" dirty="0">
                          <a:solidFill>
                            <a:schemeClr val="tx1"/>
                          </a:solidFill>
                          <a:latin typeface="Arial" panose="020B0604020202020204" pitchFamily="34" charset="0"/>
                          <a:cs typeface="Arial" panose="020B0604020202020204" pitchFamily="34" charset="0"/>
                        </a:rPr>
                        <a:t> the database table</a:t>
                      </a:r>
                      <a:endParaRPr lang="en-US" sz="16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370840">
                <a:tc>
                  <a:txBody>
                    <a:bodyPr/>
                    <a:lstStyle/>
                    <a:p>
                      <a:r>
                        <a:rPr lang="en-US" sz="1600" dirty="0">
                          <a:solidFill>
                            <a:schemeClr val="tx1"/>
                          </a:solidFill>
                          <a:latin typeface="Arial" panose="020B0604020202020204" pitchFamily="34" charset="0"/>
                          <a:cs typeface="Arial" panose="020B0604020202020204" pitchFamily="34" charset="0"/>
                        </a:rPr>
                        <a:t>whatever’; UPDATE members SET email= ‘attacker-email@evil.net’ WHERE email = ‘Mia@good.com’;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a:solidFill>
                            <a:schemeClr val="tx1"/>
                          </a:solidFill>
                          <a:latin typeface="Arial" panose="020B0604020202020204" pitchFamily="34" charset="0"/>
                          <a:cs typeface="Arial" panose="020B0604020202020204" pitchFamily="34" charset="0"/>
                        </a:rPr>
                        <a:t>Mail password to attacker’s email account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bl>
          </a:graphicData>
        </a:graphic>
      </p:graphicFrame>
      <p:sp>
        <p:nvSpPr>
          <p:cNvPr id="4"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61270826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Hijacking</a:t>
            </a:r>
          </a:p>
        </p:txBody>
      </p:sp>
      <p:sp>
        <p:nvSpPr>
          <p:cNvPr id="3" name="Content Placeholder 2"/>
          <p:cNvSpPr>
            <a:spLocks noGrp="1"/>
          </p:cNvSpPr>
          <p:nvPr>
            <p:ph idx="1"/>
          </p:nvPr>
        </p:nvSpPr>
        <p:spPr>
          <a:xfrm>
            <a:off x="365125" y="1538818"/>
            <a:ext cx="8169275" cy="2616101"/>
          </a:xfrm>
        </p:spPr>
        <p:txBody>
          <a:bodyPr/>
          <a:lstStyle/>
          <a:p>
            <a:pPr>
              <a:lnSpc>
                <a:spcPct val="100000"/>
              </a:lnSpc>
            </a:pPr>
            <a:r>
              <a:rPr lang="en-US" dirty="0">
                <a:solidFill>
                  <a:schemeClr val="tx1"/>
                </a:solidFill>
                <a:latin typeface="Arial" panose="020B0604020202020204" pitchFamily="34" charset="0"/>
                <a:cs typeface="Arial" panose="020B0604020202020204" pitchFamily="34" charset="0"/>
              </a:rPr>
              <a:t>Several server attacks are the result of threat actors “commandeering” a technology and then using it for an attack</a:t>
            </a:r>
          </a:p>
          <a:p>
            <a:pPr>
              <a:lnSpc>
                <a:spcPct val="100000"/>
              </a:lnSpc>
            </a:pPr>
            <a:r>
              <a:rPr lang="en-US" dirty="0">
                <a:solidFill>
                  <a:schemeClr val="tx1"/>
                </a:solidFill>
                <a:latin typeface="Arial" panose="020B0604020202020204" pitchFamily="34" charset="0"/>
                <a:cs typeface="Arial" panose="020B0604020202020204" pitchFamily="34" charset="0"/>
              </a:rPr>
              <a:t>Common hijacking attacks include:</a:t>
            </a:r>
          </a:p>
          <a:p>
            <a:pPr lvl="1">
              <a:lnSpc>
                <a:spcPct val="100000"/>
              </a:lnSpc>
            </a:pPr>
            <a:r>
              <a:rPr lang="en-US" sz="2000" dirty="0">
                <a:solidFill>
                  <a:schemeClr val="tx1"/>
                </a:solidFill>
                <a:latin typeface="Arial" panose="020B0604020202020204" pitchFamily="34" charset="0"/>
                <a:cs typeface="Arial" panose="020B0604020202020204" pitchFamily="34" charset="0"/>
              </a:rPr>
              <a:t>Session hijacking</a:t>
            </a:r>
          </a:p>
          <a:p>
            <a:pPr lvl="1">
              <a:lnSpc>
                <a:spcPct val="100000"/>
              </a:lnSpc>
            </a:pPr>
            <a:r>
              <a:rPr lang="en-US" sz="2000" dirty="0">
                <a:solidFill>
                  <a:schemeClr val="tx1"/>
                </a:solidFill>
                <a:latin typeface="Arial" panose="020B0604020202020204" pitchFamily="34" charset="0"/>
                <a:cs typeface="Arial" panose="020B0604020202020204" pitchFamily="34" charset="0"/>
              </a:rPr>
              <a:t>U</a:t>
            </a:r>
            <a:r>
              <a:rPr lang="en-US" sz="100" dirty="0">
                <a:solidFill>
                  <a:schemeClr val="tx1"/>
                </a:solidFill>
                <a:latin typeface="Arial" panose="020B0604020202020204" pitchFamily="34" charset="0"/>
                <a:cs typeface="Arial" panose="020B0604020202020204" pitchFamily="34" charset="0"/>
              </a:rPr>
              <a:t> </a:t>
            </a:r>
            <a:r>
              <a:rPr lang="en-US" sz="2000" dirty="0">
                <a:solidFill>
                  <a:schemeClr val="tx1"/>
                </a:solidFill>
                <a:latin typeface="Arial" panose="020B0604020202020204" pitchFamily="34" charset="0"/>
                <a:cs typeface="Arial" panose="020B0604020202020204" pitchFamily="34" charset="0"/>
              </a:rPr>
              <a:t>R</a:t>
            </a:r>
            <a:r>
              <a:rPr lang="en-US" sz="100" dirty="0">
                <a:solidFill>
                  <a:schemeClr val="tx1"/>
                </a:solidFill>
                <a:latin typeface="Arial" panose="020B0604020202020204" pitchFamily="34" charset="0"/>
                <a:cs typeface="Arial" panose="020B0604020202020204" pitchFamily="34" charset="0"/>
              </a:rPr>
              <a:t> </a:t>
            </a:r>
            <a:r>
              <a:rPr lang="en-US" sz="2000" dirty="0">
                <a:solidFill>
                  <a:schemeClr val="tx1"/>
                </a:solidFill>
                <a:latin typeface="Arial" panose="020B0604020202020204" pitchFamily="34" charset="0"/>
                <a:cs typeface="Arial" panose="020B0604020202020204" pitchFamily="34" charset="0"/>
              </a:rPr>
              <a:t>L hijacking</a:t>
            </a:r>
          </a:p>
          <a:p>
            <a:pPr lvl="1">
              <a:lnSpc>
                <a:spcPct val="100000"/>
              </a:lnSpc>
            </a:pPr>
            <a:r>
              <a:rPr lang="en-US" sz="2000" dirty="0">
                <a:solidFill>
                  <a:schemeClr val="tx1"/>
                </a:solidFill>
                <a:latin typeface="Arial" panose="020B0604020202020204" pitchFamily="34" charset="0"/>
                <a:cs typeface="Arial" panose="020B0604020202020204" pitchFamily="34" charset="0"/>
              </a:rPr>
              <a:t>Domain hijacking</a:t>
            </a:r>
          </a:p>
          <a:p>
            <a:pPr lvl="1">
              <a:lnSpc>
                <a:spcPct val="100000"/>
              </a:lnSpc>
            </a:pPr>
            <a:r>
              <a:rPr lang="en-US" sz="2000" dirty="0">
                <a:solidFill>
                  <a:schemeClr val="tx1"/>
                </a:solidFill>
                <a:latin typeface="Arial" panose="020B0604020202020204" pitchFamily="34" charset="0"/>
                <a:cs typeface="Arial" panose="020B0604020202020204" pitchFamily="34" charset="0"/>
              </a:rPr>
              <a:t>Clickjacking</a:t>
            </a:r>
          </a:p>
        </p:txBody>
      </p:sp>
      <p:sp>
        <p:nvSpPr>
          <p:cNvPr id="4"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8822264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Session Hijacking</a:t>
            </a:r>
          </a:p>
        </p:txBody>
      </p:sp>
      <p:sp>
        <p:nvSpPr>
          <p:cNvPr id="3" name="Content Placeholder 2"/>
          <p:cNvSpPr>
            <a:spLocks noGrp="1"/>
          </p:cNvSpPr>
          <p:nvPr>
            <p:ph idx="1"/>
          </p:nvPr>
        </p:nvSpPr>
        <p:spPr>
          <a:xfrm>
            <a:off x="365125" y="1538818"/>
            <a:ext cx="8415338" cy="3616375"/>
          </a:xfrm>
        </p:spPr>
        <p:txBody>
          <a:bodyPr/>
          <a:lstStyle/>
          <a:p>
            <a:pPr>
              <a:lnSpc>
                <a:spcPct val="100000"/>
              </a:lnSpc>
              <a:defRPr/>
            </a:pPr>
            <a:r>
              <a:rPr lang="en-US" b="1" dirty="0">
                <a:solidFill>
                  <a:schemeClr val="tx1"/>
                </a:solidFill>
                <a:latin typeface="Arial" panose="020B0604020202020204" pitchFamily="34" charset="0"/>
                <a:cs typeface="Arial" panose="020B0604020202020204" pitchFamily="34" charset="0"/>
              </a:rPr>
              <a:t>Session Hijacking</a:t>
            </a:r>
          </a:p>
          <a:p>
            <a:pPr lvl="1">
              <a:lnSpc>
                <a:spcPct val="100000"/>
              </a:lnSpc>
              <a:defRPr/>
            </a:pPr>
            <a:r>
              <a:rPr lang="en-US" sz="2000" dirty="0">
                <a:solidFill>
                  <a:schemeClr val="tx1"/>
                </a:solidFill>
                <a:latin typeface="Arial" panose="020B0604020202020204" pitchFamily="34" charset="0"/>
                <a:cs typeface="Arial" panose="020B0604020202020204" pitchFamily="34" charset="0"/>
              </a:rPr>
              <a:t>Attacker attempts to impersonate user by stealing or guessing session token</a:t>
            </a:r>
          </a:p>
          <a:p>
            <a:pPr lvl="1">
              <a:lnSpc>
                <a:spcPct val="100000"/>
              </a:lnSpc>
              <a:defRPr/>
            </a:pPr>
            <a:r>
              <a:rPr lang="en-US" sz="2000" dirty="0">
                <a:solidFill>
                  <a:schemeClr val="tx1"/>
                </a:solidFill>
                <a:latin typeface="Arial" panose="020B0604020202020204" pitchFamily="34" charset="0"/>
                <a:cs typeface="Arial" panose="020B0604020202020204" pitchFamily="34" charset="0"/>
              </a:rPr>
              <a:t>Session token is a random string assigned to an interaction between user and web application</a:t>
            </a:r>
          </a:p>
          <a:p>
            <a:pPr>
              <a:lnSpc>
                <a:spcPct val="100000"/>
              </a:lnSpc>
              <a:defRPr/>
            </a:pPr>
            <a:r>
              <a:rPr lang="en-US" dirty="0">
                <a:solidFill>
                  <a:schemeClr val="tx1"/>
                </a:solidFill>
                <a:latin typeface="Arial" panose="020B0604020202020204" pitchFamily="34" charset="0"/>
                <a:cs typeface="Arial" panose="020B0604020202020204" pitchFamily="34" charset="0"/>
              </a:rPr>
              <a:t>An attacker can attempt to obtain the session token:</a:t>
            </a:r>
          </a:p>
          <a:p>
            <a:pPr lvl="1">
              <a:lnSpc>
                <a:spcPct val="100000"/>
              </a:lnSpc>
              <a:defRPr/>
            </a:pPr>
            <a:r>
              <a:rPr lang="en-US" sz="2000" dirty="0">
                <a:solidFill>
                  <a:schemeClr val="tx1"/>
                </a:solidFill>
                <a:latin typeface="Arial" panose="020B0604020202020204" pitchFamily="34" charset="0"/>
                <a:cs typeface="Arial" panose="020B0604020202020204" pitchFamily="34" charset="0"/>
              </a:rPr>
              <a:t>By using X</a:t>
            </a:r>
            <a:r>
              <a:rPr lang="en-US" sz="100" dirty="0">
                <a:solidFill>
                  <a:schemeClr val="tx1"/>
                </a:solidFill>
                <a:latin typeface="Arial" panose="020B0604020202020204" pitchFamily="34" charset="0"/>
                <a:cs typeface="Arial" panose="020B0604020202020204" pitchFamily="34" charset="0"/>
              </a:rPr>
              <a:t> </a:t>
            </a:r>
            <a:r>
              <a:rPr lang="en-US" sz="2000" dirty="0">
                <a:solidFill>
                  <a:schemeClr val="tx1"/>
                </a:solidFill>
                <a:latin typeface="Arial" panose="020B0604020202020204" pitchFamily="34" charset="0"/>
                <a:cs typeface="Arial" panose="020B0604020202020204" pitchFamily="34" charset="0"/>
              </a:rPr>
              <a:t>S</a:t>
            </a:r>
            <a:r>
              <a:rPr lang="en-US" sz="100" dirty="0">
                <a:solidFill>
                  <a:schemeClr val="tx1"/>
                </a:solidFill>
                <a:latin typeface="Arial" panose="020B0604020202020204" pitchFamily="34" charset="0"/>
                <a:cs typeface="Arial" panose="020B0604020202020204" pitchFamily="34" charset="0"/>
              </a:rPr>
              <a:t> </a:t>
            </a:r>
            <a:r>
              <a:rPr lang="en-US" sz="2000" dirty="0">
                <a:solidFill>
                  <a:schemeClr val="tx1"/>
                </a:solidFill>
                <a:latin typeface="Arial" panose="020B0604020202020204" pitchFamily="34" charset="0"/>
                <a:cs typeface="Arial" panose="020B0604020202020204" pitchFamily="34" charset="0"/>
              </a:rPr>
              <a:t>S or other attacks to steal the session token cookie from the victim’s computer</a:t>
            </a:r>
          </a:p>
          <a:p>
            <a:pPr lvl="1">
              <a:lnSpc>
                <a:spcPct val="100000"/>
              </a:lnSpc>
              <a:defRPr/>
            </a:pPr>
            <a:r>
              <a:rPr lang="en-US" sz="2000" dirty="0">
                <a:solidFill>
                  <a:schemeClr val="tx1"/>
                </a:solidFill>
                <a:latin typeface="Arial" panose="020B0604020202020204" pitchFamily="34" charset="0"/>
                <a:cs typeface="Arial" panose="020B0604020202020204" pitchFamily="34" charset="0"/>
              </a:rPr>
              <a:t>Eavesdropping on the transmission</a:t>
            </a:r>
          </a:p>
          <a:p>
            <a:pPr lvl="1">
              <a:lnSpc>
                <a:spcPct val="100000"/>
              </a:lnSpc>
              <a:defRPr/>
            </a:pPr>
            <a:r>
              <a:rPr lang="en-US" sz="2000" dirty="0">
                <a:solidFill>
                  <a:schemeClr val="tx1"/>
                </a:solidFill>
                <a:latin typeface="Arial" panose="020B0604020202020204" pitchFamily="34" charset="0"/>
                <a:cs typeface="Arial" panose="020B0604020202020204" pitchFamily="34" charset="0"/>
              </a:rPr>
              <a:t>Guessing the session token</a:t>
            </a:r>
          </a:p>
        </p:txBody>
      </p:sp>
      <p:sp>
        <p:nvSpPr>
          <p:cNvPr id="4"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18954457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U</a:t>
            </a:r>
            <a:r>
              <a:rPr lang="en-US" sz="100" b="1" dirty="0">
                <a:solidFill>
                  <a:srgbClr val="0080A9"/>
                </a:solidFill>
                <a:latin typeface="Arial" panose="020B0604020202020204" pitchFamily="34" charset="0"/>
                <a:cs typeface="Arial" panose="020B0604020202020204" pitchFamily="34" charset="0"/>
              </a:rPr>
              <a:t> </a:t>
            </a:r>
            <a:r>
              <a:rPr lang="en-US" sz="2800" b="1" dirty="0">
                <a:solidFill>
                  <a:srgbClr val="0080A9"/>
                </a:solidFill>
                <a:latin typeface="Arial" panose="020B0604020202020204" pitchFamily="34" charset="0"/>
                <a:cs typeface="Arial" panose="020B0604020202020204" pitchFamily="34" charset="0"/>
              </a:rPr>
              <a:t>R</a:t>
            </a:r>
            <a:r>
              <a:rPr lang="en-US" sz="100" b="1" dirty="0">
                <a:solidFill>
                  <a:srgbClr val="0080A9"/>
                </a:solidFill>
                <a:latin typeface="Arial" panose="020B0604020202020204" pitchFamily="34" charset="0"/>
                <a:cs typeface="Arial" panose="020B0604020202020204" pitchFamily="34" charset="0"/>
              </a:rPr>
              <a:t> </a:t>
            </a:r>
            <a:r>
              <a:rPr lang="en-US" sz="2800" b="1" dirty="0">
                <a:solidFill>
                  <a:srgbClr val="0080A9"/>
                </a:solidFill>
                <a:latin typeface="Arial" panose="020B0604020202020204" pitchFamily="34" charset="0"/>
                <a:cs typeface="Arial" panose="020B0604020202020204" pitchFamily="34" charset="0"/>
              </a:rPr>
              <a:t>L Hijacking</a:t>
            </a:r>
          </a:p>
        </p:txBody>
      </p:sp>
      <p:sp>
        <p:nvSpPr>
          <p:cNvPr id="3" name="Content Placeholder 2"/>
          <p:cNvSpPr>
            <a:spLocks noGrp="1"/>
          </p:cNvSpPr>
          <p:nvPr>
            <p:ph idx="1"/>
          </p:nvPr>
        </p:nvSpPr>
        <p:spPr>
          <a:xfrm>
            <a:off x="365125" y="1447800"/>
            <a:ext cx="8415338" cy="2246769"/>
          </a:xfrm>
        </p:spPr>
        <p:txBody>
          <a:bodyPr/>
          <a:lstStyle/>
          <a:p>
            <a:pPr>
              <a:lnSpc>
                <a:spcPct val="100000"/>
              </a:lnSpc>
            </a:pPr>
            <a:r>
              <a:rPr lang="en-US" sz="1800" b="1" dirty="0">
                <a:solidFill>
                  <a:schemeClr val="tx1"/>
                </a:solidFill>
                <a:latin typeface="Arial" panose="020B0604020202020204" pitchFamily="34" charset="0"/>
                <a:cs typeface="Arial" panose="020B0604020202020204" pitchFamily="34" charset="0"/>
              </a:rPr>
              <a:t>U</a:t>
            </a:r>
            <a:r>
              <a:rPr lang="en-US" sz="100" b="1" dirty="0">
                <a:solidFill>
                  <a:schemeClr val="tx1"/>
                </a:solidFill>
                <a:latin typeface="Arial" panose="020B0604020202020204" pitchFamily="34" charset="0"/>
                <a:cs typeface="Arial" panose="020B0604020202020204" pitchFamily="34" charset="0"/>
              </a:rPr>
              <a:t> </a:t>
            </a:r>
            <a:r>
              <a:rPr lang="en-US" sz="1800" b="1" dirty="0">
                <a:solidFill>
                  <a:schemeClr val="tx1"/>
                </a:solidFill>
                <a:latin typeface="Arial" panose="020B0604020202020204" pitchFamily="34" charset="0"/>
                <a:cs typeface="Arial" panose="020B0604020202020204" pitchFamily="34" charset="0"/>
              </a:rPr>
              <a:t>R</a:t>
            </a:r>
            <a:r>
              <a:rPr lang="en-US" sz="100" b="1" dirty="0">
                <a:solidFill>
                  <a:schemeClr val="tx1"/>
                </a:solidFill>
                <a:latin typeface="Arial" panose="020B0604020202020204" pitchFamily="34" charset="0"/>
                <a:cs typeface="Arial" panose="020B0604020202020204" pitchFamily="34" charset="0"/>
              </a:rPr>
              <a:t> </a:t>
            </a:r>
            <a:r>
              <a:rPr lang="en-US" sz="1800" b="1" dirty="0">
                <a:solidFill>
                  <a:schemeClr val="tx1"/>
                </a:solidFill>
                <a:latin typeface="Arial" panose="020B0604020202020204" pitchFamily="34" charset="0"/>
                <a:cs typeface="Arial" panose="020B0604020202020204" pitchFamily="34" charset="0"/>
              </a:rPr>
              <a:t>L hijacking </a:t>
            </a:r>
            <a:r>
              <a:rPr lang="en-US" sz="1800" dirty="0">
                <a:solidFill>
                  <a:schemeClr val="tx1"/>
                </a:solidFill>
                <a:latin typeface="Arial" panose="020B0604020202020204" pitchFamily="34" charset="0"/>
                <a:cs typeface="Arial" panose="020B0604020202020204" pitchFamily="34" charset="0"/>
              </a:rPr>
              <a:t>(also called </a:t>
            </a:r>
            <a:r>
              <a:rPr lang="en-US" sz="1800" b="1" dirty="0">
                <a:solidFill>
                  <a:schemeClr val="tx1"/>
                </a:solidFill>
                <a:latin typeface="Arial" panose="020B0604020202020204" pitchFamily="34" charset="0"/>
                <a:cs typeface="Arial" panose="020B0604020202020204" pitchFamily="34" charset="0"/>
              </a:rPr>
              <a:t>typo squatting</a:t>
            </a:r>
            <a:r>
              <a:rPr lang="en-US" sz="1800" dirty="0">
                <a:solidFill>
                  <a:schemeClr val="tx1"/>
                </a:solidFill>
                <a:latin typeface="Arial" panose="020B0604020202020204" pitchFamily="34" charset="0"/>
                <a:cs typeface="Arial" panose="020B0604020202020204" pitchFamily="34" charset="0"/>
              </a:rPr>
              <a:t>)</a:t>
            </a:r>
          </a:p>
          <a:p>
            <a:pPr lvl="1">
              <a:lnSpc>
                <a:spcPct val="100000"/>
              </a:lnSpc>
            </a:pPr>
            <a:r>
              <a:rPr lang="en-US" dirty="0">
                <a:solidFill>
                  <a:schemeClr val="tx1"/>
                </a:solidFill>
                <a:latin typeface="Arial" panose="020B0604020202020204" pitchFamily="34" charset="0"/>
                <a:cs typeface="Arial" panose="020B0604020202020204" pitchFamily="34" charset="0"/>
              </a:rPr>
              <a:t>Users are directed to a fake look-alike site filled with ads for which the attacker receives money for traffic generated to the site</a:t>
            </a:r>
          </a:p>
          <a:p>
            <a:pPr lvl="1">
              <a:lnSpc>
                <a:spcPct val="100000"/>
              </a:lnSpc>
            </a:pPr>
            <a:r>
              <a:rPr lang="en-US" dirty="0">
                <a:solidFill>
                  <a:schemeClr val="tx1"/>
                </a:solidFill>
                <a:latin typeface="Arial" panose="020B0604020202020204" pitchFamily="34" charset="0"/>
                <a:cs typeface="Arial" panose="020B0604020202020204" pitchFamily="34" charset="0"/>
              </a:rPr>
              <a:t>Attackers purchase the domain names of sties that are spelled similarly to actual sites</a:t>
            </a:r>
          </a:p>
          <a:p>
            <a:pPr>
              <a:lnSpc>
                <a:spcPct val="100000"/>
              </a:lnSpc>
            </a:pPr>
            <a:r>
              <a:rPr lang="en-US" sz="1800" dirty="0">
                <a:solidFill>
                  <a:schemeClr val="tx1"/>
                </a:solidFill>
                <a:latin typeface="Arial" panose="020B0604020202020204" pitchFamily="34" charset="0"/>
                <a:cs typeface="Arial" panose="020B0604020202020204" pitchFamily="34" charset="0"/>
              </a:rPr>
              <a:t>Threat actors are also registering domain names that are one bit different (called </a:t>
            </a:r>
            <a:r>
              <a:rPr lang="en-US" sz="1800" b="1" dirty="0">
                <a:solidFill>
                  <a:schemeClr val="tx1"/>
                </a:solidFill>
                <a:latin typeface="Arial" panose="020B0604020202020204" pitchFamily="34" charset="0"/>
                <a:cs typeface="Arial" panose="020B0604020202020204" pitchFamily="34" charset="0"/>
              </a:rPr>
              <a:t>bitsquatting</a:t>
            </a:r>
            <a:r>
              <a:rPr lang="en-US" sz="1800" dirty="0">
                <a:solidFill>
                  <a:schemeClr val="tx1"/>
                </a:solidFill>
                <a:latin typeface="Arial" panose="020B0604020202020204" pitchFamily="34" charset="0"/>
                <a:cs typeface="Arial" panose="020B0604020202020204" pitchFamily="34" charset="0"/>
              </a:rPr>
              <a:t>)</a:t>
            </a:r>
          </a:p>
        </p:txBody>
      </p:sp>
      <p:pic>
        <p:nvPicPr>
          <p:cNvPr id="5" name="Picture 4" descr="Figure 5-11 Character change by bit flipping. An illustration shows the character change by bit flipping. Two tables with six columns show the following characters in each column: table 1: g, 0 1 1 0 0 1 1; o, 0 1 1 0 1 1 1 1; o, 0 1 1 0 1 1 1 1; dot, 0 1 0 1 1 1 0; g, 0 1 1 0 0 1 1; l, 0 1 1 0 1 1 0 0. A change of one bit 1 to 0 in g results in change of entire character from g to f. Table 2: f, 0 1 1 0 0 1 0; o, 0 1 1 0 1 1 1 1; o, 0 1 1 0 1 1 1 1; dot, 0 1 0 1 1 1 0; g, 0 1 1 0 0 1 1; l, 0 1 1 0 1 1 0 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29926" y="4178793"/>
            <a:ext cx="6690548" cy="1828800"/>
          </a:xfrm>
          <a:prstGeom prst="rect">
            <a:avLst/>
          </a:prstGeom>
        </p:spPr>
      </p:pic>
      <p:sp>
        <p:nvSpPr>
          <p:cNvPr id="4"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0323613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Domain Hijacking</a:t>
            </a:r>
          </a:p>
        </p:txBody>
      </p:sp>
      <p:sp>
        <p:nvSpPr>
          <p:cNvPr id="3" name="Content Placeholder 2"/>
          <p:cNvSpPr>
            <a:spLocks noGrp="1"/>
          </p:cNvSpPr>
          <p:nvPr>
            <p:ph idx="1"/>
          </p:nvPr>
        </p:nvSpPr>
        <p:spPr>
          <a:xfrm>
            <a:off x="365125" y="1538818"/>
            <a:ext cx="8415338" cy="1769715"/>
          </a:xfrm>
        </p:spPr>
        <p:txBody>
          <a:bodyPr/>
          <a:lstStyle/>
          <a:p>
            <a:pPr>
              <a:lnSpc>
                <a:spcPct val="100000"/>
              </a:lnSpc>
            </a:pPr>
            <a:r>
              <a:rPr lang="en-US" b="1" dirty="0">
                <a:solidFill>
                  <a:schemeClr val="tx1"/>
                </a:solidFill>
                <a:latin typeface="Arial" panose="020B0604020202020204" pitchFamily="34" charset="0"/>
                <a:cs typeface="Arial" panose="020B0604020202020204" pitchFamily="34" charset="0"/>
              </a:rPr>
              <a:t>Domain hijacking </a:t>
            </a:r>
            <a:r>
              <a:rPr lang="en-US" dirty="0">
                <a:solidFill>
                  <a:schemeClr val="tx1"/>
                </a:solidFill>
                <a:latin typeface="Arial" panose="020B0604020202020204" pitchFamily="34" charset="0"/>
                <a:cs typeface="Arial" panose="020B0604020202020204" pitchFamily="34" charset="0"/>
              </a:rPr>
              <a:t>occurs when a domain pointer that links a domain name to a specific web server is changed by a threat actor</a:t>
            </a:r>
          </a:p>
          <a:p>
            <a:pPr>
              <a:lnSpc>
                <a:spcPct val="100000"/>
              </a:lnSpc>
            </a:pPr>
            <a:r>
              <a:rPr lang="en-US" dirty="0">
                <a:solidFill>
                  <a:schemeClr val="tx1"/>
                </a:solidFill>
                <a:latin typeface="Arial" panose="020B0604020202020204" pitchFamily="34" charset="0"/>
                <a:cs typeface="Arial" panose="020B0604020202020204" pitchFamily="34" charset="0"/>
              </a:rPr>
              <a:t>When a domain is hijacked</a:t>
            </a:r>
          </a:p>
          <a:p>
            <a:pPr lvl="1">
              <a:lnSpc>
                <a:spcPct val="100000"/>
              </a:lnSpc>
            </a:pPr>
            <a:r>
              <a:rPr lang="en-US" sz="2000" dirty="0">
                <a:solidFill>
                  <a:schemeClr val="tx1"/>
                </a:solidFill>
                <a:latin typeface="Arial" panose="020B0604020202020204" pitchFamily="34" charset="0"/>
                <a:cs typeface="Arial" panose="020B0604020202020204" pitchFamily="34" charset="0"/>
              </a:rPr>
              <a:t>A threat actor gains access to the domain control panel and redirects the registered domain to a different physical web server</a:t>
            </a:r>
          </a:p>
        </p:txBody>
      </p:sp>
      <p:sp>
        <p:nvSpPr>
          <p:cNvPr id="4"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04773132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Clickjacking</a:t>
            </a:r>
          </a:p>
        </p:txBody>
      </p:sp>
      <p:sp>
        <p:nvSpPr>
          <p:cNvPr id="3" name="Content Placeholder 2"/>
          <p:cNvSpPr>
            <a:spLocks noGrp="1"/>
          </p:cNvSpPr>
          <p:nvPr>
            <p:ph idx="1"/>
          </p:nvPr>
        </p:nvSpPr>
        <p:spPr>
          <a:xfrm>
            <a:off x="365125" y="1538818"/>
            <a:ext cx="8415338" cy="2923877"/>
          </a:xfrm>
        </p:spPr>
        <p:txBody>
          <a:bodyPr/>
          <a:lstStyle/>
          <a:p>
            <a:pPr>
              <a:lnSpc>
                <a:spcPct val="100000"/>
              </a:lnSpc>
            </a:pPr>
            <a:r>
              <a:rPr lang="en-US" dirty="0">
                <a:solidFill>
                  <a:schemeClr val="tx1"/>
                </a:solidFill>
                <a:latin typeface="Arial" panose="020B0604020202020204" pitchFamily="34" charset="0"/>
                <a:cs typeface="Arial" panose="020B0604020202020204" pitchFamily="34" charset="0"/>
              </a:rPr>
              <a:t>Clickjacking</a:t>
            </a:r>
          </a:p>
          <a:p>
            <a:pPr lvl="1">
              <a:lnSpc>
                <a:spcPct val="100000"/>
              </a:lnSpc>
            </a:pPr>
            <a:r>
              <a:rPr lang="en-US" sz="2000" dirty="0">
                <a:solidFill>
                  <a:schemeClr val="tx1"/>
                </a:solidFill>
                <a:latin typeface="Arial" panose="020B0604020202020204" pitchFamily="34" charset="0"/>
                <a:cs typeface="Arial" panose="020B0604020202020204" pitchFamily="34" charset="0"/>
              </a:rPr>
              <a:t>Hijacking a mouse click</a:t>
            </a:r>
          </a:p>
          <a:p>
            <a:pPr lvl="1">
              <a:lnSpc>
                <a:spcPct val="100000"/>
              </a:lnSpc>
            </a:pPr>
            <a:r>
              <a:rPr lang="en-US" sz="2000" dirty="0">
                <a:solidFill>
                  <a:schemeClr val="tx1"/>
                </a:solidFill>
                <a:latin typeface="Arial" panose="020B0604020202020204" pitchFamily="34" charset="0"/>
                <a:cs typeface="Arial" panose="020B0604020202020204" pitchFamily="34" charset="0"/>
              </a:rPr>
              <a:t>The user is tricked into clicking a link that is other than what it appears to be</a:t>
            </a:r>
          </a:p>
          <a:p>
            <a:pPr>
              <a:lnSpc>
                <a:spcPct val="100000"/>
              </a:lnSpc>
            </a:pPr>
            <a:r>
              <a:rPr lang="en-US" dirty="0">
                <a:solidFill>
                  <a:schemeClr val="tx1"/>
                </a:solidFill>
                <a:latin typeface="Arial" panose="020B0604020202020204" pitchFamily="34" charset="0"/>
                <a:cs typeface="Arial" panose="020B0604020202020204" pitchFamily="34" charset="0"/>
              </a:rPr>
              <a:t>Clickjacking often relies upon threat actors who craft a zero-pixel I</a:t>
            </a:r>
            <a:r>
              <a:rPr lang="en-US" sz="100" dirty="0">
                <a:solidFill>
                  <a:schemeClr val="tx1"/>
                </a:solidFill>
                <a:latin typeface="Arial" panose="020B0604020202020204" pitchFamily="34" charset="0"/>
                <a:cs typeface="Arial" panose="020B0604020202020204" pitchFamily="34" charset="0"/>
              </a:rPr>
              <a:t> </a:t>
            </a:r>
            <a:r>
              <a:rPr lang="en-US" dirty="0">
                <a:solidFill>
                  <a:schemeClr val="tx1"/>
                </a:solidFill>
                <a:latin typeface="Arial" panose="020B0604020202020204" pitchFamily="34" charset="0"/>
                <a:cs typeface="Arial" panose="020B0604020202020204" pitchFamily="34" charset="0"/>
              </a:rPr>
              <a:t>Frame</a:t>
            </a:r>
          </a:p>
          <a:p>
            <a:pPr lvl="1">
              <a:lnSpc>
                <a:spcPct val="100000"/>
              </a:lnSpc>
            </a:pPr>
            <a:r>
              <a:rPr lang="en-US" sz="2000" dirty="0">
                <a:solidFill>
                  <a:schemeClr val="tx1"/>
                </a:solidFill>
                <a:latin typeface="Arial" panose="020B0604020202020204" pitchFamily="34" charset="0"/>
                <a:cs typeface="Arial" panose="020B0604020202020204" pitchFamily="34" charset="0"/>
              </a:rPr>
              <a:t>I</a:t>
            </a:r>
            <a:r>
              <a:rPr lang="en-US" sz="100" dirty="0">
                <a:solidFill>
                  <a:schemeClr val="tx1"/>
                </a:solidFill>
                <a:latin typeface="Arial" panose="020B0604020202020204" pitchFamily="34" charset="0"/>
                <a:cs typeface="Arial" panose="020B0604020202020204" pitchFamily="34" charset="0"/>
              </a:rPr>
              <a:t> </a:t>
            </a:r>
            <a:r>
              <a:rPr lang="en-US" sz="2000" dirty="0">
                <a:solidFill>
                  <a:schemeClr val="tx1"/>
                </a:solidFill>
                <a:latin typeface="Arial" panose="020B0604020202020204" pitchFamily="34" charset="0"/>
                <a:cs typeface="Arial" panose="020B0604020202020204" pitchFamily="34" charset="0"/>
              </a:rPr>
              <a:t>Frame (short for inline frame) is an H</a:t>
            </a:r>
            <a:r>
              <a:rPr lang="en-US" sz="100" dirty="0">
                <a:solidFill>
                  <a:schemeClr val="tx1"/>
                </a:solidFill>
                <a:latin typeface="Arial" panose="020B0604020202020204" pitchFamily="34" charset="0"/>
                <a:cs typeface="Arial" panose="020B0604020202020204" pitchFamily="34" charset="0"/>
              </a:rPr>
              <a:t> </a:t>
            </a:r>
            <a:r>
              <a:rPr lang="en-US" sz="2000" dirty="0">
                <a:solidFill>
                  <a:schemeClr val="tx1"/>
                </a:solidFill>
                <a:latin typeface="Arial" panose="020B0604020202020204" pitchFamily="34" charset="0"/>
                <a:cs typeface="Arial" panose="020B0604020202020204" pitchFamily="34" charset="0"/>
              </a:rPr>
              <a:t>T</a:t>
            </a:r>
            <a:r>
              <a:rPr lang="en-US" sz="100" dirty="0">
                <a:solidFill>
                  <a:schemeClr val="tx1"/>
                </a:solidFill>
                <a:latin typeface="Arial" panose="020B0604020202020204" pitchFamily="34" charset="0"/>
                <a:cs typeface="Arial" panose="020B0604020202020204" pitchFamily="34" charset="0"/>
              </a:rPr>
              <a:t> </a:t>
            </a:r>
            <a:r>
              <a:rPr lang="en-US" sz="2000" dirty="0">
                <a:solidFill>
                  <a:schemeClr val="tx1"/>
                </a:solidFill>
                <a:latin typeface="Arial" panose="020B0604020202020204" pitchFamily="34" charset="0"/>
                <a:cs typeface="Arial" panose="020B0604020202020204" pitchFamily="34" charset="0"/>
              </a:rPr>
              <a:t>M</a:t>
            </a:r>
            <a:r>
              <a:rPr lang="en-US" sz="100" dirty="0">
                <a:solidFill>
                  <a:schemeClr val="tx1"/>
                </a:solidFill>
                <a:latin typeface="Arial" panose="020B0604020202020204" pitchFamily="34" charset="0"/>
                <a:cs typeface="Arial" panose="020B0604020202020204" pitchFamily="34" charset="0"/>
              </a:rPr>
              <a:t> </a:t>
            </a:r>
            <a:r>
              <a:rPr lang="en-US" sz="2000" dirty="0">
                <a:solidFill>
                  <a:schemeClr val="tx1"/>
                </a:solidFill>
                <a:latin typeface="Arial" panose="020B0604020202020204" pitchFamily="34" charset="0"/>
                <a:cs typeface="Arial" panose="020B0604020202020204" pitchFamily="34" charset="0"/>
              </a:rPr>
              <a:t>L element that allows for embedding another H</a:t>
            </a:r>
            <a:r>
              <a:rPr lang="en-US" sz="100" dirty="0">
                <a:solidFill>
                  <a:schemeClr val="tx1"/>
                </a:solidFill>
                <a:latin typeface="Arial" panose="020B0604020202020204" pitchFamily="34" charset="0"/>
                <a:cs typeface="Arial" panose="020B0604020202020204" pitchFamily="34" charset="0"/>
              </a:rPr>
              <a:t> </a:t>
            </a:r>
            <a:r>
              <a:rPr lang="en-US" sz="2000" dirty="0">
                <a:solidFill>
                  <a:schemeClr val="tx1"/>
                </a:solidFill>
                <a:latin typeface="Arial" panose="020B0604020202020204" pitchFamily="34" charset="0"/>
                <a:cs typeface="Arial" panose="020B0604020202020204" pitchFamily="34" charset="0"/>
              </a:rPr>
              <a:t>T</a:t>
            </a:r>
            <a:r>
              <a:rPr lang="en-US" sz="100" dirty="0">
                <a:solidFill>
                  <a:schemeClr val="tx1"/>
                </a:solidFill>
                <a:latin typeface="Arial" panose="020B0604020202020204" pitchFamily="34" charset="0"/>
                <a:cs typeface="Arial" panose="020B0604020202020204" pitchFamily="34" charset="0"/>
              </a:rPr>
              <a:t> </a:t>
            </a:r>
            <a:r>
              <a:rPr lang="en-US" sz="2000" dirty="0">
                <a:solidFill>
                  <a:schemeClr val="tx1"/>
                </a:solidFill>
                <a:latin typeface="Arial" panose="020B0604020202020204" pitchFamily="34" charset="0"/>
                <a:cs typeface="Arial" panose="020B0604020202020204" pitchFamily="34" charset="0"/>
              </a:rPr>
              <a:t>M</a:t>
            </a:r>
            <a:r>
              <a:rPr lang="en-US" sz="100" dirty="0">
                <a:solidFill>
                  <a:schemeClr val="tx1"/>
                </a:solidFill>
                <a:latin typeface="Arial" panose="020B0604020202020204" pitchFamily="34" charset="0"/>
                <a:cs typeface="Arial" panose="020B0604020202020204" pitchFamily="34" charset="0"/>
              </a:rPr>
              <a:t> </a:t>
            </a:r>
            <a:r>
              <a:rPr lang="en-US" sz="2000" dirty="0">
                <a:solidFill>
                  <a:schemeClr val="tx1"/>
                </a:solidFill>
                <a:latin typeface="Arial" panose="020B0604020202020204" pitchFamily="34" charset="0"/>
                <a:cs typeface="Arial" panose="020B0604020202020204" pitchFamily="34" charset="0"/>
              </a:rPr>
              <a:t>L document inside the main document</a:t>
            </a:r>
          </a:p>
          <a:p>
            <a:pPr lvl="1">
              <a:lnSpc>
                <a:spcPct val="100000"/>
              </a:lnSpc>
            </a:pPr>
            <a:r>
              <a:rPr lang="en-US" sz="2000" dirty="0">
                <a:solidFill>
                  <a:schemeClr val="tx1"/>
                </a:solidFill>
                <a:latin typeface="Arial" panose="020B0604020202020204" pitchFamily="34" charset="0"/>
                <a:cs typeface="Arial" panose="020B0604020202020204" pitchFamily="34" charset="0"/>
              </a:rPr>
              <a:t>A zero-pixel I</a:t>
            </a:r>
            <a:r>
              <a:rPr lang="en-US" sz="100" dirty="0">
                <a:solidFill>
                  <a:schemeClr val="tx1"/>
                </a:solidFill>
                <a:latin typeface="Arial" panose="020B0604020202020204" pitchFamily="34" charset="0"/>
                <a:cs typeface="Arial" panose="020B0604020202020204" pitchFamily="34" charset="0"/>
              </a:rPr>
              <a:t> </a:t>
            </a:r>
            <a:r>
              <a:rPr lang="en-US" sz="2000" dirty="0">
                <a:solidFill>
                  <a:schemeClr val="tx1"/>
                </a:solidFill>
                <a:latin typeface="Arial" panose="020B0604020202020204" pitchFamily="34" charset="0"/>
                <a:cs typeface="Arial" panose="020B0604020202020204" pitchFamily="34" charset="0"/>
              </a:rPr>
              <a:t>Frame is virtual invisible to the naked eye</a:t>
            </a:r>
          </a:p>
        </p:txBody>
      </p:sp>
      <p:sp>
        <p:nvSpPr>
          <p:cNvPr id="4"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5914302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US"/>
              <a:t>ISEC</a:t>
            </a:r>
          </a:p>
        </p:txBody>
      </p:sp>
      <p:sp>
        <p:nvSpPr>
          <p:cNvPr id="15363" name="Slide Number Placeholder 5"/>
          <p:cNvSpPr>
            <a:spLocks noGrp="1"/>
          </p:cNvSpPr>
          <p:nvPr>
            <p:ph type="sldNum"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BCEF7237-E0CD-4BAB-8462-837CDDC1CD2C}" type="slidenum">
              <a:rPr lang="en-US" altLang="en-US" sz="1400" smtClean="0"/>
              <a:pPr>
                <a:spcBef>
                  <a:spcPct val="0"/>
                </a:spcBef>
                <a:buFontTx/>
                <a:buNone/>
              </a:pPr>
              <a:t>4</a:t>
            </a:fld>
            <a:endParaRPr lang="en-US" altLang="en-US" sz="1400"/>
          </a:p>
        </p:txBody>
      </p:sp>
      <p:pic>
        <p:nvPicPr>
          <p:cNvPr id="1536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914400"/>
            <a:ext cx="7467600" cy="5021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8258170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Overflow Attacks</a:t>
            </a:r>
          </a:p>
        </p:txBody>
      </p:sp>
      <p:sp>
        <p:nvSpPr>
          <p:cNvPr id="3" name="Content Placeholder 2"/>
          <p:cNvSpPr>
            <a:spLocks noGrp="1"/>
          </p:cNvSpPr>
          <p:nvPr>
            <p:ph idx="1"/>
          </p:nvPr>
        </p:nvSpPr>
        <p:spPr>
          <a:xfrm>
            <a:off x="365125" y="1538818"/>
            <a:ext cx="8415338" cy="2231380"/>
          </a:xfrm>
        </p:spPr>
        <p:txBody>
          <a:bodyPr/>
          <a:lstStyle/>
          <a:p>
            <a:pPr>
              <a:lnSpc>
                <a:spcPct val="100000"/>
              </a:lnSpc>
            </a:pPr>
            <a:r>
              <a:rPr lang="en-US" dirty="0">
                <a:solidFill>
                  <a:schemeClr val="tx1"/>
                </a:solidFill>
                <a:latin typeface="Arial" panose="020B0604020202020204" pitchFamily="34" charset="0"/>
                <a:cs typeface="Arial" panose="020B0604020202020204" pitchFamily="34" charset="0"/>
              </a:rPr>
              <a:t>Overflow attacks</a:t>
            </a:r>
          </a:p>
          <a:p>
            <a:pPr lvl="1">
              <a:lnSpc>
                <a:spcPct val="100000"/>
              </a:lnSpc>
            </a:pPr>
            <a:r>
              <a:rPr lang="en-US" sz="2000" dirty="0">
                <a:solidFill>
                  <a:schemeClr val="tx1"/>
                </a:solidFill>
                <a:latin typeface="Arial" panose="020B0604020202020204" pitchFamily="34" charset="0"/>
                <a:cs typeface="Arial" panose="020B0604020202020204" pitchFamily="34" charset="0"/>
              </a:rPr>
              <a:t>Designed to “overflow” areas of memory with instructions from the attacker</a:t>
            </a:r>
          </a:p>
          <a:p>
            <a:pPr>
              <a:lnSpc>
                <a:spcPct val="100000"/>
              </a:lnSpc>
            </a:pPr>
            <a:r>
              <a:rPr lang="en-US" dirty="0">
                <a:solidFill>
                  <a:schemeClr val="tx1"/>
                </a:solidFill>
                <a:latin typeface="Arial" panose="020B0604020202020204" pitchFamily="34" charset="0"/>
                <a:cs typeface="Arial" panose="020B0604020202020204" pitchFamily="34" charset="0"/>
              </a:rPr>
              <a:t>Types of overflow attacks:</a:t>
            </a:r>
          </a:p>
          <a:p>
            <a:pPr lvl="1">
              <a:lnSpc>
                <a:spcPct val="100000"/>
              </a:lnSpc>
            </a:pPr>
            <a:r>
              <a:rPr lang="en-US" sz="2000" dirty="0">
                <a:solidFill>
                  <a:schemeClr val="tx1"/>
                </a:solidFill>
                <a:latin typeface="Arial" panose="020B0604020202020204" pitchFamily="34" charset="0"/>
                <a:cs typeface="Arial" panose="020B0604020202020204" pitchFamily="34" charset="0"/>
              </a:rPr>
              <a:t>Buffer overflow attacks</a:t>
            </a:r>
          </a:p>
          <a:p>
            <a:pPr lvl="1">
              <a:lnSpc>
                <a:spcPct val="100000"/>
              </a:lnSpc>
            </a:pPr>
            <a:r>
              <a:rPr lang="en-US" sz="2000" dirty="0">
                <a:solidFill>
                  <a:schemeClr val="tx1"/>
                </a:solidFill>
                <a:latin typeface="Arial" panose="020B0604020202020204" pitchFamily="34" charset="0"/>
                <a:cs typeface="Arial" panose="020B0604020202020204" pitchFamily="34" charset="0"/>
              </a:rPr>
              <a:t>Integer overflow attacks</a:t>
            </a:r>
          </a:p>
        </p:txBody>
      </p:sp>
      <p:sp>
        <p:nvSpPr>
          <p:cNvPr id="4"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93339083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Buffer Overflow (1 of 2)</a:t>
            </a:r>
          </a:p>
        </p:txBody>
      </p:sp>
      <p:sp>
        <p:nvSpPr>
          <p:cNvPr id="3" name="Content Placeholder 2"/>
          <p:cNvSpPr>
            <a:spLocks noGrp="1"/>
          </p:cNvSpPr>
          <p:nvPr>
            <p:ph idx="1"/>
          </p:nvPr>
        </p:nvSpPr>
        <p:spPr>
          <a:xfrm>
            <a:off x="365125" y="1538818"/>
            <a:ext cx="7940675" cy="2154436"/>
          </a:xfrm>
        </p:spPr>
        <p:txBody>
          <a:bodyPr/>
          <a:lstStyle/>
          <a:p>
            <a:pPr>
              <a:lnSpc>
                <a:spcPct val="100000"/>
              </a:lnSpc>
              <a:defRPr/>
            </a:pPr>
            <a:r>
              <a:rPr lang="en-US" dirty="0">
                <a:solidFill>
                  <a:schemeClr val="tx1"/>
                </a:solidFill>
                <a:latin typeface="Arial" panose="020B0604020202020204" pitchFamily="34" charset="0"/>
                <a:cs typeface="Arial" panose="020B0604020202020204" pitchFamily="34" charset="0"/>
              </a:rPr>
              <a:t>Buffer overflow attacks</a:t>
            </a:r>
          </a:p>
          <a:p>
            <a:pPr lvl="1">
              <a:lnSpc>
                <a:spcPct val="100000"/>
              </a:lnSpc>
              <a:defRPr/>
            </a:pPr>
            <a:r>
              <a:rPr lang="en-US" sz="2000" dirty="0">
                <a:solidFill>
                  <a:schemeClr val="tx1"/>
                </a:solidFill>
                <a:latin typeface="Arial" panose="020B0604020202020204" pitchFamily="34" charset="0"/>
                <a:cs typeface="Arial" panose="020B0604020202020204" pitchFamily="34" charset="0"/>
              </a:rPr>
              <a:t>Occur when a process attempts to store data in R</a:t>
            </a:r>
            <a:r>
              <a:rPr lang="en-US" sz="100" dirty="0">
                <a:solidFill>
                  <a:schemeClr val="tx1"/>
                </a:solidFill>
                <a:latin typeface="Arial" panose="020B0604020202020204" pitchFamily="34" charset="0"/>
                <a:cs typeface="Arial" panose="020B0604020202020204" pitchFamily="34" charset="0"/>
              </a:rPr>
              <a:t> </a:t>
            </a:r>
            <a:r>
              <a:rPr lang="en-US" sz="2000" dirty="0">
                <a:solidFill>
                  <a:schemeClr val="tx1"/>
                </a:solidFill>
                <a:latin typeface="Arial" panose="020B0604020202020204" pitchFamily="34" charset="0"/>
                <a:cs typeface="Arial" panose="020B0604020202020204" pitchFamily="34" charset="0"/>
              </a:rPr>
              <a:t>A</a:t>
            </a:r>
            <a:r>
              <a:rPr lang="en-US" sz="100" dirty="0">
                <a:solidFill>
                  <a:schemeClr val="tx1"/>
                </a:solidFill>
                <a:latin typeface="Arial" panose="020B0604020202020204" pitchFamily="34" charset="0"/>
                <a:cs typeface="Arial" panose="020B0604020202020204" pitchFamily="34" charset="0"/>
              </a:rPr>
              <a:t> </a:t>
            </a:r>
            <a:r>
              <a:rPr lang="en-US" sz="2000" dirty="0">
                <a:solidFill>
                  <a:schemeClr val="tx1"/>
                </a:solidFill>
                <a:latin typeface="Arial" panose="020B0604020202020204" pitchFamily="34" charset="0"/>
                <a:cs typeface="Arial" panose="020B0604020202020204" pitchFamily="34" charset="0"/>
              </a:rPr>
              <a:t>M beyond the boundaries of a fixed-length storage buffer</a:t>
            </a:r>
          </a:p>
          <a:p>
            <a:pPr lvl="1">
              <a:lnSpc>
                <a:spcPct val="100000"/>
              </a:lnSpc>
              <a:defRPr/>
            </a:pPr>
            <a:r>
              <a:rPr lang="en-US" sz="2000" dirty="0">
                <a:solidFill>
                  <a:schemeClr val="tx1"/>
                </a:solidFill>
                <a:latin typeface="Arial" panose="020B0604020202020204" pitchFamily="34" charset="0"/>
                <a:cs typeface="Arial" panose="020B0604020202020204" pitchFamily="34" charset="0"/>
              </a:rPr>
              <a:t>Extra data overflows into adjacent memory locations</a:t>
            </a:r>
          </a:p>
          <a:p>
            <a:pPr>
              <a:lnSpc>
                <a:spcPct val="100000"/>
              </a:lnSpc>
              <a:defRPr/>
            </a:pPr>
            <a:r>
              <a:rPr lang="en-US" dirty="0">
                <a:solidFill>
                  <a:schemeClr val="tx1"/>
                </a:solidFill>
                <a:latin typeface="Arial" panose="020B0604020202020204" pitchFamily="34" charset="0"/>
                <a:cs typeface="Arial" panose="020B0604020202020204" pitchFamily="34" charset="0"/>
              </a:rPr>
              <a:t>An attacker can overflow the buffer with a new address pointing to the attacker’s malware code</a:t>
            </a:r>
          </a:p>
        </p:txBody>
      </p:sp>
      <p:sp>
        <p:nvSpPr>
          <p:cNvPr id="4"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24213805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Buffer Overflow (2 of 2)</a:t>
            </a:r>
          </a:p>
        </p:txBody>
      </p:sp>
      <p:pic>
        <p:nvPicPr>
          <p:cNvPr id="6" name="Picture 5" descr="Figure 5-12 Buffer overflow attack. An illustration shows buffer overflow attack. In a normal process the order is as follows: program instructions; buffer storing integer data; buffer storing character data; return address pointer. From the return address pointer, the program jumps to address of next instruction at program instruction. In a buffer overflow process, the modified order is as follows: program instructions; buffer storing integer data; buffer storing character data; return address pointer; from the return address pointer the program jumps to the attacker malware. Malware is formed in the buffer storing character data; fill and overflow buffer then creates new pointer; and follows the same overflow process."/>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07912" y="1963944"/>
            <a:ext cx="6334576" cy="3180588"/>
          </a:xfrm>
          <a:prstGeom prst="rect">
            <a:avLst/>
          </a:prstGeom>
        </p:spPr>
      </p:pic>
      <p:sp>
        <p:nvSpPr>
          <p:cNvPr id="4"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415066108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Integer Overflow</a:t>
            </a:r>
          </a:p>
        </p:txBody>
      </p:sp>
      <p:sp>
        <p:nvSpPr>
          <p:cNvPr id="3" name="Content Placeholder 2"/>
          <p:cNvSpPr>
            <a:spLocks noGrp="1"/>
          </p:cNvSpPr>
          <p:nvPr>
            <p:ph idx="1"/>
          </p:nvPr>
        </p:nvSpPr>
        <p:spPr>
          <a:xfrm>
            <a:off x="365125" y="1538818"/>
            <a:ext cx="8415338" cy="4548938"/>
          </a:xfrm>
        </p:spPr>
        <p:txBody>
          <a:bodyPr/>
          <a:lstStyle/>
          <a:p>
            <a:pPr>
              <a:lnSpc>
                <a:spcPct val="100000"/>
              </a:lnSpc>
            </a:pPr>
            <a:r>
              <a:rPr lang="en-US" altLang="en-US" sz="1800" dirty="0">
                <a:solidFill>
                  <a:schemeClr val="tx1"/>
                </a:solidFill>
                <a:latin typeface="Arial" panose="020B0604020202020204" pitchFamily="34" charset="0"/>
                <a:cs typeface="Arial" panose="020B0604020202020204" pitchFamily="34" charset="0"/>
              </a:rPr>
              <a:t>An </a:t>
            </a:r>
            <a:r>
              <a:rPr lang="en-US" altLang="en-US" sz="1800" b="1" dirty="0">
                <a:solidFill>
                  <a:schemeClr val="tx1"/>
                </a:solidFill>
                <a:latin typeface="Arial" panose="020B0604020202020204" pitchFamily="34" charset="0"/>
                <a:cs typeface="Arial" panose="020B0604020202020204" pitchFamily="34" charset="0"/>
              </a:rPr>
              <a:t>integer overflow </a:t>
            </a:r>
            <a:r>
              <a:rPr lang="en-US" altLang="en-US" sz="1800" dirty="0">
                <a:solidFill>
                  <a:schemeClr val="tx1"/>
                </a:solidFill>
                <a:latin typeface="Arial" panose="020B0604020202020204" pitchFamily="34" charset="0"/>
                <a:cs typeface="Arial" panose="020B0604020202020204" pitchFamily="34" charset="0"/>
              </a:rPr>
              <a:t>is the condition that occurs when the result of an arithmetic operation exceeds the maximum size of the integer type used to store it</a:t>
            </a:r>
          </a:p>
          <a:p>
            <a:pPr>
              <a:lnSpc>
                <a:spcPct val="100000"/>
              </a:lnSpc>
            </a:pPr>
            <a:r>
              <a:rPr lang="en-US" altLang="en-US" sz="1800" dirty="0">
                <a:solidFill>
                  <a:schemeClr val="tx1"/>
                </a:solidFill>
                <a:latin typeface="Arial" panose="020B0604020202020204" pitchFamily="34" charset="0"/>
                <a:cs typeface="Arial" panose="020B0604020202020204" pitchFamily="34" charset="0"/>
              </a:rPr>
              <a:t>In an </a:t>
            </a:r>
            <a:r>
              <a:rPr lang="en-US" altLang="en-US" sz="1800" b="1" dirty="0">
                <a:solidFill>
                  <a:schemeClr val="tx1"/>
                </a:solidFill>
                <a:latin typeface="Arial" panose="020B0604020202020204" pitchFamily="34" charset="0"/>
                <a:cs typeface="Arial" panose="020B0604020202020204" pitchFamily="34" charset="0"/>
              </a:rPr>
              <a:t>integer overflow attack</a:t>
            </a:r>
            <a:r>
              <a:rPr lang="en-US" altLang="en-US" sz="1800" dirty="0">
                <a:solidFill>
                  <a:schemeClr val="tx1"/>
                </a:solidFill>
                <a:latin typeface="Arial" panose="020B0604020202020204" pitchFamily="34" charset="0"/>
                <a:cs typeface="Arial" panose="020B0604020202020204" pitchFamily="34" charset="0"/>
              </a:rPr>
              <a:t>:</a:t>
            </a:r>
          </a:p>
          <a:p>
            <a:pPr lvl="1">
              <a:lnSpc>
                <a:spcPct val="100000"/>
              </a:lnSpc>
            </a:pPr>
            <a:r>
              <a:rPr lang="en-US" altLang="en-US" dirty="0">
                <a:solidFill>
                  <a:schemeClr val="tx1"/>
                </a:solidFill>
                <a:latin typeface="Arial" panose="020B0604020202020204" pitchFamily="34" charset="0"/>
                <a:cs typeface="Arial" panose="020B0604020202020204" pitchFamily="34" charset="0"/>
              </a:rPr>
              <a:t>An attacker changes the value of a variable to something outside the range that the programmer had intended by using an integer overflow</a:t>
            </a:r>
          </a:p>
          <a:p>
            <a:pPr>
              <a:lnSpc>
                <a:spcPct val="100000"/>
              </a:lnSpc>
            </a:pPr>
            <a:r>
              <a:rPr lang="en-US" altLang="en-US" sz="1800" dirty="0">
                <a:solidFill>
                  <a:schemeClr val="tx1"/>
                </a:solidFill>
                <a:latin typeface="Arial" panose="020B0604020202020204" pitchFamily="34" charset="0"/>
                <a:cs typeface="Arial" panose="020B0604020202020204" pitchFamily="34" charset="0"/>
              </a:rPr>
              <a:t>This type of attack could be used in the following  situations:</a:t>
            </a:r>
          </a:p>
          <a:p>
            <a:pPr lvl="1">
              <a:lnSpc>
                <a:spcPct val="100000"/>
              </a:lnSpc>
            </a:pPr>
            <a:r>
              <a:rPr lang="en-US" altLang="en-US" dirty="0">
                <a:solidFill>
                  <a:schemeClr val="tx1"/>
                </a:solidFill>
                <a:latin typeface="Arial" panose="020B0604020202020204" pitchFamily="34" charset="0"/>
                <a:cs typeface="Arial" panose="020B0604020202020204" pitchFamily="34" charset="0"/>
              </a:rPr>
              <a:t>An attacker could use an integer overflow attack to create a buffer overflow situation</a:t>
            </a:r>
          </a:p>
          <a:p>
            <a:pPr lvl="1">
              <a:lnSpc>
                <a:spcPct val="100000"/>
              </a:lnSpc>
            </a:pPr>
            <a:r>
              <a:rPr lang="en-US" altLang="en-US" dirty="0">
                <a:solidFill>
                  <a:schemeClr val="tx1"/>
                </a:solidFill>
                <a:latin typeface="Arial" panose="020B0604020202020204" pitchFamily="34" charset="0"/>
                <a:cs typeface="Arial" panose="020B0604020202020204" pitchFamily="34" charset="0"/>
              </a:rPr>
              <a:t>A program that calculates the total cost of items purchased would use the number of units sold times the cost per unit. If an integer overflow were introduced, it could result in a negative value and a resulting negative total cost</a:t>
            </a:r>
          </a:p>
          <a:p>
            <a:pPr lvl="1">
              <a:lnSpc>
                <a:spcPct val="100000"/>
              </a:lnSpc>
            </a:pPr>
            <a:r>
              <a:rPr lang="en-US" altLang="en-US" dirty="0">
                <a:solidFill>
                  <a:schemeClr val="tx1"/>
                </a:solidFill>
                <a:latin typeface="Arial" panose="020B0604020202020204" pitchFamily="34" charset="0"/>
                <a:cs typeface="Arial" panose="020B0604020202020204" pitchFamily="34" charset="0"/>
              </a:rPr>
              <a:t>A large positive value in a bank transfer could be wrapped around by an integer overflow attack to become a negative value</a:t>
            </a:r>
          </a:p>
          <a:p>
            <a:pPr lvl="2">
              <a:lnSpc>
                <a:spcPct val="100000"/>
              </a:lnSpc>
            </a:pPr>
            <a:r>
              <a:rPr lang="en-US" altLang="en-US" sz="1800" dirty="0">
                <a:solidFill>
                  <a:schemeClr val="tx1"/>
                </a:solidFill>
                <a:latin typeface="Arial" panose="020B0604020202020204" pitchFamily="34" charset="0"/>
                <a:cs typeface="Arial" panose="020B0604020202020204" pitchFamily="34" charset="0"/>
              </a:rPr>
              <a:t>Could reverse flow of money</a:t>
            </a:r>
            <a:endParaRPr lang="en-US" sz="1800" dirty="0">
              <a:solidFill>
                <a:schemeClr val="tx1"/>
              </a:solidFill>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19441629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Advertising Attacks</a:t>
            </a:r>
          </a:p>
        </p:txBody>
      </p:sp>
      <p:sp>
        <p:nvSpPr>
          <p:cNvPr id="3" name="Content Placeholder 2"/>
          <p:cNvSpPr>
            <a:spLocks noGrp="1"/>
          </p:cNvSpPr>
          <p:nvPr>
            <p:ph idx="1"/>
          </p:nvPr>
        </p:nvSpPr>
        <p:spPr>
          <a:xfrm>
            <a:off x="365125" y="1538818"/>
            <a:ext cx="8415338" cy="1538883"/>
          </a:xfrm>
        </p:spPr>
        <p:txBody>
          <a:bodyPr/>
          <a:lstStyle/>
          <a:p>
            <a:pPr>
              <a:lnSpc>
                <a:spcPct val="100000"/>
              </a:lnSpc>
            </a:pPr>
            <a:r>
              <a:rPr lang="en-US" dirty="0">
                <a:solidFill>
                  <a:schemeClr val="tx1"/>
                </a:solidFill>
                <a:latin typeface="Arial" panose="020B0604020202020204" pitchFamily="34" charset="0"/>
                <a:cs typeface="Arial" panose="020B0604020202020204" pitchFamily="34" charset="0"/>
              </a:rPr>
              <a:t>Several attacks attempt to use ads or manipulate the advertising system</a:t>
            </a:r>
          </a:p>
          <a:p>
            <a:pPr>
              <a:lnSpc>
                <a:spcPct val="100000"/>
              </a:lnSpc>
            </a:pPr>
            <a:r>
              <a:rPr lang="en-US" dirty="0">
                <a:solidFill>
                  <a:schemeClr val="tx1"/>
                </a:solidFill>
                <a:latin typeface="Arial" panose="020B0604020202020204" pitchFamily="34" charset="0"/>
                <a:cs typeface="Arial" panose="020B0604020202020204" pitchFamily="34" charset="0"/>
              </a:rPr>
              <a:t>Two of the most common:</a:t>
            </a:r>
          </a:p>
          <a:p>
            <a:pPr lvl="1">
              <a:lnSpc>
                <a:spcPct val="100000"/>
              </a:lnSpc>
            </a:pPr>
            <a:r>
              <a:rPr lang="en-US" sz="2000" dirty="0">
                <a:solidFill>
                  <a:schemeClr val="tx1"/>
                </a:solidFill>
                <a:latin typeface="Arial" panose="020B0604020202020204" pitchFamily="34" charset="0"/>
                <a:cs typeface="Arial" panose="020B0604020202020204" pitchFamily="34" charset="0"/>
              </a:rPr>
              <a:t>Malvertising</a:t>
            </a:r>
          </a:p>
          <a:p>
            <a:pPr lvl="1">
              <a:lnSpc>
                <a:spcPct val="100000"/>
              </a:lnSpc>
            </a:pPr>
            <a:r>
              <a:rPr lang="en-US" sz="2000" dirty="0">
                <a:solidFill>
                  <a:schemeClr val="tx1"/>
                </a:solidFill>
                <a:latin typeface="Arial" panose="020B0604020202020204" pitchFamily="34" charset="0"/>
                <a:cs typeface="Arial" panose="020B0604020202020204" pitchFamily="34" charset="0"/>
              </a:rPr>
              <a:t>Ad fraud</a:t>
            </a:r>
          </a:p>
        </p:txBody>
      </p:sp>
      <p:sp>
        <p:nvSpPr>
          <p:cNvPr id="4"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48318577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Malvertising</a:t>
            </a:r>
          </a:p>
        </p:txBody>
      </p:sp>
      <p:sp>
        <p:nvSpPr>
          <p:cNvPr id="3" name="Content Placeholder 2"/>
          <p:cNvSpPr>
            <a:spLocks noGrp="1"/>
          </p:cNvSpPr>
          <p:nvPr>
            <p:ph idx="1"/>
          </p:nvPr>
        </p:nvSpPr>
        <p:spPr>
          <a:xfrm>
            <a:off x="365125" y="1538818"/>
            <a:ext cx="8415338" cy="4308872"/>
          </a:xfrm>
        </p:spPr>
        <p:txBody>
          <a:bodyPr/>
          <a:lstStyle/>
          <a:p>
            <a:pPr>
              <a:lnSpc>
                <a:spcPct val="100000"/>
              </a:lnSpc>
            </a:pPr>
            <a:r>
              <a:rPr lang="en-US" dirty="0">
                <a:solidFill>
                  <a:schemeClr val="tx1"/>
                </a:solidFill>
                <a:latin typeface="Arial" panose="020B0604020202020204" pitchFamily="34" charset="0"/>
                <a:cs typeface="Arial" panose="020B0604020202020204" pitchFamily="34" charset="0"/>
              </a:rPr>
              <a:t>Threat actors use third-party advertising networks to distribute malware to unsuspecting users who visit a well-known site</a:t>
            </a:r>
          </a:p>
          <a:p>
            <a:pPr lvl="1">
              <a:lnSpc>
                <a:spcPct val="100000"/>
              </a:lnSpc>
            </a:pPr>
            <a:r>
              <a:rPr lang="en-US" sz="2000" dirty="0">
                <a:solidFill>
                  <a:schemeClr val="tx1"/>
                </a:solidFill>
                <a:latin typeface="Arial" panose="020B0604020202020204" pitchFamily="34" charset="0"/>
                <a:cs typeface="Arial" panose="020B0604020202020204" pitchFamily="34" charset="0"/>
              </a:rPr>
              <a:t>Known as malvertising or a poisoned ad attack</a:t>
            </a:r>
          </a:p>
          <a:p>
            <a:pPr>
              <a:lnSpc>
                <a:spcPct val="100000"/>
              </a:lnSpc>
            </a:pPr>
            <a:r>
              <a:rPr lang="en-US" dirty="0">
                <a:solidFill>
                  <a:schemeClr val="tx1"/>
                </a:solidFill>
                <a:latin typeface="Arial" panose="020B0604020202020204" pitchFamily="34" charset="0"/>
                <a:cs typeface="Arial" panose="020B0604020202020204" pitchFamily="34" charset="0"/>
              </a:rPr>
              <a:t>An ad that contains malware redirects visitors who receive it to the attacker’s webpage that then downloads Trojans and ransomware onto the user’s computer</a:t>
            </a:r>
          </a:p>
          <a:p>
            <a:pPr>
              <a:lnSpc>
                <a:spcPct val="100000"/>
              </a:lnSpc>
            </a:pPr>
            <a:r>
              <a:rPr lang="en-US" dirty="0">
                <a:solidFill>
                  <a:schemeClr val="tx1"/>
                </a:solidFill>
                <a:latin typeface="Arial" panose="020B0604020202020204" pitchFamily="34" charset="0"/>
                <a:cs typeface="Arial" panose="020B0604020202020204" pitchFamily="34" charset="0"/>
              </a:rPr>
              <a:t>Preventing malvertising is difficult</a:t>
            </a:r>
          </a:p>
          <a:p>
            <a:pPr lvl="1">
              <a:lnSpc>
                <a:spcPct val="100000"/>
              </a:lnSpc>
            </a:pPr>
            <a:r>
              <a:rPr lang="en-US" sz="2000" dirty="0">
                <a:solidFill>
                  <a:schemeClr val="tx1"/>
                </a:solidFill>
                <a:latin typeface="Arial" panose="020B0604020202020204" pitchFamily="34" charset="0"/>
                <a:cs typeface="Arial" panose="020B0604020202020204" pitchFamily="34" charset="0"/>
              </a:rPr>
              <a:t>Website operators are unaware of the types of ads that are being displayed </a:t>
            </a:r>
          </a:p>
          <a:p>
            <a:pPr lvl="1">
              <a:lnSpc>
                <a:spcPct val="100000"/>
              </a:lnSpc>
            </a:pPr>
            <a:r>
              <a:rPr lang="en-US" sz="2000" dirty="0">
                <a:solidFill>
                  <a:schemeClr val="tx1"/>
                </a:solidFill>
                <a:latin typeface="Arial" panose="020B0604020202020204" pitchFamily="34" charset="0"/>
                <a:cs typeface="Arial" panose="020B0604020202020204" pitchFamily="34" charset="0"/>
              </a:rPr>
              <a:t>Users have a false sense of security going to a “mainstream” website</a:t>
            </a:r>
          </a:p>
          <a:p>
            <a:pPr lvl="1">
              <a:lnSpc>
                <a:spcPct val="100000"/>
              </a:lnSpc>
            </a:pPr>
            <a:r>
              <a:rPr lang="en-US" sz="2000" dirty="0">
                <a:solidFill>
                  <a:schemeClr val="tx1"/>
                </a:solidFill>
                <a:latin typeface="Arial" panose="020B0604020202020204" pitchFamily="34" charset="0"/>
                <a:cs typeface="Arial" panose="020B0604020202020204" pitchFamily="34" charset="0"/>
              </a:rPr>
              <a:t>Turning off ads that support plug-ins such as Adobe Flash often disrupts the user’s web experience</a:t>
            </a:r>
          </a:p>
        </p:txBody>
      </p:sp>
      <p:sp>
        <p:nvSpPr>
          <p:cNvPr id="4"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1889276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Ad Fraud</a:t>
            </a:r>
          </a:p>
        </p:txBody>
      </p:sp>
      <p:sp>
        <p:nvSpPr>
          <p:cNvPr id="3" name="Content Placeholder 2"/>
          <p:cNvSpPr>
            <a:spLocks noGrp="1"/>
          </p:cNvSpPr>
          <p:nvPr>
            <p:ph idx="1"/>
          </p:nvPr>
        </p:nvSpPr>
        <p:spPr>
          <a:xfrm>
            <a:off x="365125" y="1538818"/>
            <a:ext cx="8415338" cy="1769715"/>
          </a:xfrm>
        </p:spPr>
        <p:txBody>
          <a:bodyPr/>
          <a:lstStyle/>
          <a:p>
            <a:pPr>
              <a:lnSpc>
                <a:spcPct val="100000"/>
              </a:lnSpc>
            </a:pPr>
            <a:r>
              <a:rPr lang="en-US" dirty="0">
                <a:solidFill>
                  <a:schemeClr val="tx1"/>
                </a:solidFill>
                <a:latin typeface="Arial" panose="020B0604020202020204" pitchFamily="34" charset="0"/>
                <a:cs typeface="Arial" panose="020B0604020202020204" pitchFamily="34" charset="0"/>
              </a:rPr>
              <a:t>Threat actors manipulate pre-roll ads to earn ad revenue that is directed back to them</a:t>
            </a:r>
          </a:p>
          <a:p>
            <a:pPr>
              <a:lnSpc>
                <a:spcPct val="100000"/>
              </a:lnSpc>
            </a:pPr>
            <a:r>
              <a:rPr lang="en-US" dirty="0">
                <a:solidFill>
                  <a:schemeClr val="tx1"/>
                </a:solidFill>
                <a:latin typeface="Arial" panose="020B0604020202020204" pitchFamily="34" charset="0"/>
                <a:cs typeface="Arial" panose="020B0604020202020204" pitchFamily="34" charset="0"/>
              </a:rPr>
              <a:t>Attackers have created a “robo-browser” called Methbot</a:t>
            </a:r>
          </a:p>
          <a:p>
            <a:pPr lvl="1">
              <a:lnSpc>
                <a:spcPct val="100000"/>
              </a:lnSpc>
            </a:pPr>
            <a:r>
              <a:rPr lang="en-US" sz="2000" dirty="0">
                <a:solidFill>
                  <a:schemeClr val="tx1"/>
                </a:solidFill>
                <a:latin typeface="Arial" panose="020B0604020202020204" pitchFamily="34" charset="0"/>
                <a:cs typeface="Arial" panose="020B0604020202020204" pitchFamily="34" charset="0"/>
              </a:rPr>
              <a:t>That spoofs all the necessary interacted needed to initiate, carry out, and complete ad auctions</a:t>
            </a:r>
          </a:p>
        </p:txBody>
      </p:sp>
      <p:sp>
        <p:nvSpPr>
          <p:cNvPr id="4"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29430232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Browser Vulnerabilities</a:t>
            </a:r>
          </a:p>
        </p:txBody>
      </p:sp>
      <p:sp>
        <p:nvSpPr>
          <p:cNvPr id="3" name="Content Placeholder 2"/>
          <p:cNvSpPr>
            <a:spLocks noGrp="1"/>
          </p:cNvSpPr>
          <p:nvPr>
            <p:ph idx="1"/>
          </p:nvPr>
        </p:nvSpPr>
        <p:spPr>
          <a:xfrm>
            <a:off x="365125" y="1538818"/>
            <a:ext cx="8093075" cy="2231380"/>
          </a:xfrm>
        </p:spPr>
        <p:txBody>
          <a:bodyPr/>
          <a:lstStyle/>
          <a:p>
            <a:pPr>
              <a:lnSpc>
                <a:spcPct val="100000"/>
              </a:lnSpc>
            </a:pPr>
            <a:r>
              <a:rPr lang="en-US" dirty="0">
                <a:solidFill>
                  <a:schemeClr val="tx1"/>
                </a:solidFill>
                <a:latin typeface="Arial" panose="020B0604020202020204" pitchFamily="34" charset="0"/>
                <a:cs typeface="Arial" panose="020B0604020202020204" pitchFamily="34" charset="0"/>
              </a:rPr>
              <a:t>Web browser additions have introduced vulnerabilities in browsers that access servers</a:t>
            </a:r>
          </a:p>
          <a:p>
            <a:pPr>
              <a:lnSpc>
                <a:spcPct val="100000"/>
              </a:lnSpc>
            </a:pPr>
            <a:r>
              <a:rPr lang="en-US" dirty="0">
                <a:solidFill>
                  <a:schemeClr val="tx1"/>
                </a:solidFill>
                <a:latin typeface="Arial" panose="020B0604020202020204" pitchFamily="34" charset="0"/>
                <a:cs typeface="Arial" panose="020B0604020202020204" pitchFamily="34" charset="0"/>
              </a:rPr>
              <a:t>These additions are:</a:t>
            </a:r>
          </a:p>
          <a:p>
            <a:pPr lvl="1">
              <a:lnSpc>
                <a:spcPct val="100000"/>
              </a:lnSpc>
            </a:pPr>
            <a:r>
              <a:rPr lang="en-US" sz="2000" dirty="0">
                <a:solidFill>
                  <a:schemeClr val="tx1"/>
                </a:solidFill>
                <a:latin typeface="Arial" panose="020B0604020202020204" pitchFamily="34" charset="0"/>
                <a:cs typeface="Arial" panose="020B0604020202020204" pitchFamily="34" charset="0"/>
              </a:rPr>
              <a:t>Extensions</a:t>
            </a:r>
          </a:p>
          <a:p>
            <a:pPr lvl="1">
              <a:lnSpc>
                <a:spcPct val="100000"/>
              </a:lnSpc>
            </a:pPr>
            <a:r>
              <a:rPr lang="en-US" sz="2000" dirty="0">
                <a:solidFill>
                  <a:schemeClr val="tx1"/>
                </a:solidFill>
                <a:latin typeface="Arial" panose="020B0604020202020204" pitchFamily="34" charset="0"/>
                <a:cs typeface="Arial" panose="020B0604020202020204" pitchFamily="34" charset="0"/>
              </a:rPr>
              <a:t>Plug-ins</a:t>
            </a:r>
          </a:p>
          <a:p>
            <a:pPr lvl="1">
              <a:lnSpc>
                <a:spcPct val="100000"/>
              </a:lnSpc>
            </a:pPr>
            <a:r>
              <a:rPr lang="en-US" sz="2000" dirty="0">
                <a:solidFill>
                  <a:schemeClr val="tx1"/>
                </a:solidFill>
                <a:latin typeface="Arial" panose="020B0604020202020204" pitchFamily="34" charset="0"/>
                <a:cs typeface="Arial" panose="020B0604020202020204" pitchFamily="34" charset="0"/>
              </a:rPr>
              <a:t>Add-ons</a:t>
            </a:r>
          </a:p>
        </p:txBody>
      </p:sp>
      <p:sp>
        <p:nvSpPr>
          <p:cNvPr id="4"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76899118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Scripting Code</a:t>
            </a:r>
          </a:p>
        </p:txBody>
      </p:sp>
      <p:sp>
        <p:nvSpPr>
          <p:cNvPr id="3" name="Content Placeholder 2"/>
          <p:cNvSpPr>
            <a:spLocks noGrp="1"/>
          </p:cNvSpPr>
          <p:nvPr>
            <p:ph idx="1"/>
          </p:nvPr>
        </p:nvSpPr>
        <p:spPr>
          <a:xfrm>
            <a:off x="365125" y="1538818"/>
            <a:ext cx="8415338" cy="3770263"/>
          </a:xfrm>
        </p:spPr>
        <p:txBody>
          <a:bodyPr/>
          <a:lstStyle/>
          <a:p>
            <a:pPr>
              <a:lnSpc>
                <a:spcPct val="100000"/>
              </a:lnSpc>
            </a:pPr>
            <a:r>
              <a:rPr lang="en-US" dirty="0">
                <a:solidFill>
                  <a:schemeClr val="tx1"/>
                </a:solidFill>
                <a:latin typeface="Arial" panose="020B0604020202020204" pitchFamily="34" charset="0"/>
                <a:cs typeface="Arial" panose="020B0604020202020204" pitchFamily="34" charset="0"/>
              </a:rPr>
              <a:t>Adding dynamic content</a:t>
            </a:r>
          </a:p>
          <a:p>
            <a:pPr lvl="1">
              <a:lnSpc>
                <a:spcPct val="100000"/>
              </a:lnSpc>
            </a:pPr>
            <a:r>
              <a:rPr lang="en-US" sz="2000" dirty="0">
                <a:solidFill>
                  <a:schemeClr val="tx1"/>
                </a:solidFill>
                <a:latin typeface="Arial" panose="020B0604020202020204" pitchFamily="34" charset="0"/>
                <a:cs typeface="Arial" panose="020B0604020202020204" pitchFamily="34" charset="0"/>
              </a:rPr>
              <a:t>Web server downloads a “script” or series of instructions in the form of computer code that commands the browser to perform specific actions</a:t>
            </a:r>
          </a:p>
          <a:p>
            <a:pPr>
              <a:lnSpc>
                <a:spcPct val="100000"/>
              </a:lnSpc>
            </a:pPr>
            <a:r>
              <a:rPr lang="en-US" dirty="0">
                <a:solidFill>
                  <a:schemeClr val="tx1"/>
                </a:solidFill>
                <a:latin typeface="Arial" panose="020B0604020202020204" pitchFamily="34" charset="0"/>
                <a:cs typeface="Arial" panose="020B0604020202020204" pitchFamily="34" charset="0"/>
              </a:rPr>
              <a:t>JavaScript is the most popular scripting code</a:t>
            </a:r>
          </a:p>
          <a:p>
            <a:pPr lvl="1">
              <a:lnSpc>
                <a:spcPct val="100000"/>
              </a:lnSpc>
            </a:pPr>
            <a:r>
              <a:rPr lang="en-US" sz="2000" dirty="0">
                <a:solidFill>
                  <a:schemeClr val="tx1"/>
                </a:solidFill>
                <a:latin typeface="Arial" panose="020B0604020202020204" pitchFamily="34" charset="0"/>
                <a:cs typeface="Arial" panose="020B0604020202020204" pitchFamily="34" charset="0"/>
              </a:rPr>
              <a:t>JavaScript instructions are embedded inside H</a:t>
            </a:r>
            <a:r>
              <a:rPr lang="en-US" sz="100" dirty="0">
                <a:solidFill>
                  <a:schemeClr val="tx1"/>
                </a:solidFill>
                <a:latin typeface="Arial" panose="020B0604020202020204" pitchFamily="34" charset="0"/>
                <a:cs typeface="Arial" panose="020B0604020202020204" pitchFamily="34" charset="0"/>
              </a:rPr>
              <a:t> </a:t>
            </a:r>
            <a:r>
              <a:rPr lang="en-US" sz="2000" dirty="0">
                <a:solidFill>
                  <a:schemeClr val="tx1"/>
                </a:solidFill>
                <a:latin typeface="Arial" panose="020B0604020202020204" pitchFamily="34" charset="0"/>
                <a:cs typeface="Arial" panose="020B0604020202020204" pitchFamily="34" charset="0"/>
              </a:rPr>
              <a:t>T</a:t>
            </a:r>
            <a:r>
              <a:rPr lang="en-US" sz="100" dirty="0">
                <a:solidFill>
                  <a:schemeClr val="tx1"/>
                </a:solidFill>
                <a:latin typeface="Arial" panose="020B0604020202020204" pitchFamily="34" charset="0"/>
                <a:cs typeface="Arial" panose="020B0604020202020204" pitchFamily="34" charset="0"/>
              </a:rPr>
              <a:t> </a:t>
            </a:r>
            <a:r>
              <a:rPr lang="en-US" sz="2000" dirty="0">
                <a:solidFill>
                  <a:schemeClr val="tx1"/>
                </a:solidFill>
                <a:latin typeface="Arial" panose="020B0604020202020204" pitchFamily="34" charset="0"/>
                <a:cs typeface="Arial" panose="020B0604020202020204" pitchFamily="34" charset="0"/>
              </a:rPr>
              <a:t>M</a:t>
            </a:r>
            <a:r>
              <a:rPr lang="en-US" sz="100" dirty="0">
                <a:solidFill>
                  <a:schemeClr val="tx1"/>
                </a:solidFill>
                <a:latin typeface="Arial" panose="020B0604020202020204" pitchFamily="34" charset="0"/>
                <a:cs typeface="Arial" panose="020B0604020202020204" pitchFamily="34" charset="0"/>
              </a:rPr>
              <a:t> </a:t>
            </a:r>
            <a:r>
              <a:rPr lang="en-US" sz="2000" dirty="0">
                <a:solidFill>
                  <a:schemeClr val="tx1"/>
                </a:solidFill>
                <a:latin typeface="Arial" panose="020B0604020202020204" pitchFamily="34" charset="0"/>
                <a:cs typeface="Arial" panose="020B0604020202020204" pitchFamily="34" charset="0"/>
              </a:rPr>
              <a:t>L documents</a:t>
            </a:r>
          </a:p>
          <a:p>
            <a:pPr>
              <a:lnSpc>
                <a:spcPct val="100000"/>
              </a:lnSpc>
            </a:pPr>
            <a:r>
              <a:rPr lang="en-US" dirty="0">
                <a:solidFill>
                  <a:schemeClr val="tx1"/>
                </a:solidFill>
                <a:latin typeface="Arial" panose="020B0604020202020204" pitchFamily="34" charset="0"/>
                <a:cs typeface="Arial" panose="020B0604020202020204" pitchFamily="34" charset="0"/>
              </a:rPr>
              <a:t>There are different defense mechanisms intended to prevent JavaScript programs from causing serious harm</a:t>
            </a:r>
          </a:p>
          <a:p>
            <a:pPr>
              <a:lnSpc>
                <a:spcPct val="100000"/>
              </a:lnSpc>
            </a:pPr>
            <a:r>
              <a:rPr lang="en-US" dirty="0">
                <a:solidFill>
                  <a:schemeClr val="tx1"/>
                </a:solidFill>
                <a:latin typeface="Arial" panose="020B0604020202020204" pitchFamily="34" charset="0"/>
                <a:cs typeface="Arial" panose="020B0604020202020204" pitchFamily="34" charset="0"/>
              </a:rPr>
              <a:t>However, there are security concerns</a:t>
            </a:r>
          </a:p>
          <a:p>
            <a:pPr lvl="1">
              <a:lnSpc>
                <a:spcPct val="100000"/>
              </a:lnSpc>
            </a:pPr>
            <a:r>
              <a:rPr lang="en-US" sz="2000" dirty="0">
                <a:solidFill>
                  <a:schemeClr val="tx1"/>
                </a:solidFill>
                <a:latin typeface="Arial" panose="020B0604020202020204" pitchFamily="34" charset="0"/>
                <a:cs typeface="Arial" panose="020B0604020202020204" pitchFamily="34" charset="0"/>
              </a:rPr>
              <a:t>A malicious JavaScript program could capture and remotely transmit user information without the user’s knowledge or authorization</a:t>
            </a:r>
          </a:p>
        </p:txBody>
      </p:sp>
      <p:sp>
        <p:nvSpPr>
          <p:cNvPr id="4"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87531646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Extensions</a:t>
            </a:r>
          </a:p>
        </p:txBody>
      </p:sp>
      <p:sp>
        <p:nvSpPr>
          <p:cNvPr id="3" name="Content Placeholder 2"/>
          <p:cNvSpPr>
            <a:spLocks noGrp="1"/>
          </p:cNvSpPr>
          <p:nvPr>
            <p:ph idx="1"/>
          </p:nvPr>
        </p:nvSpPr>
        <p:spPr>
          <a:xfrm>
            <a:off x="365125" y="1538818"/>
            <a:ext cx="8245475" cy="2693045"/>
          </a:xfrm>
        </p:spPr>
        <p:txBody>
          <a:bodyPr/>
          <a:lstStyle/>
          <a:p>
            <a:pPr>
              <a:lnSpc>
                <a:spcPct val="100000"/>
              </a:lnSpc>
            </a:pPr>
            <a:r>
              <a:rPr lang="en-US" dirty="0">
                <a:solidFill>
                  <a:schemeClr val="tx1"/>
                </a:solidFill>
                <a:latin typeface="Arial" panose="020B0604020202020204" pitchFamily="34" charset="0"/>
                <a:cs typeface="Arial" panose="020B0604020202020204" pitchFamily="34" charset="0"/>
              </a:rPr>
              <a:t>Extensions expand the normal capabilities of a web browser</a:t>
            </a:r>
          </a:p>
          <a:p>
            <a:pPr lvl="1">
              <a:lnSpc>
                <a:spcPct val="100000"/>
              </a:lnSpc>
            </a:pPr>
            <a:r>
              <a:rPr lang="en-US" sz="2000" dirty="0">
                <a:solidFill>
                  <a:schemeClr val="tx1"/>
                </a:solidFill>
                <a:latin typeface="Arial" panose="020B0604020202020204" pitchFamily="34" charset="0"/>
                <a:cs typeface="Arial" panose="020B0604020202020204" pitchFamily="34" charset="0"/>
              </a:rPr>
              <a:t>For a specific webpage</a:t>
            </a:r>
          </a:p>
          <a:p>
            <a:pPr>
              <a:lnSpc>
                <a:spcPct val="100000"/>
              </a:lnSpc>
            </a:pPr>
            <a:r>
              <a:rPr lang="en-US" dirty="0">
                <a:solidFill>
                  <a:schemeClr val="tx1"/>
                </a:solidFill>
                <a:latin typeface="Arial" panose="020B0604020202020204" pitchFamily="34" charset="0"/>
                <a:cs typeface="Arial" panose="020B0604020202020204" pitchFamily="34" charset="0"/>
              </a:rPr>
              <a:t>Most extensions are written in JavaScript</a:t>
            </a:r>
          </a:p>
          <a:p>
            <a:pPr lvl="1">
              <a:lnSpc>
                <a:spcPct val="100000"/>
              </a:lnSpc>
            </a:pPr>
            <a:r>
              <a:rPr lang="en-US" sz="2000" dirty="0">
                <a:solidFill>
                  <a:schemeClr val="tx1"/>
                </a:solidFill>
                <a:latin typeface="Arial" panose="020B0604020202020204" pitchFamily="34" charset="0"/>
                <a:cs typeface="Arial" panose="020B0604020202020204" pitchFamily="34" charset="0"/>
              </a:rPr>
              <a:t>So that the browser can support dynamic actions</a:t>
            </a:r>
          </a:p>
          <a:p>
            <a:pPr>
              <a:lnSpc>
                <a:spcPct val="100000"/>
              </a:lnSpc>
            </a:pPr>
            <a:r>
              <a:rPr lang="en-US" dirty="0">
                <a:solidFill>
                  <a:schemeClr val="tx1"/>
                </a:solidFill>
                <a:latin typeface="Arial" panose="020B0604020202020204" pitchFamily="34" charset="0"/>
                <a:cs typeface="Arial" panose="020B0604020202020204" pitchFamily="34" charset="0"/>
              </a:rPr>
              <a:t>Extensions are browser dependent</a:t>
            </a:r>
          </a:p>
          <a:p>
            <a:pPr lvl="1">
              <a:lnSpc>
                <a:spcPct val="100000"/>
              </a:lnSpc>
            </a:pPr>
            <a:r>
              <a:rPr lang="en-US" sz="2000" dirty="0">
                <a:solidFill>
                  <a:schemeClr val="tx1"/>
                </a:solidFill>
                <a:latin typeface="Arial" panose="020B0604020202020204" pitchFamily="34" charset="0"/>
                <a:cs typeface="Arial" panose="020B0604020202020204" pitchFamily="34" charset="0"/>
              </a:rPr>
              <a:t>An extension that works in Google Chrome will not function in Microsoft Edge</a:t>
            </a:r>
          </a:p>
        </p:txBody>
      </p:sp>
      <p:sp>
        <p:nvSpPr>
          <p:cNvPr id="4"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3572812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US"/>
              <a:t>ISEC</a:t>
            </a:r>
          </a:p>
        </p:txBody>
      </p:sp>
      <p:sp>
        <p:nvSpPr>
          <p:cNvPr id="17411" name="Slide Number Placeholder 5"/>
          <p:cNvSpPr>
            <a:spLocks noGrp="1"/>
          </p:cNvSpPr>
          <p:nvPr>
            <p:ph type="sldNum"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A224A25A-531B-45F5-AE7D-CEEEBDE34E94}" type="slidenum">
              <a:rPr lang="en-US" altLang="en-US" sz="1400" smtClean="0"/>
              <a:pPr>
                <a:spcBef>
                  <a:spcPct val="0"/>
                </a:spcBef>
                <a:buFontTx/>
                <a:buNone/>
              </a:pPr>
              <a:t>5</a:t>
            </a:fld>
            <a:endParaRPr lang="en-US" altLang="en-US" sz="1400"/>
          </a:p>
        </p:txBody>
      </p:sp>
      <p:pic>
        <p:nvPicPr>
          <p:cNvPr id="1741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6763" y="1771650"/>
            <a:ext cx="7610475" cy="417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3" name="Rectangle 2"/>
          <p:cNvSpPr>
            <a:spLocks noGrp="1" noChangeArrowheads="1"/>
          </p:cNvSpPr>
          <p:nvPr>
            <p:ph type="title"/>
          </p:nvPr>
        </p:nvSpPr>
        <p:spPr/>
        <p:txBody>
          <a:bodyPr/>
          <a:lstStyle/>
          <a:p>
            <a:r>
              <a:rPr lang="en-US" altLang="en-US" b="1" dirty="0"/>
              <a:t>Media-Based Vulnerabilities (continued)</a:t>
            </a:r>
          </a:p>
        </p:txBody>
      </p:sp>
    </p:spTree>
    <p:extLst>
      <p:ext uri="{BB962C8B-B14F-4D97-AF65-F5344CB8AC3E}">
        <p14:creationId xmlns:p14="http://schemas.microsoft.com/office/powerpoint/2010/main" val="99051102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Plug-Ins (1 of 2)</a:t>
            </a:r>
          </a:p>
        </p:txBody>
      </p:sp>
      <p:sp>
        <p:nvSpPr>
          <p:cNvPr id="3" name="Content Placeholder 2"/>
          <p:cNvSpPr>
            <a:spLocks noGrp="1"/>
          </p:cNvSpPr>
          <p:nvPr>
            <p:ph idx="1"/>
          </p:nvPr>
        </p:nvSpPr>
        <p:spPr>
          <a:xfrm>
            <a:off x="365125" y="1538818"/>
            <a:ext cx="8245475" cy="3462486"/>
          </a:xfrm>
        </p:spPr>
        <p:txBody>
          <a:bodyPr/>
          <a:lstStyle/>
          <a:p>
            <a:pPr>
              <a:lnSpc>
                <a:spcPct val="100000"/>
              </a:lnSpc>
            </a:pPr>
            <a:r>
              <a:rPr lang="en-US" dirty="0">
                <a:solidFill>
                  <a:schemeClr val="tx1"/>
                </a:solidFill>
                <a:latin typeface="Arial" panose="020B0604020202020204" pitchFamily="34" charset="0"/>
                <a:cs typeface="Arial" panose="020B0604020202020204" pitchFamily="34" charset="0"/>
              </a:rPr>
              <a:t>Plug-in</a:t>
            </a:r>
          </a:p>
          <a:p>
            <a:pPr lvl="1">
              <a:lnSpc>
                <a:spcPct val="100000"/>
              </a:lnSpc>
            </a:pPr>
            <a:r>
              <a:rPr lang="en-US" sz="2000" dirty="0">
                <a:solidFill>
                  <a:schemeClr val="tx1"/>
                </a:solidFill>
                <a:latin typeface="Arial" panose="020B0604020202020204" pitchFamily="34" charset="0"/>
                <a:cs typeface="Arial" panose="020B0604020202020204" pitchFamily="34" charset="0"/>
              </a:rPr>
              <a:t>Adds new functionality to a web browser so users can play music, view videos, or display special graphical images</a:t>
            </a:r>
          </a:p>
          <a:p>
            <a:pPr>
              <a:lnSpc>
                <a:spcPct val="100000"/>
              </a:lnSpc>
            </a:pPr>
            <a:r>
              <a:rPr lang="en-US" dirty="0">
                <a:solidFill>
                  <a:schemeClr val="tx1"/>
                </a:solidFill>
                <a:latin typeface="Arial" panose="020B0604020202020204" pitchFamily="34" charset="0"/>
                <a:cs typeface="Arial" panose="020B0604020202020204" pitchFamily="34" charset="0"/>
              </a:rPr>
              <a:t>A single plug-in can be used on different web browsers</a:t>
            </a:r>
          </a:p>
          <a:p>
            <a:pPr>
              <a:lnSpc>
                <a:spcPct val="100000"/>
              </a:lnSpc>
            </a:pPr>
            <a:r>
              <a:rPr lang="en-US" dirty="0">
                <a:solidFill>
                  <a:schemeClr val="tx1"/>
                </a:solidFill>
                <a:latin typeface="Arial" panose="020B0604020202020204" pitchFamily="34" charset="0"/>
                <a:cs typeface="Arial" panose="020B0604020202020204" pitchFamily="34" charset="0"/>
              </a:rPr>
              <a:t>One common plug-in supports Java</a:t>
            </a:r>
          </a:p>
          <a:p>
            <a:pPr lvl="1">
              <a:lnSpc>
                <a:spcPct val="100000"/>
              </a:lnSpc>
            </a:pPr>
            <a:r>
              <a:rPr lang="en-US" sz="2000" dirty="0">
                <a:solidFill>
                  <a:schemeClr val="tx1"/>
                </a:solidFill>
                <a:latin typeface="Arial" panose="020B0604020202020204" pitchFamily="34" charset="0"/>
                <a:cs typeface="Arial" panose="020B0604020202020204" pitchFamily="34" charset="0"/>
              </a:rPr>
              <a:t>Java can be used to create a separate program called a Java applet</a:t>
            </a:r>
          </a:p>
          <a:p>
            <a:pPr>
              <a:lnSpc>
                <a:spcPct val="100000"/>
              </a:lnSpc>
            </a:pPr>
            <a:r>
              <a:rPr lang="en-US" dirty="0">
                <a:solidFill>
                  <a:schemeClr val="tx1"/>
                </a:solidFill>
                <a:latin typeface="Arial" panose="020B0604020202020204" pitchFamily="34" charset="0"/>
                <a:cs typeface="Arial" panose="020B0604020202020204" pitchFamily="34" charset="0"/>
              </a:rPr>
              <a:t>Most widely used plug-ins for web browsers:</a:t>
            </a:r>
          </a:p>
          <a:p>
            <a:pPr lvl="1">
              <a:lnSpc>
                <a:spcPct val="100000"/>
              </a:lnSpc>
            </a:pPr>
            <a:r>
              <a:rPr lang="en-US" sz="2000" dirty="0">
                <a:solidFill>
                  <a:schemeClr val="tx1"/>
                </a:solidFill>
                <a:latin typeface="Arial" panose="020B0604020202020204" pitchFamily="34" charset="0"/>
                <a:cs typeface="Arial" panose="020B0604020202020204" pitchFamily="34" charset="0"/>
              </a:rPr>
              <a:t>Java, Adobe Flash player, Apple QuickTime, and Adobe Acrobat Reader</a:t>
            </a:r>
          </a:p>
        </p:txBody>
      </p:sp>
      <p:sp>
        <p:nvSpPr>
          <p:cNvPr id="4"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95611919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Plug-Ins (2 of 2)</a:t>
            </a:r>
          </a:p>
        </p:txBody>
      </p:sp>
      <p:pic>
        <p:nvPicPr>
          <p:cNvPr id="6" name="Picture 5" descr="Figure 5-14 Java applet. An illustration shows the process of execution of Java Script from Web server to User’s computer. In the webserver an H T M L document shows the image of a man standing, the image is embedded with Java Script. The H T M L document with JavaScript is downloaded to the user’s computer. When the user’s computer accesses the browser the document indicates that the man is runni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77747" y="1862137"/>
            <a:ext cx="5594906" cy="3446346"/>
          </a:xfrm>
          <a:prstGeom prst="rect">
            <a:avLst/>
          </a:prstGeom>
        </p:spPr>
      </p:pic>
      <p:sp>
        <p:nvSpPr>
          <p:cNvPr id="4"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99773926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Add-Ons (1 of 2)</a:t>
            </a:r>
          </a:p>
        </p:txBody>
      </p:sp>
      <p:sp>
        <p:nvSpPr>
          <p:cNvPr id="3" name="Content Placeholder 2"/>
          <p:cNvSpPr>
            <a:spLocks noGrp="1"/>
          </p:cNvSpPr>
          <p:nvPr>
            <p:ph idx="1"/>
          </p:nvPr>
        </p:nvSpPr>
        <p:spPr>
          <a:xfrm>
            <a:off x="365125" y="1538818"/>
            <a:ext cx="8415338" cy="4247317"/>
          </a:xfrm>
        </p:spPr>
        <p:txBody>
          <a:bodyPr/>
          <a:lstStyle/>
          <a:p>
            <a:pPr>
              <a:lnSpc>
                <a:spcPct val="100000"/>
              </a:lnSpc>
            </a:pPr>
            <a:r>
              <a:rPr lang="en-US" sz="1800" dirty="0">
                <a:solidFill>
                  <a:schemeClr val="tx1"/>
                </a:solidFill>
                <a:latin typeface="Arial" panose="020B0604020202020204" pitchFamily="34" charset="0"/>
                <a:cs typeface="Arial" panose="020B0604020202020204" pitchFamily="34" charset="0"/>
              </a:rPr>
              <a:t>Add-ons</a:t>
            </a:r>
          </a:p>
          <a:p>
            <a:pPr lvl="1">
              <a:lnSpc>
                <a:spcPct val="100000"/>
              </a:lnSpc>
            </a:pPr>
            <a:r>
              <a:rPr lang="en-US" dirty="0">
                <a:solidFill>
                  <a:schemeClr val="tx1"/>
                </a:solidFill>
                <a:latin typeface="Arial" panose="020B0604020202020204" pitchFamily="34" charset="0"/>
                <a:cs typeface="Arial" panose="020B0604020202020204" pitchFamily="34" charset="0"/>
              </a:rPr>
              <a:t>Add a greater degree of functionality to the web browser</a:t>
            </a:r>
          </a:p>
          <a:p>
            <a:pPr>
              <a:lnSpc>
                <a:spcPct val="100000"/>
              </a:lnSpc>
            </a:pPr>
            <a:r>
              <a:rPr lang="en-US" altLang="en-US" sz="1800" dirty="0">
                <a:solidFill>
                  <a:schemeClr val="tx1"/>
                </a:solidFill>
                <a:latin typeface="Arial" panose="020B0604020202020204" pitchFamily="34" charset="0"/>
                <a:cs typeface="Arial" panose="020B0604020202020204" pitchFamily="34" charset="0"/>
              </a:rPr>
              <a:t>Add-ons can do the following:</a:t>
            </a:r>
          </a:p>
          <a:p>
            <a:pPr lvl="1">
              <a:lnSpc>
                <a:spcPct val="100000"/>
              </a:lnSpc>
            </a:pPr>
            <a:r>
              <a:rPr lang="en-US" altLang="en-US" dirty="0">
                <a:solidFill>
                  <a:schemeClr val="tx1"/>
                </a:solidFill>
                <a:latin typeface="Arial" panose="020B0604020202020204" pitchFamily="34" charset="0"/>
                <a:cs typeface="Arial" panose="020B0604020202020204" pitchFamily="34" charset="0"/>
              </a:rPr>
              <a:t>Create additional web browser toolbars</a:t>
            </a:r>
          </a:p>
          <a:p>
            <a:pPr lvl="1">
              <a:lnSpc>
                <a:spcPct val="100000"/>
              </a:lnSpc>
            </a:pPr>
            <a:r>
              <a:rPr lang="en-US" altLang="en-US" dirty="0">
                <a:solidFill>
                  <a:schemeClr val="tx1"/>
                </a:solidFill>
                <a:latin typeface="Arial" panose="020B0604020202020204" pitchFamily="34" charset="0"/>
                <a:cs typeface="Arial" panose="020B0604020202020204" pitchFamily="34" charset="0"/>
              </a:rPr>
              <a:t>Change browser menus</a:t>
            </a:r>
          </a:p>
          <a:p>
            <a:pPr lvl="1">
              <a:lnSpc>
                <a:spcPct val="100000"/>
              </a:lnSpc>
            </a:pPr>
            <a:r>
              <a:rPr lang="en-US" altLang="en-US" dirty="0">
                <a:solidFill>
                  <a:schemeClr val="tx1"/>
                </a:solidFill>
                <a:latin typeface="Arial" panose="020B0604020202020204" pitchFamily="34" charset="0"/>
                <a:cs typeface="Arial" panose="020B0604020202020204" pitchFamily="34" charset="0"/>
              </a:rPr>
              <a:t>Be aware of other tabs open in the same browser</a:t>
            </a:r>
          </a:p>
          <a:p>
            <a:pPr lvl="1">
              <a:lnSpc>
                <a:spcPct val="100000"/>
              </a:lnSpc>
            </a:pPr>
            <a:r>
              <a:rPr lang="en-US" altLang="en-US" dirty="0">
                <a:solidFill>
                  <a:schemeClr val="tx1"/>
                </a:solidFill>
                <a:latin typeface="Arial" panose="020B0604020202020204" pitchFamily="34" charset="0"/>
                <a:cs typeface="Arial" panose="020B0604020202020204" pitchFamily="34" charset="0"/>
              </a:rPr>
              <a:t>Process the content of every webpage that is loaded</a:t>
            </a:r>
          </a:p>
          <a:p>
            <a:pPr>
              <a:lnSpc>
                <a:spcPct val="100000"/>
              </a:lnSpc>
            </a:pPr>
            <a:r>
              <a:rPr lang="en-US" sz="1800" dirty="0">
                <a:solidFill>
                  <a:schemeClr val="tx1"/>
                </a:solidFill>
                <a:latin typeface="Arial" panose="020B0604020202020204" pitchFamily="34" charset="0"/>
                <a:cs typeface="Arial" panose="020B0604020202020204" pitchFamily="34" charset="0"/>
              </a:rPr>
              <a:t>Due to the risks associated with extensions, plug-ins, and add-ons</a:t>
            </a:r>
          </a:p>
          <a:p>
            <a:pPr lvl="1">
              <a:lnSpc>
                <a:spcPct val="100000"/>
              </a:lnSpc>
            </a:pPr>
            <a:r>
              <a:rPr lang="en-US" dirty="0">
                <a:solidFill>
                  <a:schemeClr val="tx1"/>
                </a:solidFill>
                <a:latin typeface="Arial" panose="020B0604020202020204" pitchFamily="34" charset="0"/>
                <a:cs typeface="Arial" panose="020B0604020202020204" pitchFamily="34" charset="0"/>
              </a:rPr>
              <a:t>Efforts are being made to minimize them</a:t>
            </a:r>
          </a:p>
          <a:p>
            <a:pPr lvl="1">
              <a:lnSpc>
                <a:spcPct val="100000"/>
              </a:lnSpc>
            </a:pPr>
            <a:r>
              <a:rPr lang="en-US" dirty="0">
                <a:solidFill>
                  <a:schemeClr val="tx1"/>
                </a:solidFill>
                <a:latin typeface="Arial" panose="020B0604020202020204" pitchFamily="34" charset="0"/>
                <a:cs typeface="Arial" panose="020B0604020202020204" pitchFamily="34" charset="0"/>
              </a:rPr>
              <a:t>Some web browsers now block plug-ins</a:t>
            </a:r>
          </a:p>
          <a:p>
            <a:pPr lvl="1">
              <a:lnSpc>
                <a:spcPct val="100000"/>
              </a:lnSpc>
            </a:pPr>
            <a:r>
              <a:rPr lang="en-US" dirty="0">
                <a:solidFill>
                  <a:schemeClr val="tx1"/>
                </a:solidFill>
                <a:latin typeface="Arial" panose="020B0604020202020204" pitchFamily="34" charset="0"/>
                <a:cs typeface="Arial" panose="020B0604020202020204" pitchFamily="34" charset="0"/>
              </a:rPr>
              <a:t>H</a:t>
            </a:r>
            <a:r>
              <a:rPr lang="en-US" sz="100" dirty="0">
                <a:solidFill>
                  <a:schemeClr val="tx1"/>
                </a:solidFill>
                <a:latin typeface="Arial" panose="020B0604020202020204" pitchFamily="34" charset="0"/>
                <a:cs typeface="Arial" panose="020B0604020202020204" pitchFamily="34" charset="0"/>
              </a:rPr>
              <a:t> </a:t>
            </a:r>
            <a:r>
              <a:rPr lang="en-US" dirty="0">
                <a:solidFill>
                  <a:schemeClr val="tx1"/>
                </a:solidFill>
                <a:latin typeface="Arial" panose="020B0604020202020204" pitchFamily="34" charset="0"/>
                <a:cs typeface="Arial" panose="020B0604020202020204" pitchFamily="34" charset="0"/>
              </a:rPr>
              <a:t>T</a:t>
            </a:r>
            <a:r>
              <a:rPr lang="en-US" sz="100" dirty="0">
                <a:solidFill>
                  <a:schemeClr val="tx1"/>
                </a:solidFill>
                <a:latin typeface="Arial" panose="020B0604020202020204" pitchFamily="34" charset="0"/>
                <a:cs typeface="Arial" panose="020B0604020202020204" pitchFamily="34" charset="0"/>
              </a:rPr>
              <a:t> </a:t>
            </a:r>
            <a:r>
              <a:rPr lang="en-US" dirty="0">
                <a:solidFill>
                  <a:schemeClr val="tx1"/>
                </a:solidFill>
                <a:latin typeface="Arial" panose="020B0604020202020204" pitchFamily="34" charset="0"/>
                <a:cs typeface="Arial" panose="020B0604020202020204" pitchFamily="34" charset="0"/>
              </a:rPr>
              <a:t>M</a:t>
            </a:r>
            <a:r>
              <a:rPr lang="en-US" sz="100" dirty="0">
                <a:solidFill>
                  <a:schemeClr val="tx1"/>
                </a:solidFill>
                <a:latin typeface="Arial" panose="020B0604020202020204" pitchFamily="34" charset="0"/>
                <a:cs typeface="Arial" panose="020B0604020202020204" pitchFamily="34" charset="0"/>
              </a:rPr>
              <a:t> </a:t>
            </a:r>
            <a:r>
              <a:rPr lang="en-US" dirty="0">
                <a:solidFill>
                  <a:schemeClr val="tx1"/>
                </a:solidFill>
                <a:latin typeface="Arial" panose="020B0604020202020204" pitchFamily="34" charset="0"/>
                <a:cs typeface="Arial" panose="020B0604020202020204" pitchFamily="34" charset="0"/>
              </a:rPr>
              <a:t>L</a:t>
            </a:r>
            <a:r>
              <a:rPr lang="en-US" sz="100" dirty="0">
                <a:solidFill>
                  <a:schemeClr val="tx1"/>
                </a:solidFill>
                <a:latin typeface="Arial" panose="020B0604020202020204" pitchFamily="34" charset="0"/>
                <a:cs typeface="Arial" panose="020B0604020202020204" pitchFamily="34" charset="0"/>
              </a:rPr>
              <a:t> </a:t>
            </a:r>
            <a:r>
              <a:rPr lang="en-US" dirty="0">
                <a:solidFill>
                  <a:schemeClr val="tx1"/>
                </a:solidFill>
                <a:latin typeface="Arial" panose="020B0604020202020204" pitchFamily="34" charset="0"/>
                <a:cs typeface="Arial" panose="020B0604020202020204" pitchFamily="34" charset="0"/>
              </a:rPr>
              <a:t>5 standardizes sound and video formats so that plug-ins like Flash are no longer needed</a:t>
            </a:r>
          </a:p>
        </p:txBody>
      </p:sp>
      <p:sp>
        <p:nvSpPr>
          <p:cNvPr id="4"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62890005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Add-Ons (2 of 2)</a:t>
            </a:r>
          </a:p>
        </p:txBody>
      </p:sp>
      <p:graphicFrame>
        <p:nvGraphicFramePr>
          <p:cNvPr id="5" name="Table 4"/>
          <p:cNvGraphicFramePr>
            <a:graphicFrameLocks noGrp="1"/>
          </p:cNvGraphicFramePr>
          <p:nvPr>
            <p:extLst>
              <p:ext uri="{D42A27DB-BD31-4B8C-83A1-F6EECF244321}">
                <p14:modId xmlns:p14="http://schemas.microsoft.com/office/powerpoint/2010/main" val="340477161"/>
              </p:ext>
            </p:extLst>
          </p:nvPr>
        </p:nvGraphicFramePr>
        <p:xfrm>
          <a:off x="838200" y="2286000"/>
          <a:ext cx="7848600" cy="2667000"/>
        </p:xfrm>
        <a:graphic>
          <a:graphicData uri="http://schemas.openxmlformats.org/drawingml/2006/table">
            <a:tbl>
              <a:tblPr firstRow="1" bandRow="1">
                <a:tableStyleId>{5C22544A-7EE6-4342-B048-85BDC9FD1C3A}</a:tableStyleId>
              </a:tblPr>
              <a:tblGrid>
                <a:gridCol w="1000312">
                  <a:extLst>
                    <a:ext uri="{9D8B030D-6E8A-4147-A177-3AD203B41FA5}">
                      <a16:colId xmlns:a16="http://schemas.microsoft.com/office/drawing/2014/main" val="20000"/>
                    </a:ext>
                  </a:extLst>
                </a:gridCol>
                <a:gridCol w="1923677">
                  <a:extLst>
                    <a:ext uri="{9D8B030D-6E8A-4147-A177-3AD203B41FA5}">
                      <a16:colId xmlns:a16="http://schemas.microsoft.com/office/drawing/2014/main" val="20001"/>
                    </a:ext>
                  </a:extLst>
                </a:gridCol>
                <a:gridCol w="1308100">
                  <a:extLst>
                    <a:ext uri="{9D8B030D-6E8A-4147-A177-3AD203B41FA5}">
                      <a16:colId xmlns:a16="http://schemas.microsoft.com/office/drawing/2014/main" val="20002"/>
                    </a:ext>
                  </a:extLst>
                </a:gridCol>
                <a:gridCol w="1940111">
                  <a:extLst>
                    <a:ext uri="{9D8B030D-6E8A-4147-A177-3AD203B41FA5}">
                      <a16:colId xmlns:a16="http://schemas.microsoft.com/office/drawing/2014/main" val="20003"/>
                    </a:ext>
                  </a:extLst>
                </a:gridCol>
                <a:gridCol w="1676400">
                  <a:extLst>
                    <a:ext uri="{9D8B030D-6E8A-4147-A177-3AD203B41FA5}">
                      <a16:colId xmlns:a16="http://schemas.microsoft.com/office/drawing/2014/main" val="20004"/>
                    </a:ext>
                  </a:extLst>
                </a:gridCol>
              </a:tblGrid>
              <a:tr h="440184">
                <a:tc>
                  <a:txBody>
                    <a:bodyPr/>
                    <a:lstStyle/>
                    <a:p>
                      <a:r>
                        <a:rPr lang="en-US" sz="1400" dirty="0">
                          <a:solidFill>
                            <a:schemeClr val="tx1"/>
                          </a:solidFill>
                          <a:latin typeface="Arial" panose="020B0604020202020204" pitchFamily="34" charset="0"/>
                          <a:cs typeface="Arial" panose="020B0604020202020204" pitchFamily="34" charset="0"/>
                        </a:rPr>
                        <a:t>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a:solidFill>
                            <a:schemeClr val="tx1"/>
                          </a:solidFill>
                          <a:latin typeface="Arial" panose="020B0604020202020204" pitchFamily="34" charset="0"/>
                          <a:cs typeface="Arial" panose="020B0604020202020204" pitchFamily="34" charset="0"/>
                        </a:rPr>
                        <a:t>Description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a:solidFill>
                            <a:schemeClr val="tx1"/>
                          </a:solidFill>
                          <a:latin typeface="Arial" panose="020B0604020202020204" pitchFamily="34" charset="0"/>
                          <a:cs typeface="Arial" panose="020B0604020202020204" pitchFamily="34" charset="0"/>
                        </a:rPr>
                        <a:t>Location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a:solidFill>
                            <a:schemeClr val="tx1"/>
                          </a:solidFill>
                          <a:latin typeface="Arial" panose="020B0604020202020204" pitchFamily="34" charset="0"/>
                          <a:cs typeface="Arial" panose="020B0604020202020204" pitchFamily="34" charset="0"/>
                        </a:rPr>
                        <a:t>Browser support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a:solidFill>
                            <a:schemeClr val="tx1"/>
                          </a:solidFill>
                          <a:latin typeface="Arial" panose="020B0604020202020204" pitchFamily="34" charset="0"/>
                          <a:cs typeface="Arial" panose="020B0604020202020204" pitchFamily="34" charset="0"/>
                        </a:rPr>
                        <a:t>Examples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983942">
                <a:tc>
                  <a:txBody>
                    <a:bodyPr/>
                    <a:lstStyle/>
                    <a:p>
                      <a:r>
                        <a:rPr lang="en-US" sz="1400" dirty="0">
                          <a:solidFill>
                            <a:schemeClr val="tx1"/>
                          </a:solidFill>
                          <a:latin typeface="Arial" panose="020B0604020202020204" pitchFamily="34" charset="0"/>
                          <a:cs typeface="Arial" panose="020B0604020202020204" pitchFamily="34" charset="0"/>
                        </a:rPr>
                        <a:t>Extension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a:solidFill>
                            <a:schemeClr val="tx1"/>
                          </a:solidFill>
                          <a:latin typeface="Arial" panose="020B0604020202020204" pitchFamily="34" charset="0"/>
                          <a:cs typeface="Arial" panose="020B0604020202020204" pitchFamily="34" charset="0"/>
                        </a:rPr>
                        <a:t>Written in JavaScript and has wider access to privileges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a:solidFill>
                            <a:schemeClr val="tx1"/>
                          </a:solidFill>
                          <a:latin typeface="Arial" panose="020B0604020202020204" pitchFamily="34" charset="0"/>
                          <a:cs typeface="Arial" panose="020B0604020202020204" pitchFamily="34" charset="0"/>
                        </a:rPr>
                        <a:t>Part of web browser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a:solidFill>
                            <a:schemeClr val="tx1"/>
                          </a:solidFill>
                          <a:latin typeface="Arial" panose="020B0604020202020204" pitchFamily="34" charset="0"/>
                          <a:cs typeface="Arial" panose="020B0604020202020204" pitchFamily="34" charset="0"/>
                        </a:rPr>
                        <a:t>Only works with a specific browser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a:solidFill>
                            <a:schemeClr val="tx1"/>
                          </a:solidFill>
                          <a:latin typeface="Arial" panose="020B0604020202020204" pitchFamily="34" charset="0"/>
                          <a:cs typeface="Arial" panose="020B0604020202020204" pitchFamily="34" charset="0"/>
                        </a:rPr>
                        <a:t>Download selective</a:t>
                      </a:r>
                      <a:r>
                        <a:rPr lang="en-US" sz="1400" baseline="0" dirty="0">
                          <a:solidFill>
                            <a:schemeClr val="tx1"/>
                          </a:solidFill>
                          <a:latin typeface="Arial" panose="020B0604020202020204" pitchFamily="34" charset="0"/>
                          <a:cs typeface="Arial" panose="020B0604020202020204" pitchFamily="34" charset="0"/>
                        </a:rPr>
                        <a:t> links on webpages, display specific fonts</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621437">
                <a:tc>
                  <a:txBody>
                    <a:bodyPr/>
                    <a:lstStyle/>
                    <a:p>
                      <a:r>
                        <a:rPr lang="en-US" sz="1400" dirty="0">
                          <a:solidFill>
                            <a:schemeClr val="tx1"/>
                          </a:solidFill>
                          <a:latin typeface="Arial" panose="020B0604020202020204" pitchFamily="34" charset="0"/>
                          <a:cs typeface="Arial" panose="020B0604020202020204" pitchFamily="34" charset="0"/>
                        </a:rPr>
                        <a:t>Plug-in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a:solidFill>
                            <a:schemeClr val="tx1"/>
                          </a:solidFill>
                          <a:latin typeface="Arial" panose="020B0604020202020204" pitchFamily="34" charset="0"/>
                          <a:cs typeface="Arial" panose="020B0604020202020204" pitchFamily="34" charset="0"/>
                        </a:rPr>
                        <a:t>Links to external programs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a:solidFill>
                            <a:schemeClr val="tx1"/>
                          </a:solidFill>
                          <a:latin typeface="Arial" panose="020B0604020202020204" pitchFamily="34" charset="0"/>
                          <a:cs typeface="Arial" panose="020B0604020202020204" pitchFamily="34" charset="0"/>
                        </a:rPr>
                        <a:t>Outside of web browser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a:solidFill>
                            <a:schemeClr val="tx1"/>
                          </a:solidFill>
                          <a:latin typeface="Arial" panose="020B0604020202020204" pitchFamily="34" charset="0"/>
                          <a:cs typeface="Arial" panose="020B0604020202020204" pitchFamily="34" charset="0"/>
                        </a:rPr>
                        <a:t>Compatible with many</a:t>
                      </a:r>
                      <a:r>
                        <a:rPr lang="en-US" sz="1400" baseline="0" dirty="0">
                          <a:solidFill>
                            <a:schemeClr val="tx1"/>
                          </a:solidFill>
                          <a:latin typeface="Arial" panose="020B0604020202020204" pitchFamily="34" charset="0"/>
                          <a:cs typeface="Arial" panose="020B0604020202020204" pitchFamily="34" charset="0"/>
                        </a:rPr>
                        <a:t> different browsers</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a:solidFill>
                            <a:schemeClr val="tx1"/>
                          </a:solidFill>
                          <a:latin typeface="Arial" panose="020B0604020202020204" pitchFamily="34" charset="0"/>
                          <a:cs typeface="Arial" panose="020B0604020202020204" pitchFamily="34" charset="0"/>
                        </a:rPr>
                        <a:t>Audio,</a:t>
                      </a:r>
                      <a:r>
                        <a:rPr lang="en-US" sz="1400" baseline="0" dirty="0">
                          <a:solidFill>
                            <a:schemeClr val="tx1"/>
                          </a:solidFill>
                          <a:latin typeface="Arial" panose="020B0604020202020204" pitchFamily="34" charset="0"/>
                          <a:cs typeface="Arial" panose="020B0604020202020204" pitchFamily="34" charset="0"/>
                        </a:rPr>
                        <a:t> video, P</a:t>
                      </a:r>
                      <a:r>
                        <a:rPr lang="en-US" sz="100" baseline="0" dirty="0">
                          <a:solidFill>
                            <a:schemeClr val="tx1"/>
                          </a:solidFill>
                          <a:latin typeface="Arial" panose="020B0604020202020204" pitchFamily="34" charset="0"/>
                          <a:cs typeface="Arial" panose="020B0604020202020204" pitchFamily="34" charset="0"/>
                        </a:rPr>
                        <a:t> </a:t>
                      </a:r>
                      <a:r>
                        <a:rPr lang="en-US" sz="1400" baseline="0" dirty="0">
                          <a:solidFill>
                            <a:schemeClr val="tx1"/>
                          </a:solidFill>
                          <a:latin typeface="Arial" panose="020B0604020202020204" pitchFamily="34" charset="0"/>
                          <a:cs typeface="Arial" panose="020B0604020202020204" pitchFamily="34" charset="0"/>
                        </a:rPr>
                        <a:t>D</a:t>
                      </a:r>
                      <a:r>
                        <a:rPr lang="en-US" sz="100" baseline="0" dirty="0">
                          <a:solidFill>
                            <a:schemeClr val="tx1"/>
                          </a:solidFill>
                          <a:latin typeface="Arial" panose="020B0604020202020204" pitchFamily="34" charset="0"/>
                          <a:cs typeface="Arial" panose="020B0604020202020204" pitchFamily="34" charset="0"/>
                        </a:rPr>
                        <a:t> </a:t>
                      </a:r>
                      <a:r>
                        <a:rPr lang="en-US" sz="1400" baseline="0" dirty="0">
                          <a:solidFill>
                            <a:schemeClr val="tx1"/>
                          </a:solidFill>
                          <a:latin typeface="Arial" panose="020B0604020202020204" pitchFamily="34" charset="0"/>
                          <a:cs typeface="Arial" panose="020B0604020202020204" pitchFamily="34" charset="0"/>
                        </a:rPr>
                        <a:t>F file display</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621437">
                <a:tc>
                  <a:txBody>
                    <a:bodyPr/>
                    <a:lstStyle/>
                    <a:p>
                      <a:r>
                        <a:rPr lang="en-US" sz="1400" dirty="0">
                          <a:solidFill>
                            <a:schemeClr val="tx1"/>
                          </a:solidFill>
                          <a:latin typeface="Arial" panose="020B0604020202020204" pitchFamily="34" charset="0"/>
                          <a:cs typeface="Arial" panose="020B0604020202020204" pitchFamily="34" charset="0"/>
                        </a:rPr>
                        <a:t>Add-on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a:solidFill>
                            <a:schemeClr val="tx1"/>
                          </a:solidFill>
                          <a:latin typeface="Arial" panose="020B0604020202020204" pitchFamily="34" charset="0"/>
                          <a:cs typeface="Arial" panose="020B0604020202020204" pitchFamily="34" charset="0"/>
                        </a:rPr>
                        <a:t>Adds functionality to browser itself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a:solidFill>
                            <a:schemeClr val="tx1"/>
                          </a:solidFill>
                          <a:latin typeface="Arial" panose="020B0604020202020204" pitchFamily="34" charset="0"/>
                          <a:cs typeface="Arial" panose="020B0604020202020204" pitchFamily="34" charset="0"/>
                        </a:rPr>
                        <a:t>Part of the web browser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a:solidFill>
                            <a:schemeClr val="tx1"/>
                          </a:solidFill>
                          <a:latin typeface="Arial" panose="020B0604020202020204" pitchFamily="34" charset="0"/>
                          <a:cs typeface="Arial" panose="020B0604020202020204" pitchFamily="34" charset="0"/>
                        </a:rPr>
                        <a:t>Only works with a specific browser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a:solidFill>
                            <a:schemeClr val="tx1"/>
                          </a:solidFill>
                          <a:latin typeface="Arial" panose="020B0604020202020204" pitchFamily="34" charset="0"/>
                          <a:cs typeface="Arial" panose="020B0604020202020204" pitchFamily="34" charset="0"/>
                        </a:rPr>
                        <a:t>Dictionary and language packs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bl>
          </a:graphicData>
        </a:graphic>
      </p:graphicFrame>
      <p:sp>
        <p:nvSpPr>
          <p:cNvPr id="4"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46261881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Chapter Summary (1 of 2)</a:t>
            </a:r>
          </a:p>
        </p:txBody>
      </p:sp>
      <p:sp>
        <p:nvSpPr>
          <p:cNvPr id="2" name="Content Placeholder 1"/>
          <p:cNvSpPr>
            <a:spLocks noGrp="1"/>
          </p:cNvSpPr>
          <p:nvPr>
            <p:ph idx="1"/>
          </p:nvPr>
        </p:nvSpPr>
        <p:spPr>
          <a:xfrm>
            <a:off x="365125" y="1538818"/>
            <a:ext cx="8415338" cy="4001095"/>
          </a:xfrm>
        </p:spPr>
        <p:txBody>
          <a:bodyPr/>
          <a:lstStyle/>
          <a:p>
            <a:pPr>
              <a:lnSpc>
                <a:spcPct val="100000"/>
              </a:lnSpc>
            </a:pPr>
            <a:r>
              <a:rPr lang="en-US" altLang="en-US" dirty="0">
                <a:solidFill>
                  <a:schemeClr val="tx1"/>
                </a:solidFill>
                <a:latin typeface="Arial" panose="020B0604020202020204" pitchFamily="34" charset="0"/>
                <a:cs typeface="Arial" panose="020B0604020202020204" pitchFamily="34" charset="0"/>
              </a:rPr>
              <a:t>Some attacks are designed to intercept network communications</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Man-in-the-middle and replay attacks are examples</a:t>
            </a:r>
          </a:p>
          <a:p>
            <a:pPr>
              <a:lnSpc>
                <a:spcPct val="100000"/>
              </a:lnSpc>
            </a:pPr>
            <a:r>
              <a:rPr lang="en-US" altLang="en-US" dirty="0">
                <a:solidFill>
                  <a:schemeClr val="tx1"/>
                </a:solidFill>
                <a:latin typeface="Arial" panose="020B0604020202020204" pitchFamily="34" charset="0"/>
                <a:cs typeface="Arial" panose="020B0604020202020204" pitchFamily="34" charset="0"/>
              </a:rPr>
              <a:t>Some types of attacks inject “poison” into a normal network process to facilitate an attack</a:t>
            </a:r>
          </a:p>
          <a:p>
            <a:pPr>
              <a:lnSpc>
                <a:spcPct val="100000"/>
              </a:lnSpc>
            </a:pPr>
            <a:r>
              <a:rPr lang="en-US" altLang="en-US" dirty="0">
                <a:solidFill>
                  <a:schemeClr val="tx1"/>
                </a:solidFill>
                <a:latin typeface="Arial" panose="020B0604020202020204" pitchFamily="34" charset="0"/>
                <a:cs typeface="Arial" panose="020B0604020202020204" pitchFamily="34" charset="0"/>
              </a:rPr>
              <a:t>Whereas some attacks are directed at the network itself, other attacks are directed at network servers</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Denial of service, D</a:t>
            </a:r>
            <a:r>
              <a:rPr lang="en-US" altLang="en-US" sz="100" dirty="0">
                <a:solidFill>
                  <a:schemeClr val="tx1"/>
                </a:solidFill>
                <a:latin typeface="Arial" panose="020B0604020202020204" pitchFamily="34" charset="0"/>
                <a:cs typeface="Arial" panose="020B0604020202020204" pitchFamily="34" charset="0"/>
              </a:rPr>
              <a:t> </a:t>
            </a:r>
            <a:r>
              <a:rPr lang="en-US" altLang="en-US" sz="2000" dirty="0">
                <a:solidFill>
                  <a:schemeClr val="tx1"/>
                </a:solidFill>
                <a:latin typeface="Arial" panose="020B0604020202020204" pitchFamily="34" charset="0"/>
                <a:cs typeface="Arial" panose="020B0604020202020204" pitchFamily="34" charset="0"/>
              </a:rPr>
              <a:t>N</a:t>
            </a:r>
            <a:r>
              <a:rPr lang="en-US" altLang="en-US" sz="100" dirty="0">
                <a:solidFill>
                  <a:schemeClr val="tx1"/>
                </a:solidFill>
                <a:latin typeface="Arial" panose="020B0604020202020204" pitchFamily="34" charset="0"/>
                <a:cs typeface="Arial" panose="020B0604020202020204" pitchFamily="34" charset="0"/>
              </a:rPr>
              <a:t> </a:t>
            </a:r>
            <a:r>
              <a:rPr lang="en-US" altLang="en-US" sz="2000" dirty="0">
                <a:solidFill>
                  <a:schemeClr val="tx1"/>
                </a:solidFill>
                <a:latin typeface="Arial" panose="020B0604020202020204" pitchFamily="34" charset="0"/>
                <a:cs typeface="Arial" panose="020B0604020202020204" pitchFamily="34" charset="0"/>
              </a:rPr>
              <a:t>S amplification attack, and S</a:t>
            </a:r>
            <a:r>
              <a:rPr lang="en-US" altLang="en-US" sz="100" dirty="0">
                <a:solidFill>
                  <a:schemeClr val="tx1"/>
                </a:solidFill>
                <a:latin typeface="Arial" panose="020B0604020202020204" pitchFamily="34" charset="0"/>
                <a:cs typeface="Arial" panose="020B0604020202020204" pitchFamily="34" charset="0"/>
              </a:rPr>
              <a:t> </a:t>
            </a:r>
            <a:r>
              <a:rPr lang="en-US" altLang="en-US" sz="2000" dirty="0">
                <a:solidFill>
                  <a:schemeClr val="tx1"/>
                </a:solidFill>
                <a:latin typeface="Arial" panose="020B0604020202020204" pitchFamily="34" charset="0"/>
                <a:cs typeface="Arial" panose="020B0604020202020204" pitchFamily="34" charset="0"/>
              </a:rPr>
              <a:t>Y</a:t>
            </a:r>
            <a:r>
              <a:rPr lang="en-US" altLang="en-US" sz="100" dirty="0">
                <a:solidFill>
                  <a:schemeClr val="tx1"/>
                </a:solidFill>
                <a:latin typeface="Arial" panose="020B0604020202020204" pitchFamily="34" charset="0"/>
                <a:cs typeface="Arial" panose="020B0604020202020204" pitchFamily="34" charset="0"/>
              </a:rPr>
              <a:t> </a:t>
            </a:r>
            <a:r>
              <a:rPr lang="en-US" altLang="en-US" sz="2000" dirty="0">
                <a:solidFill>
                  <a:schemeClr val="tx1"/>
                </a:solidFill>
                <a:latin typeface="Arial" panose="020B0604020202020204" pitchFamily="34" charset="0"/>
                <a:cs typeface="Arial" panose="020B0604020202020204" pitchFamily="34" charset="0"/>
              </a:rPr>
              <a:t>N flood attack are examples</a:t>
            </a:r>
          </a:p>
          <a:p>
            <a:pPr>
              <a:lnSpc>
                <a:spcPct val="100000"/>
              </a:lnSpc>
            </a:pPr>
            <a:r>
              <a:rPr lang="en-US" altLang="en-US" dirty="0">
                <a:solidFill>
                  <a:schemeClr val="tx1"/>
                </a:solidFill>
                <a:latin typeface="Arial" panose="020B0604020202020204" pitchFamily="34" charset="0"/>
                <a:cs typeface="Arial" panose="020B0604020202020204" pitchFamily="34" charset="0"/>
              </a:rPr>
              <a:t>A cross-site scripting (X</a:t>
            </a:r>
            <a:r>
              <a:rPr lang="en-US" altLang="en-US" sz="100" dirty="0">
                <a:solidFill>
                  <a:schemeClr val="tx1"/>
                </a:solidFill>
                <a:latin typeface="Arial" panose="020B0604020202020204" pitchFamily="34" charset="0"/>
                <a:cs typeface="Arial" panose="020B0604020202020204" pitchFamily="34" charset="0"/>
              </a:rPr>
              <a:t> </a:t>
            </a:r>
            <a:r>
              <a:rPr lang="en-US" altLang="en-US" dirty="0">
                <a:solidFill>
                  <a:schemeClr val="tx1"/>
                </a:solidFill>
                <a:latin typeface="Arial" panose="020B0604020202020204" pitchFamily="34" charset="0"/>
                <a:cs typeface="Arial" panose="020B0604020202020204" pitchFamily="34" charset="0"/>
              </a:rPr>
              <a:t>S</a:t>
            </a:r>
            <a:r>
              <a:rPr lang="en-US" altLang="en-US" sz="100" dirty="0">
                <a:solidFill>
                  <a:schemeClr val="tx1"/>
                </a:solidFill>
                <a:latin typeface="Arial" panose="020B0604020202020204" pitchFamily="34" charset="0"/>
                <a:cs typeface="Arial" panose="020B0604020202020204" pitchFamily="34" charset="0"/>
              </a:rPr>
              <a:t> </a:t>
            </a:r>
            <a:r>
              <a:rPr lang="en-US" altLang="en-US" dirty="0">
                <a:solidFill>
                  <a:schemeClr val="tx1"/>
                </a:solidFill>
                <a:latin typeface="Arial" panose="020B0604020202020204" pitchFamily="34" charset="0"/>
                <a:cs typeface="Arial" panose="020B0604020202020204" pitchFamily="34" charset="0"/>
              </a:rPr>
              <a:t>S) attack is focused not on attacking a web application server, but on using the server to launch other attacks on computers that access it</a:t>
            </a:r>
          </a:p>
        </p:txBody>
      </p:sp>
      <p:sp>
        <p:nvSpPr>
          <p:cNvPr id="4"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6940593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Chapter Summary (2 of 2)</a:t>
            </a:r>
          </a:p>
        </p:txBody>
      </p:sp>
      <p:sp>
        <p:nvSpPr>
          <p:cNvPr id="2" name="Content Placeholder 1"/>
          <p:cNvSpPr>
            <a:spLocks noGrp="1"/>
          </p:cNvSpPr>
          <p:nvPr>
            <p:ph idx="1"/>
          </p:nvPr>
        </p:nvSpPr>
        <p:spPr>
          <a:xfrm>
            <a:off x="365125" y="1538818"/>
            <a:ext cx="8415338" cy="3308598"/>
          </a:xfrm>
        </p:spPr>
        <p:txBody>
          <a:bodyPr/>
          <a:lstStyle/>
          <a:p>
            <a:pPr>
              <a:lnSpc>
                <a:spcPct val="100000"/>
              </a:lnSpc>
            </a:pPr>
            <a:r>
              <a:rPr lang="en-US" altLang="en-US" dirty="0">
                <a:solidFill>
                  <a:schemeClr val="tx1"/>
                </a:solidFill>
                <a:latin typeface="Arial" panose="020B0604020202020204" pitchFamily="34" charset="0"/>
                <a:cs typeface="Arial" panose="020B0604020202020204" pitchFamily="34" charset="0"/>
              </a:rPr>
              <a:t>Several server attacks are the result of threat actors “commandeering” a technology and then using it for an attack</a:t>
            </a:r>
          </a:p>
          <a:p>
            <a:pPr>
              <a:lnSpc>
                <a:spcPct val="100000"/>
              </a:lnSpc>
            </a:pPr>
            <a:r>
              <a:rPr lang="en-US" altLang="en-US" dirty="0">
                <a:solidFill>
                  <a:schemeClr val="tx1"/>
                </a:solidFill>
                <a:latin typeface="Arial" panose="020B0604020202020204" pitchFamily="34" charset="0"/>
                <a:cs typeface="Arial" panose="020B0604020202020204" pitchFamily="34" charset="0"/>
              </a:rPr>
              <a:t>Some attacks can target either a server or a client by “overflowing” areas of memory with instructions from the attacker</a:t>
            </a:r>
          </a:p>
          <a:p>
            <a:pPr>
              <a:lnSpc>
                <a:spcPct val="100000"/>
              </a:lnSpc>
            </a:pPr>
            <a:r>
              <a:rPr lang="en-US" altLang="en-US" dirty="0">
                <a:solidFill>
                  <a:schemeClr val="tx1"/>
                </a:solidFill>
                <a:latin typeface="Arial" panose="020B0604020202020204" pitchFamily="34" charset="0"/>
                <a:cs typeface="Arial" panose="020B0604020202020204" pitchFamily="34" charset="0"/>
              </a:rPr>
              <a:t>Most websites today rely heavily upon advertising revenue</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Several attacks attempt to use ads or manipulate the advertising system</a:t>
            </a:r>
          </a:p>
          <a:p>
            <a:pPr>
              <a:lnSpc>
                <a:spcPct val="100000"/>
              </a:lnSpc>
            </a:pPr>
            <a:r>
              <a:rPr lang="en-US" altLang="en-US" dirty="0">
                <a:solidFill>
                  <a:schemeClr val="tx1"/>
                </a:solidFill>
                <a:latin typeface="Arial" panose="020B0604020202020204" pitchFamily="34" charset="0"/>
                <a:cs typeface="Arial" panose="020B0604020202020204" pitchFamily="34" charset="0"/>
              </a:rPr>
              <a:t>To provide enhanced features, virtually all websites today allow scripting code to be downloaded from the web server into the user’s web browser</a:t>
            </a:r>
          </a:p>
        </p:txBody>
      </p:sp>
      <p:sp>
        <p:nvSpPr>
          <p:cNvPr id="4"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0014421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US"/>
              <a:t>ISEC</a:t>
            </a:r>
          </a:p>
        </p:txBody>
      </p:sp>
      <p:sp>
        <p:nvSpPr>
          <p:cNvPr id="19459" name="Slide Number Placeholder 5"/>
          <p:cNvSpPr>
            <a:spLocks noGrp="1"/>
          </p:cNvSpPr>
          <p:nvPr>
            <p:ph type="sldNum"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3E8F4766-2C7B-4EEA-936C-67F368DC7F0A}" type="slidenum">
              <a:rPr lang="en-US" altLang="en-US" sz="1400" smtClean="0"/>
              <a:pPr>
                <a:spcBef>
                  <a:spcPct val="0"/>
                </a:spcBef>
                <a:buFontTx/>
                <a:buNone/>
              </a:pPr>
              <a:t>6</a:t>
            </a:fld>
            <a:endParaRPr lang="en-US" altLang="en-US" sz="1400"/>
          </a:p>
        </p:txBody>
      </p:sp>
      <p:pic>
        <p:nvPicPr>
          <p:cNvPr id="1946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762000"/>
            <a:ext cx="8077200" cy="5103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386040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US"/>
              <a:t>ISEC</a:t>
            </a:r>
          </a:p>
        </p:txBody>
      </p:sp>
      <p:sp>
        <p:nvSpPr>
          <p:cNvPr id="21507" name="Rectangle 2"/>
          <p:cNvSpPr>
            <a:spLocks noGrp="1" noChangeArrowheads="1"/>
          </p:cNvSpPr>
          <p:nvPr>
            <p:ph type="title"/>
          </p:nvPr>
        </p:nvSpPr>
        <p:spPr/>
        <p:txBody>
          <a:bodyPr/>
          <a:lstStyle/>
          <a:p>
            <a:r>
              <a:rPr lang="en-US" altLang="en-US" b="1" dirty="0"/>
              <a:t>Media-Based Vulnerabilities (continued)</a:t>
            </a:r>
          </a:p>
        </p:txBody>
      </p:sp>
      <p:sp>
        <p:nvSpPr>
          <p:cNvPr id="21508" name="Rectangle 3"/>
          <p:cNvSpPr>
            <a:spLocks noGrp="1" noChangeArrowheads="1"/>
          </p:cNvSpPr>
          <p:nvPr>
            <p:ph type="body" idx="1"/>
          </p:nvPr>
        </p:nvSpPr>
        <p:spPr>
          <a:xfrm>
            <a:off x="457200" y="1676400"/>
            <a:ext cx="8305800" cy="2391424"/>
          </a:xfrm>
        </p:spPr>
        <p:txBody>
          <a:bodyPr/>
          <a:lstStyle/>
          <a:p>
            <a:r>
              <a:rPr lang="en-US" altLang="en-US" dirty="0"/>
              <a:t>Just as network taps and protocol analyzers can be used for legitimate purposes</a:t>
            </a:r>
          </a:p>
          <a:p>
            <a:pPr lvl="1"/>
            <a:r>
              <a:rPr lang="en-US" altLang="en-US" dirty="0"/>
              <a:t>They also can be used by attackers to intercept and view network traffic</a:t>
            </a:r>
          </a:p>
          <a:p>
            <a:r>
              <a:rPr lang="en-US" altLang="en-US" dirty="0"/>
              <a:t>Attackers can also access the wired network in the following ways:</a:t>
            </a:r>
          </a:p>
          <a:p>
            <a:pPr lvl="1"/>
            <a:r>
              <a:rPr lang="en-US" altLang="en-US" dirty="0"/>
              <a:t>False ceilings</a:t>
            </a:r>
          </a:p>
          <a:p>
            <a:pPr lvl="1"/>
            <a:r>
              <a:rPr lang="en-US" altLang="en-US" dirty="0"/>
              <a:t>Exposed wiring</a:t>
            </a:r>
          </a:p>
          <a:p>
            <a:pPr lvl="1"/>
            <a:r>
              <a:rPr lang="en-US" altLang="en-US" dirty="0"/>
              <a:t>Unprotected RJ-45 jacks</a:t>
            </a:r>
          </a:p>
        </p:txBody>
      </p:sp>
      <p:sp>
        <p:nvSpPr>
          <p:cNvPr id="21509" name="Slide Number Placeholder 5"/>
          <p:cNvSpPr>
            <a:spLocks noGrp="1"/>
          </p:cNvSpPr>
          <p:nvPr>
            <p:ph type="sldNum"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BD78EE33-2DF3-4BBB-B413-B04CA3C3D846}" type="slidenum">
              <a:rPr lang="en-US" altLang="en-US" sz="1400" smtClean="0"/>
              <a:pPr>
                <a:spcBef>
                  <a:spcPct val="0"/>
                </a:spcBef>
                <a:buFontTx/>
                <a:buNone/>
              </a:pPr>
              <a:t>7</a:t>
            </a:fld>
            <a:endParaRPr lang="en-US" altLang="en-US" sz="1400"/>
          </a:p>
        </p:txBody>
      </p:sp>
    </p:spTree>
    <p:extLst>
      <p:ext uri="{BB962C8B-B14F-4D97-AF65-F5344CB8AC3E}">
        <p14:creationId xmlns:p14="http://schemas.microsoft.com/office/powerpoint/2010/main" val="16698295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Networking-Based Attacks</a:t>
            </a:r>
          </a:p>
        </p:txBody>
      </p:sp>
      <p:sp>
        <p:nvSpPr>
          <p:cNvPr id="3" name="Content Placeholder 2"/>
          <p:cNvSpPr>
            <a:spLocks noGrp="1"/>
          </p:cNvSpPr>
          <p:nvPr>
            <p:ph idx="1"/>
          </p:nvPr>
        </p:nvSpPr>
        <p:spPr>
          <a:xfrm>
            <a:off x="365125" y="1538818"/>
            <a:ext cx="7864475" cy="1846659"/>
          </a:xfrm>
        </p:spPr>
        <p:txBody>
          <a:bodyPr/>
          <a:lstStyle/>
          <a:p>
            <a:pPr>
              <a:lnSpc>
                <a:spcPct val="100000"/>
              </a:lnSpc>
            </a:pPr>
            <a:r>
              <a:rPr lang="en-US" dirty="0">
                <a:solidFill>
                  <a:schemeClr val="tx1"/>
                </a:solidFill>
                <a:latin typeface="Arial" panose="020B0604020202020204" pitchFamily="34" charset="0"/>
                <a:cs typeface="Arial" panose="020B0604020202020204" pitchFamily="34" charset="0"/>
              </a:rPr>
              <a:t>There are several attacks that target a network  or a process that relies on a network</a:t>
            </a:r>
          </a:p>
          <a:p>
            <a:pPr>
              <a:lnSpc>
                <a:spcPct val="100000"/>
              </a:lnSpc>
            </a:pPr>
            <a:r>
              <a:rPr lang="en-US" dirty="0">
                <a:solidFill>
                  <a:schemeClr val="tx1"/>
                </a:solidFill>
                <a:latin typeface="Arial" panose="020B0604020202020204" pitchFamily="34" charset="0"/>
                <a:cs typeface="Arial" panose="020B0604020202020204" pitchFamily="34" charset="0"/>
              </a:rPr>
              <a:t>These attacks can be grouped into:</a:t>
            </a:r>
          </a:p>
          <a:p>
            <a:pPr lvl="1">
              <a:lnSpc>
                <a:spcPct val="100000"/>
              </a:lnSpc>
            </a:pPr>
            <a:r>
              <a:rPr lang="en-US" sz="2000" dirty="0">
                <a:solidFill>
                  <a:schemeClr val="tx1"/>
                </a:solidFill>
                <a:latin typeface="Arial" panose="020B0604020202020204" pitchFamily="34" charset="0"/>
                <a:cs typeface="Arial" panose="020B0604020202020204" pitchFamily="34" charset="0"/>
              </a:rPr>
              <a:t>Interception attacks</a:t>
            </a:r>
          </a:p>
          <a:p>
            <a:pPr lvl="1">
              <a:lnSpc>
                <a:spcPct val="100000"/>
              </a:lnSpc>
            </a:pPr>
            <a:r>
              <a:rPr lang="en-US" sz="2000" dirty="0">
                <a:solidFill>
                  <a:schemeClr val="tx1"/>
                </a:solidFill>
                <a:latin typeface="Arial" panose="020B0604020202020204" pitchFamily="34" charset="0"/>
                <a:cs typeface="Arial" panose="020B0604020202020204" pitchFamily="34" charset="0"/>
              </a:rPr>
              <a:t>Poisoning attacks</a:t>
            </a:r>
          </a:p>
        </p:txBody>
      </p:sp>
      <p:sp>
        <p:nvSpPr>
          <p:cNvPr id="4"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5545575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Interception</a:t>
            </a:r>
          </a:p>
        </p:txBody>
      </p:sp>
      <p:sp>
        <p:nvSpPr>
          <p:cNvPr id="3" name="Content Placeholder 2"/>
          <p:cNvSpPr>
            <a:spLocks noGrp="1"/>
          </p:cNvSpPr>
          <p:nvPr>
            <p:ph idx="1"/>
          </p:nvPr>
        </p:nvSpPr>
        <p:spPr>
          <a:xfrm>
            <a:off x="365125" y="1538818"/>
            <a:ext cx="8415338" cy="1923604"/>
          </a:xfrm>
        </p:spPr>
        <p:txBody>
          <a:bodyPr/>
          <a:lstStyle/>
          <a:p>
            <a:pPr>
              <a:lnSpc>
                <a:spcPct val="100000"/>
              </a:lnSpc>
            </a:pPr>
            <a:r>
              <a:rPr lang="en-US" dirty="0">
                <a:solidFill>
                  <a:schemeClr val="tx1"/>
                </a:solidFill>
                <a:latin typeface="Arial" panose="020B0604020202020204" pitchFamily="34" charset="0"/>
                <a:cs typeface="Arial" panose="020B0604020202020204" pitchFamily="34" charset="0"/>
              </a:rPr>
              <a:t>Some attacks are designed to intercept network communications</a:t>
            </a:r>
          </a:p>
          <a:p>
            <a:pPr>
              <a:lnSpc>
                <a:spcPct val="100000"/>
              </a:lnSpc>
            </a:pPr>
            <a:r>
              <a:rPr lang="en-US" dirty="0">
                <a:solidFill>
                  <a:schemeClr val="tx1"/>
                </a:solidFill>
                <a:latin typeface="Arial" panose="020B0604020202020204" pitchFamily="34" charset="0"/>
                <a:cs typeface="Arial" panose="020B0604020202020204" pitchFamily="34" charset="0"/>
              </a:rPr>
              <a:t>Three of the most common interception attacks:</a:t>
            </a:r>
          </a:p>
          <a:p>
            <a:pPr lvl="1">
              <a:lnSpc>
                <a:spcPct val="100000"/>
              </a:lnSpc>
            </a:pPr>
            <a:r>
              <a:rPr lang="en-US" sz="2000" dirty="0">
                <a:solidFill>
                  <a:schemeClr val="tx1"/>
                </a:solidFill>
                <a:latin typeface="Arial" panose="020B0604020202020204" pitchFamily="34" charset="0"/>
                <a:cs typeface="Arial" panose="020B0604020202020204" pitchFamily="34" charset="0"/>
              </a:rPr>
              <a:t>Man-in-the-middle attacks</a:t>
            </a:r>
          </a:p>
          <a:p>
            <a:pPr lvl="1">
              <a:lnSpc>
                <a:spcPct val="100000"/>
              </a:lnSpc>
            </a:pPr>
            <a:r>
              <a:rPr lang="en-US" sz="2000" dirty="0">
                <a:solidFill>
                  <a:schemeClr val="tx1"/>
                </a:solidFill>
                <a:latin typeface="Arial" panose="020B0604020202020204" pitchFamily="34" charset="0"/>
                <a:cs typeface="Arial" panose="020B0604020202020204" pitchFamily="34" charset="0"/>
              </a:rPr>
              <a:t>Man-in-the-browser attacks</a:t>
            </a:r>
          </a:p>
          <a:p>
            <a:pPr lvl="1">
              <a:lnSpc>
                <a:spcPct val="100000"/>
              </a:lnSpc>
            </a:pPr>
            <a:r>
              <a:rPr lang="en-US" sz="2000" dirty="0">
                <a:solidFill>
                  <a:schemeClr val="tx1"/>
                </a:solidFill>
                <a:latin typeface="Arial" panose="020B0604020202020204" pitchFamily="34" charset="0"/>
                <a:cs typeface="Arial" panose="020B0604020202020204" pitchFamily="34" charset="0"/>
              </a:rPr>
              <a:t>Reply attacks</a:t>
            </a:r>
          </a:p>
        </p:txBody>
      </p:sp>
      <p:sp>
        <p:nvSpPr>
          <p:cNvPr id="4"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426539549"/>
      </p:ext>
    </p:extLst>
  </p:cSld>
  <p:clrMapOvr>
    <a:masterClrMapping/>
  </p:clrMapOvr>
</p:sld>
</file>

<file path=ppt/theme/theme1.xml><?xml version="1.0" encoding="utf-8"?>
<a:theme xmlns:a="http://schemas.openxmlformats.org/drawingml/2006/main" name="Office Theme">
  <a:themeElements>
    <a:clrScheme name="Cengage">
      <a:dk1>
        <a:srgbClr val="000000"/>
      </a:dk1>
      <a:lt1>
        <a:srgbClr val="FFFFFF"/>
      </a:lt1>
      <a:dk2>
        <a:srgbClr val="000000"/>
      </a:dk2>
      <a:lt2>
        <a:srgbClr val="AAAEB4"/>
      </a:lt2>
      <a:accent1>
        <a:srgbClr val="0D3857"/>
      </a:accent1>
      <a:accent2>
        <a:srgbClr val="055C91"/>
      </a:accent2>
      <a:accent3>
        <a:srgbClr val="81C0DA"/>
      </a:accent3>
      <a:accent4>
        <a:srgbClr val="B0D3DF"/>
      </a:accent4>
      <a:accent5>
        <a:srgbClr val="E0DCCD"/>
      </a:accent5>
      <a:accent6>
        <a:srgbClr val="7C7666"/>
      </a:accent6>
      <a:hlink>
        <a:srgbClr val="055C91"/>
      </a:hlink>
      <a:folHlink>
        <a:srgbClr val="81C0DA"/>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22400</TotalTime>
  <Words>5553</Words>
  <Application>Microsoft Office PowerPoint</Application>
  <PresentationFormat>On-screen Show (4:3)</PresentationFormat>
  <Paragraphs>402</Paragraphs>
  <Slides>55</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55</vt:i4>
      </vt:variant>
    </vt:vector>
  </HeadingPairs>
  <TitlesOfParts>
    <vt:vector size="60" baseType="lpstr">
      <vt:lpstr>Arial</vt:lpstr>
      <vt:lpstr>Calibri</vt:lpstr>
      <vt:lpstr>Calibri Light</vt:lpstr>
      <vt:lpstr>Times New Roman</vt:lpstr>
      <vt:lpstr>Office Theme</vt:lpstr>
      <vt:lpstr>ISEC Lecture 6 Network Security</vt:lpstr>
      <vt:lpstr>Objectives</vt:lpstr>
      <vt:lpstr>Media-Based Network Vulnerabilities</vt:lpstr>
      <vt:lpstr>PowerPoint Presentation</vt:lpstr>
      <vt:lpstr>Media-Based Vulnerabilities (continued)</vt:lpstr>
      <vt:lpstr>PowerPoint Presentation</vt:lpstr>
      <vt:lpstr>Media-Based Vulnerabilities (continued)</vt:lpstr>
      <vt:lpstr>Networking-Based Attacks</vt:lpstr>
      <vt:lpstr>Interception</vt:lpstr>
      <vt:lpstr>Man-in-the-Middle (M I T M) (1 of 2)</vt:lpstr>
      <vt:lpstr>Man-in-the-Middle (M I T M) (2 of 2)</vt:lpstr>
      <vt:lpstr>Man-in-the-Browser (M I T B) (1 of 2)</vt:lpstr>
      <vt:lpstr>Man-in-the-Browser (M I T B) (2 of 2)</vt:lpstr>
      <vt:lpstr>Replay</vt:lpstr>
      <vt:lpstr>Poisoning</vt:lpstr>
      <vt:lpstr>A R P Poisoning (1 of 2)</vt:lpstr>
      <vt:lpstr>A R P Poisoning (2 of 2)</vt:lpstr>
      <vt:lpstr>D N S Poisoning (1 of 2)</vt:lpstr>
      <vt:lpstr>D N S Poisoning (2 of 2)</vt:lpstr>
      <vt:lpstr>Privilege Escalation</vt:lpstr>
      <vt:lpstr>Server Attacks</vt:lpstr>
      <vt:lpstr>Denial of Service (D o S) (1 of 3)</vt:lpstr>
      <vt:lpstr>Denial of Service (D o S) (2 of 3)</vt:lpstr>
      <vt:lpstr>Denial of Service (D o S) (3 of 3)</vt:lpstr>
      <vt:lpstr>Web Server Application Attacks (1 of 2)</vt:lpstr>
      <vt:lpstr>Web Server Application Attacks (2 of 2)</vt:lpstr>
      <vt:lpstr>Cross-Site Attacks (1 of 4)</vt:lpstr>
      <vt:lpstr>Cross-Site Attacks (2 of 4)</vt:lpstr>
      <vt:lpstr>Cross-Site Attacks (3 of 4)</vt:lpstr>
      <vt:lpstr>Cross-Site Attacks (4 of 4)</vt:lpstr>
      <vt:lpstr>Injection Attacks (1 of 4)</vt:lpstr>
      <vt:lpstr>Injection Attacks (2 of 4)</vt:lpstr>
      <vt:lpstr>Injection Attacks (3 of 4)</vt:lpstr>
      <vt:lpstr>Injection Attacks (4 of 4)</vt:lpstr>
      <vt:lpstr>Hijacking</vt:lpstr>
      <vt:lpstr>Session Hijacking</vt:lpstr>
      <vt:lpstr>U R L Hijacking</vt:lpstr>
      <vt:lpstr>Domain Hijacking</vt:lpstr>
      <vt:lpstr>Clickjacking</vt:lpstr>
      <vt:lpstr>Overflow Attacks</vt:lpstr>
      <vt:lpstr>Buffer Overflow (1 of 2)</vt:lpstr>
      <vt:lpstr>Buffer Overflow (2 of 2)</vt:lpstr>
      <vt:lpstr>Integer Overflow</vt:lpstr>
      <vt:lpstr>Advertising Attacks</vt:lpstr>
      <vt:lpstr>Malvertising</vt:lpstr>
      <vt:lpstr>Ad Fraud</vt:lpstr>
      <vt:lpstr>Browser Vulnerabilities</vt:lpstr>
      <vt:lpstr>Scripting Code</vt:lpstr>
      <vt:lpstr>Extensions</vt:lpstr>
      <vt:lpstr>Plug-Ins (1 of 2)</vt:lpstr>
      <vt:lpstr>Plug-Ins (2 of 2)</vt:lpstr>
      <vt:lpstr>Add-Ons (1 of 2)</vt:lpstr>
      <vt:lpstr>Add-Ons (2 of 2)</vt:lpstr>
      <vt:lpstr>Chapter Summary (1 of 2)</vt:lpstr>
      <vt:lpstr>Chapter Summary (2 of 2)</vt:lpstr>
    </vt:vector>
  </TitlesOfParts>
  <Company>SPi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CompTIA Security+ Guide to Network Security Fundamentals, Sixth Edition</dc:title>
  <dc:subject>Computer Science</dc:subject>
  <dc:creator>Ciampa</dc:creator>
  <cp:keywords>Network Security</cp:keywords>
  <cp:lastModifiedBy>Leonard _Bored</cp:lastModifiedBy>
  <cp:revision>754</cp:revision>
  <cp:lastPrinted>2010-11-12T17:54:40Z</cp:lastPrinted>
  <dcterms:created xsi:type="dcterms:W3CDTF">2007-02-15T20:50:52Z</dcterms:created>
  <dcterms:modified xsi:type="dcterms:W3CDTF">2022-01-17T05:52:02Z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732539425</vt:i4>
  </property>
  <property fmtid="{D5CDD505-2E9C-101B-9397-08002B2CF9AE}" pid="3" name="_NewReviewCycle">
    <vt:lpwstr/>
  </property>
  <property fmtid="{D5CDD505-2E9C-101B-9397-08002B2CF9AE}" pid="4" name="_EmailSubject">
    <vt:lpwstr>Cengage Branding/Accessibility </vt:lpwstr>
  </property>
  <property fmtid="{D5CDD505-2E9C-101B-9397-08002B2CF9AE}" pid="5" name="_AuthorEmail">
    <vt:lpwstr>maria.garguilo@cengage.com</vt:lpwstr>
  </property>
  <property fmtid="{D5CDD505-2E9C-101B-9397-08002B2CF9AE}" pid="6" name="_AuthorEmailDisplayName">
    <vt:lpwstr>Garguilo, Maria</vt:lpwstr>
  </property>
  <property fmtid="{D5CDD505-2E9C-101B-9397-08002B2CF9AE}" pid="7" name="_PreviousAdHocReviewCycleID">
    <vt:i4>1933890983</vt:i4>
  </property>
</Properties>
</file>