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lifewire.com/uses-of-linux-command-find-2201100"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lifewire.com/linux-metacharacters-using-them-219277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yberciti.biz/faq/linux-unix-appleosx-bsd-cat-command-examples/" TargetMode="External"/><Relationship Id="rId7" Type="http://schemas.openxmlformats.org/officeDocument/2006/relationships/hyperlink" Target="https://www.cyberciti.biz/faq/linux-unix-host-command-examples-usage-syntax/"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cyberciti.biz/faq/linux-unix-dig-command-examples-usage-syntax/" TargetMode="External"/><Relationship Id="rId5" Type="http://schemas.openxmlformats.org/officeDocument/2006/relationships/hyperlink" Target="https://www.cyberciti.biz/faq/grep-regular-expressions/" TargetMode="External"/><Relationship Id="rId4" Type="http://schemas.openxmlformats.org/officeDocument/2006/relationships/hyperlink" Target="https://www.cyberciti.biz/faq/howto-use-grep-command-in-linux-un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Structure</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It makes sense to explore the Linux filesystem from a terminal window, not because the author is a grumpy old man and resents new kids and their pretty graphical tools -- although there is some truth to that -- but because a terminal, despite being text-only, has better tools to show the map of Linux's directory tree.</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In fact, that is the name of the first tool you'll install to help you on the way: </a:t>
            </a:r>
            <a:r>
              <a:rPr lang="en-GB" sz="1200" b="0" i="1">
                <a:solidFill>
                  <a:schemeClr val="dk1"/>
                </a:solidFill>
                <a:latin typeface="Calibri"/>
                <a:ea typeface="Calibri"/>
                <a:cs typeface="Calibri"/>
                <a:sym typeface="Calibri"/>
              </a:rPr>
              <a:t>tree</a:t>
            </a:r>
            <a:r>
              <a:rPr lang="en-GB" sz="1200" b="0" i="0">
                <a:solidFill>
                  <a:schemeClr val="dk1"/>
                </a:solidFill>
                <a:latin typeface="Calibri"/>
                <a:ea typeface="Calibri"/>
                <a:cs typeface="Calibri"/>
                <a:sym typeface="Calibri"/>
              </a:rPr>
              <a:t>. If you are using Ubuntu or Debian, you can do:</a:t>
            </a:r>
            <a:endParaRPr/>
          </a:p>
          <a:p>
            <a:pPr marL="0" lvl="0" indent="0" algn="l" rtl="0">
              <a:lnSpc>
                <a:spcPct val="90000"/>
              </a:lnSpc>
              <a:spcBef>
                <a:spcPts val="360"/>
              </a:spcBef>
              <a:spcAft>
                <a:spcPts val="0"/>
              </a:spcAft>
              <a:buNone/>
            </a:pPr>
            <a:r>
              <a:rPr lang="en-GB"/>
              <a:t>sudo apt install tree </a:t>
            </a:r>
            <a:r>
              <a:rPr lang="en-GB" sz="1200" b="0" i="0">
                <a:solidFill>
                  <a:schemeClr val="dk1"/>
                </a:solidFill>
                <a:latin typeface="Calibri"/>
                <a:ea typeface="Calibri"/>
                <a:cs typeface="Calibri"/>
                <a:sym typeface="Calibri"/>
              </a:rPr>
              <a:t>On Red Hat or Fedora, do:</a:t>
            </a:r>
            <a:endParaRPr/>
          </a:p>
          <a:p>
            <a:pPr marL="0" lvl="0" indent="0" algn="l" rtl="0">
              <a:lnSpc>
                <a:spcPct val="90000"/>
              </a:lnSpc>
              <a:spcBef>
                <a:spcPts val="360"/>
              </a:spcBef>
              <a:spcAft>
                <a:spcPts val="0"/>
              </a:spcAft>
              <a:buNone/>
            </a:pPr>
            <a:r>
              <a:rPr lang="en-GB"/>
              <a:t>sudo dnf install tree </a:t>
            </a:r>
            <a:r>
              <a:rPr lang="en-GB" sz="1200" b="0" i="0">
                <a:solidFill>
                  <a:schemeClr val="dk1"/>
                </a:solidFill>
                <a:latin typeface="Calibri"/>
                <a:ea typeface="Calibri"/>
                <a:cs typeface="Calibri"/>
                <a:sym typeface="Calibri"/>
              </a:rPr>
              <a:t>For SUSE/openSUSE use zypper:</a:t>
            </a:r>
            <a:endParaRPr/>
          </a:p>
          <a:p>
            <a:pPr marL="0" lvl="0" indent="0" algn="l" rtl="0">
              <a:lnSpc>
                <a:spcPct val="90000"/>
              </a:lnSpc>
              <a:spcBef>
                <a:spcPts val="360"/>
              </a:spcBef>
              <a:spcAft>
                <a:spcPts val="0"/>
              </a:spcAft>
              <a:buNone/>
            </a:pPr>
            <a:r>
              <a:rPr lang="en-GB"/>
              <a:t>sudo zypper install tree </a:t>
            </a:r>
            <a:r>
              <a:rPr lang="en-GB" sz="1200" b="0" i="0">
                <a:solidFill>
                  <a:schemeClr val="dk1"/>
                </a:solidFill>
                <a:latin typeface="Calibri"/>
                <a:ea typeface="Calibri"/>
                <a:cs typeface="Calibri"/>
                <a:sym typeface="Calibri"/>
              </a:rPr>
              <a:t>For Arch-like distros (Manjaro, Antergos, etc.) use:</a:t>
            </a:r>
            <a:endParaRPr/>
          </a:p>
          <a:p>
            <a:pPr marL="0" lvl="0" indent="0" algn="l" rtl="0">
              <a:lnSpc>
                <a:spcPct val="90000"/>
              </a:lnSpc>
              <a:spcBef>
                <a:spcPts val="360"/>
              </a:spcBef>
              <a:spcAft>
                <a:spcPts val="0"/>
              </a:spcAft>
              <a:buNone/>
            </a:pPr>
            <a:r>
              <a:rPr lang="en-GB"/>
              <a:t>sudo pacman -S tree </a:t>
            </a:r>
            <a:r>
              <a:rPr lang="en-GB" sz="1200" b="0" i="0">
                <a:solidFill>
                  <a:schemeClr val="dk1"/>
                </a:solidFill>
                <a:latin typeface="Calibri"/>
                <a:ea typeface="Calibri"/>
                <a:cs typeface="Calibri"/>
                <a:sym typeface="Calibri"/>
              </a:rPr>
              <a:t>... and so on.</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Once installed, stay in your terminal window and run </a:t>
            </a:r>
            <a:r>
              <a:rPr lang="en-GB" sz="1200" b="0" i="1">
                <a:solidFill>
                  <a:schemeClr val="dk1"/>
                </a:solidFill>
                <a:latin typeface="Calibri"/>
                <a:ea typeface="Calibri"/>
                <a:cs typeface="Calibri"/>
                <a:sym typeface="Calibri"/>
              </a:rPr>
              <a:t>tree</a:t>
            </a:r>
            <a:r>
              <a:rPr lang="en-GB" sz="1200" b="0" i="0">
                <a:solidFill>
                  <a:schemeClr val="dk1"/>
                </a:solidFill>
                <a:latin typeface="Calibri"/>
                <a:ea typeface="Calibri"/>
                <a:cs typeface="Calibri"/>
                <a:sym typeface="Calibri"/>
              </a:rPr>
              <a:t> like this:</a:t>
            </a:r>
            <a:endParaRPr/>
          </a:p>
          <a:p>
            <a:pPr marL="0" lvl="0" indent="0" algn="l" rtl="0">
              <a:lnSpc>
                <a:spcPct val="90000"/>
              </a:lnSpc>
              <a:spcBef>
                <a:spcPts val="360"/>
              </a:spcBef>
              <a:spcAft>
                <a:spcPts val="0"/>
              </a:spcAft>
              <a:buNone/>
            </a:pPr>
            <a:r>
              <a:rPr lang="en-GB"/>
              <a:t>tree / </a:t>
            </a:r>
            <a:r>
              <a:rPr lang="en-GB" sz="1200" b="0" i="0">
                <a:solidFill>
                  <a:schemeClr val="dk1"/>
                </a:solidFill>
                <a:latin typeface="Calibri"/>
                <a:ea typeface="Calibri"/>
                <a:cs typeface="Calibri"/>
                <a:sym typeface="Calibri"/>
              </a:rPr>
              <a:t>The / in the instruction above refers to the </a:t>
            </a:r>
            <a:r>
              <a:rPr lang="en-GB" sz="1200" b="0" i="1">
                <a:solidFill>
                  <a:schemeClr val="dk1"/>
                </a:solidFill>
                <a:latin typeface="Calibri"/>
                <a:ea typeface="Calibri"/>
                <a:cs typeface="Calibri"/>
                <a:sym typeface="Calibri"/>
              </a:rPr>
              <a:t>root</a:t>
            </a:r>
            <a:r>
              <a:rPr lang="en-GB" sz="1200" b="0" i="0">
                <a:solidFill>
                  <a:schemeClr val="dk1"/>
                </a:solidFill>
                <a:latin typeface="Calibri"/>
                <a:ea typeface="Calibri"/>
                <a:cs typeface="Calibri"/>
                <a:sym typeface="Calibri"/>
              </a:rPr>
              <a:t> directory. The root directory is the one from which all other directories branch off from. When you run tree and tell it to start with </a:t>
            </a:r>
            <a:r>
              <a:rPr lang="en-GB" sz="1200" b="0" i="1">
                <a:solidFill>
                  <a:schemeClr val="dk1"/>
                </a:solidFill>
                <a:latin typeface="Calibri"/>
                <a:ea typeface="Calibri"/>
                <a:cs typeface="Calibri"/>
                <a:sym typeface="Calibri"/>
              </a:rPr>
              <a:t>/</a:t>
            </a:r>
            <a:r>
              <a:rPr lang="en-GB" sz="1200" b="0" i="0">
                <a:solidFill>
                  <a:schemeClr val="dk1"/>
                </a:solidFill>
                <a:latin typeface="Calibri"/>
                <a:ea typeface="Calibri"/>
                <a:cs typeface="Calibri"/>
                <a:sym typeface="Calibri"/>
              </a:rPr>
              <a:t>, you will see the whole directory tree, all directories and all the subdirectories in the whole system, with all their files, fly by.</a:t>
            </a:r>
            <a:endParaRPr/>
          </a:p>
          <a:p>
            <a:pPr marL="0" lvl="0" indent="0" algn="l" rtl="0">
              <a:lnSpc>
                <a:spcPct val="90000"/>
              </a:lnSpc>
              <a:spcBef>
                <a:spcPts val="360"/>
              </a:spcBef>
              <a:spcAft>
                <a:spcPts val="0"/>
              </a:spcAft>
              <a:buNone/>
            </a:pPr>
            <a:r>
              <a:rPr lang="en-GB" sz="1200" b="0" i="0">
                <a:solidFill>
                  <a:schemeClr val="dk1"/>
                </a:solidFill>
                <a:latin typeface="Calibri"/>
                <a:ea typeface="Calibri"/>
                <a:cs typeface="Calibri"/>
                <a:sym typeface="Calibri"/>
              </a:rPr>
              <a:t>If you have been using your system for some time, this may take a while, because, even if you haven't generated many files yourself, a Linux system and its apps are always logging, cacheing, and storing temporal files. The number of entries in the file system can grow quite quickly.</a:t>
            </a:r>
            <a:endParaRPr/>
          </a:p>
          <a:p>
            <a:pPr marL="0" lvl="0" indent="0" algn="l" rtl="0">
              <a:lnSpc>
                <a:spcPct val="90000"/>
              </a:lnSpc>
              <a:spcBef>
                <a:spcPts val="360"/>
              </a:spcBef>
              <a:spcAft>
                <a:spcPts val="0"/>
              </a:spcAft>
              <a:buNone/>
            </a:pPr>
            <a:endParaRPr/>
          </a:p>
          <a:p>
            <a:pPr marL="0" lvl="0" indent="0" algn="l" rtl="0">
              <a:lnSpc>
                <a:spcPct val="90000"/>
              </a:lnSpc>
              <a:spcBef>
                <a:spcPts val="360"/>
              </a:spcBef>
              <a:spcAft>
                <a:spcPts val="0"/>
              </a:spcAft>
              <a:buNone/>
            </a:pPr>
            <a:r>
              <a:rPr lang="en-GB"/>
              <a:t>https://www.linux.com/blog/learn/intro-to-linux/2018/4/linux-filesystem-explained</a:t>
            </a:r>
            <a:endParaRPr/>
          </a:p>
          <a:p>
            <a:pPr marL="0" lvl="0" indent="0" algn="l" rtl="0">
              <a:lnSpc>
                <a:spcPct val="90000"/>
              </a:lnSpc>
              <a:spcBef>
                <a:spcPts val="360"/>
              </a:spcBef>
              <a:spcAft>
                <a:spcPts val="0"/>
              </a:spcAft>
              <a:buNone/>
            </a:pPr>
            <a:endParaRPr/>
          </a:p>
        </p:txBody>
      </p:sp>
      <p:sp>
        <p:nvSpPr>
          <p:cNvPr id="225" name="Google Shape;225;p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 name="Google Shape;248;p1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GB"/>
              <a:t>https://en.wikipedia.org/wiki/Ls</a:t>
            </a:r>
            <a:endParaRPr/>
          </a:p>
          <a:p>
            <a:pPr marL="0" lvl="0" indent="0" algn="l" rtl="0">
              <a:spcBef>
                <a:spcPts val="360"/>
              </a:spcBef>
              <a:spcAft>
                <a:spcPts val="0"/>
              </a:spcAft>
              <a:buNone/>
            </a:pPr>
            <a:endParaRPr/>
          </a:p>
        </p:txBody>
      </p:sp>
      <p:sp>
        <p:nvSpPr>
          <p:cNvPr id="256" name="Google Shape;256;p1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p1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9" name="Google Shape;279;p1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p1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3" name="Google Shape;293;p18: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2: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0" name="Google Shape;300;p19: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p2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1100" u="sng">
                <a:solidFill>
                  <a:schemeClr val="hlink"/>
                </a:solidFill>
                <a:latin typeface="Arial"/>
                <a:ea typeface="Arial"/>
                <a:cs typeface="Arial"/>
                <a:sym typeface="Arial"/>
                <a:hlinkClick r:id="rId3"/>
              </a:rPr>
              <a:t>https://www.lifewire.com/uses-of-linux-command-find-2201100</a:t>
            </a:r>
            <a:endParaRPr/>
          </a:p>
          <a:p>
            <a:pPr marL="0" lvl="0" indent="0" algn="l" rtl="0">
              <a:spcBef>
                <a:spcPts val="36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GB">
                <a:solidFill>
                  <a:srgbClr val="101010"/>
                </a:solidFill>
                <a:latin typeface="Arial"/>
                <a:ea typeface="Arial"/>
                <a:cs typeface="Arial"/>
                <a:sym typeface="Arial"/>
              </a:rPr>
              <a:t>When you search by name across the whole drive, use the following syntax:</a:t>
            </a:r>
            <a:endParaRPr>
              <a:solidFill>
                <a:srgbClr val="101010"/>
              </a:solidFill>
              <a:latin typeface="Arial"/>
              <a:ea typeface="Arial"/>
              <a:cs typeface="Arial"/>
              <a:sym typeface="Arial"/>
            </a:endParaRPr>
          </a:p>
          <a:p>
            <a:pPr marL="190500" marR="190500" lvl="0" indent="0" algn="l" rtl="0">
              <a:lnSpc>
                <a:spcPct val="115000"/>
              </a:lnSpc>
              <a:spcBef>
                <a:spcPts val="0"/>
              </a:spcBef>
              <a:spcAft>
                <a:spcPts val="0"/>
              </a:spcAft>
              <a:buClr>
                <a:schemeClr val="dk1"/>
              </a:buClr>
              <a:buSzPts val="1100"/>
              <a:buFont typeface="Arial"/>
              <a:buNone/>
            </a:pPr>
            <a:r>
              <a:rPr lang="en-GB">
                <a:solidFill>
                  <a:srgbClr val="FFFFFF"/>
                </a:solidFill>
                <a:highlight>
                  <a:srgbClr val="3F3F3F"/>
                </a:highlight>
                <a:latin typeface="Arial"/>
                <a:ea typeface="Arial"/>
                <a:cs typeface="Arial"/>
                <a:sym typeface="Arial"/>
              </a:rPr>
              <a:t>find / -name </a:t>
            </a:r>
            <a:r>
              <a:rPr lang="en-GB" i="1">
                <a:solidFill>
                  <a:srgbClr val="FFFFFF"/>
                </a:solidFill>
                <a:highlight>
                  <a:srgbClr val="3F3F3F"/>
                </a:highlight>
                <a:latin typeface="Arial"/>
                <a:ea typeface="Arial"/>
                <a:cs typeface="Arial"/>
                <a:sym typeface="Arial"/>
              </a:rPr>
              <a:t>filename</a:t>
            </a:r>
            <a:endParaRPr i="1">
              <a:solidFill>
                <a:srgbClr val="FFFFFF"/>
              </a:solidFill>
              <a:highlight>
                <a:srgbClr val="3F3F3F"/>
              </a:highlight>
              <a:latin typeface="Arial"/>
              <a:ea typeface="Arial"/>
              <a:cs typeface="Arial"/>
              <a:sym typeface="Arial"/>
            </a:endParaRPr>
          </a:p>
          <a:p>
            <a:pPr marL="457200" lvl="0" indent="-228600" algn="l" rtl="0">
              <a:lnSpc>
                <a:spcPct val="115000"/>
              </a:lnSpc>
              <a:spcBef>
                <a:spcPts val="1000"/>
              </a:spcBef>
              <a:spcAft>
                <a:spcPts val="0"/>
              </a:spcAft>
              <a:buClr>
                <a:srgbClr val="101010"/>
              </a:buClr>
              <a:buSzPts val="1200"/>
              <a:buNone/>
            </a:pPr>
            <a:r>
              <a:rPr lang="en-GB">
                <a:solidFill>
                  <a:srgbClr val="101010"/>
                </a:solidFill>
                <a:latin typeface="Arial"/>
                <a:ea typeface="Arial"/>
                <a:cs typeface="Arial"/>
                <a:sym typeface="Arial"/>
              </a:rPr>
              <a:t>The first part of the find command is obviously the word find.</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The second part is where to start searching from.</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The next part is an expression which determines what to find.</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a:solidFill>
                  <a:srgbClr val="101010"/>
                </a:solidFill>
                <a:latin typeface="Arial"/>
                <a:ea typeface="Arial"/>
                <a:cs typeface="Arial"/>
                <a:sym typeface="Arial"/>
              </a:rPr>
              <a:t>Finally the last part is the name of the thing to find.</a:t>
            </a:r>
            <a:endParaRPr>
              <a:solidFill>
                <a:srgbClr val="101010"/>
              </a:solidFill>
              <a:latin typeface="Arial"/>
              <a:ea typeface="Arial"/>
              <a:cs typeface="Arial"/>
              <a:sym typeface="Arial"/>
            </a:endParaRPr>
          </a:p>
          <a:p>
            <a:pPr marL="0" lvl="0" indent="0" algn="ctr" rtl="0">
              <a:lnSpc>
                <a:spcPct val="115000"/>
              </a:lnSpc>
              <a:spcBef>
                <a:spcPts val="1400"/>
              </a:spcBef>
              <a:spcAft>
                <a:spcPts val="0"/>
              </a:spcAft>
              <a:buClr>
                <a:schemeClr val="dk1"/>
              </a:buClr>
              <a:buSzPts val="1100"/>
              <a:buFont typeface="Arial"/>
              <a:buNone/>
            </a:pPr>
            <a:r>
              <a:rPr lang="en-GB" sz="1300" b="1">
                <a:solidFill>
                  <a:srgbClr val="101010"/>
                </a:solidFill>
                <a:latin typeface="Arial"/>
                <a:ea typeface="Arial"/>
                <a:cs typeface="Arial"/>
                <a:sym typeface="Arial"/>
              </a:rPr>
              <a:t>Search Location Shortcuts</a:t>
            </a:r>
            <a:endParaRPr sz="1300" b="1">
              <a:solidFill>
                <a:srgbClr val="101010"/>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GB">
                <a:solidFill>
                  <a:srgbClr val="101010"/>
                </a:solidFill>
                <a:latin typeface="Arial"/>
                <a:ea typeface="Arial"/>
                <a:cs typeface="Arial"/>
                <a:sym typeface="Arial"/>
              </a:rPr>
              <a:t>The first argument after </a:t>
            </a:r>
            <a:r>
              <a:rPr lang="en-GB" b="1">
                <a:solidFill>
                  <a:srgbClr val="101010"/>
                </a:solidFill>
                <a:latin typeface="Arial"/>
                <a:ea typeface="Arial"/>
                <a:cs typeface="Arial"/>
                <a:sym typeface="Arial"/>
              </a:rPr>
              <a:t>find</a:t>
            </a:r>
            <a:r>
              <a:rPr lang="en-GB">
                <a:solidFill>
                  <a:srgbClr val="101010"/>
                </a:solidFill>
                <a:latin typeface="Arial"/>
                <a:ea typeface="Arial"/>
                <a:cs typeface="Arial"/>
                <a:sym typeface="Arial"/>
              </a:rPr>
              <a:t> is the location you wish to search. Although you may specify a specific directory, most people use a </a:t>
            </a:r>
            <a:r>
              <a:rPr lang="en-GB" u="sng">
                <a:solidFill>
                  <a:srgbClr val="005D7F"/>
                </a:solidFill>
                <a:latin typeface="Arial"/>
                <a:ea typeface="Arial"/>
                <a:cs typeface="Arial"/>
                <a:sym typeface="Arial"/>
                <a:hlinkClick r:id="rId4"/>
              </a:rPr>
              <a:t>metacharacter</a:t>
            </a:r>
            <a:r>
              <a:rPr lang="en-GB">
                <a:solidFill>
                  <a:srgbClr val="101010"/>
                </a:solidFill>
                <a:latin typeface="Arial"/>
                <a:ea typeface="Arial"/>
                <a:cs typeface="Arial"/>
                <a:sym typeface="Arial"/>
              </a:rPr>
              <a:t> to serve as a substitute. The three metacharacters that work with this command include:</a:t>
            </a:r>
            <a:endParaRPr>
              <a:solidFill>
                <a:srgbClr val="101010"/>
              </a:solidFill>
              <a:latin typeface="Arial"/>
              <a:ea typeface="Arial"/>
              <a:cs typeface="Arial"/>
              <a:sym typeface="Arial"/>
            </a:endParaRPr>
          </a:p>
          <a:p>
            <a:pPr marL="457200" lvl="0" indent="-228600" algn="l" rtl="0">
              <a:lnSpc>
                <a:spcPct val="115000"/>
              </a:lnSpc>
              <a:spcBef>
                <a:spcPts val="1000"/>
              </a:spcBef>
              <a:spcAft>
                <a:spcPts val="0"/>
              </a:spcAft>
              <a:buClr>
                <a:srgbClr val="101010"/>
              </a:buClr>
              <a:buSzPts val="1200"/>
              <a:buNone/>
            </a:pPr>
            <a:r>
              <a:rPr lang="en-GB" b="1">
                <a:solidFill>
                  <a:srgbClr val="101010"/>
                </a:solidFill>
                <a:latin typeface="Arial"/>
                <a:ea typeface="Arial"/>
                <a:cs typeface="Arial"/>
                <a:sym typeface="Arial"/>
              </a:rPr>
              <a:t>Period</a:t>
            </a:r>
            <a:r>
              <a:rPr lang="en-GB">
                <a:solidFill>
                  <a:srgbClr val="101010"/>
                </a:solidFill>
                <a:latin typeface="Arial"/>
                <a:ea typeface="Arial"/>
                <a:cs typeface="Arial"/>
                <a:sym typeface="Arial"/>
              </a:rPr>
              <a:t>: specifies the current and all nested folders</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b="1">
                <a:solidFill>
                  <a:srgbClr val="101010"/>
                </a:solidFill>
                <a:latin typeface="Arial"/>
                <a:ea typeface="Arial"/>
                <a:cs typeface="Arial"/>
                <a:sym typeface="Arial"/>
              </a:rPr>
              <a:t>Forward Slash</a:t>
            </a:r>
            <a:r>
              <a:rPr lang="en-GB">
                <a:solidFill>
                  <a:srgbClr val="101010"/>
                </a:solidFill>
                <a:latin typeface="Arial"/>
                <a:ea typeface="Arial"/>
                <a:cs typeface="Arial"/>
                <a:sym typeface="Arial"/>
              </a:rPr>
              <a:t>: specifies the entire filesystem</a:t>
            </a:r>
            <a:endParaRPr>
              <a:solidFill>
                <a:srgbClr val="101010"/>
              </a:solidFill>
              <a:latin typeface="Arial"/>
              <a:ea typeface="Arial"/>
              <a:cs typeface="Arial"/>
              <a:sym typeface="Arial"/>
            </a:endParaRPr>
          </a:p>
          <a:p>
            <a:pPr marL="457200" lvl="0" indent="-228600" algn="l" rtl="0">
              <a:lnSpc>
                <a:spcPct val="115000"/>
              </a:lnSpc>
              <a:spcBef>
                <a:spcPts val="0"/>
              </a:spcBef>
              <a:spcAft>
                <a:spcPts val="0"/>
              </a:spcAft>
              <a:buClr>
                <a:srgbClr val="101010"/>
              </a:buClr>
              <a:buSzPts val="1200"/>
              <a:buNone/>
            </a:pPr>
            <a:r>
              <a:rPr lang="en-GB" b="1">
                <a:solidFill>
                  <a:srgbClr val="101010"/>
                </a:solidFill>
                <a:latin typeface="Arial"/>
                <a:ea typeface="Arial"/>
                <a:cs typeface="Arial"/>
                <a:sym typeface="Arial"/>
              </a:rPr>
              <a:t>Tilde</a:t>
            </a:r>
            <a:r>
              <a:rPr lang="en-GB">
                <a:solidFill>
                  <a:srgbClr val="101010"/>
                </a:solidFill>
                <a:latin typeface="Arial"/>
                <a:ea typeface="Arial"/>
                <a:cs typeface="Arial"/>
                <a:sym typeface="Arial"/>
              </a:rPr>
              <a:t>: specifies the active user's home directory</a:t>
            </a:r>
            <a:endParaRPr>
              <a:solidFill>
                <a:srgbClr val="101010"/>
              </a:solidFill>
              <a:latin typeface="Arial"/>
              <a:ea typeface="Arial"/>
              <a:cs typeface="Arial"/>
              <a:sym typeface="Arial"/>
            </a:endParaRPr>
          </a:p>
          <a:p>
            <a:pPr marL="533400" marR="190500" lvl="0" indent="-342900" algn="ctr" rtl="0">
              <a:lnSpc>
                <a:spcPct val="115000"/>
              </a:lnSpc>
              <a:spcBef>
                <a:spcPts val="1000"/>
              </a:spcBef>
              <a:spcAft>
                <a:spcPts val="0"/>
              </a:spcAft>
              <a:buClr>
                <a:schemeClr val="dk1"/>
              </a:buClr>
              <a:buSzPts val="1100"/>
              <a:buFont typeface="Arial"/>
              <a:buNone/>
            </a:pPr>
            <a:r>
              <a:rPr lang="en-GB">
                <a:solidFill>
                  <a:srgbClr val="101010"/>
                </a:solidFill>
                <a:latin typeface="Arial"/>
                <a:ea typeface="Arial"/>
                <a:cs typeface="Arial"/>
                <a:sym typeface="Arial"/>
              </a:rPr>
              <a:t>Searching the entire filesystem is likely to generate a lot of access-denied errors. Run the command with elevated privileges (e.g., by using </a:t>
            </a:r>
            <a:r>
              <a:rPr lang="en-GB" b="1">
                <a:solidFill>
                  <a:srgbClr val="101010"/>
                </a:solidFill>
                <a:latin typeface="Arial"/>
                <a:ea typeface="Arial"/>
                <a:cs typeface="Arial"/>
                <a:sym typeface="Arial"/>
              </a:rPr>
              <a:t>sudo</a:t>
            </a:r>
            <a:r>
              <a:rPr lang="en-GB">
                <a:solidFill>
                  <a:srgbClr val="101010"/>
                </a:solidFill>
                <a:latin typeface="Arial"/>
                <a:ea typeface="Arial"/>
                <a:cs typeface="Arial"/>
                <a:sym typeface="Arial"/>
              </a:rPr>
              <a:t>), if you need to search in places your standard account normally cannot access.</a:t>
            </a:r>
            <a:endParaRPr>
              <a:solidFill>
                <a:srgbClr val="101010"/>
              </a:solidFill>
              <a:latin typeface="Arial"/>
              <a:ea typeface="Arial"/>
              <a:cs typeface="Arial"/>
              <a:sym typeface="Arial"/>
            </a:endParaRPr>
          </a:p>
          <a:p>
            <a:pPr marL="0" lvl="0" indent="0" algn="ctr" rtl="0">
              <a:lnSpc>
                <a:spcPct val="115000"/>
              </a:lnSpc>
              <a:spcBef>
                <a:spcPts val="1400"/>
              </a:spcBef>
              <a:spcAft>
                <a:spcPts val="0"/>
              </a:spcAft>
              <a:buClr>
                <a:schemeClr val="dk1"/>
              </a:buClr>
              <a:buSzPts val="1100"/>
              <a:buFont typeface="Arial"/>
              <a:buNone/>
            </a:pPr>
            <a:endParaRPr sz="1300" b="1">
              <a:solidFill>
                <a:srgbClr val="101010"/>
              </a:solidFill>
              <a:latin typeface="Arial"/>
              <a:ea typeface="Arial"/>
              <a:cs typeface="Arial"/>
              <a:sym typeface="Arial"/>
            </a:endParaRPr>
          </a:p>
          <a:p>
            <a:pPr marL="0" lvl="0" indent="0" algn="l" rtl="0">
              <a:spcBef>
                <a:spcPts val="360"/>
              </a:spcBef>
              <a:spcAft>
                <a:spcPts val="0"/>
              </a:spcAft>
              <a:buNone/>
            </a:pPr>
            <a:endParaRPr/>
          </a:p>
        </p:txBody>
      </p:sp>
      <p:sp>
        <p:nvSpPr>
          <p:cNvPr id="325" name="Google Shape;325;p22: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0" name="Google Shape;340;p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8" name="Google Shape;348;p2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5" name="Google Shape;355;p2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2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bd5da1a7c_1_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bd5da1a7c_1_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2" name="Google Shape;372;g5bd5da1a7c_1_0: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3: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bd28efda0_0_1: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bd28efda0_0_1: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0" name="Google Shape;380;g5bd28efda0_0_1: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8" name="Google Shape;388;p3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4: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If tmp is full, a non root user can login for 10 sec and will be back to login screen.</a:t>
            </a:r>
            <a:endParaRPr/>
          </a:p>
        </p:txBody>
      </p:sp>
      <p:sp>
        <p:nvSpPr>
          <p:cNvPr id="177" name="Google Shape;177;p5: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aacb3d_0_0: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aacb3d_0_0:notes"/>
          <p:cNvSpPr txBox="1">
            <a:spLocks noGrp="1"/>
          </p:cNvSpPr>
          <p:nvPr>
            <p:ph type="body" idx="1"/>
          </p:nvPr>
        </p:nvSpPr>
        <p:spPr>
          <a:xfrm>
            <a:off x="679450" y="4691063"/>
            <a:ext cx="5438700" cy="4443300"/>
          </a:xfrm>
          <a:prstGeom prst="rect">
            <a:avLst/>
          </a:prstGeom>
        </p:spPr>
        <p:txBody>
          <a:bodyPr spcFirstLastPara="1" wrap="square" lIns="91425" tIns="45700" rIns="91425" bIns="45700" anchor="t" anchorCtr="0">
            <a:noAutofit/>
          </a:bodyPr>
          <a:lstStyle/>
          <a:p>
            <a:pPr marL="0" lvl="0" indent="0" algn="l" rtl="0">
              <a:lnSpc>
                <a:spcPct val="142500"/>
              </a:lnSpc>
              <a:spcBef>
                <a:spcPts val="0"/>
              </a:spcBef>
              <a:spcAft>
                <a:spcPts val="0"/>
              </a:spcAft>
              <a:buClr>
                <a:schemeClr val="dk1"/>
              </a:buClr>
              <a:buSzPts val="1100"/>
              <a:buFont typeface="Arial"/>
              <a:buNone/>
            </a:pPr>
            <a:r>
              <a:rPr lang="en-GB" sz="1000">
                <a:highlight>
                  <a:srgbClr val="FFFFFF"/>
                </a:highlight>
                <a:latin typeface="Arial"/>
                <a:ea typeface="Arial"/>
                <a:cs typeface="Arial"/>
                <a:sym typeface="Arial"/>
              </a:rPr>
              <a:t>In most operating systems a file is an object, such as a document or photo that's saved on the hard disk. These files are organized using named folders in a hierarchy. The first type of file that we'll talk aboutis a directory. A directory is a list of other files. It helps us organize our system so it's easier to find our files. We can identify directories by looking at the first character on the left of a long list using ls space, dash L. </a:t>
            </a:r>
            <a:r>
              <a:rPr lang="en-GB" sz="1000">
                <a:highlight>
                  <a:srgbClr val="E9F3FF"/>
                </a:highlight>
                <a:latin typeface="Arial"/>
                <a:ea typeface="Arial"/>
                <a:cs typeface="Arial"/>
                <a:sym typeface="Arial"/>
              </a:rPr>
              <a:t>That first character should be the letter D.</a:t>
            </a:r>
            <a:r>
              <a:rPr lang="en-GB" sz="1000">
                <a:highlight>
                  <a:srgbClr val="FFFFFF"/>
                </a:highlight>
                <a:latin typeface="Arial"/>
                <a:ea typeface="Arial"/>
                <a:cs typeface="Arial"/>
                <a:sym typeface="Arial"/>
              </a:rPr>
              <a:t> If the first character is a hyphen, then it's a regular file.</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This includes most traditional files, like documents and photos. If the first character's an L, then it's a symbolic link. You can think of a symbolic link as a shortcut to another file. Viewing these files with ls space, dash L will show you where the link is pointing to. If the first character is a C, it's a character device file and these files output or input characters. For instance, the slash dev slash random device file outputs random characters. If the first character's a B, then it's a block device file.</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This file represents block devices, such as hard drives or USB sound drives.A socket file has an S as the first character. A socket file facilitates the communication of one application to another. If the first character's a P, then the file is a named pipe. A named pipe is also called a FIFO or first in, first out. These are buffers for plays in data anna Q to be processed by other applications. Linux takes the idea of everything being a file so far that even the output of application data on the screen is considered a file that hasn't yet been saved.</a:t>
            </a:r>
            <a:endParaRPr sz="1000">
              <a:highlight>
                <a:srgbClr val="FFFFFF"/>
              </a:highlight>
              <a:latin typeface="Arial"/>
              <a:ea typeface="Arial"/>
              <a:cs typeface="Arial"/>
              <a:sym typeface="Arial"/>
            </a:endParaRPr>
          </a:p>
          <a:p>
            <a:pPr marL="0" lvl="0" indent="0" algn="l" rtl="0">
              <a:lnSpc>
                <a:spcPct val="142500"/>
              </a:lnSpc>
              <a:spcBef>
                <a:spcPts val="700"/>
              </a:spcBef>
              <a:spcAft>
                <a:spcPts val="0"/>
              </a:spcAft>
              <a:buClr>
                <a:schemeClr val="dk1"/>
              </a:buClr>
              <a:buSzPts val="1100"/>
              <a:buFont typeface="Arial"/>
              <a:buNone/>
            </a:pPr>
            <a:r>
              <a:rPr lang="en-GB" sz="1000">
                <a:highlight>
                  <a:srgbClr val="FFFFFF"/>
                </a:highlight>
                <a:latin typeface="Arial"/>
                <a:ea typeface="Arial"/>
                <a:cs typeface="Arial"/>
                <a:sym typeface="Arial"/>
              </a:rPr>
              <a:t>The slash proc directory has files with data in them that can be read but have a file size of zero bytes. These are attributes and information about the Linux OS presented in a form of regular files and directories. They don't physically exist but appear just like normal files and are created on the fly by the kernel </a:t>
            </a:r>
            <a:r>
              <a:rPr lang="en-GB" sz="1000">
                <a:highlight>
                  <a:srgbClr val="EFEFEF"/>
                </a:highlight>
                <a:latin typeface="Arial"/>
                <a:ea typeface="Arial"/>
                <a:cs typeface="Arial"/>
                <a:sym typeface="Arial"/>
              </a:rPr>
              <a:t>when they're read.</a:t>
            </a:r>
            <a:r>
              <a:rPr lang="en-GB" sz="1000">
                <a:highlight>
                  <a:srgbClr val="FFFFFF"/>
                </a:highlight>
                <a:latin typeface="Arial"/>
                <a:ea typeface="Arial"/>
                <a:cs typeface="Arial"/>
                <a:sym typeface="Arial"/>
              </a:rPr>
              <a:t> This idea of everything being a file allows us to view important system information using nothing but simple file viewers. It's a very powerful concept.</a:t>
            </a:r>
            <a:endParaRPr sz="1000">
              <a:highlight>
                <a:srgbClr val="FFFFFF"/>
              </a:highlight>
              <a:latin typeface="Arial"/>
              <a:ea typeface="Arial"/>
              <a:cs typeface="Arial"/>
              <a:sym typeface="Arial"/>
            </a:endParaRPr>
          </a:p>
          <a:p>
            <a:pPr marL="0" lvl="0" indent="0" algn="l" rtl="0">
              <a:spcBef>
                <a:spcPts val="700"/>
              </a:spcBef>
              <a:spcAft>
                <a:spcPts val="0"/>
              </a:spcAft>
              <a:buNone/>
            </a:pPr>
            <a:endParaRPr/>
          </a:p>
        </p:txBody>
      </p:sp>
      <p:sp>
        <p:nvSpPr>
          <p:cNvPr id="186" name="Google Shape;186;g5465aacb3d_0_0:notes"/>
          <p:cNvSpPr txBox="1">
            <a:spLocks noGrp="1"/>
          </p:cNvSpPr>
          <p:nvPr>
            <p:ph type="sldNum" idx="12"/>
          </p:nvPr>
        </p:nvSpPr>
        <p:spPr>
          <a:xfrm>
            <a:off x="3849688" y="9378950"/>
            <a:ext cx="29463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b="1" i="0">
                <a:solidFill>
                  <a:schemeClr val="dk1"/>
                </a:solidFill>
                <a:latin typeface="Calibri"/>
                <a:ea typeface="Calibri"/>
                <a:cs typeface="Calibri"/>
                <a:sym typeface="Calibri"/>
              </a:rPr>
              <a:t>Command to find out your dns servers ip address under Linux/BSD/Unixish system</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To see your DNS server address type the following </a:t>
            </a:r>
            <a:r>
              <a:rPr lang="en-GB" sz="1200" b="0" i="0" u="sng">
                <a:solidFill>
                  <a:schemeClr val="hlink"/>
                </a:solidFill>
                <a:latin typeface="Calibri"/>
                <a:ea typeface="Calibri"/>
                <a:cs typeface="Calibri"/>
                <a:sym typeface="Calibri"/>
                <a:hlinkClick r:id="rId3"/>
              </a:rPr>
              <a:t>cat command</a:t>
            </a:r>
            <a:r>
              <a:rPr lang="en-GB" sz="1200" b="0" i="0">
                <a:solidFill>
                  <a:schemeClr val="dk1"/>
                </a:solidFill>
                <a:latin typeface="Calibri"/>
                <a:ea typeface="Calibri"/>
                <a:cs typeface="Calibri"/>
                <a:sym typeface="Calibri"/>
              </a:rPr>
              <a:t> as shell prompt:</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cat /etc/resolv.conf</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OR use the less command/more command shell pagers:</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less /etc/resolv.conf</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Another option is to use the </a:t>
            </a:r>
            <a:r>
              <a:rPr lang="en-GB" sz="1200" b="0" i="0" u="sng">
                <a:solidFill>
                  <a:schemeClr val="hlink"/>
                </a:solidFill>
                <a:latin typeface="Calibri"/>
                <a:ea typeface="Calibri"/>
                <a:cs typeface="Calibri"/>
                <a:sym typeface="Calibri"/>
                <a:hlinkClick r:id="rId4"/>
              </a:rPr>
              <a:t>grep command</a:t>
            </a:r>
            <a:r>
              <a:rPr lang="en-GB" sz="1200" b="0" i="0">
                <a:solidFill>
                  <a:schemeClr val="dk1"/>
                </a:solidFill>
                <a:latin typeface="Calibri"/>
                <a:ea typeface="Calibri"/>
                <a:cs typeface="Calibri"/>
                <a:sym typeface="Calibri"/>
              </a:rPr>
              <a:t>/</a:t>
            </a:r>
            <a:r>
              <a:rPr lang="en-GB" sz="1200" b="0" i="0" u="sng">
                <a:solidFill>
                  <a:schemeClr val="hlink"/>
                </a:solidFill>
                <a:latin typeface="Calibri"/>
                <a:ea typeface="Calibri"/>
                <a:cs typeface="Calibri"/>
                <a:sym typeface="Calibri"/>
                <a:hlinkClick r:id="rId5"/>
              </a:rPr>
              <a:t>egrep command</a:t>
            </a:r>
            <a:r>
              <a:rPr lang="en-GB" sz="1200" b="0" i="0">
                <a:solidFill>
                  <a:schemeClr val="dk1"/>
                </a:solidFill>
                <a:latin typeface="Calibri"/>
                <a:ea typeface="Calibri"/>
                <a:cs typeface="Calibri"/>
                <a:sym typeface="Calibri"/>
              </a:rPr>
              <a:t>:</a:t>
            </a:r>
            <a:endParaRPr/>
          </a:p>
          <a:p>
            <a:pPr marL="0" lvl="0" indent="0" algn="l" rtl="0">
              <a:spcBef>
                <a:spcPts val="360"/>
              </a:spcBef>
              <a:spcAft>
                <a:spcPts val="0"/>
              </a:spcAft>
              <a:buNone/>
            </a:pPr>
            <a:r>
              <a:rPr lang="en-GB"/>
              <a:t>nameserver 203.54.1.20 nameserver 203.54.1.21 </a:t>
            </a:r>
            <a:r>
              <a:rPr lang="en-GB" sz="1200" b="0" i="0">
                <a:solidFill>
                  <a:schemeClr val="dk1"/>
                </a:solidFill>
                <a:latin typeface="Calibri"/>
                <a:ea typeface="Calibri"/>
                <a:cs typeface="Calibri"/>
                <a:sym typeface="Calibri"/>
              </a:rPr>
              <a:t>Where,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nameserver 203.54.1.20 : It is Name server IP address (in dot notation) of a name server that the resolver should query. All your application will use this IP address for DNS purpose.</a:t>
            </a:r>
            <a:endParaRPr/>
          </a:p>
          <a:p>
            <a:pPr marL="0" lvl="0" indent="0" algn="l" rtl="0">
              <a:spcBef>
                <a:spcPts val="360"/>
              </a:spcBef>
              <a:spcAft>
                <a:spcPts val="0"/>
              </a:spcAft>
              <a:buNone/>
            </a:pPr>
            <a:r>
              <a:rPr lang="en-GB" sz="1200" b="0" i="0">
                <a:solidFill>
                  <a:schemeClr val="dk1"/>
                </a:solidFill>
                <a:latin typeface="Calibri"/>
                <a:ea typeface="Calibri"/>
                <a:cs typeface="Calibri"/>
                <a:sym typeface="Calibri"/>
              </a:rPr>
              <a:t>Further, you can use the </a:t>
            </a:r>
            <a:r>
              <a:rPr lang="en-GB" sz="1200" b="0" i="0" u="sng">
                <a:solidFill>
                  <a:schemeClr val="hlink"/>
                </a:solidFill>
                <a:latin typeface="Calibri"/>
                <a:ea typeface="Calibri"/>
                <a:cs typeface="Calibri"/>
                <a:sym typeface="Calibri"/>
                <a:hlinkClick r:id="rId6"/>
              </a:rPr>
              <a:t>dig command</a:t>
            </a:r>
            <a:r>
              <a:rPr lang="en-GB" sz="1200" b="0" i="0">
                <a:solidFill>
                  <a:schemeClr val="dk1"/>
                </a:solidFill>
                <a:latin typeface="Calibri"/>
                <a:ea typeface="Calibri"/>
                <a:cs typeface="Calibri"/>
                <a:sym typeface="Calibri"/>
              </a:rPr>
              <a:t> and </a:t>
            </a:r>
            <a:r>
              <a:rPr lang="en-GB" sz="1200" b="0" i="0" u="sng">
                <a:solidFill>
                  <a:schemeClr val="hlink"/>
                </a:solidFill>
                <a:latin typeface="Calibri"/>
                <a:ea typeface="Calibri"/>
                <a:cs typeface="Calibri"/>
                <a:sym typeface="Calibri"/>
                <a:hlinkClick r:id="rId7"/>
              </a:rPr>
              <a:t>host command</a:t>
            </a:r>
            <a:r>
              <a:rPr lang="en-GB" sz="1200" b="0" i="0">
                <a:solidFill>
                  <a:schemeClr val="dk1"/>
                </a:solidFill>
                <a:latin typeface="Calibri"/>
                <a:ea typeface="Calibri"/>
                <a:cs typeface="Calibri"/>
                <a:sym typeface="Calibri"/>
              </a:rPr>
              <a:t> to verify that DNS working:</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host cyberciti.biz</a:t>
            </a:r>
            <a:br>
              <a:rPr lang="en-GB" sz="1200" b="0" i="0">
                <a:solidFill>
                  <a:schemeClr val="dk1"/>
                </a:solidFill>
                <a:latin typeface="Calibri"/>
                <a:ea typeface="Calibri"/>
                <a:cs typeface="Calibri"/>
                <a:sym typeface="Calibri"/>
              </a:rPr>
            </a:br>
            <a:r>
              <a:rPr lang="en-GB" sz="1200" b="0" i="0">
                <a:solidFill>
                  <a:schemeClr val="dk1"/>
                </a:solidFill>
                <a:latin typeface="Calibri"/>
                <a:ea typeface="Calibri"/>
                <a:cs typeface="Calibri"/>
                <a:sym typeface="Calibri"/>
              </a:rPr>
              <a:t>$ dig nixcraft.com</a:t>
            </a:r>
            <a:br>
              <a:rPr lang="en-GB" sz="1200" b="0" i="0">
                <a:solidFill>
                  <a:schemeClr val="dk1"/>
                </a:solidFill>
                <a:latin typeface="Calibri"/>
                <a:ea typeface="Calibri"/>
                <a:cs typeface="Calibri"/>
                <a:sym typeface="Calibri"/>
              </a:rPr>
            </a:br>
            <a:endParaRPr sz="1200" b="0" i="0">
              <a:solidFill>
                <a:schemeClr val="dk1"/>
              </a:solidFill>
              <a:latin typeface="Calibri"/>
              <a:ea typeface="Calibri"/>
              <a:cs typeface="Calibri"/>
              <a:sym typeface="Calibri"/>
            </a:endParaRPr>
          </a:p>
          <a:p>
            <a:pPr marL="0" lvl="0" indent="0" algn="l" rtl="0">
              <a:spcBef>
                <a:spcPts val="360"/>
              </a:spcBef>
              <a:spcAft>
                <a:spcPts val="0"/>
              </a:spcAft>
              <a:buNone/>
            </a:pPr>
            <a:br>
              <a:rPr lang="en-GB"/>
            </a:br>
            <a:endParaRPr/>
          </a:p>
        </p:txBody>
      </p:sp>
      <p:sp>
        <p:nvSpPr>
          <p:cNvPr id="195" name="Google Shape;195;p6: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7: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a:spLocks noGrp="1" noRot="1" noChangeAspect="1"/>
          </p:cNvSpPr>
          <p:nvPr>
            <p:ph type="sldImg" idx="2"/>
          </p:nvPr>
        </p:nvSpPr>
        <p:spPr>
          <a:xfrm>
            <a:off x="931863" y="741363"/>
            <a:ext cx="493395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3" name="Google Shape;23;p2"/>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4" name="Google Shape;24;p2"/>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5" name="Google Shape;25;p2"/>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26" name="Google Shape;26;p2"/>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2"/>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2"/>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2"/>
          <p:cNvCxnSpPr/>
          <p:nvPr/>
        </p:nvCxnSpPr>
        <p:spPr>
          <a:xfrm>
            <a:off x="9113838"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4" name="Google Shape;34;p2"/>
          <p:cNvSpPr/>
          <p:nvPr/>
        </p:nvSpPr>
        <p:spPr>
          <a:xfrm>
            <a:off x="1309688" y="4867275"/>
            <a:ext cx="641350"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5" name="Google Shape;35;p2"/>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6" name="Google Shape;36;p2"/>
          <p:cNvSpPr/>
          <p:nvPr/>
        </p:nvSpPr>
        <p:spPr>
          <a:xfrm>
            <a:off x="1663700" y="5788025"/>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38" name="Google Shape;38;p2"/>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200"/>
              </a:spcBef>
              <a:spcAft>
                <a:spcPts val="0"/>
              </a:spcAft>
              <a:buSzPts val="1680"/>
              <a:buNone/>
              <a:defRPr sz="24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0" name="Google Shape;40;p2"/>
          <p:cNvSpPr txBox="1">
            <a:spLocks noGrp="1"/>
          </p:cNvSpPr>
          <p:nvPr>
            <p:ph type="dt" idx="10"/>
          </p:nvPr>
        </p:nvSpPr>
        <p:spPr>
          <a:xfrm rot="5400000">
            <a:off x="7764463" y="1174750"/>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txBox="1">
            <a:spLocks noGrp="1"/>
          </p:cNvSpPr>
          <p:nvPr>
            <p:ph type="ftr" idx="11"/>
          </p:nvPr>
        </p:nvSpPr>
        <p:spPr>
          <a:xfrm rot="5400000">
            <a:off x="7077076" y="4181475"/>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rot="5400000">
            <a:off x="1754187" y="303212"/>
            <a:ext cx="4873625"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1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2"/>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2"/>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2"/>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600" b="1" cap="none">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53060" algn="l">
              <a:spcBef>
                <a:spcPts val="600"/>
              </a:spcBef>
              <a:spcAft>
                <a:spcPts val="0"/>
              </a:spcAft>
              <a:buSzPts val="1960"/>
              <a:buChar char="🞆"/>
              <a:defRPr sz="2800" b="0">
                <a:latin typeface="Arial"/>
                <a:ea typeface="Arial"/>
                <a:cs typeface="Arial"/>
                <a:sym typeface="Arial"/>
              </a:defRPr>
            </a:lvl1pPr>
            <a:lvl2pPr marL="914400" lvl="1" indent="-350519" algn="l">
              <a:spcBef>
                <a:spcPts val="480"/>
              </a:spcBef>
              <a:spcAft>
                <a:spcPts val="0"/>
              </a:spcAft>
              <a:buSzPts val="1920"/>
              <a:buChar char="⚫"/>
              <a:defRPr sz="2400">
                <a:latin typeface="Arial"/>
                <a:ea typeface="Arial"/>
                <a:cs typeface="Arial"/>
                <a:sym typeface="Arial"/>
              </a:defRPr>
            </a:lvl2pPr>
            <a:lvl3pPr marL="1371600" lvl="2" indent="-304800" algn="l">
              <a:spcBef>
                <a:spcPts val="400"/>
              </a:spcBef>
              <a:spcAft>
                <a:spcPts val="0"/>
              </a:spcAft>
              <a:buSzPts val="1200"/>
              <a:buChar char="🞆"/>
              <a:defRPr sz="2000">
                <a:latin typeface="Arial"/>
                <a:ea typeface="Arial"/>
                <a:cs typeface="Arial"/>
                <a:sym typeface="Arial"/>
              </a:defRPr>
            </a:lvl3pPr>
            <a:lvl4pPr marL="1828800" lvl="3" indent="-297180" algn="l">
              <a:spcBef>
                <a:spcPts val="360"/>
              </a:spcBef>
              <a:spcAft>
                <a:spcPts val="0"/>
              </a:spcAft>
              <a:buSzPts val="1080"/>
              <a:buChar char="🞆"/>
              <a:defRPr>
                <a:latin typeface="Arial"/>
                <a:ea typeface="Arial"/>
                <a:cs typeface="Arial"/>
                <a:sym typeface="Arial"/>
              </a:defRPr>
            </a:lvl4pPr>
            <a:lvl5pPr marL="2286000" lvl="4" indent="-297688" algn="l">
              <a:spcBef>
                <a:spcPts val="320"/>
              </a:spcBef>
              <a:spcAft>
                <a:spcPts val="0"/>
              </a:spcAft>
              <a:buSzPts val="1088"/>
              <a:buChar char="⚫"/>
              <a:defRPr>
                <a:latin typeface="Arial"/>
                <a:ea typeface="Arial"/>
                <a:cs typeface="Arial"/>
                <a:sym typeface="Aria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3"/>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1pPr>
            <a:lvl2pPr marL="0" marR="0" lvl="1"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2pPr>
            <a:lvl3pPr marL="0" marR="0" lvl="2"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3pPr>
            <a:lvl4pPr marL="0" marR="0" lvl="3"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4pPr>
            <a:lvl5pPr marL="0" marR="0" lvl="4"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5pPr>
            <a:lvl6pPr marL="0" marR="0" lvl="5"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6pPr>
            <a:lvl7pPr marL="0" marR="0" lvl="6"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7pPr>
            <a:lvl8pPr marL="0" marR="0" lvl="7"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8pPr>
            <a:lvl9pPr marL="0" marR="0" lvl="8" indent="0" algn="ctr">
              <a:spcBef>
                <a:spcPts val="0"/>
              </a:spcBef>
              <a:spcAft>
                <a:spcPts val="0"/>
              </a:spcAft>
              <a:buNone/>
              <a:defRPr sz="1600" b="1" i="0" u="none" strike="noStrike" cap="none">
                <a:solidFill>
                  <a:schemeClr val="dk1"/>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48" name="Google Shape;48;p3"/>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1" name="Google Shape;51;p4"/>
          <p:cNvSpPr/>
          <p:nvPr/>
        </p:nvSpPr>
        <p:spPr>
          <a:xfrm>
            <a:off x="276225" y="0"/>
            <a:ext cx="104775"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2" name="Google Shape;52;p4"/>
          <p:cNvSpPr/>
          <p:nvPr/>
        </p:nvSpPr>
        <p:spPr>
          <a:xfrm>
            <a:off x="990600" y="0"/>
            <a:ext cx="182563"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53" name="Google Shape;53;p4"/>
          <p:cNvSpPr/>
          <p:nvPr/>
        </p:nvSpPr>
        <p:spPr>
          <a:xfrm>
            <a:off x="1141413" y="0"/>
            <a:ext cx="230187"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54" name="Google Shape;54;p4"/>
          <p:cNvCxnSpPr/>
          <p:nvPr/>
        </p:nvCxnSpPr>
        <p:spPr>
          <a:xfrm>
            <a:off x="106363"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4"/>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4"/>
          <p:cNvCxnSpPr/>
          <p:nvPr/>
        </p:nvCxnSpPr>
        <p:spPr>
          <a:xfrm>
            <a:off x="854075"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4"/>
          <p:cNvCxnSpPr/>
          <p:nvPr/>
        </p:nvCxnSpPr>
        <p:spPr>
          <a:xfrm>
            <a:off x="172720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1" name="Google Shape;61;p4"/>
          <p:cNvSpPr/>
          <p:nvPr/>
        </p:nvSpPr>
        <p:spPr>
          <a:xfrm>
            <a:off x="1323975" y="4867275"/>
            <a:ext cx="642938" cy="64135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2" name="Google Shape;62;p4"/>
          <p:cNvSpPr/>
          <p:nvPr/>
        </p:nvSpPr>
        <p:spPr>
          <a:xfrm>
            <a:off x="1090613" y="5500688"/>
            <a:ext cx="138112" cy="1365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3" name="Google Shape;63;p4"/>
          <p:cNvSpPr/>
          <p:nvPr/>
        </p:nvSpPr>
        <p:spPr>
          <a:xfrm>
            <a:off x="1663700" y="5791200"/>
            <a:ext cx="274638" cy="27463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64" name="Google Shape;64;p4"/>
          <p:cNvSpPr/>
          <p:nvPr/>
        </p:nvSpPr>
        <p:spPr>
          <a:xfrm>
            <a:off x="1879600" y="4479925"/>
            <a:ext cx="365125" cy="36512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65" name="Google Shape;65;p4"/>
          <p:cNvCxnSpPr/>
          <p:nvPr/>
        </p:nvCxnSpPr>
        <p:spPr>
          <a:xfrm>
            <a:off x="909796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4"/>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4"/>
          <p:cNvSpPr txBox="1">
            <a:spLocks noGrp="1"/>
          </p:cNvSpPr>
          <p:nvPr>
            <p:ph type="dt" idx="10"/>
          </p:nvPr>
        </p:nvSpPr>
        <p:spPr>
          <a:xfrm rot="5400000">
            <a:off x="7762875" y="1169988"/>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
          <p:cNvSpPr txBox="1">
            <a:spLocks noGrp="1"/>
          </p:cNvSpPr>
          <p:nvPr>
            <p:ph type="ftr" idx="11"/>
          </p:nvPr>
        </p:nvSpPr>
        <p:spPr>
          <a:xfrm rot="5400000">
            <a:off x="7077076" y="4178300"/>
            <a:ext cx="3657600" cy="384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
          <p:cNvSpPr txBox="1">
            <a:spLocks noGrp="1"/>
          </p:cNvSpPr>
          <p:nvPr>
            <p:ph type="sldNum" idx="12"/>
          </p:nvPr>
        </p:nvSpPr>
        <p:spPr>
          <a:xfrm>
            <a:off x="1339850" y="4929188"/>
            <a:ext cx="609600" cy="517525"/>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5"/>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5"/>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6"/>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6"/>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cxnSp>
        <p:nvCxnSpPr>
          <p:cNvPr id="98" name="Google Shape;98;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9" name="Google Shape;99;p9"/>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cxnSp>
        <p:nvCxnSpPr>
          <p:cNvPr id="100" name="Google Shape;100;p9"/>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01" name="Google Shape;101;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02" name="Google Shape;102;p9"/>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9"/>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sp>
        <p:nvSpPr>
          <p:cNvPr id="104" name="Google Shape;104;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9"/>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09" name="Google Shape;109;p9"/>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3" name="Google Shape;113;p10"/>
          <p:cNvCxnSpPr/>
          <p:nvPr/>
        </p:nvCxnSpPr>
        <p:spPr>
          <a:xfrm>
            <a:off x="8991600" y="0"/>
            <a:ext cx="0" cy="6858000"/>
          </a:xfrm>
          <a:prstGeom prst="straightConnector1">
            <a:avLst/>
          </a:prstGeom>
          <a:noFill/>
          <a:ln w="9525" cap="flat" cmpd="sng">
            <a:solidFill>
              <a:schemeClr val="dk1"/>
            </a:solidFill>
            <a:prstDash val="solid"/>
            <a:round/>
            <a:headEnd type="none" w="med" len="med"/>
            <a:tailEnd type="none" w="med" len="med"/>
          </a:ln>
        </p:spPr>
      </p:cxnSp>
      <p:sp>
        <p:nvSpPr>
          <p:cNvPr id="114" name="Google Shape;114;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Schoolbook"/>
              <a:ea typeface="Century Schoolbook"/>
              <a:cs typeface="Century Schoolbook"/>
              <a:sym typeface="Century Schoolbook"/>
            </a:endParaRPr>
          </a:p>
        </p:txBody>
      </p:sp>
      <p:cxnSp>
        <p:nvCxnSpPr>
          <p:cNvPr id="115" name="Google Shape;115;p10"/>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7" name="Google Shape;117;p10"/>
          <p:cNvCxnSpPr/>
          <p:nvPr/>
        </p:nvCxnSpPr>
        <p:spPr>
          <a:xfrm>
            <a:off x="6192838" y="0"/>
            <a:ext cx="0" cy="6858000"/>
          </a:xfrm>
          <a:prstGeom prst="straightConnector1">
            <a:avLst/>
          </a:prstGeom>
          <a:noFill/>
          <a:ln w="12700" cap="flat" cmpd="sng">
            <a:solidFill>
              <a:schemeClr val="accent1"/>
            </a:solidFill>
            <a:prstDash val="solid"/>
            <a:round/>
            <a:headEnd type="none" w="med" len="med"/>
            <a:tailEnd type="none" w="med" len="med"/>
          </a:ln>
        </p:spPr>
      </p:cxnSp>
      <p:sp>
        <p:nvSpPr>
          <p:cNvPr id="118" name="Google Shape;118;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0" name="Google Shape;120;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1" name="Google Shape;121;p10"/>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1pPr>
            <a:lvl2pPr marL="0" marR="0" lvl="1"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2pPr>
            <a:lvl3pPr marL="0" marR="0" lvl="2"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3pPr>
            <a:lvl4pPr marL="0" marR="0" lvl="3"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4pPr>
            <a:lvl5pPr marL="0" marR="0" lvl="4"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5pPr>
            <a:lvl6pPr marL="0" marR="0" lvl="5"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6pPr>
            <a:lvl7pPr marL="0" marR="0" lvl="6"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7pPr>
            <a:lvl8pPr marL="0" marR="0" lvl="7"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8pPr>
            <a:lvl9pPr marL="0" marR="0" lvl="8" indent="0" algn="ctr">
              <a:spcBef>
                <a:spcPts val="0"/>
              </a:spcBef>
              <a:spcAft>
                <a:spcPts val="0"/>
              </a:spcAft>
              <a:buNone/>
              <a:defRPr sz="1400" b="1">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23" name="Google Shape;123;p10"/>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000" b="0" i="0" u="none" strike="noStrike" cap="small">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30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 name="Google Shape;12;p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E0752F"/>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3AE"/>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DCA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rot="5400000">
            <a:off x="6989763" y="3736975"/>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med" len="med"/>
            <a:tailEnd type="none" w="med" len="med"/>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p1"/>
          <p:cNvSpPr/>
          <p:nvPr/>
        </p:nvSpPr>
        <p:spPr>
          <a:xfrm>
            <a:off x="8156575" y="5715000"/>
            <a:ext cx="549275" cy="5492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588" y="5734050"/>
            <a:ext cx="609600" cy="5207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spcAft>
                <a:spcPts val="0"/>
              </a:spcAft>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ux.com/blog/learn/intro-to-linux/2018/4/linux-filesystem-explaine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linuxize.com/post/how-to-move-files-in-linux-with-mv-command/" TargetMode="External"/><Relationship Id="rId3" Type="http://schemas.openxmlformats.org/officeDocument/2006/relationships/hyperlink" Target="https://linuxize.com/post/how-to-install-wordpress-with-apache-on-ubuntu-18-04/#downloading-wordpress" TargetMode="External"/><Relationship Id="rId7" Type="http://schemas.openxmlformats.org/officeDocument/2006/relationships/hyperlink" Target="https://linuxize.com/post/how-to-create-and-extract-archives-using-the-tar-command-in-linu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linuxize.com/post/how-to-create-directories-in-linux-with-the-mkdir-command/" TargetMode="External"/><Relationship Id="rId5" Type="http://schemas.openxmlformats.org/officeDocument/2006/relationships/hyperlink" Target="https://wordpress.org/download/" TargetMode="External"/><Relationship Id="rId4" Type="http://schemas.openxmlformats.org/officeDocument/2006/relationships/hyperlink" Target="https://linuxize.com/post/wget-command-examp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tSRlNwaUgPQ"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HbgzrKJvDR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hyperlink" Target="https://www.lynda.com/Linux-tutorials/What-file/517441/599304-4.html?org=sp.edu.s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jiwQxbol7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yberciti.biz/faq/linux-unix-host-command-examples-usage-syntax/" TargetMode="External"/><Relationship Id="rId5" Type="http://schemas.openxmlformats.org/officeDocument/2006/relationships/hyperlink" Target="https://www.cyberciti.biz/faq/linux-unix-dig-command-examples-usage-syntax/"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hyperlink" Target="https://www.linux.com/training-tutorials/linux-filesystem-explaine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linux.com/blog/learn/intro-to-linux/2018/4/linux-filesystem-explai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ctrTitle"/>
          </p:nvPr>
        </p:nvSpPr>
        <p:spPr>
          <a:xfrm>
            <a:off x="2286000" y="2857500"/>
            <a:ext cx="6172200" cy="189388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Topic 07 </a:t>
            </a:r>
            <a:br>
              <a:rPr lang="en-GB"/>
            </a:br>
            <a:r>
              <a:rPr lang="en-GB"/>
              <a:t>Filesystem Basics</a:t>
            </a:r>
            <a:endParaRPr/>
          </a:p>
        </p:txBody>
      </p:sp>
      <p:sp>
        <p:nvSpPr>
          <p:cNvPr id="142" name="Google Shape;142;p13"/>
          <p:cNvSpPr txBox="1">
            <a:spLocks noGrp="1"/>
          </p:cNvSpPr>
          <p:nvPr>
            <p:ph type="sldNum" idx="12"/>
          </p:nvPr>
        </p:nvSpPr>
        <p:spPr>
          <a:xfrm>
            <a:off x="1325563" y="4929188"/>
            <a:ext cx="609600" cy="517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fld id="{00000000-1234-1234-1234-123412341234}" type="slidenum">
              <a:rPr lang="en-GB" sz="1400" b="1" i="0" u="none" strike="noStrike" cap="none">
                <a:solidFill>
                  <a:schemeClr val="dk1"/>
                </a:solidFill>
                <a:latin typeface="Century Schoolbook"/>
                <a:ea typeface="Century Schoolbook"/>
                <a:cs typeface="Century Schoolbook"/>
                <a:sym typeface="Century Schoolbook"/>
              </a:rPr>
              <a:t>1</a:t>
            </a:fld>
            <a:endParaRPr sz="14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2">
            <a:hlinkClick r:id="rId3"/>
          </p:cNvPr>
          <p:cNvPicPr preferRelativeResize="0">
            <a:picLocks noGrp="1"/>
          </p:cNvPicPr>
          <p:nvPr>
            <p:ph type="body" idx="1"/>
          </p:nvPr>
        </p:nvPicPr>
        <p:blipFill rotWithShape="1">
          <a:blip r:embed="rId4">
            <a:alphaModFix/>
          </a:blip>
          <a:srcRect l="9780" t="-474" r="37185"/>
          <a:stretch/>
        </p:blipFill>
        <p:spPr>
          <a:xfrm>
            <a:off x="2606565" y="357351"/>
            <a:ext cx="5717628" cy="6312983"/>
          </a:xfrm>
          <a:prstGeom prst="rect">
            <a:avLst/>
          </a:prstGeom>
          <a:noFill/>
          <a:ln>
            <a:noFill/>
          </a:ln>
        </p:spPr>
      </p:pic>
      <p:sp>
        <p:nvSpPr>
          <p:cNvPr id="228" name="Google Shape;228;p2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10</a:t>
            </a:fld>
            <a:endParaRPr/>
          </a:p>
        </p:txBody>
      </p:sp>
      <p:sp>
        <p:nvSpPr>
          <p:cNvPr id="229" name="Google Shape;229;p22"/>
          <p:cNvSpPr txBox="1">
            <a:spLocks noGrp="1"/>
          </p:cNvSpPr>
          <p:nvPr>
            <p:ph type="title"/>
          </p:nvPr>
        </p:nvSpPr>
        <p:spPr>
          <a:xfrm>
            <a:off x="383627" y="260648"/>
            <a:ext cx="2222938" cy="17537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A4A4A"/>
              </a:buClr>
              <a:buSzPts val="1200"/>
              <a:buFont typeface="Arial"/>
              <a:buNone/>
            </a:pPr>
            <a:r>
              <a:rPr lang="en-GB" sz="1200" b="0" i="1" u="none" strike="noStrike" cap="none" dirty="0">
                <a:solidFill>
                  <a:srgbClr val="4A4A4A"/>
                </a:solidFill>
                <a:latin typeface="Arial"/>
                <a:ea typeface="Arial"/>
                <a:cs typeface="Arial"/>
                <a:sym typeface="Arial"/>
              </a:rPr>
              <a:t>show me only the 1st Level of the directory tree starting at / (root)</a:t>
            </a:r>
            <a:r>
              <a:rPr lang="en-GB" sz="1200" b="0" i="0" u="none" strike="noStrike" cap="none" dirty="0">
                <a:solidFill>
                  <a:srgbClr val="4A4A4A"/>
                </a:solidFill>
                <a:latin typeface="Arial"/>
                <a:ea typeface="Arial"/>
                <a:cs typeface="Arial"/>
                <a:sym typeface="Arial"/>
              </a:rPr>
              <a:t>". The </a:t>
            </a:r>
            <a:r>
              <a:rPr lang="en-GB" sz="1000" b="0" i="1" u="none" strike="noStrike" cap="none" dirty="0">
                <a:solidFill>
                  <a:srgbClr val="4A4A4A"/>
                </a:solidFill>
                <a:latin typeface="Courier New"/>
                <a:ea typeface="Courier New"/>
                <a:cs typeface="Courier New"/>
                <a:sym typeface="Courier New"/>
              </a:rPr>
              <a:t>-L</a:t>
            </a:r>
            <a:r>
              <a:rPr lang="en-GB" sz="1200" b="0" i="1" u="none" strike="noStrike" cap="none" dirty="0">
                <a:solidFill>
                  <a:srgbClr val="4A4A4A"/>
                </a:solidFill>
                <a:latin typeface="Arial"/>
                <a:ea typeface="Arial"/>
                <a:cs typeface="Arial"/>
                <a:sym typeface="Arial"/>
              </a:rPr>
              <a:t> </a:t>
            </a:r>
            <a:r>
              <a:rPr lang="en-GB" sz="1200" b="0" i="0" u="none" strike="noStrike" cap="none" dirty="0">
                <a:solidFill>
                  <a:srgbClr val="4A4A4A"/>
                </a:solidFill>
                <a:latin typeface="Arial"/>
                <a:ea typeface="Arial"/>
                <a:cs typeface="Arial"/>
                <a:sym typeface="Arial"/>
              </a:rPr>
              <a:t>option tells </a:t>
            </a:r>
            <a:r>
              <a:rPr lang="en-GB" sz="1200" b="0" i="0" u="none" strike="noStrike" cap="none" dirty="0">
                <a:solidFill>
                  <a:srgbClr val="4A4A4A"/>
                </a:solidFill>
                <a:latin typeface="Courier New"/>
                <a:ea typeface="Courier New"/>
                <a:cs typeface="Courier New"/>
                <a:sym typeface="Courier New"/>
              </a:rPr>
              <a:t>tree</a:t>
            </a:r>
            <a:r>
              <a:rPr lang="en-GB" sz="1200" b="0" i="0" u="none" strike="noStrike" cap="none" dirty="0">
                <a:solidFill>
                  <a:srgbClr val="4A4A4A"/>
                </a:solidFill>
                <a:latin typeface="Arial"/>
                <a:ea typeface="Arial"/>
                <a:cs typeface="Arial"/>
                <a:sym typeface="Arial"/>
              </a:rPr>
              <a:t> how many levels down you want to see.</a:t>
            </a:r>
            <a:r>
              <a:rPr lang="en-GB" sz="6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457200" y="11588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Managing Files Commands</a:t>
            </a:r>
            <a:endParaRPr/>
          </a:p>
        </p:txBody>
      </p:sp>
      <p:sp>
        <p:nvSpPr>
          <p:cNvPr id="235" name="Google Shape;235;p23"/>
          <p:cNvSpPr txBox="1">
            <a:spLocks noGrp="1"/>
          </p:cNvSpPr>
          <p:nvPr>
            <p:ph type="body" idx="1"/>
          </p:nvPr>
        </p:nvSpPr>
        <p:spPr>
          <a:xfrm>
            <a:off x="457200" y="1412875"/>
            <a:ext cx="8075613"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&gt;&gt;</a:t>
            </a:r>
            <a:r>
              <a:rPr lang="en-GB"/>
              <a:t>  and &gt; can be used to redirect output to a file (appending / overwriting it).</a:t>
            </a:r>
            <a:endParaRPr/>
          </a:p>
          <a:p>
            <a:pPr marL="361950" lvl="0" indent="-361950" algn="l" rtl="0">
              <a:spcBef>
                <a:spcPts val="600"/>
              </a:spcBef>
              <a:spcAft>
                <a:spcPts val="0"/>
              </a:spcAft>
              <a:buSzPts val="1960"/>
              <a:buChar char="🞆"/>
            </a:pPr>
            <a:r>
              <a:rPr lang="en-GB"/>
              <a:t>The </a:t>
            </a:r>
            <a:r>
              <a:rPr lang="en-GB" b="1"/>
              <a:t>cp</a:t>
            </a:r>
            <a:r>
              <a:rPr lang="en-GB"/>
              <a:t> command copies files. (</a:t>
            </a:r>
            <a:r>
              <a:rPr lang="en-GB" b="1"/>
              <a:t>-r</a:t>
            </a:r>
            <a:r>
              <a:rPr lang="en-GB"/>
              <a:t> command recursively copies )</a:t>
            </a:r>
            <a:endParaRPr/>
          </a:p>
          <a:p>
            <a:pPr marL="361950" lvl="0" indent="-361950" algn="l" rtl="0">
              <a:spcBef>
                <a:spcPts val="600"/>
              </a:spcBef>
              <a:spcAft>
                <a:spcPts val="0"/>
              </a:spcAft>
              <a:buSzPts val="1960"/>
              <a:buChar char="🞆"/>
            </a:pPr>
            <a:r>
              <a:rPr lang="en-GB"/>
              <a:t>The </a:t>
            </a:r>
            <a:r>
              <a:rPr lang="en-GB" b="1"/>
              <a:t>mv</a:t>
            </a:r>
            <a:r>
              <a:rPr lang="en-GB"/>
              <a:t> command moves or renames files.</a:t>
            </a:r>
            <a:endParaRPr/>
          </a:p>
          <a:p>
            <a:pPr marL="361950" lvl="0" indent="-361950" algn="l" rtl="0">
              <a:spcBef>
                <a:spcPts val="600"/>
              </a:spcBef>
              <a:spcAft>
                <a:spcPts val="0"/>
              </a:spcAft>
              <a:buSzPts val="1960"/>
              <a:buChar char="🞆"/>
            </a:pPr>
            <a:r>
              <a:rPr lang="en-GB"/>
              <a:t>The </a:t>
            </a:r>
            <a:r>
              <a:rPr lang="en-GB" b="1"/>
              <a:t>rm</a:t>
            </a:r>
            <a:r>
              <a:rPr lang="en-GB"/>
              <a:t> command removes files. (</a:t>
            </a:r>
            <a:r>
              <a:rPr lang="en-GB" b="1"/>
              <a:t>–r</a:t>
            </a:r>
            <a:r>
              <a:rPr lang="en-GB"/>
              <a:t> command recursively removes)</a:t>
            </a:r>
            <a:endParaRPr/>
          </a:p>
          <a:p>
            <a:pPr marL="361950" lvl="0" indent="-361950" algn="l" rtl="0">
              <a:spcBef>
                <a:spcPts val="600"/>
              </a:spcBef>
              <a:spcAft>
                <a:spcPts val="0"/>
              </a:spcAft>
              <a:buSzPts val="1960"/>
              <a:buChar char="🞆"/>
            </a:pPr>
            <a:r>
              <a:rPr lang="en-GB"/>
              <a:t>The </a:t>
            </a:r>
            <a:r>
              <a:rPr lang="en-GB" b="1"/>
              <a:t>mkdir</a:t>
            </a:r>
            <a:r>
              <a:rPr lang="en-GB"/>
              <a:t> command creates directories.</a:t>
            </a:r>
            <a:endParaRPr/>
          </a:p>
          <a:p>
            <a:pPr marL="361950" lvl="0" indent="-361950" algn="l" rtl="0">
              <a:spcBef>
                <a:spcPts val="600"/>
              </a:spcBef>
              <a:spcAft>
                <a:spcPts val="0"/>
              </a:spcAft>
              <a:buSzPts val="1960"/>
              <a:buChar char="🞆"/>
            </a:pPr>
            <a:r>
              <a:rPr lang="en-GB"/>
              <a:t>The </a:t>
            </a:r>
            <a:r>
              <a:rPr lang="en-GB" b="1"/>
              <a:t>rmdir</a:t>
            </a:r>
            <a:r>
              <a:rPr lang="en-GB"/>
              <a:t> command removes empty directories.</a:t>
            </a:r>
            <a:endParaRPr/>
          </a:p>
          <a:p>
            <a:pPr marL="361950" lvl="0" indent="-361950" algn="l" rtl="0">
              <a:spcBef>
                <a:spcPts val="600"/>
              </a:spcBef>
              <a:spcAft>
                <a:spcPts val="0"/>
              </a:spcAft>
              <a:buSzPts val="1960"/>
              <a:buChar char="🞆"/>
            </a:pPr>
            <a:r>
              <a:rPr lang="en-GB"/>
              <a:t>The </a:t>
            </a:r>
            <a:r>
              <a:rPr lang="en-GB" b="1"/>
              <a:t>ls -R</a:t>
            </a:r>
            <a:r>
              <a:rPr lang="en-GB"/>
              <a:t> displays entire directory trees. </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p:txBody>
      </p:sp>
      <p:sp>
        <p:nvSpPr>
          <p:cNvPr id="236" name="Google Shape;236;p2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11</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Filenames and File Globbing</a:t>
            </a:r>
            <a:endParaRPr/>
          </a:p>
        </p:txBody>
      </p:sp>
      <p:sp>
        <p:nvSpPr>
          <p:cNvPr id="243" name="Google Shape;243;p24"/>
          <p:cNvSpPr txBox="1">
            <a:spLocks noGrp="1"/>
          </p:cNvSpPr>
          <p:nvPr>
            <p:ph type="body" idx="1"/>
          </p:nvPr>
        </p:nvSpPr>
        <p:spPr>
          <a:xfrm>
            <a:off x="457200" y="1000125"/>
            <a:ext cx="7972425" cy="5402263"/>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File names can contain any character except “/”.</a:t>
            </a:r>
            <a:endParaRPr dirty="0"/>
          </a:p>
          <a:p>
            <a:pPr marL="361950" lvl="0" indent="-361950" algn="l" rtl="0">
              <a:spcBef>
                <a:spcPts val="600"/>
              </a:spcBef>
              <a:spcAft>
                <a:spcPts val="0"/>
              </a:spcAft>
              <a:buSzPts val="1960"/>
              <a:buChar char="🞆"/>
            </a:pPr>
            <a:r>
              <a:rPr lang="en-GB" dirty="0"/>
              <a:t>Files that start with a “.” are hidden files.</a:t>
            </a:r>
            <a:endParaRPr dirty="0"/>
          </a:p>
          <a:p>
            <a:pPr marL="361950" lvl="0" indent="-361950" algn="l" rtl="0">
              <a:spcBef>
                <a:spcPts val="600"/>
              </a:spcBef>
              <a:spcAft>
                <a:spcPts val="0"/>
              </a:spcAft>
              <a:buSzPts val="1960"/>
              <a:buChar char="🞆"/>
            </a:pPr>
            <a:r>
              <a:rPr lang="en-GB" dirty="0"/>
              <a:t>Wildcards can be used to match file names (file </a:t>
            </a:r>
            <a:r>
              <a:rPr lang="en-GB" dirty="0" err="1"/>
              <a:t>globbing</a:t>
            </a:r>
            <a:r>
              <a:rPr lang="en-GB" dirty="0"/>
              <a:t>).</a:t>
            </a: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0" lvl="0" indent="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237490" algn="l" rtl="0">
              <a:spcBef>
                <a:spcPts val="600"/>
              </a:spcBef>
              <a:spcAft>
                <a:spcPts val="0"/>
              </a:spcAft>
              <a:buSzPts val="1960"/>
              <a:buNone/>
            </a:pPr>
            <a:endParaRPr dirty="0"/>
          </a:p>
          <a:p>
            <a:pPr marL="361950" lvl="0" indent="-361950" algn="l" rtl="0">
              <a:spcBef>
                <a:spcPts val="600"/>
              </a:spcBef>
              <a:spcAft>
                <a:spcPts val="0"/>
              </a:spcAft>
              <a:buSzPts val="1960"/>
              <a:buFont typeface="Noto Sans Symbols"/>
              <a:buNone/>
            </a:pPr>
            <a:endParaRPr dirty="0"/>
          </a:p>
        </p:txBody>
      </p:sp>
      <p:sp>
        <p:nvSpPr>
          <p:cNvPr id="244" name="Google Shape;244;p2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12</a:t>
            </a:fld>
            <a:endParaRPr sz="1600" b="1">
              <a:solidFill>
                <a:schemeClr val="dk1"/>
              </a:solidFill>
              <a:latin typeface="Century Schoolbook"/>
              <a:ea typeface="Century Schoolbook"/>
              <a:cs typeface="Century Schoolbook"/>
              <a:sym typeface="Century Schoolbook"/>
            </a:endParaRPr>
          </a:p>
        </p:txBody>
      </p:sp>
      <p:pic>
        <p:nvPicPr>
          <p:cNvPr id="245" name="Google Shape;245;p24"/>
          <p:cNvPicPr preferRelativeResize="0"/>
          <p:nvPr/>
        </p:nvPicPr>
        <p:blipFill rotWithShape="1">
          <a:blip r:embed="rId3">
            <a:alphaModFix/>
          </a:blip>
          <a:srcRect/>
          <a:stretch/>
        </p:blipFill>
        <p:spPr>
          <a:xfrm>
            <a:off x="404813" y="3500438"/>
            <a:ext cx="7867650"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Question</a:t>
            </a:r>
            <a:endParaRPr/>
          </a:p>
        </p:txBody>
      </p:sp>
      <p:sp>
        <p:nvSpPr>
          <p:cNvPr id="251" name="Google Shape;251;p2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r>
              <a:rPr lang="en-GB"/>
              <a:t>What is the command to list the files that start with system-config in /usr/share/doc?</a:t>
            </a:r>
            <a:endParaRPr/>
          </a:p>
          <a:p>
            <a:pPr marL="361950" lvl="0" indent="-361950" algn="l" rtl="0">
              <a:spcBef>
                <a:spcPts val="600"/>
              </a:spcBef>
              <a:spcAft>
                <a:spcPts val="0"/>
              </a:spcAft>
              <a:buSzPts val="1960"/>
              <a:buFont typeface="Noto Sans Symbols"/>
              <a:buNone/>
            </a:pPr>
            <a:r>
              <a:rPr lang="en-GB"/>
              <a:t>Answer :</a:t>
            </a:r>
            <a:endParaRPr/>
          </a:p>
          <a:p>
            <a:pPr marL="361950" lvl="0" indent="-361950" algn="l" rtl="0">
              <a:spcBef>
                <a:spcPts val="600"/>
              </a:spcBef>
              <a:spcAft>
                <a:spcPts val="0"/>
              </a:spcAft>
              <a:buSzPts val="1960"/>
              <a:buFont typeface="Noto Sans Symbols"/>
              <a:buNone/>
            </a:pPr>
            <a:r>
              <a:rPr lang="en-GB">
                <a:latin typeface="Courier New"/>
                <a:ea typeface="Courier New"/>
                <a:cs typeface="Courier New"/>
                <a:sym typeface="Courier New"/>
              </a:rPr>
              <a:t>ls /usr/share/doc/system-config*</a:t>
            </a:r>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Font typeface="Noto Sans Symbols"/>
              <a:buNone/>
            </a:pPr>
            <a:r>
              <a:rPr lang="en-GB"/>
              <a:t>What is the command to list the files that start with the letter a, e, i, o or u in /usr/share/doc?</a:t>
            </a:r>
            <a:endParaRPr/>
          </a:p>
          <a:p>
            <a:pPr marL="361950" lvl="0" indent="-361950" algn="l" rtl="0">
              <a:spcBef>
                <a:spcPts val="600"/>
              </a:spcBef>
              <a:spcAft>
                <a:spcPts val="0"/>
              </a:spcAft>
              <a:buSzPts val="1960"/>
              <a:buFont typeface="Noto Sans Symbols"/>
              <a:buNone/>
            </a:pPr>
            <a:r>
              <a:rPr lang="en-GB"/>
              <a:t>Answer :</a:t>
            </a:r>
            <a:endParaRPr/>
          </a:p>
          <a:p>
            <a:pPr marL="361950" lvl="0" indent="-361950" algn="l" rtl="0">
              <a:spcBef>
                <a:spcPts val="600"/>
              </a:spcBef>
              <a:spcAft>
                <a:spcPts val="0"/>
              </a:spcAft>
              <a:buSzPts val="1960"/>
              <a:buFont typeface="Noto Sans Symbols"/>
              <a:buNone/>
            </a:pPr>
            <a:r>
              <a:rPr lang="en-GB">
                <a:latin typeface="Courier New"/>
                <a:ea typeface="Courier New"/>
                <a:cs typeface="Courier New"/>
                <a:sym typeface="Courier New"/>
              </a:rPr>
              <a:t>ls /usr/share/doc/[aeiou]*</a:t>
            </a:r>
            <a:endParaRPr>
              <a:latin typeface="Courier New"/>
              <a:ea typeface="Courier New"/>
              <a:cs typeface="Courier New"/>
              <a:sym typeface="Courier New"/>
            </a:endParaRPr>
          </a:p>
          <a:p>
            <a:pPr marL="361950" lvl="0" indent="-361950" algn="l" rtl="0">
              <a:spcBef>
                <a:spcPts val="600"/>
              </a:spcBef>
              <a:spcAft>
                <a:spcPts val="0"/>
              </a:spcAft>
              <a:buSzPts val="1960"/>
              <a:buFont typeface="Noto Sans Symbols"/>
              <a:buNone/>
            </a:pPr>
            <a:endParaRPr>
              <a:latin typeface="Courier New"/>
              <a:ea typeface="Courier New"/>
              <a:cs typeface="Courier New"/>
              <a:sym typeface="Courier New"/>
            </a:endParaRPr>
          </a:p>
        </p:txBody>
      </p:sp>
      <p:sp>
        <p:nvSpPr>
          <p:cNvPr id="252" name="Google Shape;252;p2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13</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59" name="Google Shape;259;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60" name="Google Shape;260;p2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14</a:t>
            </a:fld>
            <a:endParaRPr/>
          </a:p>
        </p:txBody>
      </p:sp>
      <p:pic>
        <p:nvPicPr>
          <p:cNvPr id="2" name="Picture 1"/>
          <p:cNvPicPr>
            <a:picLocks noChangeAspect="1"/>
          </p:cNvPicPr>
          <p:nvPr/>
        </p:nvPicPr>
        <p:blipFill>
          <a:blip r:embed="rId3"/>
          <a:stretch>
            <a:fillRect/>
          </a:stretch>
        </p:blipFill>
        <p:spPr>
          <a:xfrm>
            <a:off x="390525" y="561975"/>
            <a:ext cx="8362950" cy="5734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a:t>
            </a:r>
            <a:endParaRPr/>
          </a:p>
        </p:txBody>
      </p:sp>
      <p:sp>
        <p:nvSpPr>
          <p:cNvPr id="268" name="Google Shape;268;p27"/>
          <p:cNvSpPr txBox="1">
            <a:spLocks noGrp="1"/>
          </p:cNvSpPr>
          <p:nvPr>
            <p:ph type="body" idx="1"/>
          </p:nvPr>
        </p:nvSpPr>
        <p:spPr>
          <a:xfrm>
            <a:off x="457200" y="1600200"/>
            <a:ext cx="8043863"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file</a:t>
            </a:r>
            <a:r>
              <a:rPr lang="en-GB"/>
              <a:t> command displays a file’s type. </a:t>
            </a:r>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680"/>
              <a:buFont typeface="Noto Sans Symbols"/>
              <a:buNone/>
            </a:pPr>
            <a:r>
              <a:rPr lang="en-GB" sz="2400"/>
              <a:t>Regular File			</a:t>
            </a:r>
            <a:r>
              <a:rPr lang="en-GB" sz="2400">
                <a:latin typeface="Arial"/>
                <a:ea typeface="Arial"/>
                <a:cs typeface="Arial"/>
                <a:sym typeface="Arial"/>
              </a:rPr>
              <a:t>-</a:t>
            </a:r>
            <a:r>
              <a:rPr lang="en-GB" sz="2400"/>
              <a:t>	Storing data</a:t>
            </a:r>
            <a:endParaRPr sz="2400"/>
          </a:p>
          <a:p>
            <a:pPr marL="361950" lvl="0" indent="-361950" algn="l" rtl="0">
              <a:spcBef>
                <a:spcPts val="600"/>
              </a:spcBef>
              <a:spcAft>
                <a:spcPts val="0"/>
              </a:spcAft>
              <a:buSzPts val="1680"/>
              <a:buFont typeface="Noto Sans Symbols"/>
              <a:buNone/>
            </a:pPr>
            <a:r>
              <a:rPr lang="en-GB" sz="2400"/>
              <a:t>Directory			</a:t>
            </a:r>
            <a:r>
              <a:rPr lang="en-GB" sz="2400">
                <a:latin typeface="Courier New"/>
                <a:ea typeface="Courier New"/>
                <a:cs typeface="Courier New"/>
                <a:sym typeface="Courier New"/>
              </a:rPr>
              <a:t>d</a:t>
            </a:r>
            <a:r>
              <a:rPr lang="en-GB" sz="2400"/>
              <a:t>	Organising files</a:t>
            </a:r>
            <a:endParaRPr sz="2400"/>
          </a:p>
          <a:p>
            <a:pPr marL="361950" lvl="0" indent="-361950" algn="l" rtl="0">
              <a:spcBef>
                <a:spcPts val="600"/>
              </a:spcBef>
              <a:spcAft>
                <a:spcPts val="0"/>
              </a:spcAft>
              <a:buSzPts val="1680"/>
              <a:buFont typeface="Noto Sans Symbols"/>
              <a:buNone/>
            </a:pPr>
            <a:r>
              <a:rPr lang="en-GB" sz="2400"/>
              <a:t>Symbolic Link		</a:t>
            </a:r>
            <a:r>
              <a:rPr lang="en-GB" sz="2400">
                <a:latin typeface="Courier New"/>
                <a:ea typeface="Courier New"/>
                <a:cs typeface="Courier New"/>
                <a:sym typeface="Courier New"/>
              </a:rPr>
              <a:t>l</a:t>
            </a:r>
            <a:r>
              <a:rPr lang="en-GB" sz="2400"/>
              <a:t>	Shortcut to other files</a:t>
            </a:r>
            <a:endParaRPr sz="2400"/>
          </a:p>
          <a:p>
            <a:pPr marL="361950" lvl="0" indent="-361950" algn="l" rtl="0">
              <a:spcBef>
                <a:spcPts val="600"/>
              </a:spcBef>
              <a:spcAft>
                <a:spcPts val="0"/>
              </a:spcAft>
              <a:buSzPts val="1680"/>
              <a:buFont typeface="Noto Sans Symbols"/>
              <a:buNone/>
            </a:pPr>
            <a:r>
              <a:rPr lang="en-GB" sz="2400"/>
              <a:t>Character Device Node	</a:t>
            </a:r>
            <a:r>
              <a:rPr lang="en-GB" sz="2400">
                <a:latin typeface="Courier New"/>
                <a:ea typeface="Courier New"/>
                <a:cs typeface="Courier New"/>
                <a:sym typeface="Courier New"/>
              </a:rPr>
              <a:t>c</a:t>
            </a:r>
            <a:r>
              <a:rPr lang="en-GB" sz="2400"/>
              <a:t>	Accessing data</a:t>
            </a:r>
            <a:endParaRPr sz="2400"/>
          </a:p>
          <a:p>
            <a:pPr marL="361950" lvl="0" indent="-361950" algn="l" rtl="0">
              <a:spcBef>
                <a:spcPts val="600"/>
              </a:spcBef>
              <a:spcAft>
                <a:spcPts val="0"/>
              </a:spcAft>
              <a:buSzPts val="1680"/>
              <a:buFont typeface="Noto Sans Symbols"/>
              <a:buNone/>
            </a:pPr>
            <a:r>
              <a:rPr lang="en-GB" sz="2400"/>
              <a:t>Block Device Node		</a:t>
            </a:r>
            <a:r>
              <a:rPr lang="en-GB" sz="2400">
                <a:latin typeface="Courier New"/>
                <a:ea typeface="Courier New"/>
                <a:cs typeface="Courier New"/>
                <a:sym typeface="Courier New"/>
              </a:rPr>
              <a:t>b</a:t>
            </a:r>
            <a:r>
              <a:rPr lang="en-GB" sz="2400"/>
              <a:t>	Accessing data</a:t>
            </a:r>
            <a:endParaRPr sz="2400"/>
          </a:p>
          <a:p>
            <a:pPr marL="361950" lvl="0" indent="-361950" algn="l" rtl="0">
              <a:spcBef>
                <a:spcPts val="600"/>
              </a:spcBef>
              <a:spcAft>
                <a:spcPts val="0"/>
              </a:spcAft>
              <a:buSzPts val="1680"/>
              <a:buFont typeface="Noto Sans Symbols"/>
              <a:buNone/>
            </a:pPr>
            <a:r>
              <a:rPr lang="en-GB" sz="2400"/>
              <a:t>Named Pipe		</a:t>
            </a:r>
            <a:r>
              <a:rPr lang="en-GB" sz="2400">
                <a:latin typeface="Courier New"/>
                <a:ea typeface="Courier New"/>
                <a:cs typeface="Courier New"/>
                <a:sym typeface="Courier New"/>
              </a:rPr>
              <a:t>p</a:t>
            </a:r>
            <a:r>
              <a:rPr lang="en-GB" sz="2400"/>
              <a:t>	Interprocess communication</a:t>
            </a:r>
            <a:endParaRPr sz="2400"/>
          </a:p>
          <a:p>
            <a:pPr marL="361950" lvl="0" indent="-361950" algn="l" rtl="0">
              <a:spcBef>
                <a:spcPts val="600"/>
              </a:spcBef>
              <a:spcAft>
                <a:spcPts val="0"/>
              </a:spcAft>
              <a:buSzPts val="1680"/>
              <a:buFont typeface="Noto Sans Symbols"/>
              <a:buNone/>
            </a:pPr>
            <a:r>
              <a:rPr lang="en-GB" sz="2400"/>
              <a:t>Socket		</a:t>
            </a:r>
            <a:r>
              <a:rPr lang="en-GB" sz="2400">
                <a:latin typeface="Courier New"/>
                <a:ea typeface="Courier New"/>
                <a:cs typeface="Courier New"/>
                <a:sym typeface="Courier New"/>
              </a:rPr>
              <a:t>s</a:t>
            </a:r>
            <a:r>
              <a:rPr lang="en-GB" sz="2400"/>
              <a:t>	Interprocess communication</a:t>
            </a:r>
            <a:endParaRPr/>
          </a:p>
          <a:p>
            <a:pPr marL="361950" lvl="0" indent="-361950" algn="l" rtl="0">
              <a:spcBef>
                <a:spcPts val="600"/>
              </a:spcBef>
              <a:spcAft>
                <a:spcPts val="0"/>
              </a:spcAft>
              <a:buSzPts val="1960"/>
              <a:buFont typeface="Noto Sans Symbols"/>
              <a:buNone/>
            </a:pPr>
            <a:endParaRPr/>
          </a:p>
        </p:txBody>
      </p:sp>
      <p:sp>
        <p:nvSpPr>
          <p:cNvPr id="269" name="Google Shape;269;p2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457200" y="274638"/>
            <a:ext cx="81153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 (Device Nodes)</a:t>
            </a:r>
            <a:endParaRPr/>
          </a:p>
        </p:txBody>
      </p:sp>
      <p:sp>
        <p:nvSpPr>
          <p:cNvPr id="275" name="Google Shape;275;p28"/>
          <p:cNvSpPr txBox="1">
            <a:spLocks noGrp="1"/>
          </p:cNvSpPr>
          <p:nvPr>
            <p:ph type="body" idx="1"/>
          </p:nvPr>
        </p:nvSpPr>
        <p:spPr>
          <a:xfrm>
            <a:off x="457200" y="1214438"/>
            <a:ext cx="8115300" cy="5259387"/>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Device nodes exist in /dev, and act as a conduit (to read/write data) to/from a device driver.</a:t>
            </a:r>
            <a:endParaRPr/>
          </a:p>
          <a:p>
            <a:pPr marL="361950" lvl="0" indent="-361950" algn="l" rtl="0">
              <a:spcBef>
                <a:spcPts val="600"/>
              </a:spcBef>
              <a:spcAft>
                <a:spcPts val="0"/>
              </a:spcAft>
              <a:buSzPts val="1960"/>
              <a:buChar char="🞆"/>
            </a:pPr>
            <a:r>
              <a:rPr lang="en-GB"/>
              <a:t>Block devices read and write information in blocks at a time. Examples are hard drives and CD drives.</a:t>
            </a:r>
            <a:endParaRPr/>
          </a:p>
          <a:p>
            <a:pPr marL="361950" lvl="0" indent="-361950" algn="l" rtl="0">
              <a:spcBef>
                <a:spcPts val="600"/>
              </a:spcBef>
              <a:spcAft>
                <a:spcPts val="0"/>
              </a:spcAft>
              <a:buSzPts val="1960"/>
              <a:buChar char="🞆"/>
            </a:pPr>
            <a:r>
              <a:rPr lang="en-GB"/>
              <a:t>Character devices read and write information as a stream of bytes. Examples are keyboards and printers.</a:t>
            </a:r>
            <a:endParaRPr/>
          </a:p>
          <a:p>
            <a:pPr marL="361950" lvl="0" indent="-361950" algn="l" rtl="0">
              <a:spcBef>
                <a:spcPts val="600"/>
              </a:spcBef>
              <a:spcAft>
                <a:spcPts val="0"/>
              </a:spcAft>
              <a:buSzPts val="1960"/>
              <a:buChar char="🞆"/>
            </a:pPr>
            <a:r>
              <a:rPr lang="en-GB"/>
              <a:t>Terminals have device nodes, example, /dev/tty1 to /dev/tty6 for the 6 virtual consoles</a:t>
            </a:r>
            <a:endParaRPr/>
          </a:p>
          <a:p>
            <a:pPr marL="366713" lvl="1" indent="0" algn="l" rtl="0">
              <a:spcBef>
                <a:spcPts val="480"/>
              </a:spcBef>
              <a:spcAft>
                <a:spcPts val="0"/>
              </a:spcAft>
              <a:buSzPts val="1920"/>
              <a:buFont typeface="Noto Sans Symbols"/>
              <a:buNone/>
            </a:pPr>
            <a:endParaRPr/>
          </a:p>
        </p:txBody>
      </p:sp>
      <p:sp>
        <p:nvSpPr>
          <p:cNvPr id="276" name="Google Shape;276;p28"/>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16</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Examining Files</a:t>
            </a:r>
            <a:endParaRPr/>
          </a:p>
        </p:txBody>
      </p:sp>
      <p:sp>
        <p:nvSpPr>
          <p:cNvPr id="282" name="Google Shape;282;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ldd</a:t>
            </a:r>
            <a:r>
              <a:rPr lang="en-GB"/>
              <a:t> command shown any linked dynamic library required by the program.</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The </a:t>
            </a:r>
            <a:r>
              <a:rPr lang="en-GB" b="1"/>
              <a:t>less </a:t>
            </a:r>
            <a:r>
              <a:rPr lang="en-GB"/>
              <a:t>command is used to display the contents of a file, one page at a time.</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The </a:t>
            </a:r>
            <a:r>
              <a:rPr lang="en-GB" b="1"/>
              <a:t>head</a:t>
            </a:r>
            <a:r>
              <a:rPr lang="en-GB"/>
              <a:t> and </a:t>
            </a:r>
            <a:r>
              <a:rPr lang="en-GB" b="1"/>
              <a:t>tail</a:t>
            </a:r>
            <a:r>
              <a:rPr lang="en-GB"/>
              <a:t> commands display the first or last few lines of a file.</a:t>
            </a:r>
            <a:endParaRPr/>
          </a:p>
          <a:p>
            <a:pPr marL="361950" lvl="0" indent="-361950" algn="l" rtl="0">
              <a:spcBef>
                <a:spcPts val="600"/>
              </a:spcBef>
              <a:spcAft>
                <a:spcPts val="0"/>
              </a:spcAft>
              <a:buSzPts val="1960"/>
              <a:buChar char="🞆"/>
            </a:pPr>
            <a:endParaRPr/>
          </a:p>
          <a:p>
            <a:pPr marL="361950" lvl="0" indent="-361950" algn="l" rtl="0">
              <a:spcBef>
                <a:spcPts val="600"/>
              </a:spcBef>
              <a:spcAft>
                <a:spcPts val="0"/>
              </a:spcAft>
              <a:buSzPts val="1960"/>
              <a:buFont typeface="Noto Sans Symbols"/>
              <a:buNone/>
            </a:pPr>
            <a:endParaRPr/>
          </a:p>
        </p:txBody>
      </p:sp>
      <p:sp>
        <p:nvSpPr>
          <p:cNvPr id="283" name="Google Shape;283;p2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17</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289" name="Google Shape;289;p30"/>
          <p:cNvSpPr txBox="1">
            <a:spLocks noGrp="1"/>
          </p:cNvSpPr>
          <p:nvPr>
            <p:ph type="body" idx="1"/>
          </p:nvPr>
        </p:nvSpPr>
        <p:spPr>
          <a:xfrm>
            <a:off x="457200" y="1417638"/>
            <a:ext cx="8258175"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vi</a:t>
            </a:r>
            <a:r>
              <a:rPr lang="en-GB"/>
              <a:t> editor is the most popular text Linux editor.</a:t>
            </a:r>
            <a:endParaRPr dirty="0"/>
          </a:p>
          <a:p>
            <a:pPr marL="361950" lvl="0" indent="-361950" algn="l" rtl="0">
              <a:spcBef>
                <a:spcPts val="600"/>
              </a:spcBef>
              <a:spcAft>
                <a:spcPts val="0"/>
              </a:spcAft>
              <a:buSzPts val="1960"/>
              <a:buChar char="🞆"/>
            </a:pPr>
            <a:r>
              <a:rPr lang="en-GB" dirty="0"/>
              <a:t>There are 3 commonly used modes in vi :</a:t>
            </a:r>
            <a:endParaRPr dirty="0"/>
          </a:p>
          <a:p>
            <a:pPr marL="639763" lvl="1" indent="-273049" algn="l" rtl="0">
              <a:spcBef>
                <a:spcPts val="480"/>
              </a:spcBef>
              <a:spcAft>
                <a:spcPts val="0"/>
              </a:spcAft>
              <a:buSzPts val="1920"/>
              <a:buChar char="⚫"/>
            </a:pPr>
            <a:r>
              <a:rPr lang="en-GB" b="1" dirty="0"/>
              <a:t>Command / normal </a:t>
            </a:r>
            <a:r>
              <a:rPr lang="en-GB" dirty="0"/>
              <a:t>mode : When vi starts, it is automatically in this mode. Keying "</a:t>
            </a:r>
            <a:r>
              <a:rPr lang="en-GB" dirty="0" err="1"/>
              <a:t>i</a:t>
            </a:r>
            <a:r>
              <a:rPr lang="en-GB" dirty="0"/>
              <a:t>“, “I”, “a”, “A”, “o” or “O” will put it in to Text Input mode.</a:t>
            </a:r>
            <a:endParaRPr dirty="0"/>
          </a:p>
          <a:p>
            <a:pPr marL="639763" lvl="1" indent="-273049" algn="l" rtl="0">
              <a:spcBef>
                <a:spcPts val="480"/>
              </a:spcBef>
              <a:spcAft>
                <a:spcPts val="0"/>
              </a:spcAft>
              <a:buSzPts val="1920"/>
              <a:buChar char="⚫"/>
            </a:pPr>
            <a:r>
              <a:rPr lang="en-GB" b="1" dirty="0"/>
              <a:t>Insert (Text Input)</a:t>
            </a:r>
            <a:r>
              <a:rPr lang="en-GB" dirty="0"/>
              <a:t> mode  : In this mode, you can key in text. The word "INSERT" appears at the bottom of the screen. Pressing "Esc" will return to Command mode.</a:t>
            </a:r>
            <a:endParaRPr dirty="0"/>
          </a:p>
          <a:p>
            <a:pPr marL="639763" lvl="1" indent="-273049" algn="l" rtl="0">
              <a:spcBef>
                <a:spcPts val="480"/>
              </a:spcBef>
              <a:spcAft>
                <a:spcPts val="0"/>
              </a:spcAft>
              <a:buSzPts val="1920"/>
              <a:buChar char="⚫"/>
            </a:pPr>
            <a:r>
              <a:rPr lang="en-GB" b="1" dirty="0"/>
              <a:t>Command-line </a:t>
            </a:r>
            <a:r>
              <a:rPr lang="en-GB" dirty="0"/>
              <a:t>mode : From command mode use colon followed by a command.  For example keying “:</a:t>
            </a:r>
            <a:r>
              <a:rPr lang="en-GB" dirty="0" err="1"/>
              <a:t>wq</a:t>
            </a:r>
            <a:r>
              <a:rPr lang="en-GB" dirty="0"/>
              <a:t>” to  write and quit vi.</a:t>
            </a:r>
            <a:endParaRPr dirty="0"/>
          </a:p>
          <a:p>
            <a:pPr marL="361950" lvl="0" indent="-361950" algn="l" rtl="0">
              <a:spcBef>
                <a:spcPts val="600"/>
              </a:spcBef>
              <a:spcAft>
                <a:spcPts val="0"/>
              </a:spcAft>
              <a:buSzPts val="1960"/>
              <a:buFont typeface="Noto Sans Symbols"/>
              <a:buNone/>
            </a:pPr>
            <a:endParaRPr dirty="0"/>
          </a:p>
        </p:txBody>
      </p:sp>
      <p:sp>
        <p:nvSpPr>
          <p:cNvPr id="290" name="Google Shape;290;p3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296" name="Google Shape;296;p31"/>
          <p:cNvSpPr txBox="1">
            <a:spLocks noGrp="1"/>
          </p:cNvSpPr>
          <p:nvPr>
            <p:ph type="body" idx="1"/>
          </p:nvPr>
        </p:nvSpPr>
        <p:spPr>
          <a:xfrm>
            <a:off x="457200" y="1000125"/>
            <a:ext cx="7931150" cy="547370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Font typeface="Noto Sans Symbols"/>
              <a:buNone/>
            </a:pPr>
            <a:r>
              <a:rPr lang="en-GB" sz="2400"/>
              <a:t>Some useful commands in Command mode</a:t>
            </a:r>
            <a:endParaRPr sz="2400"/>
          </a:p>
          <a:p>
            <a:pPr marL="361950" lvl="0" indent="-361950" algn="l" rtl="0">
              <a:spcBef>
                <a:spcPts val="600"/>
              </a:spcBef>
              <a:spcAft>
                <a:spcPts val="0"/>
              </a:spcAft>
              <a:buSzPts val="1680"/>
              <a:buFont typeface="Noto Sans Symbols"/>
              <a:buNone/>
            </a:pPr>
            <a:r>
              <a:rPr lang="en-GB" sz="2400"/>
              <a:t>	</a:t>
            </a:r>
            <a:r>
              <a:rPr lang="en-GB" sz="2000"/>
              <a:t>i	insert text before the cursor</a:t>
            </a:r>
            <a:endParaRPr/>
          </a:p>
          <a:p>
            <a:pPr marL="361950" lvl="0" indent="-361950" algn="l" rtl="0">
              <a:spcBef>
                <a:spcPts val="600"/>
              </a:spcBef>
              <a:spcAft>
                <a:spcPts val="0"/>
              </a:spcAft>
              <a:buSzPts val="1400"/>
              <a:buFont typeface="Noto Sans Symbols"/>
              <a:buNone/>
            </a:pPr>
            <a:r>
              <a:rPr lang="en-GB" sz="2000"/>
              <a:t>	I	insert text at beginning of current line</a:t>
            </a:r>
            <a:endParaRPr/>
          </a:p>
          <a:p>
            <a:pPr marL="361950" lvl="0" indent="-361950" algn="l" rtl="0">
              <a:spcBef>
                <a:spcPts val="600"/>
              </a:spcBef>
              <a:spcAft>
                <a:spcPts val="0"/>
              </a:spcAft>
              <a:buSzPts val="1400"/>
              <a:buFont typeface="Noto Sans Symbols"/>
              <a:buNone/>
            </a:pPr>
            <a:r>
              <a:rPr lang="en-GB" sz="2000"/>
              <a:t>	a	insert text after the cursor</a:t>
            </a:r>
            <a:endParaRPr/>
          </a:p>
          <a:p>
            <a:pPr marL="361950" lvl="0" indent="-361950" algn="l" rtl="0">
              <a:spcBef>
                <a:spcPts val="600"/>
              </a:spcBef>
              <a:spcAft>
                <a:spcPts val="0"/>
              </a:spcAft>
              <a:buSzPts val="1400"/>
              <a:buFont typeface="Noto Sans Symbols"/>
              <a:buNone/>
            </a:pPr>
            <a:r>
              <a:rPr lang="en-GB" sz="2000"/>
              <a:t>	A	insert text at end of current line</a:t>
            </a:r>
            <a:endParaRPr/>
          </a:p>
          <a:p>
            <a:pPr marL="361950" lvl="0" indent="-361950" algn="l" rtl="0">
              <a:spcBef>
                <a:spcPts val="600"/>
              </a:spcBef>
              <a:spcAft>
                <a:spcPts val="0"/>
              </a:spcAft>
              <a:buSzPts val="1400"/>
              <a:buFont typeface="Noto Sans Symbols"/>
              <a:buNone/>
            </a:pPr>
            <a:r>
              <a:rPr lang="en-GB" sz="2000"/>
              <a:t>	o	open a blank above current line to insert text</a:t>
            </a:r>
            <a:endParaRPr/>
          </a:p>
          <a:p>
            <a:pPr marL="361950" lvl="0" indent="-361950" algn="l" rtl="0">
              <a:spcBef>
                <a:spcPts val="600"/>
              </a:spcBef>
              <a:spcAft>
                <a:spcPts val="0"/>
              </a:spcAft>
              <a:buSzPts val="1400"/>
              <a:buFont typeface="Noto Sans Symbols"/>
              <a:buNone/>
            </a:pPr>
            <a:r>
              <a:rPr lang="en-GB" sz="2000"/>
              <a:t>	O	open a blank line below current line to insert text</a:t>
            </a:r>
            <a:endParaRPr sz="2000"/>
          </a:p>
          <a:p>
            <a:pPr marL="361950" lvl="0" indent="-361950" algn="l" rtl="0">
              <a:spcBef>
                <a:spcPts val="600"/>
              </a:spcBef>
              <a:spcAft>
                <a:spcPts val="0"/>
              </a:spcAft>
              <a:buSzPts val="1400"/>
              <a:buFont typeface="Noto Sans Symbols"/>
              <a:buNone/>
            </a:pPr>
            <a:r>
              <a:rPr lang="en-GB" sz="2000"/>
              <a:t>	x	delete the current character</a:t>
            </a:r>
            <a:endParaRPr sz="2000"/>
          </a:p>
          <a:p>
            <a:pPr marL="361950" lvl="0" indent="-361950" algn="l" rtl="0">
              <a:spcBef>
                <a:spcPts val="600"/>
              </a:spcBef>
              <a:spcAft>
                <a:spcPts val="0"/>
              </a:spcAft>
              <a:buSzPts val="1400"/>
              <a:buFont typeface="Noto Sans Symbols"/>
              <a:buNone/>
            </a:pPr>
            <a:r>
              <a:rPr lang="en-GB" sz="2000"/>
              <a:t>	dd	delete the current line and put into buffer</a:t>
            </a:r>
            <a:endParaRPr sz="2000"/>
          </a:p>
          <a:p>
            <a:pPr marL="361950" lvl="0" indent="-361950" algn="l" rtl="0">
              <a:spcBef>
                <a:spcPts val="600"/>
              </a:spcBef>
              <a:spcAft>
                <a:spcPts val="0"/>
              </a:spcAft>
              <a:buSzPts val="1400"/>
              <a:buFont typeface="Noto Sans Symbols"/>
              <a:buNone/>
            </a:pPr>
            <a:r>
              <a:rPr lang="en-GB" sz="2000"/>
              <a:t>	D	delete the rest of the line from the cursor</a:t>
            </a:r>
            <a:endParaRPr sz="2000"/>
          </a:p>
          <a:p>
            <a:pPr marL="361950" lvl="0" indent="-361950" algn="l" rtl="0">
              <a:spcBef>
                <a:spcPts val="600"/>
              </a:spcBef>
              <a:spcAft>
                <a:spcPts val="0"/>
              </a:spcAft>
              <a:buSzPts val="1400"/>
              <a:buFont typeface="Noto Sans Symbols"/>
              <a:buNone/>
            </a:pPr>
            <a:r>
              <a:rPr lang="en-GB" sz="2000"/>
              <a:t>	yy	copy the current line to the buffer</a:t>
            </a:r>
            <a:endParaRPr sz="2000"/>
          </a:p>
          <a:p>
            <a:pPr marL="361950" lvl="0" indent="-361950" algn="l" rtl="0">
              <a:spcBef>
                <a:spcPts val="600"/>
              </a:spcBef>
              <a:spcAft>
                <a:spcPts val="0"/>
              </a:spcAft>
              <a:buSzPts val="1400"/>
              <a:buFont typeface="Noto Sans Symbols"/>
              <a:buNone/>
            </a:pPr>
            <a:r>
              <a:rPr lang="en-GB" sz="2000"/>
              <a:t>	p	paste contents of buffer after cursor position</a:t>
            </a:r>
            <a:endParaRPr sz="2000"/>
          </a:p>
          <a:p>
            <a:pPr marL="361950" lvl="0" indent="-361950" algn="l" rtl="0">
              <a:spcBef>
                <a:spcPts val="600"/>
              </a:spcBef>
              <a:spcAft>
                <a:spcPts val="0"/>
              </a:spcAft>
              <a:buSzPts val="1400"/>
              <a:buFont typeface="Noto Sans Symbols"/>
              <a:buNone/>
            </a:pPr>
            <a:r>
              <a:rPr lang="en-GB" sz="2000"/>
              <a:t>	P	paste contents of buffer before cursor position</a:t>
            </a:r>
            <a:endParaRPr sz="2000"/>
          </a:p>
          <a:p>
            <a:pPr marL="361950" lvl="0" indent="-361950" algn="l" rtl="0">
              <a:spcBef>
                <a:spcPts val="600"/>
              </a:spcBef>
              <a:spcAft>
                <a:spcPts val="0"/>
              </a:spcAft>
              <a:buSzPts val="1400"/>
              <a:buFont typeface="Noto Sans Symbols"/>
              <a:buNone/>
            </a:pPr>
            <a:r>
              <a:rPr lang="en-GB" sz="2000"/>
              <a:t>	u	undo last operation</a:t>
            </a:r>
            <a:endParaRPr sz="2000"/>
          </a:p>
          <a:p>
            <a:pPr marL="361950" lvl="0" indent="-255270" algn="l" rtl="0">
              <a:spcBef>
                <a:spcPts val="600"/>
              </a:spcBef>
              <a:spcAft>
                <a:spcPts val="0"/>
              </a:spcAft>
              <a:buSzPts val="1680"/>
              <a:buNone/>
            </a:pPr>
            <a:endParaRPr sz="2400"/>
          </a:p>
        </p:txBody>
      </p:sp>
      <p:sp>
        <p:nvSpPr>
          <p:cNvPr id="297" name="Google Shape;297;p3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19</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Contents</a:t>
            </a:r>
            <a:endParaRPr/>
          </a:p>
        </p:txBody>
      </p:sp>
      <p:sp>
        <p:nvSpPr>
          <p:cNvPr id="149" name="Google Shape;149;p1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400"/>
              <a:buChar char="🞆"/>
            </a:pPr>
            <a:r>
              <a:rPr lang="en-GB" sz="2000"/>
              <a:t>File Navigation</a:t>
            </a:r>
            <a:endParaRPr/>
          </a:p>
          <a:p>
            <a:pPr marL="361950" lvl="0" indent="-361950" algn="l" rtl="0">
              <a:spcBef>
                <a:spcPts val="600"/>
              </a:spcBef>
              <a:spcAft>
                <a:spcPts val="0"/>
              </a:spcAft>
              <a:buSzPts val="1400"/>
              <a:buChar char="🞆"/>
            </a:pPr>
            <a:r>
              <a:rPr lang="en-GB" sz="2000"/>
              <a:t>Important Directories</a:t>
            </a:r>
            <a:endParaRPr/>
          </a:p>
          <a:p>
            <a:pPr marL="361950" lvl="0" indent="-361950" algn="l" rtl="0">
              <a:spcBef>
                <a:spcPts val="600"/>
              </a:spcBef>
              <a:spcAft>
                <a:spcPts val="0"/>
              </a:spcAft>
              <a:buSzPts val="1400"/>
              <a:buChar char="🞆"/>
            </a:pPr>
            <a:r>
              <a:rPr lang="en-GB" sz="2000"/>
              <a:t>Managing Files &amp; Directories commands</a:t>
            </a:r>
            <a:endParaRPr/>
          </a:p>
          <a:p>
            <a:pPr marL="361950" lvl="0" indent="-361950" algn="l" rtl="0">
              <a:spcBef>
                <a:spcPts val="600"/>
              </a:spcBef>
              <a:spcAft>
                <a:spcPts val="0"/>
              </a:spcAft>
              <a:buSzPts val="1400"/>
              <a:buChar char="🞆"/>
            </a:pPr>
            <a:r>
              <a:rPr lang="en-GB" sz="2000"/>
              <a:t>File Names and File Globbing</a:t>
            </a:r>
            <a:endParaRPr/>
          </a:p>
          <a:p>
            <a:pPr marL="361950" lvl="0" indent="-361950" algn="l" rtl="0">
              <a:spcBef>
                <a:spcPts val="600"/>
              </a:spcBef>
              <a:spcAft>
                <a:spcPts val="0"/>
              </a:spcAft>
              <a:buSzPts val="1400"/>
              <a:buChar char="🞆"/>
            </a:pPr>
            <a:r>
              <a:rPr lang="en-GB" sz="2000"/>
              <a:t>Examining Files</a:t>
            </a:r>
            <a:endParaRPr/>
          </a:p>
          <a:p>
            <a:pPr marL="361950" lvl="0" indent="-361950" algn="l" rtl="0">
              <a:spcBef>
                <a:spcPts val="600"/>
              </a:spcBef>
              <a:spcAft>
                <a:spcPts val="0"/>
              </a:spcAft>
              <a:buSzPts val="1400"/>
              <a:buChar char="🞆"/>
            </a:pPr>
            <a:r>
              <a:rPr lang="en-GB" sz="2000"/>
              <a:t>Editing Files with vi</a:t>
            </a:r>
            <a:endParaRPr sz="2000"/>
          </a:p>
          <a:p>
            <a:pPr marL="361950" lvl="0" indent="-361950" algn="l" rtl="0">
              <a:spcBef>
                <a:spcPts val="600"/>
              </a:spcBef>
              <a:spcAft>
                <a:spcPts val="0"/>
              </a:spcAft>
              <a:buSzPts val="1400"/>
              <a:buChar char="🞆"/>
            </a:pPr>
            <a:r>
              <a:rPr lang="en-GB" sz="2000"/>
              <a:t>Locating Files with locate and find</a:t>
            </a:r>
            <a:endParaRPr/>
          </a:p>
          <a:p>
            <a:pPr marL="361950" lvl="0" indent="-361950" algn="l" rtl="0">
              <a:spcBef>
                <a:spcPts val="600"/>
              </a:spcBef>
              <a:spcAft>
                <a:spcPts val="0"/>
              </a:spcAft>
              <a:buSzPts val="1400"/>
              <a:buChar char="🞆"/>
            </a:pPr>
            <a:r>
              <a:rPr lang="en-GB" sz="2000"/>
              <a:t>Compressing Files: gzip and bzip2</a:t>
            </a:r>
            <a:endParaRPr/>
          </a:p>
          <a:p>
            <a:pPr marL="361950" lvl="0" indent="-361950" algn="l" rtl="0">
              <a:spcBef>
                <a:spcPts val="600"/>
              </a:spcBef>
              <a:spcAft>
                <a:spcPts val="0"/>
              </a:spcAft>
              <a:buSzPts val="1400"/>
              <a:buChar char="🞆"/>
            </a:pPr>
            <a:r>
              <a:rPr lang="en-GB" sz="2000"/>
              <a:t>Archiving Files with tar</a:t>
            </a:r>
            <a:endParaRPr/>
          </a:p>
          <a:p>
            <a:pPr marL="361950" lvl="0" indent="0" algn="l" rtl="0">
              <a:spcBef>
                <a:spcPts val="600"/>
              </a:spcBef>
              <a:spcAft>
                <a:spcPts val="0"/>
              </a:spcAft>
              <a:buNone/>
            </a:pPr>
            <a:endParaRPr/>
          </a:p>
          <a:p>
            <a:pPr marL="361950" lvl="0" indent="-273050" algn="l" rtl="0">
              <a:spcBef>
                <a:spcPts val="600"/>
              </a:spcBef>
              <a:spcAft>
                <a:spcPts val="0"/>
              </a:spcAft>
              <a:buSzPts val="1400"/>
              <a:buNone/>
            </a:pPr>
            <a:endParaRPr sz="2000"/>
          </a:p>
          <a:p>
            <a:pPr marL="361950" lvl="0" indent="-237490" algn="l" rtl="0">
              <a:spcBef>
                <a:spcPts val="600"/>
              </a:spcBef>
              <a:spcAft>
                <a:spcPts val="0"/>
              </a:spcAft>
              <a:buSzPts val="1960"/>
              <a:buNone/>
            </a:pPr>
            <a:endParaRPr/>
          </a:p>
        </p:txBody>
      </p:sp>
      <p:sp>
        <p:nvSpPr>
          <p:cNvPr id="150" name="Google Shape;150;p1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2</a:t>
            </a:fld>
            <a:endParaRPr sz="16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Editing Files with vi</a:t>
            </a:r>
            <a:endParaRPr/>
          </a:p>
        </p:txBody>
      </p:sp>
      <p:sp>
        <p:nvSpPr>
          <p:cNvPr id="303" name="Google Shape;303;p32"/>
          <p:cNvSpPr txBox="1">
            <a:spLocks noGrp="1"/>
          </p:cNvSpPr>
          <p:nvPr>
            <p:ph type="body" idx="1"/>
          </p:nvPr>
        </p:nvSpPr>
        <p:spPr>
          <a:xfrm>
            <a:off x="457200" y="1000125"/>
            <a:ext cx="7931150" cy="547370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680"/>
              <a:buFont typeface="Noto Sans Symbols"/>
              <a:buNone/>
            </a:pPr>
            <a:r>
              <a:rPr lang="en-GB" sz="2400"/>
              <a:t>Some useful commands in Command-line mode</a:t>
            </a:r>
            <a:endParaRPr sz="2400"/>
          </a:p>
          <a:p>
            <a:pPr marL="361950" lvl="0" indent="-361950" algn="l" rtl="0">
              <a:spcBef>
                <a:spcPts val="600"/>
              </a:spcBef>
              <a:spcAft>
                <a:spcPts val="0"/>
              </a:spcAft>
              <a:buSzPts val="1680"/>
              <a:buFont typeface="Noto Sans Symbols"/>
              <a:buNone/>
            </a:pPr>
            <a:r>
              <a:rPr lang="en-GB" sz="2400"/>
              <a:t>	</a:t>
            </a:r>
            <a:r>
              <a:rPr lang="en-GB" sz="2000"/>
              <a:t>:q	quit vi</a:t>
            </a:r>
            <a:endParaRPr/>
          </a:p>
          <a:p>
            <a:pPr marL="361950" lvl="0" indent="-361950" algn="l" rtl="0">
              <a:spcBef>
                <a:spcPts val="600"/>
              </a:spcBef>
              <a:spcAft>
                <a:spcPts val="0"/>
              </a:spcAft>
              <a:buSzPts val="1400"/>
              <a:buFont typeface="Noto Sans Symbols"/>
              <a:buNone/>
            </a:pPr>
            <a:r>
              <a:rPr lang="en-GB" sz="2000"/>
              <a:t>	:q!	quit vi without saving changes</a:t>
            </a:r>
            <a:endParaRPr/>
          </a:p>
          <a:p>
            <a:pPr marL="361950" lvl="0" indent="-361950" algn="l" rtl="0">
              <a:spcBef>
                <a:spcPts val="600"/>
              </a:spcBef>
              <a:spcAft>
                <a:spcPts val="0"/>
              </a:spcAft>
              <a:buSzPts val="1400"/>
              <a:buFont typeface="Noto Sans Symbols"/>
              <a:buNone/>
            </a:pPr>
            <a:r>
              <a:rPr lang="en-GB" sz="2000"/>
              <a:t>	:w	save file and remain in vi</a:t>
            </a:r>
            <a:endParaRPr/>
          </a:p>
          <a:p>
            <a:pPr marL="361950" lvl="0" indent="-361950" algn="l" rtl="0">
              <a:spcBef>
                <a:spcPts val="600"/>
              </a:spcBef>
              <a:spcAft>
                <a:spcPts val="0"/>
              </a:spcAft>
              <a:buSzPts val="1400"/>
              <a:buFont typeface="Noto Sans Symbols"/>
              <a:buNone/>
            </a:pPr>
            <a:r>
              <a:rPr lang="en-GB" sz="2000"/>
              <a:t>	:wq	save file and quit vi</a:t>
            </a:r>
            <a:endParaRPr/>
          </a:p>
          <a:p>
            <a:pPr marL="361950" lvl="0" indent="-361950" algn="l" rtl="0">
              <a:spcBef>
                <a:spcPts val="600"/>
              </a:spcBef>
              <a:spcAft>
                <a:spcPts val="0"/>
              </a:spcAft>
              <a:buSzPts val="1400"/>
              <a:buFont typeface="Noto Sans Symbols"/>
              <a:buNone/>
            </a:pPr>
            <a:r>
              <a:rPr lang="en-GB" sz="2000"/>
              <a:t>	:w </a:t>
            </a:r>
            <a:r>
              <a:rPr lang="en-GB" sz="2000" i="1"/>
              <a:t>file</a:t>
            </a:r>
            <a:r>
              <a:rPr lang="en-GB" sz="2000"/>
              <a:t>	save file under new name </a:t>
            </a:r>
            <a:r>
              <a:rPr lang="en-GB" sz="2000" i="1"/>
              <a:t>file</a:t>
            </a:r>
            <a:r>
              <a:rPr lang="en-GB" sz="2000"/>
              <a:t> and remain in vi.</a:t>
            </a:r>
            <a:endParaRPr/>
          </a:p>
          <a:p>
            <a:pPr marL="361950" lvl="0" indent="-361950" algn="l" rtl="0">
              <a:spcBef>
                <a:spcPts val="600"/>
              </a:spcBef>
              <a:spcAft>
                <a:spcPts val="0"/>
              </a:spcAft>
              <a:buSzPts val="1400"/>
              <a:buFont typeface="Noto Sans Symbols"/>
              <a:buNone/>
            </a:pPr>
            <a:endParaRPr sz="2000"/>
          </a:p>
          <a:p>
            <a:pPr marL="361950" lvl="0" indent="-361950" algn="l" rtl="0">
              <a:spcBef>
                <a:spcPts val="600"/>
              </a:spcBef>
              <a:spcAft>
                <a:spcPts val="0"/>
              </a:spcAft>
              <a:buSzPts val="1960"/>
              <a:buChar char="🞆"/>
            </a:pPr>
            <a:r>
              <a:rPr lang="en-GB"/>
              <a:t>You will try vi in your practical session</a:t>
            </a:r>
            <a:endParaRPr/>
          </a:p>
          <a:p>
            <a:pPr marL="361950" lvl="0" indent="-361950" algn="l" rtl="0">
              <a:spcBef>
                <a:spcPts val="600"/>
              </a:spcBef>
              <a:spcAft>
                <a:spcPts val="0"/>
              </a:spcAft>
              <a:buSzPts val="1400"/>
              <a:buFont typeface="Noto Sans Symbols"/>
              <a:buNone/>
            </a:pPr>
            <a:endParaRPr sz="2000"/>
          </a:p>
          <a:p>
            <a:pPr marL="361950" lvl="0" indent="-361950" algn="l" rtl="0">
              <a:spcBef>
                <a:spcPts val="600"/>
              </a:spcBef>
              <a:spcAft>
                <a:spcPts val="0"/>
              </a:spcAft>
              <a:buSzPts val="1400"/>
              <a:buFont typeface="Noto Sans Symbols"/>
              <a:buNone/>
            </a:pPr>
            <a:r>
              <a:rPr lang="en-GB" sz="2000"/>
              <a:t>	</a:t>
            </a:r>
            <a:endParaRPr sz="2400"/>
          </a:p>
        </p:txBody>
      </p:sp>
      <p:sp>
        <p:nvSpPr>
          <p:cNvPr id="304" name="Google Shape;304;p32"/>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20</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457200" y="274638"/>
            <a:ext cx="7931150" cy="63341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Record and replay commands in vi</a:t>
            </a:r>
            <a:endParaRPr/>
          </a:p>
        </p:txBody>
      </p:sp>
      <p:sp>
        <p:nvSpPr>
          <p:cNvPr id="310" name="Google Shape;310;p33"/>
          <p:cNvSpPr txBox="1">
            <a:spLocks noGrp="1"/>
          </p:cNvSpPr>
          <p:nvPr>
            <p:ph type="body" idx="1"/>
          </p:nvPr>
        </p:nvSpPr>
        <p:spPr>
          <a:xfrm>
            <a:off x="457200" y="1052513"/>
            <a:ext cx="7467600" cy="5421312"/>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Sometimes you may need to repeat some commands in the vi editor</a:t>
            </a:r>
            <a:endParaRPr/>
          </a:p>
          <a:p>
            <a:pPr marL="361950" lvl="0" indent="-361950" algn="l" rtl="0">
              <a:spcBef>
                <a:spcPts val="600"/>
              </a:spcBef>
              <a:spcAft>
                <a:spcPts val="0"/>
              </a:spcAft>
              <a:buSzPts val="1960"/>
              <a:buChar char="🞆"/>
            </a:pPr>
            <a:r>
              <a:rPr lang="en-GB"/>
              <a:t>Can use the recording and replay function </a:t>
            </a:r>
            <a:r>
              <a:rPr lang="en-GB" u="sng"/>
              <a:t>in the normal / command mode</a:t>
            </a:r>
            <a:r>
              <a:rPr lang="en-GB"/>
              <a:t>.</a:t>
            </a:r>
            <a:endParaRPr/>
          </a:p>
          <a:p>
            <a:pPr marL="639763" lvl="1" indent="-273049" algn="l" rtl="0">
              <a:spcBef>
                <a:spcPts val="480"/>
              </a:spcBef>
              <a:spcAft>
                <a:spcPts val="0"/>
              </a:spcAft>
              <a:buSzPts val="1920"/>
              <a:buChar char="⚫"/>
            </a:pPr>
            <a:r>
              <a:rPr lang="en-GB"/>
              <a:t>Start recording (in command mode)</a:t>
            </a:r>
            <a:endParaRPr/>
          </a:p>
          <a:p>
            <a:pPr marL="914400" lvl="2" indent="-182562" algn="l" rtl="0">
              <a:spcBef>
                <a:spcPts val="400"/>
              </a:spcBef>
              <a:spcAft>
                <a:spcPts val="0"/>
              </a:spcAft>
              <a:buSzPts val="1200"/>
              <a:buChar char="🞆"/>
            </a:pPr>
            <a:r>
              <a:rPr lang="en-GB"/>
              <a:t>q </a:t>
            </a:r>
            <a:r>
              <a:rPr lang="en-GB" i="1"/>
              <a:t>letter</a:t>
            </a:r>
            <a:endParaRPr/>
          </a:p>
          <a:p>
            <a:pPr marL="914400" lvl="2" indent="-106362" algn="l" rtl="0">
              <a:spcBef>
                <a:spcPts val="400"/>
              </a:spcBef>
              <a:spcAft>
                <a:spcPts val="0"/>
              </a:spcAft>
              <a:buSzPts val="1200"/>
              <a:buNone/>
            </a:pPr>
            <a:endParaRPr/>
          </a:p>
          <a:p>
            <a:pPr marL="639763" lvl="1" indent="-273049" algn="l" rtl="0">
              <a:spcBef>
                <a:spcPts val="480"/>
              </a:spcBef>
              <a:spcAft>
                <a:spcPts val="0"/>
              </a:spcAft>
              <a:buSzPts val="1920"/>
              <a:buChar char="⚫"/>
            </a:pPr>
            <a:r>
              <a:rPr lang="en-GB"/>
              <a:t>Stop recording (in command mode)</a:t>
            </a:r>
            <a:endParaRPr/>
          </a:p>
          <a:p>
            <a:pPr marL="914400" lvl="2" indent="-182562" algn="l" rtl="0">
              <a:spcBef>
                <a:spcPts val="400"/>
              </a:spcBef>
              <a:spcAft>
                <a:spcPts val="0"/>
              </a:spcAft>
              <a:buSzPts val="1200"/>
              <a:buChar char="🞆"/>
            </a:pPr>
            <a:r>
              <a:rPr lang="en-GB"/>
              <a:t>q</a:t>
            </a:r>
            <a:endParaRPr/>
          </a:p>
          <a:p>
            <a:pPr marL="914400" lvl="2" indent="-106362" algn="l" rtl="0">
              <a:spcBef>
                <a:spcPts val="400"/>
              </a:spcBef>
              <a:spcAft>
                <a:spcPts val="0"/>
              </a:spcAft>
              <a:buSzPts val="1200"/>
              <a:buNone/>
            </a:pPr>
            <a:endParaRPr/>
          </a:p>
          <a:p>
            <a:pPr marL="639763" lvl="1" indent="-273049" algn="l" rtl="0">
              <a:spcBef>
                <a:spcPts val="480"/>
              </a:spcBef>
              <a:spcAft>
                <a:spcPts val="0"/>
              </a:spcAft>
              <a:buSzPts val="1920"/>
              <a:buChar char="⚫"/>
            </a:pPr>
            <a:r>
              <a:rPr lang="en-GB"/>
              <a:t>Replay</a:t>
            </a:r>
            <a:endParaRPr/>
          </a:p>
          <a:p>
            <a:pPr marL="914400" lvl="2" indent="-182562" algn="l" rtl="0">
              <a:spcBef>
                <a:spcPts val="400"/>
              </a:spcBef>
              <a:spcAft>
                <a:spcPts val="0"/>
              </a:spcAft>
              <a:buSzPts val="1200"/>
              <a:buChar char="🞆"/>
            </a:pPr>
            <a:r>
              <a:rPr lang="en-GB"/>
              <a:t>@ </a:t>
            </a:r>
            <a:r>
              <a:rPr lang="en-GB" i="1"/>
              <a:t>letter</a:t>
            </a:r>
            <a:endParaRPr i="1"/>
          </a:p>
        </p:txBody>
      </p:sp>
      <p:sp>
        <p:nvSpPr>
          <p:cNvPr id="311" name="Google Shape;311;p3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21</a:t>
            </a:fld>
            <a:endParaRPr sz="1600" b="1">
              <a:solidFill>
                <a:schemeClr val="dk1"/>
              </a:solidFill>
              <a:latin typeface="Century Schoolbook"/>
              <a:ea typeface="Century Schoolbook"/>
              <a:cs typeface="Century Schoolbook"/>
              <a:sym typeface="Century Schoolbook"/>
            </a:endParaRPr>
          </a:p>
        </p:txBody>
      </p:sp>
      <p:sp>
        <p:nvSpPr>
          <p:cNvPr id="312" name="Google Shape;312;p33"/>
          <p:cNvSpPr txBox="1"/>
          <p:nvPr/>
        </p:nvSpPr>
        <p:spPr>
          <a:xfrm>
            <a:off x="2411413" y="6176963"/>
            <a:ext cx="500062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i="1">
                <a:solidFill>
                  <a:schemeClr val="dk1"/>
                </a:solidFill>
                <a:latin typeface="Arial"/>
                <a:ea typeface="Arial"/>
                <a:cs typeface="Arial"/>
                <a:sym typeface="Arial"/>
              </a:rPr>
              <a:t>letter</a:t>
            </a:r>
            <a:r>
              <a:rPr lang="en-GB" sz="1800">
                <a:solidFill>
                  <a:schemeClr val="dk1"/>
                </a:solidFill>
                <a:latin typeface="Arial"/>
                <a:ea typeface="Arial"/>
                <a:cs typeface="Arial"/>
                <a:sym typeface="Arial"/>
              </a:rPr>
              <a:t> -- User defined register key i.e. “a” or “z”</a:t>
            </a:r>
            <a:endParaRPr sz="1800">
              <a:solidFill>
                <a:schemeClr val="dk1"/>
              </a:solidFill>
              <a:latin typeface="Arial"/>
              <a:ea typeface="Arial"/>
              <a:cs typeface="Arial"/>
              <a:sym typeface="Arial"/>
            </a:endParaRPr>
          </a:p>
        </p:txBody>
      </p:sp>
      <p:sp>
        <p:nvSpPr>
          <p:cNvPr id="313" name="Google Shape;313;p33"/>
          <p:cNvSpPr txBox="1"/>
          <p:nvPr/>
        </p:nvSpPr>
        <p:spPr>
          <a:xfrm>
            <a:off x="3368675" y="3357563"/>
            <a:ext cx="4464050" cy="6461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Any letter to identify the register where the recorded actions will be stored</a:t>
            </a:r>
            <a:endParaRPr/>
          </a:p>
        </p:txBody>
      </p:sp>
      <p:cxnSp>
        <p:nvCxnSpPr>
          <p:cNvPr id="314" name="Google Shape;314;p33"/>
          <p:cNvCxnSpPr/>
          <p:nvPr/>
        </p:nvCxnSpPr>
        <p:spPr>
          <a:xfrm rot="10800000">
            <a:off x="2411413" y="3573463"/>
            <a:ext cx="865187" cy="106362"/>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Locate</a:t>
            </a:r>
            <a:endParaRPr/>
          </a:p>
        </p:txBody>
      </p:sp>
      <p:sp>
        <p:nvSpPr>
          <p:cNvPr id="321" name="Google Shape;321;p34"/>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An indexed search from the database </a:t>
            </a:r>
            <a:r>
              <a:rPr lang="en-GB" b="1"/>
              <a:t>/var/lib/mlocate/mlocate.db</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Database created / updated when </a:t>
            </a:r>
            <a:r>
              <a:rPr lang="en-GB" b="1"/>
              <a:t>updatedb</a:t>
            </a:r>
            <a:r>
              <a:rPr lang="en-GB"/>
              <a:t> command is executed.</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Return results fast.</a:t>
            </a:r>
            <a:endParaRPr/>
          </a:p>
        </p:txBody>
      </p:sp>
      <p:sp>
        <p:nvSpPr>
          <p:cNvPr id="322" name="Google Shape;322;p34"/>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22</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457200" y="274638"/>
            <a:ext cx="7467600" cy="939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The find command syntax</a:t>
            </a:r>
            <a:endParaRPr/>
          </a:p>
        </p:txBody>
      </p:sp>
      <p:sp>
        <p:nvSpPr>
          <p:cNvPr id="328" name="Google Shape;328;p35"/>
          <p:cNvSpPr txBox="1">
            <a:spLocks noGrp="1"/>
          </p:cNvSpPr>
          <p:nvPr>
            <p:ph type="body" idx="1"/>
          </p:nvPr>
        </p:nvSpPr>
        <p:spPr>
          <a:xfrm>
            <a:off x="457200" y="1643063"/>
            <a:ext cx="8507413" cy="48307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Font typeface="Noto Sans Symbols"/>
              <a:buNone/>
            </a:pPr>
            <a:r>
              <a:rPr lang="en-GB"/>
              <a:t>Search for files on demand (no indexing needed)</a:t>
            </a:r>
            <a:endParaRPr/>
          </a:p>
          <a:p>
            <a:pPr marL="0" lvl="0" indent="0" algn="l" rtl="0">
              <a:spcBef>
                <a:spcPts val="600"/>
              </a:spcBef>
              <a:spcAft>
                <a:spcPts val="0"/>
              </a:spcAft>
              <a:buSzPts val="1960"/>
              <a:buFont typeface="Noto Sans Symbols"/>
              <a:buNone/>
            </a:pPr>
            <a:endParaRPr/>
          </a:p>
          <a:p>
            <a:pPr marL="0" lvl="0" indent="0" algn="l" rtl="0">
              <a:spcBef>
                <a:spcPts val="600"/>
              </a:spcBef>
              <a:spcAft>
                <a:spcPts val="0"/>
              </a:spcAft>
              <a:buSzPts val="1960"/>
              <a:buFont typeface="Noto Sans Symbols"/>
              <a:buNone/>
            </a:pPr>
            <a:r>
              <a:rPr lang="en-GB" u="sng"/>
              <a:t>Common options</a:t>
            </a:r>
            <a:endParaRPr/>
          </a:p>
          <a:p>
            <a:pPr marL="0" lvl="0" indent="0" algn="l" rtl="0">
              <a:spcBef>
                <a:spcPts val="600"/>
              </a:spcBef>
              <a:spcAft>
                <a:spcPts val="0"/>
              </a:spcAft>
              <a:buSzPts val="1960"/>
              <a:buFont typeface="Noto Sans Symbols"/>
              <a:buNone/>
            </a:pPr>
            <a:r>
              <a:rPr lang="en-GB"/>
              <a:t>-size </a:t>
            </a:r>
            <a:r>
              <a:rPr lang="en-GB" i="1"/>
              <a:t>n</a:t>
            </a:r>
            <a:r>
              <a:rPr lang="en-GB"/>
              <a:t>c	File with size </a:t>
            </a:r>
            <a:r>
              <a:rPr lang="en-GB" i="1"/>
              <a:t>n</a:t>
            </a:r>
            <a:r>
              <a:rPr lang="en-GB"/>
              <a:t> bytes. </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65c</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-size +</a:t>
            </a:r>
            <a:r>
              <a:rPr lang="en-GB" i="1"/>
              <a:t>n</a:t>
            </a:r>
            <a:r>
              <a:rPr lang="en-GB"/>
              <a:t>c	File with at least size </a:t>
            </a:r>
            <a:r>
              <a:rPr lang="en-GB" i="1"/>
              <a:t>n</a:t>
            </a:r>
            <a:r>
              <a:rPr lang="en-GB"/>
              <a:t> bytes.</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+5000c</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-size +</a:t>
            </a:r>
            <a:r>
              <a:rPr lang="en-GB" i="1"/>
              <a:t>n</a:t>
            </a:r>
            <a:r>
              <a:rPr lang="en-GB"/>
              <a:t>k	File with at least size </a:t>
            </a:r>
            <a:r>
              <a:rPr lang="en-GB" i="1"/>
              <a:t>n</a:t>
            </a:r>
            <a:r>
              <a:rPr lang="en-GB"/>
              <a:t> kilobytes.</a:t>
            </a:r>
            <a:endParaRPr/>
          </a:p>
          <a:p>
            <a:pPr marL="0" lvl="0" indent="0" algn="l" rtl="0">
              <a:spcBef>
                <a:spcPts val="600"/>
              </a:spcBef>
              <a:spcAft>
                <a:spcPts val="0"/>
              </a:spcAft>
              <a:buSzPts val="1960"/>
              <a:buFont typeface="Noto Sans Symbols"/>
              <a:buNone/>
            </a:pPr>
            <a:r>
              <a:rPr lang="en-GB"/>
              <a:t>Eg. </a:t>
            </a:r>
            <a:r>
              <a:rPr lang="en-GB" sz="2000">
                <a:latin typeface="Courier New"/>
                <a:ea typeface="Courier New"/>
                <a:cs typeface="Courier New"/>
                <a:sym typeface="Courier New"/>
              </a:rPr>
              <a:t>find /etc/sysconfig –type f -size +10k</a:t>
            </a:r>
            <a:endParaRPr sz="2000">
              <a:latin typeface="Courier New"/>
              <a:ea typeface="Courier New"/>
              <a:cs typeface="Courier New"/>
              <a:sym typeface="Courier New"/>
            </a:endParaRPr>
          </a:p>
          <a:p>
            <a:pPr marL="0" lvl="0" indent="0" algn="l" rtl="0">
              <a:spcBef>
                <a:spcPts val="600"/>
              </a:spcBef>
              <a:spcAft>
                <a:spcPts val="0"/>
              </a:spcAft>
              <a:buSzPts val="1960"/>
              <a:buFont typeface="Noto Sans Symbols"/>
              <a:buNone/>
            </a:pPr>
            <a:r>
              <a:rPr lang="en-GB"/>
              <a:t> </a:t>
            </a:r>
            <a:endParaRPr/>
          </a:p>
          <a:p>
            <a:pPr marL="0" lvl="0" indent="0" algn="l" rtl="0">
              <a:spcBef>
                <a:spcPts val="600"/>
              </a:spcBef>
              <a:spcAft>
                <a:spcPts val="0"/>
              </a:spcAft>
              <a:buSzPts val="1680"/>
              <a:buFont typeface="Noto Sans Symbols"/>
              <a:buNone/>
            </a:pPr>
            <a:endParaRPr sz="2400"/>
          </a:p>
          <a:p>
            <a:pPr marL="0" lvl="0" indent="0" algn="l" rtl="0">
              <a:spcBef>
                <a:spcPts val="600"/>
              </a:spcBef>
              <a:spcAft>
                <a:spcPts val="0"/>
              </a:spcAft>
              <a:buSzPts val="1960"/>
              <a:buNone/>
            </a:pPr>
            <a:endParaRPr/>
          </a:p>
        </p:txBody>
      </p:sp>
      <p:sp>
        <p:nvSpPr>
          <p:cNvPr id="329" name="Google Shape;329;p3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23</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a:spLocks noGrp="1"/>
          </p:cNvSpPr>
          <p:nvPr>
            <p:ph type="title"/>
          </p:nvPr>
        </p:nvSpPr>
        <p:spPr>
          <a:xfrm>
            <a:off x="457200" y="274638"/>
            <a:ext cx="74676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Actions for the find command</a:t>
            </a:r>
            <a:endParaRPr/>
          </a:p>
        </p:txBody>
      </p:sp>
      <p:sp>
        <p:nvSpPr>
          <p:cNvPr id="336" name="Google Shape;336;p36"/>
          <p:cNvSpPr txBox="1">
            <a:spLocks noGrp="1"/>
          </p:cNvSpPr>
          <p:nvPr>
            <p:ph type="body" idx="1"/>
          </p:nvPr>
        </p:nvSpPr>
        <p:spPr>
          <a:xfrm>
            <a:off x="457200" y="1214438"/>
            <a:ext cx="7467600" cy="5259387"/>
          </a:xfrm>
          <a:prstGeom prst="rect">
            <a:avLst/>
          </a:prstGeom>
          <a:noFill/>
          <a:ln>
            <a:noFill/>
          </a:ln>
        </p:spPr>
        <p:txBody>
          <a:bodyPr spcFirstLastPara="1" wrap="square" lIns="91425" tIns="45700" rIns="91425" bIns="45700" anchor="t" anchorCtr="0">
            <a:noAutofit/>
          </a:bodyPr>
          <a:lstStyle/>
          <a:p>
            <a:pPr marL="3311525" lvl="0" indent="-3311525" algn="l" rtl="0">
              <a:spcBef>
                <a:spcPts val="0"/>
              </a:spcBef>
              <a:spcAft>
                <a:spcPts val="0"/>
              </a:spcAft>
              <a:buSzPts val="1960"/>
              <a:buFont typeface="Noto Sans Symbols"/>
              <a:buNone/>
            </a:pPr>
            <a:r>
              <a:rPr lang="en-GB"/>
              <a:t>-exec </a:t>
            </a:r>
            <a:r>
              <a:rPr lang="en-GB" i="1"/>
              <a:t>command</a:t>
            </a:r>
            <a:r>
              <a:rPr lang="en-GB"/>
              <a:t> ;	Execute </a:t>
            </a:r>
            <a:r>
              <a:rPr lang="en-GB" i="1"/>
              <a:t>command</a:t>
            </a:r>
            <a:r>
              <a:rPr lang="en-GB"/>
              <a:t> on matching files. Use {} to indicate where filename should be substituted</a:t>
            </a:r>
            <a:endParaRPr/>
          </a:p>
          <a:p>
            <a:pPr marL="3311525" lvl="0" indent="-3311525" algn="l" rtl="0">
              <a:spcBef>
                <a:spcPts val="600"/>
              </a:spcBef>
              <a:spcAft>
                <a:spcPts val="0"/>
              </a:spcAft>
              <a:buSzPts val="1960"/>
              <a:buFont typeface="Noto Sans Symbols"/>
              <a:buNone/>
            </a:pPr>
            <a:r>
              <a:rPr lang="en-GB"/>
              <a:t>-ok </a:t>
            </a:r>
            <a:r>
              <a:rPr lang="en-GB" i="1"/>
              <a:t>command</a:t>
            </a:r>
            <a:r>
              <a:rPr lang="en-GB"/>
              <a:t> ;	Like -exec, but prompt for each file</a:t>
            </a:r>
            <a:endParaRPr/>
          </a:p>
          <a:p>
            <a:pPr marL="3311525" lvl="0" indent="-3311525" algn="l" rtl="0">
              <a:spcBef>
                <a:spcPts val="600"/>
              </a:spcBef>
              <a:spcAft>
                <a:spcPts val="0"/>
              </a:spcAft>
              <a:buSzPts val="1960"/>
              <a:buFont typeface="Noto Sans Symbols"/>
              <a:buNone/>
            </a:pPr>
            <a:r>
              <a:rPr lang="en-GB"/>
              <a:t>-ls 	List file in ls -dils format</a:t>
            </a:r>
            <a:endParaRPr/>
          </a:p>
          <a:p>
            <a:pPr marL="0" lvl="0" indent="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Char char="🞆"/>
            </a:pPr>
            <a:endParaRPr/>
          </a:p>
          <a:p>
            <a:pPr marL="0" lvl="0" indent="0" algn="l" rtl="0">
              <a:spcBef>
                <a:spcPts val="600"/>
              </a:spcBef>
              <a:spcAft>
                <a:spcPts val="0"/>
              </a:spcAft>
              <a:buSzPts val="1960"/>
              <a:buFont typeface="Noto Sans Symbols"/>
              <a:buNone/>
            </a:pPr>
            <a:endParaRPr/>
          </a:p>
        </p:txBody>
      </p:sp>
      <p:sp>
        <p:nvSpPr>
          <p:cNvPr id="337" name="Google Shape;337;p3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24</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xfrm>
            <a:off x="457200" y="274638"/>
            <a:ext cx="7972425" cy="8683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Compressing Files: gzip and bzip2</a:t>
            </a:r>
            <a:endParaRPr/>
          </a:p>
        </p:txBody>
      </p:sp>
      <p:sp>
        <p:nvSpPr>
          <p:cNvPr id="344" name="Google Shape;344;p37"/>
          <p:cNvSpPr txBox="1">
            <a:spLocks noGrp="1"/>
          </p:cNvSpPr>
          <p:nvPr>
            <p:ph type="body" idx="1"/>
          </p:nvPr>
        </p:nvSpPr>
        <p:spPr>
          <a:xfrm>
            <a:off x="457200" y="1285875"/>
            <a:ext cx="7467600" cy="518795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gzip</a:t>
            </a:r>
            <a:r>
              <a:rPr lang="en-GB"/>
              <a:t> command is the most commonly used compression utility.</a:t>
            </a:r>
            <a:endParaRPr/>
          </a:p>
          <a:p>
            <a:pPr marL="639763" lvl="1" indent="-273049" algn="l" rtl="0">
              <a:spcBef>
                <a:spcPts val="480"/>
              </a:spcBef>
              <a:spcAft>
                <a:spcPts val="0"/>
              </a:spcAft>
              <a:buSzPts val="1920"/>
              <a:buChar char="⚫"/>
            </a:pPr>
            <a:r>
              <a:rPr lang="en-GB"/>
              <a:t>gzip files are uncompressed with the commands </a:t>
            </a:r>
            <a:r>
              <a:rPr lang="en-GB" b="1"/>
              <a:t>gunzip</a:t>
            </a:r>
            <a:r>
              <a:rPr lang="en-GB"/>
              <a:t> or </a:t>
            </a:r>
            <a:r>
              <a:rPr lang="en-GB" b="1"/>
              <a:t>gzip -d</a:t>
            </a:r>
            <a:endParaRPr>
              <a:solidFill>
                <a:srgbClr val="FF0000"/>
              </a:solidFill>
            </a:endParaRPr>
          </a:p>
          <a:p>
            <a:pPr marL="639763" lvl="1" indent="-273049" algn="l" rtl="0">
              <a:spcBef>
                <a:spcPts val="480"/>
              </a:spcBef>
              <a:spcAft>
                <a:spcPts val="0"/>
              </a:spcAft>
              <a:buSzPts val="1920"/>
              <a:buChar char="⚫"/>
            </a:pPr>
            <a:r>
              <a:rPr lang="en-GB"/>
              <a:t>gzip -r (recursive) will traverse the directory structure and compress all files.</a:t>
            </a:r>
            <a:endParaRPr/>
          </a:p>
          <a:p>
            <a:pPr marL="361950" lvl="0" indent="-361950" algn="l" rtl="0">
              <a:spcBef>
                <a:spcPts val="600"/>
              </a:spcBef>
              <a:spcAft>
                <a:spcPts val="0"/>
              </a:spcAft>
              <a:buSzPts val="1960"/>
              <a:buChar char="🞆"/>
            </a:pPr>
            <a:r>
              <a:rPr lang="en-GB"/>
              <a:t>The </a:t>
            </a:r>
            <a:r>
              <a:rPr lang="en-GB" b="1"/>
              <a:t>bzip2</a:t>
            </a:r>
            <a:r>
              <a:rPr lang="en-GB"/>
              <a:t> command produces more compact compressed files but is more CPU intensive.</a:t>
            </a:r>
            <a:endParaRPr/>
          </a:p>
          <a:p>
            <a:pPr marL="639763" lvl="1" indent="-273049" algn="l" rtl="0">
              <a:spcBef>
                <a:spcPts val="480"/>
              </a:spcBef>
              <a:spcAft>
                <a:spcPts val="0"/>
              </a:spcAft>
              <a:buSzPts val="1920"/>
              <a:buChar char="⚫"/>
            </a:pPr>
            <a:r>
              <a:rPr lang="en-GB"/>
              <a:t>bzip2 files are uncompressed with the commands </a:t>
            </a:r>
            <a:r>
              <a:rPr lang="en-GB" b="1"/>
              <a:t>bunzip2</a:t>
            </a:r>
            <a:r>
              <a:rPr lang="en-GB"/>
              <a:t> or </a:t>
            </a:r>
            <a:r>
              <a:rPr lang="en-GB" b="1"/>
              <a:t>bzip2 -d</a:t>
            </a:r>
            <a:endParaRPr>
              <a:solidFill>
                <a:srgbClr val="FF0000"/>
              </a:solidFill>
            </a:endParaRPr>
          </a:p>
          <a:p>
            <a:pPr marL="361950" lvl="0" indent="-361950" algn="l" rtl="0">
              <a:spcBef>
                <a:spcPts val="600"/>
              </a:spcBef>
              <a:spcAft>
                <a:spcPts val="0"/>
              </a:spcAft>
              <a:buSzPts val="1960"/>
              <a:buFont typeface="Noto Sans Symbols"/>
              <a:buNone/>
            </a:pPr>
            <a:endParaRPr/>
          </a:p>
          <a:p>
            <a:pPr marL="361950" lvl="0" indent="-361950" algn="l" rtl="0">
              <a:spcBef>
                <a:spcPts val="600"/>
              </a:spcBef>
              <a:spcAft>
                <a:spcPts val="0"/>
              </a:spcAft>
              <a:buSzPts val="1960"/>
              <a:buFont typeface="Noto Sans Symbols"/>
              <a:buNone/>
            </a:pPr>
            <a:endParaRPr/>
          </a:p>
        </p:txBody>
      </p:sp>
      <p:sp>
        <p:nvSpPr>
          <p:cNvPr id="345" name="Google Shape;345;p3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25</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51" name="Google Shape;351;p38"/>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The </a:t>
            </a:r>
            <a:r>
              <a:rPr lang="en-GB" b="1"/>
              <a:t>tar</a:t>
            </a:r>
            <a:r>
              <a:rPr lang="en-GB"/>
              <a:t> command can archive an entire directory structure into a single file. (called </a:t>
            </a:r>
            <a:r>
              <a:rPr lang="en-GB" b="1"/>
              <a:t>tarball</a:t>
            </a:r>
            <a:r>
              <a:rPr lang="en-GB"/>
              <a:t>)</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Archive files usually have file extension of .tar  (so that you know what to do)</a:t>
            </a: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Example</a:t>
            </a:r>
            <a:endParaRPr/>
          </a:p>
          <a:p>
            <a:pPr marL="639763" lvl="1" indent="-273049" algn="l" rtl="0">
              <a:spcBef>
                <a:spcPts val="480"/>
              </a:spcBef>
              <a:spcAft>
                <a:spcPts val="0"/>
              </a:spcAft>
              <a:buSzPts val="1920"/>
              <a:buChar char="⚫"/>
            </a:pPr>
            <a:r>
              <a:rPr lang="en-GB"/>
              <a:t>./music.tar</a:t>
            </a:r>
            <a:endParaRPr/>
          </a:p>
          <a:p>
            <a:pPr marL="361950" lvl="0" indent="-237490" algn="l" rtl="0">
              <a:spcBef>
                <a:spcPts val="600"/>
              </a:spcBef>
              <a:spcAft>
                <a:spcPts val="0"/>
              </a:spcAft>
              <a:buSzPts val="1960"/>
              <a:buNone/>
            </a:pPr>
            <a:endParaRPr/>
          </a:p>
        </p:txBody>
      </p:sp>
      <p:sp>
        <p:nvSpPr>
          <p:cNvPr id="352" name="Google Shape;352;p38"/>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26</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58" name="Google Shape;358;p39"/>
          <p:cNvSpPr txBox="1">
            <a:spLocks noGrp="1"/>
          </p:cNvSpPr>
          <p:nvPr>
            <p:ph type="body" idx="1"/>
          </p:nvPr>
        </p:nvSpPr>
        <p:spPr>
          <a:xfrm>
            <a:off x="457200" y="1600200"/>
            <a:ext cx="7686675"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a:t>tar function can be summarized as:</a:t>
            </a: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Note : When extracting a compressed archive file, it is not necessary to have the  -z or -j switch, as the tar command will recognise that the archive file is compressed, and decompress it accordingly.</a:t>
            </a:r>
            <a:endParaRPr/>
          </a:p>
          <a:p>
            <a:pPr marL="361950" lvl="0" indent="-237490" algn="l" rtl="0">
              <a:spcBef>
                <a:spcPts val="600"/>
              </a:spcBef>
              <a:spcAft>
                <a:spcPts val="0"/>
              </a:spcAft>
              <a:buSzPts val="1960"/>
              <a:buNone/>
            </a:pPr>
            <a:endParaRPr/>
          </a:p>
        </p:txBody>
      </p:sp>
      <p:sp>
        <p:nvSpPr>
          <p:cNvPr id="359" name="Google Shape;359;p3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27</a:t>
            </a:fld>
            <a:endParaRPr sz="1600" b="1">
              <a:solidFill>
                <a:schemeClr val="dk1"/>
              </a:solidFill>
              <a:latin typeface="Century Schoolbook"/>
              <a:ea typeface="Century Schoolbook"/>
              <a:cs typeface="Century Schoolbook"/>
              <a:sym typeface="Century Schoolbook"/>
            </a:endParaRPr>
          </a:p>
        </p:txBody>
      </p:sp>
      <p:pic>
        <p:nvPicPr>
          <p:cNvPr id="360" name="Google Shape;360;p39"/>
          <p:cNvPicPr preferRelativeResize="0"/>
          <p:nvPr/>
        </p:nvPicPr>
        <p:blipFill rotWithShape="1">
          <a:blip r:embed="rId3">
            <a:alphaModFix/>
          </a:blip>
          <a:srcRect/>
          <a:stretch/>
        </p:blipFill>
        <p:spPr>
          <a:xfrm>
            <a:off x="971550" y="2060575"/>
            <a:ext cx="5113338" cy="1385888"/>
          </a:xfrm>
          <a:prstGeom prst="rect">
            <a:avLst/>
          </a:prstGeom>
          <a:noFill/>
          <a:ln w="9525" cap="flat" cmpd="sng">
            <a:solidFill>
              <a:schemeClr val="dk1"/>
            </a:solidFill>
            <a:prstDash val="solid"/>
            <a:miter lim="800000"/>
            <a:headEnd type="none" w="sm" len="sm"/>
            <a:tailEnd type="none" w="sm" len="sm"/>
          </a:ln>
        </p:spPr>
      </p:pic>
      <p:sp>
        <p:nvSpPr>
          <p:cNvPr id="361" name="Google Shape;361;p39"/>
          <p:cNvSpPr txBox="1"/>
          <p:nvPr/>
        </p:nvSpPr>
        <p:spPr>
          <a:xfrm>
            <a:off x="1116013" y="3446463"/>
            <a:ext cx="4941887" cy="307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Noto Sans Symbols"/>
              <a:buNone/>
            </a:pPr>
            <a:r>
              <a:rPr lang="en-GB" sz="1400">
                <a:solidFill>
                  <a:schemeClr val="dk1"/>
                </a:solidFill>
                <a:latin typeface="Arial"/>
                <a:ea typeface="Arial"/>
                <a:cs typeface="Arial"/>
                <a:sym typeface="Arial"/>
              </a:rPr>
              <a:t>Source : http://en.wikipedia.org/wiki/Tar_%28file_format%29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0"/>
          <p:cNvSpPr txBox="1">
            <a:spLocks noGrp="1"/>
          </p:cNvSpPr>
          <p:nvPr>
            <p:ph type="title"/>
          </p:nvPr>
        </p:nvSpPr>
        <p:spPr>
          <a:xfrm>
            <a:off x="457200" y="274638"/>
            <a:ext cx="7467600" cy="7064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Archiving Files with tar</a:t>
            </a:r>
            <a:endParaRPr/>
          </a:p>
        </p:txBody>
      </p:sp>
      <p:sp>
        <p:nvSpPr>
          <p:cNvPr id="367" name="Google Shape;367;p40"/>
          <p:cNvSpPr txBox="1">
            <a:spLocks noGrp="1"/>
          </p:cNvSpPr>
          <p:nvPr>
            <p:ph type="body" idx="1"/>
          </p:nvPr>
        </p:nvSpPr>
        <p:spPr>
          <a:xfrm>
            <a:off x="457200" y="981075"/>
            <a:ext cx="7467600" cy="5492750"/>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r>
              <a:rPr lang="en-GB" dirty="0"/>
              <a:t>Common tar switches:</a:t>
            </a:r>
            <a:endParaRPr dirty="0"/>
          </a:p>
          <a:p>
            <a:pPr marL="361950" lvl="0" indent="-361950" algn="l" rtl="0">
              <a:spcBef>
                <a:spcPts val="600"/>
              </a:spcBef>
              <a:spcAft>
                <a:spcPts val="0"/>
              </a:spcAft>
              <a:buSzPts val="1680"/>
              <a:buFont typeface="Noto Sans Symbols"/>
              <a:buNone/>
            </a:pPr>
            <a:r>
              <a:rPr lang="en-GB" sz="2400" dirty="0">
                <a:highlight>
                  <a:srgbClr val="FFFF00"/>
                </a:highlight>
              </a:rPr>
              <a:t>-c	create a new archive file</a:t>
            </a:r>
            <a:endParaRPr sz="2400" dirty="0">
              <a:highlight>
                <a:srgbClr val="FFFF00"/>
              </a:highlight>
            </a:endParaRPr>
          </a:p>
          <a:p>
            <a:pPr marL="361950" lvl="0" indent="-361950" algn="l" rtl="0">
              <a:spcBef>
                <a:spcPts val="600"/>
              </a:spcBef>
              <a:spcAft>
                <a:spcPts val="0"/>
              </a:spcAft>
              <a:buSzPts val="1680"/>
              <a:buFont typeface="Noto Sans Symbols"/>
              <a:buNone/>
            </a:pPr>
            <a:r>
              <a:rPr lang="en-GB" sz="2400" dirty="0"/>
              <a:t>-t	list the contents of an archive file</a:t>
            </a:r>
            <a:endParaRPr sz="2400" dirty="0"/>
          </a:p>
          <a:p>
            <a:pPr marL="361950" lvl="0" indent="-361950" algn="l" rtl="0">
              <a:spcBef>
                <a:spcPts val="600"/>
              </a:spcBef>
              <a:spcAft>
                <a:spcPts val="0"/>
              </a:spcAft>
              <a:buSzPts val="1680"/>
              <a:buFont typeface="Noto Sans Symbols"/>
              <a:buNone/>
            </a:pPr>
            <a:r>
              <a:rPr lang="en-GB" sz="2400" dirty="0">
                <a:highlight>
                  <a:srgbClr val="FFFF00"/>
                </a:highlight>
              </a:rPr>
              <a:t>-x	extract files from an archive file</a:t>
            </a:r>
            <a:endParaRPr sz="2400" dirty="0">
              <a:highlight>
                <a:srgbClr val="FFFF00"/>
              </a:highlight>
            </a:endParaRPr>
          </a:p>
          <a:p>
            <a:pPr marL="361950" lvl="0" indent="-361950" algn="l" rtl="0">
              <a:spcBef>
                <a:spcPts val="600"/>
              </a:spcBef>
              <a:spcAft>
                <a:spcPts val="0"/>
              </a:spcAft>
              <a:buSzPts val="1680"/>
              <a:buFont typeface="Noto Sans Symbols"/>
              <a:buNone/>
            </a:pPr>
            <a:r>
              <a:rPr lang="en-GB" sz="2400" dirty="0"/>
              <a:t>-f </a:t>
            </a:r>
            <a:r>
              <a:rPr lang="en-GB" sz="2400" i="1" dirty="0" err="1"/>
              <a:t>archive_file</a:t>
            </a:r>
            <a:r>
              <a:rPr lang="en-GB" sz="2400" dirty="0"/>
              <a:t>		specify the archive filename</a:t>
            </a:r>
            <a:endParaRPr sz="2400" dirty="0"/>
          </a:p>
          <a:p>
            <a:pPr marL="361950" lvl="0" indent="-361950" algn="l" rtl="0">
              <a:spcBef>
                <a:spcPts val="600"/>
              </a:spcBef>
              <a:spcAft>
                <a:spcPts val="0"/>
              </a:spcAft>
              <a:buSzPts val="1680"/>
              <a:buFont typeface="Noto Sans Symbols"/>
              <a:buNone/>
            </a:pPr>
            <a:r>
              <a:rPr lang="en-GB" sz="2400" dirty="0"/>
              <a:t>-v	verbose mode</a:t>
            </a:r>
            <a:endParaRPr sz="2400" dirty="0"/>
          </a:p>
          <a:p>
            <a:pPr marL="361950" lvl="0" indent="-361950" algn="l" rtl="0">
              <a:spcBef>
                <a:spcPts val="600"/>
              </a:spcBef>
              <a:spcAft>
                <a:spcPts val="0"/>
              </a:spcAft>
              <a:buSzPts val="1680"/>
              <a:buFont typeface="Noto Sans Symbols"/>
              <a:buNone/>
            </a:pPr>
            <a:r>
              <a:rPr lang="en-GB" sz="2400" dirty="0">
                <a:highlight>
                  <a:srgbClr val="FFFF00"/>
                </a:highlight>
              </a:rPr>
              <a:t>-z	compress the archive file using </a:t>
            </a:r>
            <a:r>
              <a:rPr lang="en-GB" sz="2400" dirty="0" err="1">
                <a:highlight>
                  <a:srgbClr val="FFFF00"/>
                </a:highlight>
              </a:rPr>
              <a:t>gzip</a:t>
            </a:r>
            <a:r>
              <a:rPr lang="en-GB" sz="2400" dirty="0">
                <a:highlight>
                  <a:srgbClr val="FFFF00"/>
                </a:highlight>
              </a:rPr>
              <a:t> (resulting file usually have file extension of .tar.gz or .</a:t>
            </a:r>
            <a:r>
              <a:rPr lang="en-GB" sz="2400" dirty="0" err="1">
                <a:highlight>
                  <a:srgbClr val="FFFF00"/>
                </a:highlight>
              </a:rPr>
              <a:t>tgz</a:t>
            </a:r>
            <a:r>
              <a:rPr lang="en-GB" sz="2400" dirty="0">
                <a:highlight>
                  <a:srgbClr val="FFFF00"/>
                </a:highlight>
              </a:rPr>
              <a:t>.</a:t>
            </a:r>
            <a:endParaRPr dirty="0">
              <a:highlight>
                <a:srgbClr val="FFFF00"/>
              </a:highlight>
            </a:endParaRPr>
          </a:p>
          <a:p>
            <a:pPr marL="361950" lvl="0" indent="-361950" algn="l" rtl="0">
              <a:spcBef>
                <a:spcPts val="600"/>
              </a:spcBef>
              <a:spcAft>
                <a:spcPts val="0"/>
              </a:spcAft>
              <a:buSzPts val="1680"/>
              <a:buFont typeface="Noto Sans Symbols"/>
              <a:buNone/>
            </a:pPr>
            <a:r>
              <a:rPr lang="en-GB" sz="2400" dirty="0"/>
              <a:t>-j  compress the archive file using </a:t>
            </a:r>
            <a:r>
              <a:rPr lang="en-GB" sz="2400" dirty="0" err="1"/>
              <a:t>bzip</a:t>
            </a:r>
            <a:r>
              <a:rPr lang="en-GB" sz="2400" dirty="0"/>
              <a:t> (resulting file usually have file extension of tar.bz2 or .tb2 or .tbz2 or .tbz2</a:t>
            </a:r>
            <a:endParaRPr dirty="0"/>
          </a:p>
          <a:p>
            <a:pPr marL="361950" lvl="0" indent="-361950" algn="l" rtl="0">
              <a:spcBef>
                <a:spcPts val="600"/>
              </a:spcBef>
              <a:spcAft>
                <a:spcPts val="0"/>
              </a:spcAft>
              <a:buSzPts val="1680"/>
              <a:buFont typeface="Noto Sans Symbols"/>
              <a:buNone/>
            </a:pPr>
            <a:endParaRPr sz="2400" dirty="0"/>
          </a:p>
          <a:p>
            <a:pPr marL="361950" lvl="0" indent="-361950" algn="l" rtl="0">
              <a:spcBef>
                <a:spcPts val="600"/>
              </a:spcBef>
              <a:spcAft>
                <a:spcPts val="0"/>
              </a:spcAft>
              <a:buSzPts val="1960"/>
              <a:buChar char="🞆"/>
            </a:pPr>
            <a:endParaRPr dirty="0"/>
          </a:p>
          <a:p>
            <a:pPr marL="361950" lvl="0" indent="-237490" algn="l" rtl="0">
              <a:spcBef>
                <a:spcPts val="600"/>
              </a:spcBef>
              <a:spcAft>
                <a:spcPts val="0"/>
              </a:spcAft>
              <a:buSzPts val="1960"/>
              <a:buNone/>
            </a:pPr>
            <a:endParaRPr dirty="0"/>
          </a:p>
        </p:txBody>
      </p:sp>
      <p:sp>
        <p:nvSpPr>
          <p:cNvPr id="368" name="Google Shape;368;p4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28</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Demo</a:t>
            </a:r>
            <a:endParaRPr/>
          </a:p>
        </p:txBody>
      </p:sp>
      <p:sp>
        <p:nvSpPr>
          <p:cNvPr id="375" name="Google Shape;375;p41"/>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Clr>
                <a:schemeClr val="dk1"/>
              </a:buClr>
              <a:buSzPts val="1100"/>
              <a:buFont typeface="Arial"/>
              <a:buNone/>
            </a:pPr>
            <a:r>
              <a:rPr lang="en-GB" sz="1800" b="1" u="sng" dirty="0">
                <a:solidFill>
                  <a:srgbClr val="1155CC"/>
                </a:solidFill>
                <a:latin typeface="Georgia"/>
                <a:ea typeface="Georgia"/>
                <a:cs typeface="Georgia"/>
                <a:sym typeface="Georgia"/>
                <a:hlinkClick r:id="rId3"/>
              </a:rPr>
              <a:t>Downloading </a:t>
            </a:r>
            <a:r>
              <a:rPr lang="en-GB" sz="1800" b="1" u="sng" dirty="0" err="1">
                <a:solidFill>
                  <a:srgbClr val="1155CC"/>
                </a:solidFill>
                <a:latin typeface="Georgia"/>
                <a:ea typeface="Georgia"/>
                <a:cs typeface="Georgia"/>
                <a:sym typeface="Georgia"/>
                <a:hlinkClick r:id="rId3"/>
              </a:rPr>
              <a:t>Wordpress</a:t>
            </a:r>
            <a:endParaRPr sz="1800" b="1" u="sng" dirty="0">
              <a:solidFill>
                <a:srgbClr val="1155CC"/>
              </a:solidFill>
              <a:latin typeface="Georgia"/>
              <a:ea typeface="Georgia"/>
              <a:cs typeface="Georgia"/>
              <a:sym typeface="Georgia"/>
              <a:hlinkClick r:id="rId3"/>
            </a:endParaRPr>
          </a:p>
          <a:p>
            <a:pPr marL="0" lvl="0" indent="0" algn="l" rtl="0">
              <a:lnSpc>
                <a:spcPct val="158000"/>
              </a:lnSpc>
              <a:spcBef>
                <a:spcPts val="40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Before downloading the </a:t>
            </a:r>
            <a:r>
              <a:rPr lang="en-GB" sz="1200" dirty="0" err="1">
                <a:solidFill>
                  <a:srgbClr val="2D3748"/>
                </a:solidFill>
                <a:latin typeface="Roboto"/>
                <a:ea typeface="Roboto"/>
                <a:cs typeface="Roboto"/>
                <a:sym typeface="Roboto"/>
              </a:rPr>
              <a:t>Wordpress</a:t>
            </a:r>
            <a:r>
              <a:rPr lang="en-GB" sz="1200" dirty="0">
                <a:solidFill>
                  <a:srgbClr val="2D3748"/>
                </a:solidFill>
                <a:latin typeface="Roboto"/>
                <a:ea typeface="Roboto"/>
                <a:cs typeface="Roboto"/>
                <a:sym typeface="Roboto"/>
              </a:rPr>
              <a:t> archive, first </a:t>
            </a:r>
            <a:r>
              <a:rPr lang="en-GB" sz="1200" u="sng" dirty="0">
                <a:solidFill>
                  <a:srgbClr val="1155CC"/>
                </a:solidFill>
                <a:latin typeface="Roboto"/>
                <a:ea typeface="Roboto"/>
                <a:cs typeface="Roboto"/>
                <a:sym typeface="Roboto"/>
                <a:hlinkClick r:id="rId4"/>
              </a:rPr>
              <a:t>create a directory</a:t>
            </a:r>
            <a:r>
              <a:rPr lang="en-GB" sz="1200" dirty="0">
                <a:solidFill>
                  <a:srgbClr val="2D3748"/>
                </a:solidFill>
                <a:latin typeface="Roboto"/>
                <a:ea typeface="Roboto"/>
                <a:cs typeface="Roboto"/>
                <a:sym typeface="Roboto"/>
              </a:rPr>
              <a:t> which will hold our WordPress files:</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err="1">
                <a:solidFill>
                  <a:srgbClr val="2D3748"/>
                </a:solidFill>
                <a:highlight>
                  <a:srgbClr val="EDF2F7"/>
                </a:highlight>
                <a:latin typeface="Consolas"/>
                <a:ea typeface="Consolas"/>
                <a:cs typeface="Consolas"/>
                <a:sym typeface="Consolas"/>
              </a:rPr>
              <a:t>sudo</a:t>
            </a:r>
            <a:r>
              <a:rPr lang="en-GB" sz="1200" dirty="0">
                <a:solidFill>
                  <a:srgbClr val="2D3748"/>
                </a:solidFill>
                <a:highlight>
                  <a:srgbClr val="EDF2F7"/>
                </a:highlight>
                <a:latin typeface="Consolas"/>
                <a:ea typeface="Consolas"/>
                <a:cs typeface="Consolas"/>
                <a:sym typeface="Consolas"/>
              </a:rPr>
              <a:t> </a:t>
            </a:r>
            <a:r>
              <a:rPr lang="en-GB" sz="1200" dirty="0" err="1">
                <a:solidFill>
                  <a:srgbClr val="2D3748"/>
                </a:solidFill>
                <a:highlight>
                  <a:srgbClr val="EDF2F7"/>
                </a:highlight>
                <a:latin typeface="Consolas"/>
                <a:ea typeface="Consolas"/>
                <a:cs typeface="Consolas"/>
                <a:sym typeface="Consolas"/>
              </a:rPr>
              <a:t>mkdir</a:t>
            </a:r>
            <a:r>
              <a:rPr lang="en-GB" sz="1200" dirty="0">
                <a:solidFill>
                  <a:srgbClr val="2D3748"/>
                </a:solidFill>
                <a:highlight>
                  <a:srgbClr val="EDF2F7"/>
                </a:highlight>
                <a:latin typeface="Consolas"/>
                <a:ea typeface="Consolas"/>
                <a:cs typeface="Consolas"/>
                <a:sym typeface="Consolas"/>
              </a:rPr>
              <a:t> -p /var/www/example.com</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endParaRPr sz="1200" dirty="0">
              <a:solidFill>
                <a:srgbClr val="2D3748"/>
              </a:solidFill>
              <a:highlight>
                <a:srgbClr val="CBD5E0"/>
              </a:highlight>
              <a:latin typeface="Roboto"/>
              <a:ea typeface="Roboto"/>
              <a:cs typeface="Roboto"/>
              <a:sym typeface="Roboto"/>
            </a:endParaRPr>
          </a:p>
          <a:p>
            <a:pPr marL="0" lvl="0" indent="0" algn="l" rtl="0">
              <a:lnSpc>
                <a:spcPct val="158000"/>
              </a:lnSpc>
              <a:spcBef>
                <a:spcPts val="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The next step is to download the latest version of WordPress from the </a:t>
            </a:r>
            <a:r>
              <a:rPr lang="en-GB" sz="1200" u="sng" dirty="0">
                <a:solidFill>
                  <a:srgbClr val="1155CC"/>
                </a:solidFill>
                <a:latin typeface="Roboto"/>
                <a:ea typeface="Roboto"/>
                <a:cs typeface="Roboto"/>
                <a:sym typeface="Roboto"/>
                <a:hlinkClick r:id="rId5"/>
              </a:rPr>
              <a:t>WordPress download page</a:t>
            </a:r>
            <a:r>
              <a:rPr lang="en-GB" sz="1200" dirty="0">
                <a:solidFill>
                  <a:srgbClr val="2D3748"/>
                </a:solidFill>
                <a:latin typeface="Roboto"/>
                <a:ea typeface="Roboto"/>
                <a:cs typeface="Roboto"/>
                <a:sym typeface="Roboto"/>
              </a:rPr>
              <a:t> using the following </a:t>
            </a:r>
            <a:r>
              <a:rPr lang="en-GB" sz="1200" u="sng" dirty="0">
                <a:solidFill>
                  <a:srgbClr val="1155CC"/>
                </a:solidFill>
                <a:latin typeface="Roboto"/>
                <a:ea typeface="Roboto"/>
                <a:cs typeface="Roboto"/>
                <a:sym typeface="Roboto"/>
                <a:hlinkClick r:id="rId6"/>
              </a:rPr>
              <a:t>wget command</a:t>
            </a:r>
            <a:r>
              <a:rPr lang="en-GB" sz="1200" dirty="0">
                <a:solidFill>
                  <a:srgbClr val="2D3748"/>
                </a:solidFill>
                <a:latin typeface="Roboto"/>
                <a:ea typeface="Roboto"/>
                <a:cs typeface="Roboto"/>
                <a:sym typeface="Roboto"/>
              </a:rPr>
              <a:t>:</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cd /</a:t>
            </a:r>
            <a:r>
              <a:rPr lang="en-GB" sz="1200" dirty="0" err="1">
                <a:solidFill>
                  <a:srgbClr val="2D3748"/>
                </a:solidFill>
                <a:highlight>
                  <a:srgbClr val="EDF2F7"/>
                </a:highlight>
                <a:latin typeface="Consolas"/>
                <a:ea typeface="Consolas"/>
                <a:cs typeface="Consolas"/>
                <a:sym typeface="Consolas"/>
              </a:rPr>
              <a:t>tmp</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wget https://wordpress.org/latest.tar.gz</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endParaRPr sz="1200" dirty="0">
              <a:solidFill>
                <a:srgbClr val="2D3748"/>
              </a:solidFill>
              <a:highlight>
                <a:srgbClr val="CBD5E0"/>
              </a:highlight>
              <a:latin typeface="Roboto"/>
              <a:ea typeface="Roboto"/>
              <a:cs typeface="Roboto"/>
              <a:sym typeface="Roboto"/>
            </a:endParaRPr>
          </a:p>
          <a:p>
            <a:pPr marL="0" lvl="0" indent="0" algn="l" rtl="0">
              <a:lnSpc>
                <a:spcPct val="158000"/>
              </a:lnSpc>
              <a:spcBef>
                <a:spcPts val="0"/>
              </a:spcBef>
              <a:spcAft>
                <a:spcPts val="0"/>
              </a:spcAft>
              <a:buClr>
                <a:schemeClr val="dk1"/>
              </a:buClr>
              <a:buSzPts val="1100"/>
              <a:buFont typeface="Arial"/>
              <a:buNone/>
            </a:pPr>
            <a:r>
              <a:rPr lang="en-GB" sz="1200" dirty="0">
                <a:solidFill>
                  <a:srgbClr val="2D3748"/>
                </a:solidFill>
                <a:latin typeface="Roboto"/>
                <a:ea typeface="Roboto"/>
                <a:cs typeface="Roboto"/>
                <a:sym typeface="Roboto"/>
              </a:rPr>
              <a:t>Once the download is complete, </a:t>
            </a:r>
            <a:r>
              <a:rPr lang="en-GB" sz="1200" u="sng" dirty="0">
                <a:solidFill>
                  <a:srgbClr val="1155CC"/>
                </a:solidFill>
                <a:latin typeface="Roboto"/>
                <a:ea typeface="Roboto"/>
                <a:cs typeface="Roboto"/>
                <a:sym typeface="Roboto"/>
                <a:hlinkClick r:id="rId7"/>
              </a:rPr>
              <a:t>extract the archive</a:t>
            </a:r>
            <a:r>
              <a:rPr lang="en-GB" sz="1200" dirty="0">
                <a:solidFill>
                  <a:srgbClr val="2D3748"/>
                </a:solidFill>
                <a:latin typeface="Roboto"/>
                <a:ea typeface="Roboto"/>
                <a:cs typeface="Roboto"/>
                <a:sym typeface="Roboto"/>
              </a:rPr>
              <a:t> and </a:t>
            </a:r>
            <a:r>
              <a:rPr lang="en-GB" sz="1200" u="sng" dirty="0">
                <a:solidFill>
                  <a:srgbClr val="1155CC"/>
                </a:solidFill>
                <a:latin typeface="Roboto"/>
                <a:ea typeface="Roboto"/>
                <a:cs typeface="Roboto"/>
                <a:sym typeface="Roboto"/>
                <a:hlinkClick r:id="rId8"/>
              </a:rPr>
              <a:t>move the extracted files</a:t>
            </a:r>
            <a:r>
              <a:rPr lang="en-GB" sz="1200" dirty="0">
                <a:solidFill>
                  <a:srgbClr val="2D3748"/>
                </a:solidFill>
                <a:latin typeface="Roboto"/>
                <a:ea typeface="Roboto"/>
                <a:cs typeface="Roboto"/>
                <a:sym typeface="Roboto"/>
              </a:rPr>
              <a:t> into the domain’s document root directory:</a:t>
            </a:r>
            <a:endParaRPr sz="1200" dirty="0">
              <a:solidFill>
                <a:srgbClr val="2D3748"/>
              </a:solidFill>
              <a:latin typeface="Roboto"/>
              <a:ea typeface="Roboto"/>
              <a:cs typeface="Roboto"/>
              <a:sym typeface="Roboto"/>
            </a:endParaRPr>
          </a:p>
          <a:p>
            <a:pPr marL="0" lvl="0" indent="0" algn="l" rtl="0">
              <a:lnSpc>
                <a:spcPct val="162500"/>
              </a:lnSpc>
              <a:spcBef>
                <a:spcPts val="0"/>
              </a:spcBef>
              <a:spcAft>
                <a:spcPts val="0"/>
              </a:spcAft>
              <a:buClr>
                <a:schemeClr val="dk1"/>
              </a:buClr>
              <a:buSzPts val="1100"/>
              <a:buFont typeface="Arial"/>
              <a:buNone/>
            </a:pPr>
            <a:r>
              <a:rPr lang="en-GB" sz="1200" dirty="0">
                <a:solidFill>
                  <a:srgbClr val="2D3748"/>
                </a:solidFill>
                <a:highlight>
                  <a:srgbClr val="EDF2F7"/>
                </a:highlight>
                <a:latin typeface="Consolas"/>
                <a:ea typeface="Consolas"/>
                <a:cs typeface="Consolas"/>
                <a:sym typeface="Consolas"/>
              </a:rPr>
              <a:t>tar </a:t>
            </a:r>
            <a:r>
              <a:rPr lang="en-GB" sz="1200" dirty="0" err="1">
                <a:solidFill>
                  <a:srgbClr val="2D3748"/>
                </a:solidFill>
                <a:highlight>
                  <a:srgbClr val="EDF2F7"/>
                </a:highlight>
                <a:latin typeface="Consolas"/>
                <a:ea typeface="Consolas"/>
                <a:cs typeface="Consolas"/>
                <a:sym typeface="Consolas"/>
              </a:rPr>
              <a:t>xf</a:t>
            </a:r>
            <a:r>
              <a:rPr lang="en-GB" sz="1200" dirty="0">
                <a:solidFill>
                  <a:srgbClr val="2D3748"/>
                </a:solidFill>
                <a:highlight>
                  <a:srgbClr val="EDF2F7"/>
                </a:highlight>
                <a:latin typeface="Consolas"/>
                <a:ea typeface="Consolas"/>
                <a:cs typeface="Consolas"/>
                <a:sym typeface="Consolas"/>
              </a:rPr>
              <a:t> latest.tar.gz</a:t>
            </a:r>
            <a:endParaRPr sz="1200" dirty="0">
              <a:solidFill>
                <a:srgbClr val="2D3748"/>
              </a:solidFill>
              <a:highlight>
                <a:srgbClr val="EDF2F7"/>
              </a:highlight>
              <a:latin typeface="Consolas"/>
              <a:ea typeface="Consolas"/>
              <a:cs typeface="Consolas"/>
              <a:sym typeface="Consolas"/>
            </a:endParaRPr>
          </a:p>
          <a:p>
            <a:pPr marL="0" lvl="0" indent="0" algn="l" rtl="0">
              <a:lnSpc>
                <a:spcPct val="162500"/>
              </a:lnSpc>
              <a:spcBef>
                <a:spcPts val="0"/>
              </a:spcBef>
              <a:spcAft>
                <a:spcPts val="0"/>
              </a:spcAft>
              <a:buClr>
                <a:schemeClr val="dk1"/>
              </a:buClr>
              <a:buSzPts val="1100"/>
              <a:buFont typeface="Arial"/>
              <a:buNone/>
            </a:pPr>
            <a:r>
              <a:rPr lang="en-GB" sz="1200" dirty="0" err="1">
                <a:solidFill>
                  <a:srgbClr val="2D3748"/>
                </a:solidFill>
                <a:highlight>
                  <a:srgbClr val="EDF2F7"/>
                </a:highlight>
                <a:latin typeface="Consolas"/>
                <a:ea typeface="Consolas"/>
                <a:cs typeface="Consolas"/>
                <a:sym typeface="Consolas"/>
              </a:rPr>
              <a:t>sudo</a:t>
            </a:r>
            <a:r>
              <a:rPr lang="en-GB" sz="1200" dirty="0">
                <a:solidFill>
                  <a:srgbClr val="2D3748"/>
                </a:solidFill>
                <a:highlight>
                  <a:srgbClr val="EDF2F7"/>
                </a:highlight>
                <a:latin typeface="Consolas"/>
                <a:ea typeface="Consolas"/>
                <a:cs typeface="Consolas"/>
                <a:sym typeface="Consolas"/>
              </a:rPr>
              <a:t> mv /</a:t>
            </a:r>
            <a:r>
              <a:rPr lang="en-GB" sz="1200" dirty="0" err="1">
                <a:solidFill>
                  <a:srgbClr val="2D3748"/>
                </a:solidFill>
                <a:highlight>
                  <a:srgbClr val="EDF2F7"/>
                </a:highlight>
                <a:latin typeface="Consolas"/>
                <a:ea typeface="Consolas"/>
                <a:cs typeface="Consolas"/>
                <a:sym typeface="Consolas"/>
              </a:rPr>
              <a:t>tmp</a:t>
            </a:r>
            <a:r>
              <a:rPr lang="en-GB" sz="1200" dirty="0">
                <a:solidFill>
                  <a:srgbClr val="2D3748"/>
                </a:solidFill>
                <a:highlight>
                  <a:srgbClr val="EDF2F7"/>
                </a:highlight>
                <a:latin typeface="Consolas"/>
                <a:ea typeface="Consolas"/>
                <a:cs typeface="Consolas"/>
                <a:sym typeface="Consolas"/>
              </a:rPr>
              <a:t>/</a:t>
            </a:r>
            <a:r>
              <a:rPr lang="en-GB" sz="1200" dirty="0" err="1">
                <a:solidFill>
                  <a:srgbClr val="2D3748"/>
                </a:solidFill>
                <a:highlight>
                  <a:srgbClr val="EDF2F7"/>
                </a:highlight>
                <a:latin typeface="Consolas"/>
                <a:ea typeface="Consolas"/>
                <a:cs typeface="Consolas"/>
                <a:sym typeface="Consolas"/>
              </a:rPr>
              <a:t>wordpress</a:t>
            </a:r>
            <a:r>
              <a:rPr lang="en-GB" sz="1200" dirty="0">
                <a:solidFill>
                  <a:srgbClr val="2D3748"/>
                </a:solidFill>
                <a:highlight>
                  <a:srgbClr val="EDF2F7"/>
                </a:highlight>
                <a:latin typeface="Consolas"/>
                <a:ea typeface="Consolas"/>
                <a:cs typeface="Consolas"/>
                <a:sym typeface="Consolas"/>
              </a:rPr>
              <a:t>/* /</a:t>
            </a:r>
            <a:r>
              <a:rPr lang="en-GB" sz="1200" dirty="0" err="1">
                <a:solidFill>
                  <a:srgbClr val="2D3748"/>
                </a:solidFill>
                <a:highlight>
                  <a:srgbClr val="EDF2F7"/>
                </a:highlight>
                <a:latin typeface="Consolas"/>
                <a:ea typeface="Consolas"/>
                <a:cs typeface="Consolas"/>
                <a:sym typeface="Consolas"/>
              </a:rPr>
              <a:t>var</a:t>
            </a:r>
            <a:r>
              <a:rPr lang="en-GB" sz="1200" dirty="0">
                <a:solidFill>
                  <a:srgbClr val="2D3748"/>
                </a:solidFill>
                <a:highlight>
                  <a:srgbClr val="EDF2F7"/>
                </a:highlight>
                <a:latin typeface="Consolas"/>
                <a:ea typeface="Consolas"/>
                <a:cs typeface="Consolas"/>
                <a:sym typeface="Consolas"/>
              </a:rPr>
              <a:t>/www/example.com/</a:t>
            </a:r>
            <a:endParaRPr sz="1200" dirty="0">
              <a:solidFill>
                <a:srgbClr val="2D3748"/>
              </a:solidFill>
              <a:highlight>
                <a:srgbClr val="EDF2F7"/>
              </a:highlight>
              <a:latin typeface="Consolas"/>
              <a:ea typeface="Consolas"/>
              <a:cs typeface="Consolas"/>
              <a:sym typeface="Consolas"/>
            </a:endParaRPr>
          </a:p>
          <a:p>
            <a:pPr marL="0" lvl="0" indent="0" algn="l" rtl="0">
              <a:spcBef>
                <a:spcPts val="600"/>
              </a:spcBef>
              <a:spcAft>
                <a:spcPts val="0"/>
              </a:spcAft>
              <a:buNone/>
            </a:pPr>
            <a:br>
              <a:rPr lang="en-GB" dirty="0"/>
            </a:br>
            <a:r>
              <a:rPr lang="en-GB" dirty="0"/>
              <a:t>Note: you will try this in your assignment</a:t>
            </a:r>
            <a:endParaRPr dirty="0"/>
          </a:p>
        </p:txBody>
      </p:sp>
      <p:sp>
        <p:nvSpPr>
          <p:cNvPr id="376" name="Google Shape;376;p41"/>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Filesystem Navigation</a:t>
            </a:r>
            <a:endParaRPr/>
          </a:p>
        </p:txBody>
      </p:sp>
      <p:sp>
        <p:nvSpPr>
          <p:cNvPr id="156" name="Google Shape;156;p15"/>
          <p:cNvSpPr txBox="1">
            <a:spLocks noGrp="1"/>
          </p:cNvSpPr>
          <p:nvPr>
            <p:ph type="body" idx="1"/>
          </p:nvPr>
        </p:nvSpPr>
        <p:spPr>
          <a:xfrm>
            <a:off x="457200" y="1143000"/>
            <a:ext cx="7467600" cy="53308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Font typeface="Noto Sans Symbols"/>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237490" algn="l" rtl="0">
              <a:spcBef>
                <a:spcPts val="600"/>
              </a:spcBef>
              <a:spcAft>
                <a:spcPts val="0"/>
              </a:spcAft>
              <a:buSzPts val="1960"/>
              <a:buNone/>
            </a:pPr>
            <a:endParaRPr/>
          </a:p>
          <a:p>
            <a:pPr marL="361950" lvl="0" indent="-361950" algn="l" rtl="0">
              <a:spcBef>
                <a:spcPts val="600"/>
              </a:spcBef>
              <a:spcAft>
                <a:spcPts val="0"/>
              </a:spcAft>
              <a:buSzPts val="1960"/>
              <a:buChar char="🞆"/>
            </a:pPr>
            <a:r>
              <a:rPr lang="en-GB"/>
              <a:t>Special Directory Names</a:t>
            </a:r>
            <a:endParaRPr/>
          </a:p>
          <a:p>
            <a:pPr marL="639763" lvl="1" indent="-273049" algn="l" rtl="0">
              <a:spcBef>
                <a:spcPts val="200"/>
              </a:spcBef>
              <a:spcAft>
                <a:spcPts val="0"/>
              </a:spcAft>
              <a:buSzPts val="1920"/>
              <a:buFont typeface="Noto Sans Symbols"/>
              <a:buNone/>
            </a:pPr>
            <a:r>
              <a:rPr lang="en-GB" b="1"/>
              <a:t>.</a:t>
            </a:r>
            <a:r>
              <a:rPr lang="en-GB"/>
              <a:t>	Current Working Directory</a:t>
            </a:r>
            <a:endParaRPr/>
          </a:p>
          <a:p>
            <a:pPr marL="639763" lvl="1" indent="-273049" algn="l" rtl="0">
              <a:spcBef>
                <a:spcPts val="200"/>
              </a:spcBef>
              <a:spcAft>
                <a:spcPts val="0"/>
              </a:spcAft>
              <a:buSzPts val="1920"/>
              <a:buFont typeface="Noto Sans Symbols"/>
              <a:buNone/>
            </a:pPr>
            <a:r>
              <a:rPr lang="en-GB" b="1"/>
              <a:t>..</a:t>
            </a:r>
            <a:r>
              <a:rPr lang="en-GB"/>
              <a:t>	Parent Directory</a:t>
            </a:r>
            <a:endParaRPr/>
          </a:p>
          <a:p>
            <a:pPr marL="639763" lvl="1" indent="-273049" algn="l" rtl="0">
              <a:spcBef>
                <a:spcPts val="200"/>
              </a:spcBef>
              <a:spcAft>
                <a:spcPts val="0"/>
              </a:spcAft>
              <a:buSzPts val="1920"/>
              <a:buFont typeface="Noto Sans Symbols"/>
              <a:buNone/>
            </a:pPr>
            <a:r>
              <a:rPr lang="en-GB" b="1"/>
              <a:t>~</a:t>
            </a:r>
            <a:r>
              <a:rPr lang="en-GB"/>
              <a:t>	User’s Home Directory</a:t>
            </a:r>
            <a:endParaRPr/>
          </a:p>
          <a:p>
            <a:pPr marL="639763" lvl="1" indent="-273049" algn="l" rtl="0">
              <a:spcBef>
                <a:spcPts val="200"/>
              </a:spcBef>
              <a:spcAft>
                <a:spcPts val="0"/>
              </a:spcAft>
              <a:buSzPts val="1920"/>
              <a:buFont typeface="Noto Sans Symbols"/>
              <a:buNone/>
            </a:pPr>
            <a:r>
              <a:rPr lang="en-GB" b="1"/>
              <a:t>-</a:t>
            </a:r>
            <a:r>
              <a:rPr lang="en-GB"/>
              <a:t>	Previous Working Directory</a:t>
            </a:r>
            <a:endParaRPr/>
          </a:p>
          <a:p>
            <a:pPr marL="361950" lvl="0" indent="-237490" algn="l" rtl="0">
              <a:spcBef>
                <a:spcPts val="600"/>
              </a:spcBef>
              <a:spcAft>
                <a:spcPts val="0"/>
              </a:spcAft>
              <a:buSzPts val="1960"/>
              <a:buNone/>
            </a:pPr>
            <a:endParaRPr/>
          </a:p>
          <a:p>
            <a:pPr marL="639763" lvl="1" indent="-151129" algn="l" rtl="0">
              <a:spcBef>
                <a:spcPts val="480"/>
              </a:spcBef>
              <a:spcAft>
                <a:spcPts val="0"/>
              </a:spcAft>
              <a:buSzPts val="1920"/>
              <a:buNone/>
            </a:pPr>
            <a:endParaRPr/>
          </a:p>
        </p:txBody>
      </p:sp>
      <p:sp>
        <p:nvSpPr>
          <p:cNvPr id="157" name="Google Shape;157;p15"/>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3</a:t>
            </a:fld>
            <a:endParaRPr sz="1600" b="1" i="0" u="none" strike="noStrike" cap="none">
              <a:solidFill>
                <a:schemeClr val="dk1"/>
              </a:solidFill>
              <a:latin typeface="Century Schoolbook"/>
              <a:ea typeface="Century Schoolbook"/>
              <a:cs typeface="Century Schoolbook"/>
              <a:sym typeface="Century Schoolbook"/>
            </a:endParaRPr>
          </a:p>
        </p:txBody>
      </p:sp>
      <p:pic>
        <p:nvPicPr>
          <p:cNvPr id="158" name="Google Shape;158;p15"/>
          <p:cNvPicPr preferRelativeResize="0"/>
          <p:nvPr/>
        </p:nvPicPr>
        <p:blipFill rotWithShape="1">
          <a:blip r:embed="rId3">
            <a:alphaModFix/>
          </a:blip>
          <a:srcRect/>
          <a:stretch/>
        </p:blipFill>
        <p:spPr>
          <a:xfrm>
            <a:off x="714375" y="928688"/>
            <a:ext cx="6550025" cy="3781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2"/>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tar</a:t>
            </a:r>
            <a:endParaRPr/>
          </a:p>
        </p:txBody>
      </p:sp>
      <p:sp>
        <p:nvSpPr>
          <p:cNvPr id="383" name="Google Shape;383;p42"/>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384" name="Google Shape;384;p42"/>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30</a:t>
            </a:fld>
            <a:endParaRPr/>
          </a:p>
        </p:txBody>
      </p:sp>
      <p:pic>
        <p:nvPicPr>
          <p:cNvPr id="385" name="Google Shape;385;p42" descr="ARCHIVING + COMPRESSION ON LINUX:&#10;tar -zcvf docs.tar.gz Documents/&#10;&#10;DECOMPRESS/UNARCHIVE ON LINUX&#10;tar -zxvf docs.tar.gz&#10;&#10;####################&#10;OPTIONS&#10;z - gzip&#10;c - create archive&#10;f - archive FILE (name file)&#10;v - verbose&#10;x - extract&#10;&#10;&#10;Table of Contents:&#10;Compression + Archiving: 04:25&#10;Decompression: 07:01&#10;Don't do this: 09:34&#10;Examples (Wordpress vs. Joomla): 12:19&#10;Explanation of 'tar' options: 14:33&#10;&#10;&#10;&#10;Full Linux Sysadmin Basics Playlist: https://www.youtube.com/playlist?list=PLtK75qxsQaMLZSo7KL-PmiRarU7hrpnwK&#10;&#10;Check out my project-based Linux System Administration course (free sample videos): https://www.udemy.com/hands-on-linux-self-hosted-wordpress-for-linux-beginners/?couponCode=tl35&#10;&#10;Patreon: https://www.patreon.com/tutorialinux&#10;Official Site: https://tutorialinux.com/&#10;Twitter: https://twitter.com/tutorialinux&#10;Facebook: https://www.facebook.com/tutorialinux" title="Archiving and Compression on Linux - Basic tar Commands">
            <a:hlinkClick r:id="rId3"/>
          </p:cNvPr>
          <p:cNvPicPr preferRelativeResize="0"/>
          <p:nvPr/>
        </p:nvPicPr>
        <p:blipFill>
          <a:blip r:embed="rId4">
            <a:alphaModFix/>
          </a:blip>
          <a:stretch>
            <a:fillRect/>
          </a:stretch>
        </p:blipFill>
        <p:spPr>
          <a:xfrm>
            <a:off x="1524000" y="1714500"/>
            <a:ext cx="5334000" cy="4000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Summary</a:t>
            </a:r>
            <a:endParaRPr/>
          </a:p>
        </p:txBody>
      </p:sp>
      <p:sp>
        <p:nvSpPr>
          <p:cNvPr id="391" name="Google Shape;391;p43"/>
          <p:cNvSpPr txBox="1">
            <a:spLocks noGrp="1"/>
          </p:cNvSpPr>
          <p:nvPr>
            <p:ph type="body" idx="1"/>
          </p:nvPr>
        </p:nvSpPr>
        <p:spPr>
          <a:xfrm>
            <a:off x="457200" y="1341438"/>
            <a:ext cx="7467600" cy="4873625"/>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Clr>
                <a:srgbClr val="FE8637"/>
              </a:buClr>
              <a:buSzPts val="1400"/>
              <a:buChar char="🞆"/>
            </a:pPr>
            <a:r>
              <a:rPr lang="en-GB" sz="2000">
                <a:solidFill>
                  <a:srgbClr val="000000"/>
                </a:solidFill>
              </a:rPr>
              <a:t>File Navigation</a:t>
            </a:r>
            <a:endParaRPr/>
          </a:p>
          <a:p>
            <a:pPr marL="361950" lvl="0" indent="-361950" algn="l" rtl="0">
              <a:spcBef>
                <a:spcPts val="600"/>
              </a:spcBef>
              <a:spcAft>
                <a:spcPts val="0"/>
              </a:spcAft>
              <a:buClr>
                <a:srgbClr val="FE8637"/>
              </a:buClr>
              <a:buSzPts val="1400"/>
              <a:buChar char="🞆"/>
            </a:pPr>
            <a:r>
              <a:rPr lang="en-GB" sz="2000">
                <a:solidFill>
                  <a:srgbClr val="000000"/>
                </a:solidFill>
              </a:rPr>
              <a:t>Important Directories</a:t>
            </a:r>
            <a:endParaRPr/>
          </a:p>
          <a:p>
            <a:pPr marL="361950" lvl="0" indent="-361950" algn="l" rtl="0">
              <a:spcBef>
                <a:spcPts val="600"/>
              </a:spcBef>
              <a:spcAft>
                <a:spcPts val="0"/>
              </a:spcAft>
              <a:buClr>
                <a:srgbClr val="FE8637"/>
              </a:buClr>
              <a:buSzPts val="1400"/>
              <a:buChar char="🞆"/>
            </a:pPr>
            <a:r>
              <a:rPr lang="en-GB" sz="2000">
                <a:solidFill>
                  <a:srgbClr val="000000"/>
                </a:solidFill>
              </a:rPr>
              <a:t>Managing Files and Directories</a:t>
            </a:r>
            <a:endParaRPr/>
          </a:p>
          <a:p>
            <a:pPr marL="361950" lvl="0" indent="-361950" algn="l" rtl="0">
              <a:spcBef>
                <a:spcPts val="600"/>
              </a:spcBef>
              <a:spcAft>
                <a:spcPts val="0"/>
              </a:spcAft>
              <a:buClr>
                <a:srgbClr val="FE8637"/>
              </a:buClr>
              <a:buSzPts val="1400"/>
              <a:buChar char="🞆"/>
            </a:pPr>
            <a:r>
              <a:rPr lang="en-GB" sz="2000">
                <a:solidFill>
                  <a:srgbClr val="000000"/>
                </a:solidFill>
              </a:rPr>
              <a:t>File Names and File Globbing</a:t>
            </a:r>
            <a:endParaRPr/>
          </a:p>
          <a:p>
            <a:pPr marL="361950" lvl="0" indent="-361950" algn="l" rtl="0">
              <a:spcBef>
                <a:spcPts val="600"/>
              </a:spcBef>
              <a:spcAft>
                <a:spcPts val="0"/>
              </a:spcAft>
              <a:buClr>
                <a:srgbClr val="FE8637"/>
              </a:buClr>
              <a:buSzPts val="1400"/>
              <a:buChar char="🞆"/>
            </a:pPr>
            <a:r>
              <a:rPr lang="en-GB" sz="2000">
                <a:solidFill>
                  <a:srgbClr val="000000"/>
                </a:solidFill>
              </a:rPr>
              <a:t>Examining Files</a:t>
            </a:r>
            <a:endParaRPr/>
          </a:p>
          <a:p>
            <a:pPr marL="361950" lvl="0" indent="-361950" algn="l" rtl="0">
              <a:spcBef>
                <a:spcPts val="600"/>
              </a:spcBef>
              <a:spcAft>
                <a:spcPts val="0"/>
              </a:spcAft>
              <a:buClr>
                <a:srgbClr val="FE8637"/>
              </a:buClr>
              <a:buSzPts val="1400"/>
              <a:buChar char="🞆"/>
            </a:pPr>
            <a:r>
              <a:rPr lang="en-GB" sz="2000">
                <a:solidFill>
                  <a:srgbClr val="000000"/>
                </a:solidFill>
              </a:rPr>
              <a:t>Editing Files</a:t>
            </a:r>
            <a:endParaRPr sz="2000">
              <a:solidFill>
                <a:srgbClr val="000000"/>
              </a:solidFill>
            </a:endParaRPr>
          </a:p>
          <a:p>
            <a:pPr marL="361950" lvl="0" indent="-361950" algn="l" rtl="0">
              <a:spcBef>
                <a:spcPts val="600"/>
              </a:spcBef>
              <a:spcAft>
                <a:spcPts val="0"/>
              </a:spcAft>
              <a:buClr>
                <a:srgbClr val="FE8637"/>
              </a:buClr>
              <a:buSzPts val="1400"/>
              <a:buChar char="🞆"/>
            </a:pPr>
            <a:r>
              <a:rPr lang="en-GB" sz="2000">
                <a:solidFill>
                  <a:srgbClr val="000000"/>
                </a:solidFill>
              </a:rPr>
              <a:t>Locating Files with locate and find</a:t>
            </a:r>
            <a:endParaRPr/>
          </a:p>
          <a:p>
            <a:pPr marL="361950" lvl="0" indent="-361950" algn="l" rtl="0">
              <a:spcBef>
                <a:spcPts val="600"/>
              </a:spcBef>
              <a:spcAft>
                <a:spcPts val="0"/>
              </a:spcAft>
              <a:buClr>
                <a:srgbClr val="FE8637"/>
              </a:buClr>
              <a:buSzPts val="1400"/>
              <a:buChar char="🞆"/>
            </a:pPr>
            <a:r>
              <a:rPr lang="en-GB" sz="2000">
                <a:solidFill>
                  <a:srgbClr val="000000"/>
                </a:solidFill>
              </a:rPr>
              <a:t>Compressing Files: gzip and bzip2</a:t>
            </a:r>
            <a:endParaRPr/>
          </a:p>
          <a:p>
            <a:pPr marL="361950" lvl="0" indent="-361950" algn="l" rtl="0">
              <a:spcBef>
                <a:spcPts val="600"/>
              </a:spcBef>
              <a:spcAft>
                <a:spcPts val="0"/>
              </a:spcAft>
              <a:buClr>
                <a:srgbClr val="FE8637"/>
              </a:buClr>
              <a:buSzPts val="1400"/>
              <a:buChar char="🞆"/>
            </a:pPr>
            <a:r>
              <a:rPr lang="en-GB" sz="2000">
                <a:solidFill>
                  <a:srgbClr val="000000"/>
                </a:solidFill>
              </a:rPr>
              <a:t>Archiving Files with tar</a:t>
            </a:r>
            <a:endParaRPr/>
          </a:p>
          <a:p>
            <a:pPr marL="361950" lvl="0" indent="0" algn="l" rtl="0">
              <a:spcBef>
                <a:spcPts val="600"/>
              </a:spcBef>
              <a:spcAft>
                <a:spcPts val="0"/>
              </a:spcAft>
              <a:buNone/>
            </a:pPr>
            <a:endParaRPr/>
          </a:p>
        </p:txBody>
      </p:sp>
      <p:sp>
        <p:nvSpPr>
          <p:cNvPr id="392" name="Google Shape;392;p43"/>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a:solidFill>
                  <a:schemeClr val="dk1"/>
                </a:solidFill>
                <a:latin typeface="Century Schoolbook"/>
                <a:ea typeface="Century Schoolbook"/>
                <a:cs typeface="Century Schoolbook"/>
                <a:sym typeface="Century Schoolbook"/>
              </a:rPr>
              <a:t>31</a:t>
            </a:fld>
            <a:endParaRPr sz="1600" b="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457200" y="274638"/>
            <a:ext cx="8115300" cy="7969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Directories</a:t>
            </a:r>
            <a:endParaRPr/>
          </a:p>
        </p:txBody>
      </p:sp>
      <p:sp>
        <p:nvSpPr>
          <p:cNvPr id="164" name="Google Shape;164;p16"/>
          <p:cNvSpPr txBox="1">
            <a:spLocks noGrp="1"/>
          </p:cNvSpPr>
          <p:nvPr>
            <p:ph type="body" idx="1"/>
          </p:nvPr>
        </p:nvSpPr>
        <p:spPr>
          <a:xfrm>
            <a:off x="457200" y="1214438"/>
            <a:ext cx="8115300" cy="5259387"/>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SzPts val="1960"/>
              <a:buChar char="🞆"/>
            </a:pPr>
            <a:r>
              <a:rPr lang="en-GB" dirty="0"/>
              <a:t>The directory “.” refer to the directory itself. </a:t>
            </a:r>
            <a:endParaRPr dirty="0"/>
          </a:p>
          <a:p>
            <a:pPr marL="361950" lvl="0" indent="-361950" algn="l" rtl="0">
              <a:spcBef>
                <a:spcPts val="600"/>
              </a:spcBef>
              <a:spcAft>
                <a:spcPts val="0"/>
              </a:spcAft>
              <a:buSzPts val="1960"/>
              <a:buChar char="🞆"/>
            </a:pPr>
            <a:r>
              <a:rPr lang="en-GB" dirty="0"/>
              <a:t>The directory “..” refer to the parent directory. </a:t>
            </a:r>
            <a:endParaRPr dirty="0"/>
          </a:p>
          <a:p>
            <a:pPr marL="361950" lvl="0" indent="-361950" algn="l" rtl="0">
              <a:spcBef>
                <a:spcPts val="600"/>
              </a:spcBef>
              <a:spcAft>
                <a:spcPts val="0"/>
              </a:spcAft>
              <a:buSzPts val="1960"/>
              <a:buChar char="🞆"/>
            </a:pPr>
            <a:r>
              <a:rPr lang="en-GB" dirty="0"/>
              <a:t>Directories have </a:t>
            </a:r>
            <a:r>
              <a:rPr lang="en-GB" dirty="0">
                <a:highlight>
                  <a:srgbClr val="FFFF00"/>
                </a:highlight>
              </a:rPr>
              <a:t>at least a link count of 2.</a:t>
            </a:r>
            <a:r>
              <a:rPr lang="en-GB" dirty="0"/>
              <a:t> Once by itself, once by its parent directory, and one link for every child directory. Link count = folders</a:t>
            </a:r>
            <a:endParaRPr dirty="0"/>
          </a:p>
          <a:p>
            <a:pPr marL="361950" lvl="0" indent="-237490" algn="l" rtl="0">
              <a:spcBef>
                <a:spcPts val="600"/>
              </a:spcBef>
              <a:spcAft>
                <a:spcPts val="0"/>
              </a:spcAft>
              <a:buSzPts val="1960"/>
              <a:buNone/>
            </a:pPr>
            <a:endParaRPr dirty="0"/>
          </a:p>
        </p:txBody>
      </p:sp>
      <p:sp>
        <p:nvSpPr>
          <p:cNvPr id="165" name="Google Shape;165;p16"/>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4</a:t>
            </a:fld>
            <a:endParaRPr sz="1600" b="1" i="0" u="none" strike="noStrike" cap="none">
              <a:solidFill>
                <a:schemeClr val="dk1"/>
              </a:solidFill>
              <a:latin typeface="Century Schoolbook"/>
              <a:ea typeface="Century Schoolbook"/>
              <a:cs typeface="Century Schoolbook"/>
              <a:sym typeface="Century Schoolbook"/>
            </a:endParaRPr>
          </a:p>
        </p:txBody>
      </p:sp>
      <p:sp>
        <p:nvSpPr>
          <p:cNvPr id="166" name="Google Shape;166;p16"/>
          <p:cNvSpPr txBox="1"/>
          <p:nvPr/>
        </p:nvSpPr>
        <p:spPr>
          <a:xfrm>
            <a:off x="2786063" y="3929063"/>
            <a:ext cx="825500"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a:t>
            </a:r>
            <a:endParaRPr/>
          </a:p>
        </p:txBody>
      </p:sp>
      <p:sp>
        <p:nvSpPr>
          <p:cNvPr id="167" name="Google Shape;167;p16"/>
          <p:cNvSpPr txBox="1"/>
          <p:nvPr/>
        </p:nvSpPr>
        <p:spPr>
          <a:xfrm>
            <a:off x="2497138" y="4714875"/>
            <a:ext cx="164623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a:t>
            </a:r>
            <a:endParaRPr/>
          </a:p>
        </p:txBody>
      </p:sp>
      <p:sp>
        <p:nvSpPr>
          <p:cNvPr id="168" name="Google Shape;168;p16"/>
          <p:cNvSpPr txBox="1"/>
          <p:nvPr/>
        </p:nvSpPr>
        <p:spPr>
          <a:xfrm>
            <a:off x="857250" y="5500688"/>
            <a:ext cx="24288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/home/student/reports</a:t>
            </a:r>
            <a:endParaRPr/>
          </a:p>
        </p:txBody>
      </p:sp>
      <p:sp>
        <p:nvSpPr>
          <p:cNvPr id="169" name="Google Shape;169;p16"/>
          <p:cNvSpPr txBox="1"/>
          <p:nvPr/>
        </p:nvSpPr>
        <p:spPr>
          <a:xfrm>
            <a:off x="3643313" y="5487988"/>
            <a:ext cx="2454275"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Noto Sans Symbols"/>
              <a:buNone/>
            </a:pPr>
            <a:r>
              <a:rPr lang="en-GB" sz="1800" b="0" i="0" u="none" strike="noStrike" cap="none">
                <a:solidFill>
                  <a:schemeClr val="dk1"/>
                </a:solidFill>
                <a:latin typeface="Arial"/>
                <a:ea typeface="Arial"/>
                <a:cs typeface="Arial"/>
                <a:sym typeface="Arial"/>
              </a:rPr>
              <a:t>/home/student/images</a:t>
            </a:r>
            <a:endParaRPr/>
          </a:p>
        </p:txBody>
      </p:sp>
      <p:sp>
        <p:nvSpPr>
          <p:cNvPr id="170" name="Google Shape;170;p16"/>
          <p:cNvSpPr txBox="1"/>
          <p:nvPr/>
        </p:nvSpPr>
        <p:spPr>
          <a:xfrm>
            <a:off x="5286375" y="3929063"/>
            <a:ext cx="3357563" cy="8302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Noto Sans Symbols"/>
              <a:buNone/>
            </a:pPr>
            <a:r>
              <a:rPr lang="en-GB" sz="2400" b="0" i="0" u="none" strike="noStrike" cap="none">
                <a:solidFill>
                  <a:schemeClr val="dk1"/>
                </a:solidFill>
                <a:latin typeface="Arial"/>
                <a:ea typeface="Arial"/>
                <a:cs typeface="Arial"/>
                <a:sym typeface="Arial"/>
              </a:rPr>
              <a:t>The /home/student directory has 4 links</a:t>
            </a:r>
            <a:endParaRPr/>
          </a:p>
        </p:txBody>
      </p:sp>
      <p:cxnSp>
        <p:nvCxnSpPr>
          <p:cNvPr id="171" name="Google Shape;171;p16"/>
          <p:cNvCxnSpPr>
            <a:stCxn id="166" idx="2"/>
          </p:cNvCxnSpPr>
          <p:nvPr/>
        </p:nvCxnSpPr>
        <p:spPr>
          <a:xfrm>
            <a:off x="3198813" y="4298950"/>
            <a:ext cx="15900" cy="487500"/>
          </a:xfrm>
          <a:prstGeom prst="straightConnector1">
            <a:avLst/>
          </a:prstGeom>
          <a:noFill/>
          <a:ln w="12700" cap="flat" cmpd="sng">
            <a:solidFill>
              <a:srgbClr val="FF6803"/>
            </a:solidFill>
            <a:prstDash val="solid"/>
            <a:round/>
            <a:headEnd type="none" w="sm" len="sm"/>
            <a:tailEnd type="none" w="sm" len="sm"/>
          </a:ln>
        </p:spPr>
      </p:cxnSp>
      <p:cxnSp>
        <p:nvCxnSpPr>
          <p:cNvPr id="172" name="Google Shape;172;p16"/>
          <p:cNvCxnSpPr>
            <a:stCxn id="167" idx="2"/>
          </p:cNvCxnSpPr>
          <p:nvPr/>
        </p:nvCxnSpPr>
        <p:spPr>
          <a:xfrm flipH="1">
            <a:off x="2429557" y="5084763"/>
            <a:ext cx="890700" cy="415800"/>
          </a:xfrm>
          <a:prstGeom prst="straightConnector1">
            <a:avLst/>
          </a:prstGeom>
          <a:noFill/>
          <a:ln w="12700" cap="flat" cmpd="sng">
            <a:solidFill>
              <a:srgbClr val="FF6803"/>
            </a:solidFill>
            <a:prstDash val="solid"/>
            <a:round/>
            <a:headEnd type="none" w="sm" len="sm"/>
            <a:tailEnd type="none" w="sm" len="sm"/>
          </a:ln>
        </p:spPr>
      </p:cxnSp>
      <p:cxnSp>
        <p:nvCxnSpPr>
          <p:cNvPr id="173" name="Google Shape;173;p16"/>
          <p:cNvCxnSpPr>
            <a:stCxn id="167" idx="2"/>
          </p:cNvCxnSpPr>
          <p:nvPr/>
        </p:nvCxnSpPr>
        <p:spPr>
          <a:xfrm>
            <a:off x="3320257" y="5084763"/>
            <a:ext cx="1109700" cy="415800"/>
          </a:xfrm>
          <a:prstGeom prst="straightConnector1">
            <a:avLst/>
          </a:prstGeom>
          <a:noFill/>
          <a:ln w="12700" cap="flat" cmpd="sng">
            <a:solidFill>
              <a:srgbClr val="FF6803"/>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274638"/>
            <a:ext cx="7467600" cy="6540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Important Directories</a:t>
            </a:r>
            <a:endParaRPr/>
          </a:p>
        </p:txBody>
      </p:sp>
      <p:sp>
        <p:nvSpPr>
          <p:cNvPr id="180" name="Google Shape;180;p17"/>
          <p:cNvSpPr txBox="1">
            <a:spLocks noGrp="1"/>
          </p:cNvSpPr>
          <p:nvPr>
            <p:ph type="body" idx="1"/>
          </p:nvPr>
        </p:nvSpPr>
        <p:spPr>
          <a:xfrm>
            <a:off x="323850" y="1052513"/>
            <a:ext cx="8424863" cy="5473700"/>
          </a:xfrm>
          <a:prstGeom prst="rect">
            <a:avLst/>
          </a:prstGeom>
          <a:noFill/>
          <a:ln>
            <a:noFill/>
          </a:ln>
        </p:spPr>
        <p:txBody>
          <a:bodyPr spcFirstLastPara="1" wrap="square" lIns="91425" tIns="45700" rIns="91425" bIns="45700" anchor="t" anchorCtr="0">
            <a:noAutofit/>
          </a:bodyPr>
          <a:lstStyle/>
          <a:p>
            <a:pPr marL="3409950" lvl="0" indent="-3409950" algn="l" rtl="0">
              <a:spcBef>
                <a:spcPts val="0"/>
              </a:spcBef>
              <a:spcAft>
                <a:spcPts val="0"/>
              </a:spcAft>
              <a:buSzPts val="1680"/>
              <a:buFont typeface="Noto Sans Symbols"/>
              <a:buNone/>
            </a:pPr>
            <a:r>
              <a:rPr lang="en-GB" sz="2400"/>
              <a:t>/tmp	Temp files (required by X windows for non root login)</a:t>
            </a:r>
            <a:endParaRPr sz="2400"/>
          </a:p>
          <a:p>
            <a:pPr marL="3409950" lvl="0" indent="-3409950" algn="l" rtl="0">
              <a:spcBef>
                <a:spcPts val="600"/>
              </a:spcBef>
              <a:spcAft>
                <a:spcPts val="0"/>
              </a:spcAft>
              <a:buSzPts val="1680"/>
              <a:buFont typeface="Noto Sans Symbols"/>
              <a:buNone/>
            </a:pPr>
            <a:r>
              <a:rPr lang="en-GB" sz="2400"/>
              <a:t>/etc	Configuration files</a:t>
            </a:r>
            <a:endParaRPr sz="2400"/>
          </a:p>
          <a:p>
            <a:pPr marL="3409950" lvl="0" indent="-3409950" algn="l" rtl="0">
              <a:spcBef>
                <a:spcPts val="600"/>
              </a:spcBef>
              <a:spcAft>
                <a:spcPts val="0"/>
              </a:spcAft>
              <a:buSzPts val="1680"/>
              <a:buFont typeface="Noto Sans Symbols"/>
              <a:buNone/>
            </a:pPr>
            <a:r>
              <a:rPr lang="en-GB" sz="2400"/>
              <a:t>/bin and /usr/bin	Binary files (programs)</a:t>
            </a:r>
            <a:endParaRPr sz="2400"/>
          </a:p>
          <a:p>
            <a:pPr marL="3409950" lvl="0" indent="-3409950" algn="l" rtl="0">
              <a:spcBef>
                <a:spcPts val="600"/>
              </a:spcBef>
              <a:spcAft>
                <a:spcPts val="0"/>
              </a:spcAft>
              <a:buSzPts val="1680"/>
              <a:buFont typeface="Noto Sans Symbols"/>
              <a:buNone/>
            </a:pPr>
            <a:r>
              <a:rPr lang="en-GB" sz="2400"/>
              <a:t>/sbin and /usr/sbin	Binary files for superuser root</a:t>
            </a:r>
            <a:endParaRPr sz="2400"/>
          </a:p>
          <a:p>
            <a:pPr marL="3409950" lvl="0" indent="-3409950" algn="l" rtl="0">
              <a:spcBef>
                <a:spcPts val="600"/>
              </a:spcBef>
              <a:spcAft>
                <a:spcPts val="0"/>
              </a:spcAft>
              <a:buSzPts val="1680"/>
              <a:buFont typeface="Noto Sans Symbols"/>
              <a:buNone/>
            </a:pPr>
            <a:r>
              <a:rPr lang="en-GB" sz="2400"/>
              <a:t>/var	Files whose contents changes, eg log files</a:t>
            </a:r>
            <a:endParaRPr sz="2400"/>
          </a:p>
          <a:p>
            <a:pPr marL="3409950" lvl="0" indent="-3409950" algn="l" rtl="0">
              <a:spcBef>
                <a:spcPts val="600"/>
              </a:spcBef>
              <a:spcAft>
                <a:spcPts val="0"/>
              </a:spcAft>
              <a:buSzPts val="1680"/>
              <a:buFont typeface="Noto Sans Symbols"/>
              <a:buNone/>
            </a:pPr>
            <a:r>
              <a:rPr lang="en-GB" sz="2400"/>
              <a:t>/boot	Holds the kernel image and boot loader files</a:t>
            </a:r>
            <a:endParaRPr sz="2400"/>
          </a:p>
          <a:p>
            <a:pPr marL="3409950" lvl="0" indent="-3409950" algn="l" rtl="0">
              <a:spcBef>
                <a:spcPts val="600"/>
              </a:spcBef>
              <a:spcAft>
                <a:spcPts val="0"/>
              </a:spcAft>
              <a:buSzPts val="1680"/>
              <a:buFont typeface="Noto Sans Symbols"/>
              <a:buNone/>
            </a:pPr>
            <a:r>
              <a:rPr lang="en-GB" sz="2400"/>
              <a:t>/home	Users' home directories</a:t>
            </a:r>
            <a:endParaRPr sz="2400"/>
          </a:p>
          <a:p>
            <a:pPr marL="3409950" lvl="0" indent="-3409950" algn="l" rtl="0">
              <a:spcBef>
                <a:spcPts val="600"/>
              </a:spcBef>
              <a:spcAft>
                <a:spcPts val="0"/>
              </a:spcAft>
              <a:buSzPts val="1680"/>
              <a:buFont typeface="Noto Sans Symbols"/>
              <a:buNone/>
            </a:pPr>
            <a:r>
              <a:rPr lang="en-GB" sz="2400"/>
              <a:t>/root 	root's home directory</a:t>
            </a:r>
            <a:endParaRPr/>
          </a:p>
          <a:p>
            <a:pPr marL="3409950" lvl="0" indent="-3409950" algn="l" rtl="0">
              <a:spcBef>
                <a:spcPts val="600"/>
              </a:spcBef>
              <a:spcAft>
                <a:spcPts val="0"/>
              </a:spcAft>
              <a:buSzPts val="1680"/>
              <a:buFont typeface="Noto Sans Symbols"/>
              <a:buNone/>
            </a:pPr>
            <a:r>
              <a:rPr lang="en-GB" sz="2400"/>
              <a:t>/media	removable media</a:t>
            </a:r>
            <a:endParaRPr/>
          </a:p>
          <a:p>
            <a:pPr marL="3409950" lvl="0" indent="-3409950" algn="l" rtl="0">
              <a:spcBef>
                <a:spcPts val="600"/>
              </a:spcBef>
              <a:spcAft>
                <a:spcPts val="0"/>
              </a:spcAft>
              <a:buSzPts val="1680"/>
              <a:buFont typeface="Noto Sans Symbols"/>
              <a:buNone/>
            </a:pPr>
            <a:r>
              <a:rPr lang="en-GB" sz="2400"/>
              <a:t>/mnt	temp mount points (network / HDD) </a:t>
            </a:r>
            <a:endParaRPr/>
          </a:p>
          <a:p>
            <a:pPr marL="3409950" lvl="0" indent="-3409950" algn="l" rtl="0">
              <a:spcBef>
                <a:spcPts val="600"/>
              </a:spcBef>
              <a:spcAft>
                <a:spcPts val="0"/>
              </a:spcAft>
              <a:buSzPts val="1680"/>
              <a:buFont typeface="Noto Sans Symbols"/>
              <a:buNone/>
            </a:pPr>
            <a:endParaRPr sz="2400"/>
          </a:p>
          <a:p>
            <a:pPr marL="3409950" lvl="0" indent="-3409950" algn="l" rtl="0">
              <a:spcBef>
                <a:spcPts val="600"/>
              </a:spcBef>
              <a:spcAft>
                <a:spcPts val="0"/>
              </a:spcAft>
              <a:buSzPts val="1960"/>
              <a:buFont typeface="Noto Sans Symbols"/>
              <a:buNone/>
            </a:pPr>
            <a:endParaRPr/>
          </a:p>
          <a:p>
            <a:pPr marL="3409950" lvl="0" indent="-3285490" algn="l" rtl="0">
              <a:spcBef>
                <a:spcPts val="600"/>
              </a:spcBef>
              <a:spcAft>
                <a:spcPts val="0"/>
              </a:spcAft>
              <a:buSzPts val="1960"/>
              <a:buNone/>
            </a:pPr>
            <a:endParaRPr/>
          </a:p>
          <a:p>
            <a:pPr marL="3409950" lvl="0" indent="-3285490" algn="l" rtl="0">
              <a:spcBef>
                <a:spcPts val="600"/>
              </a:spcBef>
              <a:spcAft>
                <a:spcPts val="0"/>
              </a:spcAft>
              <a:buSzPts val="1960"/>
              <a:buNone/>
            </a:pPr>
            <a:endParaRPr/>
          </a:p>
        </p:txBody>
      </p:sp>
      <p:sp>
        <p:nvSpPr>
          <p:cNvPr id="181" name="Google Shape;181;p17"/>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600"/>
              <a:buFont typeface="Noto Sans Symbols"/>
              <a:buNone/>
            </a:pPr>
            <a:fld id="{00000000-1234-1234-1234-123412341234}" type="slidenum">
              <a:rPr lang="en-GB" sz="1600" b="1" i="0" u="none" strike="noStrike" cap="none">
                <a:solidFill>
                  <a:schemeClr val="dk1"/>
                </a:solidFill>
                <a:latin typeface="Century Schoolbook"/>
                <a:ea typeface="Century Schoolbook"/>
                <a:cs typeface="Century Schoolbook"/>
                <a:sym typeface="Century Schoolbook"/>
              </a:rPr>
              <a:t>5</a:t>
            </a:fld>
            <a:endParaRPr sz="1600" b="1" i="0" u="none" strike="noStrike" cap="none">
              <a:solidFill>
                <a:schemeClr val="dk1"/>
              </a:solidFill>
              <a:latin typeface="Century Schoolbook"/>
              <a:ea typeface="Century Schoolbook"/>
              <a:cs typeface="Century Schoolbook"/>
              <a:sym typeface="Century Schoolbook"/>
            </a:endParaRPr>
          </a:p>
        </p:txBody>
      </p:sp>
      <p:pic>
        <p:nvPicPr>
          <p:cNvPr id="182" name="Google Shape;182;p17" descr="Ever get confused where to find things in Linux and where programs get installed? I'll explain what all the folders are for, and what's in them!&#10;My Patreon : https://www.patreon.com/doriandotslash&#10;Music by MrGamer (@AndreasRohdin): https://soundcloud.com/gamermachine&#10;&#10;How and Where to backup your files : https://youtu.be/eQA51w69MNQ&#10;&#10;NOTES : I'm aware that Dennis Ritchie was the co-creator of Unix but I said Linux for some reason and didn't notice until long after it was uploaded.  My bad!  Either way, it's like he did have a hand in the creation of Linux anyways since it's based on Unix, maybe he's like the grandfather, or estranged great-uncle ;)&#10;&#10;Also, as for MacOS and BSD, I know MacOS's history involved a lot more such as NeXTSTEP/Mach OS/BSD/Darwin etc, but I only mentioned BSD because more people have heard of it and I didn't want to get into the whole evolution of Mac to keep the video shorter.&#10;&#10;Thanks for watching!" title="Linux File System/Structure Explained!">
            <a:hlinkClick r:id="rId3"/>
          </p:cNvPr>
          <p:cNvPicPr preferRelativeResize="0"/>
          <p:nvPr/>
        </p:nvPicPr>
        <p:blipFill>
          <a:blip r:embed="rId4">
            <a:alphaModFix/>
          </a:blip>
          <a:stretch>
            <a:fillRect/>
          </a:stretch>
        </p:blipFill>
        <p:spPr>
          <a:xfrm>
            <a:off x="7097250" y="0"/>
            <a:ext cx="1403374" cy="105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457200" y="129738"/>
            <a:ext cx="7467600" cy="1143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First character</a:t>
            </a:r>
            <a:endParaRPr/>
          </a:p>
        </p:txBody>
      </p:sp>
      <p:sp>
        <p:nvSpPr>
          <p:cNvPr id="189" name="Google Shape;189;p18"/>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endParaRPr/>
          </a:p>
        </p:txBody>
      </p:sp>
      <p:sp>
        <p:nvSpPr>
          <p:cNvPr id="190" name="Google Shape;190;p18"/>
          <p:cNvSpPr txBox="1">
            <a:spLocks noGrp="1"/>
          </p:cNvSpPr>
          <p:nvPr>
            <p:ph type="sldNum" idx="12"/>
          </p:nvPr>
        </p:nvSpPr>
        <p:spPr>
          <a:xfrm>
            <a:off x="8129588" y="5715000"/>
            <a:ext cx="609600" cy="52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6</a:t>
            </a:fld>
            <a:endParaRPr/>
          </a:p>
        </p:txBody>
      </p:sp>
      <p:pic>
        <p:nvPicPr>
          <p:cNvPr id="191" name="Google Shape;191;p18">
            <a:hlinkClick r:id="rId3"/>
          </p:cNvPr>
          <p:cNvPicPr preferRelativeResize="0"/>
          <p:nvPr/>
        </p:nvPicPr>
        <p:blipFill>
          <a:blip r:embed="rId4">
            <a:alphaModFix/>
          </a:blip>
          <a:stretch>
            <a:fillRect/>
          </a:stretch>
        </p:blipFill>
        <p:spPr>
          <a:xfrm>
            <a:off x="0" y="127275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8" name="Google Shape;198;p19" title="Linux / Unix: Find Out DNS IP Addresss Settings Tutorial">
            <a:hlinkClick r:id="rId3"/>
          </p:cNvPr>
          <p:cNvPicPr preferRelativeResize="0">
            <a:picLocks noGrp="1"/>
          </p:cNvPicPr>
          <p:nvPr>
            <p:ph type="body" idx="1"/>
          </p:nvPr>
        </p:nvPicPr>
        <p:blipFill rotWithShape="1">
          <a:blip r:embed="rId4">
            <a:alphaModFix/>
          </a:blip>
          <a:srcRect/>
          <a:stretch/>
        </p:blipFill>
        <p:spPr>
          <a:xfrm>
            <a:off x="4057988" y="2961400"/>
            <a:ext cx="4376400" cy="2461800"/>
          </a:xfrm>
          <a:prstGeom prst="rect">
            <a:avLst/>
          </a:prstGeom>
          <a:noFill/>
          <a:ln>
            <a:noFill/>
          </a:ln>
        </p:spPr>
      </p:pic>
      <p:sp>
        <p:nvSpPr>
          <p:cNvPr id="199" name="Google Shape;199;p19"/>
          <p:cNvSpPr txBox="1">
            <a:spLocks noGrp="1"/>
          </p:cNvSpPr>
          <p:nvPr>
            <p:ph type="ftr" idx="11"/>
          </p:nvPr>
        </p:nvSpPr>
        <p:spPr>
          <a:xfrm rot="5400000">
            <a:off x="7589045" y="1081881"/>
            <a:ext cx="2011362" cy="38417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1200" b="0" i="0" u="none" strike="noStrike" cap="none">
                <a:solidFill>
                  <a:schemeClr val="dk2"/>
                </a:solidFill>
                <a:latin typeface="Century Schoolbook"/>
                <a:ea typeface="Century Schoolbook"/>
                <a:cs typeface="Century Schoolbook"/>
                <a:sym typeface="Century Schoolbook"/>
              </a:rPr>
              <a:t>Guide to Networking Essentials, 7th Edition</a:t>
            </a:r>
            <a:endParaRPr sz="1200" b="0" i="0" u="none" strike="noStrike" cap="none">
              <a:solidFill>
                <a:schemeClr val="dk2"/>
              </a:solidFill>
              <a:latin typeface="Century Schoolbook"/>
              <a:ea typeface="Century Schoolbook"/>
              <a:cs typeface="Century Schoolbook"/>
              <a:sym typeface="Century Schoolbook"/>
            </a:endParaRPr>
          </a:p>
        </p:txBody>
      </p:sp>
      <p:sp>
        <p:nvSpPr>
          <p:cNvPr id="200" name="Google Shape;200;p19"/>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7</a:t>
            </a:fld>
            <a:endParaRPr/>
          </a:p>
        </p:txBody>
      </p:sp>
      <p:sp>
        <p:nvSpPr>
          <p:cNvPr id="201" name="Google Shape;201;p19"/>
          <p:cNvSpPr/>
          <p:nvPr/>
        </p:nvSpPr>
        <p:spPr>
          <a:xfrm>
            <a:off x="1143000" y="399871"/>
            <a:ext cx="5486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dirty="0">
                <a:solidFill>
                  <a:srgbClr val="212529"/>
                </a:solidFill>
                <a:latin typeface="Montserrat"/>
                <a:ea typeface="Montserrat"/>
                <a:cs typeface="Montserrat"/>
                <a:sym typeface="Montserrat"/>
              </a:rPr>
              <a:t>The following video tutorial shows you how to find out your </a:t>
            </a:r>
            <a:r>
              <a:rPr lang="en-GB" sz="1800" b="0" i="0" u="none" strike="noStrike" cap="none" dirty="0" err="1">
                <a:solidFill>
                  <a:srgbClr val="212529"/>
                </a:solidFill>
                <a:latin typeface="Montserrat"/>
                <a:ea typeface="Montserrat"/>
                <a:cs typeface="Montserrat"/>
                <a:sym typeface="Montserrat"/>
              </a:rPr>
              <a:t>dns</a:t>
            </a:r>
            <a:r>
              <a:rPr lang="en-GB" sz="1800" b="0" i="0" u="none" strike="noStrike" cap="none" dirty="0">
                <a:solidFill>
                  <a:srgbClr val="212529"/>
                </a:solidFill>
                <a:latin typeface="Montserrat"/>
                <a:ea typeface="Montserrat"/>
                <a:cs typeface="Montserrat"/>
                <a:sym typeface="Montserrat"/>
              </a:rPr>
              <a:t> server IP address assigned by an ISP router or </a:t>
            </a:r>
            <a:r>
              <a:rPr lang="en-GB" sz="1800" b="0" i="0" u="none" strike="noStrike" cap="none" dirty="0" err="1">
                <a:solidFill>
                  <a:srgbClr val="212529"/>
                </a:solidFill>
                <a:latin typeface="Montserrat"/>
                <a:ea typeface="Montserrat"/>
                <a:cs typeface="Montserrat"/>
                <a:sym typeface="Montserrat"/>
              </a:rPr>
              <a:t>dhcp</a:t>
            </a:r>
            <a:r>
              <a:rPr lang="en-GB" sz="1800" b="0" i="0" u="none" strike="noStrike" cap="none" dirty="0">
                <a:solidFill>
                  <a:srgbClr val="212529"/>
                </a:solidFill>
                <a:latin typeface="Montserrat"/>
                <a:ea typeface="Montserrat"/>
                <a:cs typeface="Montserrat"/>
                <a:sym typeface="Montserrat"/>
              </a:rPr>
              <a:t> server under Linux or Unix operating systems using both command line and graphical user interfaces:</a:t>
            </a:r>
            <a:endParaRPr sz="1800" dirty="0">
              <a:solidFill>
                <a:schemeClr val="dk1"/>
              </a:solidFill>
              <a:latin typeface="Arial"/>
              <a:ea typeface="Arial"/>
              <a:cs typeface="Arial"/>
              <a:sym typeface="Arial"/>
            </a:endParaRPr>
          </a:p>
        </p:txBody>
      </p:sp>
      <p:sp>
        <p:nvSpPr>
          <p:cNvPr id="202" name="Google Shape;202;p19"/>
          <p:cNvSpPr/>
          <p:nvPr/>
        </p:nvSpPr>
        <p:spPr>
          <a:xfrm>
            <a:off x="568261" y="1980761"/>
            <a:ext cx="7398580" cy="597778"/>
          </a:xfrm>
          <a:prstGeom prst="rect">
            <a:avLst/>
          </a:prstGeom>
          <a:solidFill>
            <a:srgbClr val="F5F7F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12529"/>
              </a:buClr>
              <a:buSzPts val="1000"/>
              <a:buFont typeface="Arial"/>
              <a:buNone/>
            </a:pPr>
            <a:r>
              <a:rPr lang="en-GB" sz="1000" b="0" i="0" u="none" strike="noStrike" cap="none" dirty="0">
                <a:solidFill>
                  <a:srgbClr val="212529"/>
                </a:solidFill>
                <a:latin typeface="Arial"/>
                <a:ea typeface="Arial"/>
                <a:cs typeface="Arial"/>
                <a:sym typeface="Arial"/>
              </a:rPr>
              <a:t>Further, you can use the </a:t>
            </a:r>
            <a:r>
              <a:rPr lang="en-GB" sz="1000" b="0" i="0" u="sng" strike="noStrike" cap="none" dirty="0">
                <a:solidFill>
                  <a:schemeClr val="hlink"/>
                </a:solidFill>
                <a:latin typeface="Arial"/>
                <a:ea typeface="Arial"/>
                <a:cs typeface="Arial"/>
                <a:sym typeface="Arial"/>
                <a:hlinkClick r:id="rId5"/>
              </a:rPr>
              <a:t>dig command</a:t>
            </a:r>
            <a:r>
              <a:rPr lang="en-GB" sz="1000" b="0" i="0" u="none" strike="noStrike" cap="none" dirty="0">
                <a:solidFill>
                  <a:srgbClr val="212529"/>
                </a:solidFill>
                <a:latin typeface="Arial"/>
                <a:ea typeface="Arial"/>
                <a:cs typeface="Arial"/>
                <a:sym typeface="Arial"/>
              </a:rPr>
              <a:t> and </a:t>
            </a:r>
            <a:r>
              <a:rPr lang="en-GB" sz="1000" b="0" i="0" u="sng" strike="noStrike" cap="none" dirty="0">
                <a:solidFill>
                  <a:schemeClr val="hlink"/>
                </a:solidFill>
                <a:latin typeface="Arial"/>
                <a:ea typeface="Arial"/>
                <a:cs typeface="Arial"/>
                <a:sym typeface="Arial"/>
                <a:hlinkClick r:id="rId6"/>
              </a:rPr>
              <a:t>host command</a:t>
            </a:r>
            <a:r>
              <a:rPr lang="en-GB" sz="1000" b="0" i="0" u="none" strike="noStrike" cap="none" dirty="0">
                <a:solidFill>
                  <a:srgbClr val="212529"/>
                </a:solidFill>
                <a:latin typeface="Arial"/>
                <a:ea typeface="Arial"/>
                <a:cs typeface="Arial"/>
                <a:sym typeface="Arial"/>
              </a:rPr>
              <a:t> to verify that DNS working:</a:t>
            </a:r>
            <a:br>
              <a:rPr lang="en-GB" sz="600" b="0" i="0" u="none" strike="noStrike" cap="none" dirty="0">
                <a:solidFill>
                  <a:schemeClr val="dk1"/>
                </a:solidFill>
                <a:latin typeface="Arial"/>
                <a:ea typeface="Arial"/>
                <a:cs typeface="Arial"/>
                <a:sym typeface="Arial"/>
              </a:rPr>
            </a:br>
            <a:r>
              <a:rPr lang="en-GB" sz="1000" b="0" i="0" u="none" strike="noStrike" cap="none" dirty="0">
                <a:solidFill>
                  <a:srgbClr val="212529"/>
                </a:solidFill>
                <a:latin typeface="Arimo"/>
                <a:ea typeface="Arimo"/>
                <a:cs typeface="Arimo"/>
                <a:sym typeface="Arimo"/>
              </a:rPr>
              <a:t>$ host cyberciti.biz</a:t>
            </a:r>
            <a:br>
              <a:rPr lang="en-GB" sz="1000" b="0" i="0" u="none" strike="noStrike" cap="none" dirty="0">
                <a:solidFill>
                  <a:srgbClr val="212529"/>
                </a:solidFill>
                <a:latin typeface="Arimo"/>
                <a:ea typeface="Arimo"/>
                <a:cs typeface="Arimo"/>
                <a:sym typeface="Arimo"/>
              </a:rPr>
            </a:br>
            <a:r>
              <a:rPr lang="en-GB" sz="1000" b="0" i="0" u="none" strike="noStrike" cap="none" dirty="0">
                <a:solidFill>
                  <a:srgbClr val="212529"/>
                </a:solidFill>
                <a:latin typeface="Arimo"/>
                <a:ea typeface="Arimo"/>
                <a:cs typeface="Arimo"/>
                <a:sym typeface="Arimo"/>
              </a:rPr>
              <a:t>$ dig nixcraft.com</a:t>
            </a:r>
            <a:r>
              <a:rPr lang="en-GB" sz="6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p:txBody>
      </p:sp>
      <p:sp>
        <p:nvSpPr>
          <p:cNvPr id="203" name="Google Shape;203;p19"/>
          <p:cNvSpPr txBox="1"/>
          <p:nvPr/>
        </p:nvSpPr>
        <p:spPr>
          <a:xfrm>
            <a:off x="568261" y="2700063"/>
            <a:ext cx="3222900" cy="3825300"/>
          </a:xfrm>
          <a:prstGeom prst="rect">
            <a:avLst/>
          </a:prstGeom>
          <a:noFill/>
          <a:ln>
            <a:noFill/>
          </a:ln>
        </p:spPr>
        <p:txBody>
          <a:bodyPr spcFirstLastPara="1" wrap="square" lIns="91425" tIns="91425" rIns="91425" bIns="91425" anchor="t" anchorCtr="0">
            <a:noAutofit/>
          </a:bodyPr>
          <a:lstStyle/>
          <a:p>
            <a:pPr marL="0" lvl="0" indent="0" algn="l" rtl="0">
              <a:spcBef>
                <a:spcPts val="360"/>
              </a:spcBef>
              <a:spcAft>
                <a:spcPts val="0"/>
              </a:spcAft>
              <a:buNone/>
            </a:pPr>
            <a:r>
              <a:rPr lang="en-GB" sz="2400" dirty="0">
                <a:solidFill>
                  <a:schemeClr val="dk1"/>
                </a:solidFill>
                <a:latin typeface="Calibri"/>
                <a:ea typeface="Calibri"/>
                <a:cs typeface="Calibri"/>
                <a:sym typeface="Calibri"/>
              </a:rPr>
              <a:t>$ cat /</a:t>
            </a:r>
            <a:r>
              <a:rPr lang="en-GB" sz="2400" dirty="0" err="1">
                <a:solidFill>
                  <a:schemeClr val="dk1"/>
                </a:solidFill>
                <a:latin typeface="Calibri"/>
                <a:ea typeface="Calibri"/>
                <a:cs typeface="Calibri"/>
                <a:sym typeface="Calibri"/>
              </a:rPr>
              <a:t>etc</a:t>
            </a:r>
            <a:r>
              <a:rPr lang="en-GB" sz="2400" dirty="0">
                <a:solidFill>
                  <a:schemeClr val="dk1"/>
                </a:solidFill>
                <a:latin typeface="Calibri"/>
                <a:ea typeface="Calibri"/>
                <a:cs typeface="Calibri"/>
                <a:sym typeface="Calibri"/>
              </a:rPr>
              <a:t>/</a:t>
            </a:r>
            <a:r>
              <a:rPr lang="en-GB" sz="2400" dirty="0" err="1">
                <a:solidFill>
                  <a:schemeClr val="dk1"/>
                </a:solidFill>
                <a:latin typeface="Calibri"/>
                <a:ea typeface="Calibri"/>
                <a:cs typeface="Calibri"/>
                <a:sym typeface="Calibri"/>
              </a:rPr>
              <a:t>resolv.conf</a:t>
            </a:r>
            <a:endParaRPr sz="2400" dirty="0">
              <a:solidFill>
                <a:schemeClr val="dk1"/>
              </a:solidFill>
              <a:latin typeface="Calibri"/>
              <a:ea typeface="Calibri"/>
              <a:cs typeface="Calibri"/>
              <a:sym typeface="Calibri"/>
            </a:endParaRPr>
          </a:p>
          <a:p>
            <a:pPr marL="0" lvl="0" indent="0" algn="l" rtl="0">
              <a:spcBef>
                <a:spcPts val="360"/>
              </a:spcBef>
              <a:spcAft>
                <a:spcPts val="0"/>
              </a:spcAft>
              <a:buNone/>
            </a:pPr>
            <a:br>
              <a:rPr lang="en-GB" sz="2400" dirty="0">
                <a:solidFill>
                  <a:schemeClr val="dk1"/>
                </a:solidFill>
                <a:latin typeface="Calibri"/>
                <a:ea typeface="Calibri"/>
                <a:cs typeface="Calibri"/>
                <a:sym typeface="Calibri"/>
              </a:rPr>
            </a:br>
            <a:r>
              <a:rPr lang="en-GB" sz="2400" dirty="0">
                <a:solidFill>
                  <a:schemeClr val="dk1"/>
                </a:solidFill>
                <a:latin typeface="Calibri"/>
                <a:ea typeface="Calibri"/>
                <a:cs typeface="Calibri"/>
                <a:sym typeface="Calibri"/>
              </a:rPr>
              <a:t>OR use the less command/more command shell pagers:</a:t>
            </a:r>
            <a:endParaRPr sz="2400" dirty="0">
              <a:solidFill>
                <a:schemeClr val="dk1"/>
              </a:solidFill>
              <a:latin typeface="Calibri"/>
              <a:ea typeface="Calibri"/>
              <a:cs typeface="Calibri"/>
              <a:sym typeface="Calibri"/>
            </a:endParaRPr>
          </a:p>
          <a:p>
            <a:pPr marL="0" lvl="0" indent="0" algn="l" rtl="0">
              <a:spcBef>
                <a:spcPts val="360"/>
              </a:spcBef>
              <a:spcAft>
                <a:spcPts val="0"/>
              </a:spcAft>
              <a:buClr>
                <a:schemeClr val="dk1"/>
              </a:buClr>
              <a:buFont typeface="Arial"/>
              <a:buNone/>
            </a:pPr>
            <a:br>
              <a:rPr lang="en-GB" sz="2400" dirty="0">
                <a:solidFill>
                  <a:schemeClr val="dk1"/>
                </a:solidFill>
                <a:latin typeface="Calibri"/>
                <a:ea typeface="Calibri"/>
                <a:cs typeface="Calibri"/>
                <a:sym typeface="Calibri"/>
              </a:rPr>
            </a:br>
            <a:r>
              <a:rPr lang="en-GB" sz="2400" dirty="0">
                <a:solidFill>
                  <a:schemeClr val="dk1"/>
                </a:solidFill>
                <a:latin typeface="Calibri"/>
                <a:ea typeface="Calibri"/>
                <a:cs typeface="Calibri"/>
                <a:sym typeface="Calibri"/>
              </a:rPr>
              <a:t>$ less /</a:t>
            </a:r>
            <a:r>
              <a:rPr lang="en-GB" sz="2400" dirty="0" err="1">
                <a:solidFill>
                  <a:schemeClr val="dk1"/>
                </a:solidFill>
                <a:latin typeface="Calibri"/>
                <a:ea typeface="Calibri"/>
                <a:cs typeface="Calibri"/>
                <a:sym typeface="Calibri"/>
              </a:rPr>
              <a:t>etc</a:t>
            </a:r>
            <a:r>
              <a:rPr lang="en-GB" sz="2400" dirty="0">
                <a:solidFill>
                  <a:schemeClr val="dk1"/>
                </a:solidFill>
                <a:latin typeface="Calibri"/>
                <a:ea typeface="Calibri"/>
                <a:cs typeface="Calibri"/>
                <a:sym typeface="Calibri"/>
              </a:rPr>
              <a:t>/</a:t>
            </a:r>
            <a:r>
              <a:rPr lang="en-GB" sz="2400" dirty="0" err="1">
                <a:solidFill>
                  <a:schemeClr val="dk1"/>
                </a:solidFill>
                <a:latin typeface="Calibri"/>
                <a:ea typeface="Calibri"/>
                <a:cs typeface="Calibri"/>
                <a:sym typeface="Calibri"/>
              </a:rPr>
              <a:t>resolv.conf</a:t>
            </a:r>
            <a:br>
              <a:rPr lang="en-GB" sz="2400" dirty="0">
                <a:solidFill>
                  <a:schemeClr val="dk1"/>
                </a:solidFill>
                <a:latin typeface="Calibri"/>
                <a:ea typeface="Calibri"/>
                <a:cs typeface="Calibri"/>
                <a:sym typeface="Calibri"/>
              </a:rPr>
            </a:br>
            <a:endParaRPr sz="2400" dirty="0">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SG" dirty="0">
                <a:hlinkClick r:id="rId3"/>
              </a:rPr>
              <a:t>The Linux File system</a:t>
            </a:r>
            <a:endParaRPr dirty="0"/>
          </a:p>
        </p:txBody>
      </p:sp>
      <p:sp>
        <p:nvSpPr>
          <p:cNvPr id="209" name="Google Shape;209;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10" name="Google Shape;210;p20"/>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8</a:t>
            </a:fld>
            <a:endParaRPr/>
          </a:p>
        </p:txBody>
      </p:sp>
      <p:pic>
        <p:nvPicPr>
          <p:cNvPr id="211" name="Google Shape;211;p20" descr="filesystem"/>
          <p:cNvPicPr preferRelativeResize="0"/>
          <p:nvPr/>
        </p:nvPicPr>
        <p:blipFill rotWithShape="1">
          <a:blip r:embed="rId4">
            <a:alphaModFix/>
          </a:blip>
          <a:srcRect/>
          <a:stretch/>
        </p:blipFill>
        <p:spPr>
          <a:xfrm>
            <a:off x="457200" y="1600199"/>
            <a:ext cx="7924800" cy="376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18" name="Google Shape;218;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361950" lvl="0" indent="-237490" algn="l" rtl="0">
              <a:spcBef>
                <a:spcPts val="0"/>
              </a:spcBef>
              <a:spcAft>
                <a:spcPts val="0"/>
              </a:spcAft>
              <a:buSzPts val="1960"/>
              <a:buNone/>
            </a:pPr>
            <a:endParaRPr/>
          </a:p>
        </p:txBody>
      </p:sp>
      <p:sp>
        <p:nvSpPr>
          <p:cNvPr id="219" name="Google Shape;219;p21"/>
          <p:cNvSpPr txBox="1">
            <a:spLocks noGrp="1"/>
          </p:cNvSpPr>
          <p:nvPr>
            <p:ph type="sldNum" idx="12"/>
          </p:nvPr>
        </p:nvSpPr>
        <p:spPr>
          <a:xfrm>
            <a:off x="8129588" y="5715000"/>
            <a:ext cx="609600" cy="520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GB"/>
              <a:t>9</a:t>
            </a:fld>
            <a:endParaRPr/>
          </a:p>
        </p:txBody>
      </p:sp>
      <p:pic>
        <p:nvPicPr>
          <p:cNvPr id="220" name="Google Shape;220;p21" descr="filesystem"/>
          <p:cNvPicPr preferRelativeResize="0"/>
          <p:nvPr/>
        </p:nvPicPr>
        <p:blipFill rotWithShape="1">
          <a:blip r:embed="rId3">
            <a:alphaModFix/>
          </a:blip>
          <a:srcRect/>
          <a:stretch/>
        </p:blipFill>
        <p:spPr>
          <a:xfrm>
            <a:off x="34345" y="622301"/>
            <a:ext cx="8841273" cy="4873752"/>
          </a:xfrm>
          <a:prstGeom prst="rect">
            <a:avLst/>
          </a:prstGeom>
          <a:noFill/>
          <a:ln>
            <a:noFill/>
          </a:ln>
        </p:spPr>
      </p:pic>
      <p:sp>
        <p:nvSpPr>
          <p:cNvPr id="221" name="Google Shape;221;p21"/>
          <p:cNvSpPr/>
          <p:nvPr/>
        </p:nvSpPr>
        <p:spPr>
          <a:xfrm>
            <a:off x="457200" y="5912533"/>
            <a:ext cx="74676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sng">
                <a:solidFill>
                  <a:schemeClr val="hlink"/>
                </a:solidFill>
                <a:latin typeface="Arial"/>
                <a:ea typeface="Arial"/>
                <a:cs typeface="Arial"/>
                <a:sym typeface="Arial"/>
                <a:hlinkClick r:id="rId4"/>
              </a:rPr>
              <a:t>https://www.linux.com/blog/learn/intro-to-linux/2018/4/linux-filesystem-explained</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2987</Words>
  <Application>Microsoft Office PowerPoint</Application>
  <PresentationFormat>On-screen Show (4:3)</PresentationFormat>
  <Paragraphs>312</Paragraphs>
  <Slides>31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Arimo</vt:lpstr>
      <vt:lpstr>Calibri</vt:lpstr>
      <vt:lpstr>Century Schoolbook</vt:lpstr>
      <vt:lpstr>Consolas</vt:lpstr>
      <vt:lpstr>Courier New</vt:lpstr>
      <vt:lpstr>Georgia</vt:lpstr>
      <vt:lpstr>Montserrat</vt:lpstr>
      <vt:lpstr>Noto Sans Symbols</vt:lpstr>
      <vt:lpstr>Roboto</vt:lpstr>
      <vt:lpstr>Oriel</vt:lpstr>
      <vt:lpstr>Topic 07  Filesystem Basics</vt:lpstr>
      <vt:lpstr>Contents</vt:lpstr>
      <vt:lpstr>Filesystem Navigation</vt:lpstr>
      <vt:lpstr>Directories</vt:lpstr>
      <vt:lpstr>Important Directories</vt:lpstr>
      <vt:lpstr>First character</vt:lpstr>
      <vt:lpstr>PowerPoint Presentation</vt:lpstr>
      <vt:lpstr>The Linux File system</vt:lpstr>
      <vt:lpstr>PowerPoint Presentation</vt:lpstr>
      <vt:lpstr>show me only the 1st Level of the directory tree starting at / (root)". The -L option tells tree how many levels down you want to see. </vt:lpstr>
      <vt:lpstr>Managing Files Commands</vt:lpstr>
      <vt:lpstr>Filenames and File Globbing</vt:lpstr>
      <vt:lpstr>Question</vt:lpstr>
      <vt:lpstr>PowerPoint Presentation</vt:lpstr>
      <vt:lpstr>Examining Files</vt:lpstr>
      <vt:lpstr>Examining Files (Device Nodes)</vt:lpstr>
      <vt:lpstr>Examining Files</vt:lpstr>
      <vt:lpstr>Editing Files with vi</vt:lpstr>
      <vt:lpstr>Editing Files with vi</vt:lpstr>
      <vt:lpstr>Editing Files with vi</vt:lpstr>
      <vt:lpstr>Record and replay commands in vi</vt:lpstr>
      <vt:lpstr>Locate</vt:lpstr>
      <vt:lpstr>The find command syntax</vt:lpstr>
      <vt:lpstr>Actions for the find command</vt:lpstr>
      <vt:lpstr>Compressing Files: gzip and bzip2</vt:lpstr>
      <vt:lpstr>Archiving Files with tar</vt:lpstr>
      <vt:lpstr>Archiving Files with tar</vt:lpstr>
      <vt:lpstr>Archiving Files with tar</vt:lpstr>
      <vt:lpstr>Demo</vt:lpstr>
      <vt:lpstr>tar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07  Filesystem Basics</dc:title>
  <dc:creator>Ong Yang Yang</dc:creator>
  <cp:lastModifiedBy>Leonard _Bored</cp:lastModifiedBy>
  <cp:revision>7</cp:revision>
  <dcterms:modified xsi:type="dcterms:W3CDTF">2021-07-12T01:19:10Z</dcterms:modified>
</cp:coreProperties>
</file>