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6"/>
  </p:notesMasterIdLst>
  <p:handoutMasterIdLst>
    <p:handoutMasterId r:id="rId47"/>
  </p:handoutMasterIdLst>
  <p:sldIdLst>
    <p:sldId id="358" r:id="rId2"/>
    <p:sldId id="257" r:id="rId3"/>
    <p:sldId id="310" r:id="rId4"/>
    <p:sldId id="311" r:id="rId5"/>
    <p:sldId id="312" r:id="rId6"/>
    <p:sldId id="323" r:id="rId7"/>
    <p:sldId id="313" r:id="rId8"/>
    <p:sldId id="314" r:id="rId9"/>
    <p:sldId id="315" r:id="rId10"/>
    <p:sldId id="316" r:id="rId11"/>
    <p:sldId id="317" r:id="rId12"/>
    <p:sldId id="318" r:id="rId13"/>
    <p:sldId id="320" r:id="rId14"/>
    <p:sldId id="319" r:id="rId15"/>
    <p:sldId id="321" r:id="rId16"/>
    <p:sldId id="322" r:id="rId17"/>
    <p:sldId id="324" r:id="rId18"/>
    <p:sldId id="325" r:id="rId19"/>
    <p:sldId id="326" r:id="rId20"/>
    <p:sldId id="327" r:id="rId21"/>
    <p:sldId id="328"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9" r:id="rId39"/>
    <p:sldId id="360" r:id="rId40"/>
    <p:sldId id="361" r:id="rId41"/>
    <p:sldId id="362" r:id="rId42"/>
    <p:sldId id="307" r:id="rId43"/>
    <p:sldId id="308" r:id="rId44"/>
    <p:sldId id="309" r:id="rId45"/>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17" autoAdjust="0"/>
    <p:restoredTop sz="96279" autoAdjust="0"/>
  </p:normalViewPr>
  <p:slideViewPr>
    <p:cSldViewPr>
      <p:cViewPr varScale="1">
        <p:scale>
          <a:sx n="86" d="100"/>
          <a:sy n="86" d="100"/>
        </p:scale>
        <p:origin x="1219" y="58"/>
      </p:cViewPr>
      <p:guideLst>
        <p:guide orient="horz" pos="2160"/>
        <p:guide pos="2880"/>
      </p:guideLst>
    </p:cSldViewPr>
  </p:slideViewPr>
  <p:outlineViewPr>
    <p:cViewPr>
      <p:scale>
        <a:sx n="33" d="100"/>
        <a:sy n="33" d="100"/>
      </p:scale>
      <p:origin x="0" y="-4215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12/4/2021</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12/4/2021</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44847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366694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396900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9544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4024482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t>Virtualization</a:t>
            </a:r>
          </a:p>
          <a:p>
            <a:pPr marL="171450" indent="-171450">
              <a:buFont typeface="Arial" panose="020B0604020202020204" pitchFamily="34" charset="0"/>
              <a:buChar char="•"/>
              <a:defRPr/>
            </a:pPr>
            <a:endParaRPr lang="en-US" altLang="en-US" dirty="0"/>
          </a:p>
          <a:p>
            <a:pPr marL="171450" indent="-171450">
              <a:buFont typeface="Arial" panose="020B0604020202020204" pitchFamily="34" charset="0"/>
              <a:buChar char="•"/>
              <a:defRPr/>
            </a:pPr>
            <a:r>
              <a:rPr lang="en-US" altLang="en-US" dirty="0"/>
              <a:t>Virtualization</a:t>
            </a:r>
          </a:p>
          <a:p>
            <a:pPr marL="628650" lvl="1" indent="-171450">
              <a:buFont typeface="Arial" panose="020B0604020202020204" pitchFamily="34" charset="0"/>
              <a:buChar char="•"/>
              <a:defRPr/>
            </a:pPr>
            <a:r>
              <a:rPr lang="en-US" altLang="en-US" dirty="0"/>
              <a:t>A means of managing and presenting computer resources without regard to physical layout or location</a:t>
            </a:r>
          </a:p>
          <a:p>
            <a:pPr marL="171450" indent="-171450">
              <a:buFont typeface="Arial" panose="020B0604020202020204" pitchFamily="34" charset="0"/>
              <a:buChar char="•"/>
              <a:defRPr/>
            </a:pPr>
            <a:r>
              <a:rPr lang="en-US" altLang="en-US" dirty="0"/>
              <a:t>Host virtualization</a:t>
            </a:r>
          </a:p>
          <a:p>
            <a:pPr marL="628650" lvl="1" indent="-171450">
              <a:buFont typeface="Arial" panose="020B0604020202020204" pitchFamily="34" charset="0"/>
              <a:buChar char="•"/>
              <a:defRPr/>
            </a:pPr>
            <a:r>
              <a:rPr lang="en-US" altLang="en-US" dirty="0"/>
              <a:t>An entire operating system environment is simulated</a:t>
            </a:r>
          </a:p>
          <a:p>
            <a:pPr marL="628650" lvl="1" indent="-171450">
              <a:buFont typeface="Arial" panose="020B0604020202020204" pitchFamily="34" charset="0"/>
              <a:buChar char="•"/>
              <a:defRPr/>
            </a:pPr>
            <a:r>
              <a:rPr lang="en-US" altLang="en-US" dirty="0"/>
              <a:t>Virtual machine - a simulated software-based emulation of a computer</a:t>
            </a:r>
          </a:p>
          <a:p>
            <a:pPr marL="628650" lvl="1" indent="-171450">
              <a:buFont typeface="Arial" panose="020B0604020202020204" pitchFamily="34" charset="0"/>
              <a:buChar char="•"/>
              <a:defRPr/>
            </a:pPr>
            <a:r>
              <a:rPr lang="en-US" altLang="en-US" dirty="0"/>
              <a:t>The host system runs a hypervisor that manages the virtual operating systems and supports one or more guest systems</a:t>
            </a:r>
          </a:p>
          <a:p>
            <a:pPr>
              <a:defRPr/>
            </a:pPr>
            <a:endParaRPr lang="en-US" altLang="en-US" dirty="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49D908-E912-4AAF-A32C-700018B64F3D}" type="slidenum">
              <a:rPr lang="en-US" altLang="en-US"/>
              <a:pPr>
                <a:spcBef>
                  <a:spcPct val="0"/>
                </a:spcBef>
              </a:pPr>
              <a:t>38</a:t>
            </a:fld>
            <a:endParaRPr lang="en-US" altLang="en-US"/>
          </a:p>
        </p:txBody>
      </p:sp>
    </p:spTree>
    <p:extLst>
      <p:ext uri="{BB962C8B-B14F-4D97-AF65-F5344CB8AC3E}">
        <p14:creationId xmlns:p14="http://schemas.microsoft.com/office/powerpoint/2010/main" val="148372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t>Virtualization</a:t>
            </a:r>
          </a:p>
          <a:p>
            <a:pPr marL="171450" indent="-171450">
              <a:buFont typeface="Arial" panose="020B0604020202020204" pitchFamily="34" charset="0"/>
              <a:buChar char="•"/>
              <a:defRPr/>
            </a:pPr>
            <a:endParaRPr lang="en-US" altLang="en-US" dirty="0"/>
          </a:p>
          <a:p>
            <a:pPr marL="171450" indent="-171450">
              <a:buFont typeface="Arial" panose="020B0604020202020204" pitchFamily="34" charset="0"/>
              <a:buChar char="•"/>
              <a:defRPr/>
            </a:pPr>
            <a:r>
              <a:rPr lang="en-US" altLang="en-US" dirty="0"/>
              <a:t>Virtualization advantages</a:t>
            </a:r>
          </a:p>
          <a:p>
            <a:pPr marL="628650" lvl="1" indent="-171450">
              <a:buFont typeface="Arial" panose="020B0604020202020204" pitchFamily="34" charset="0"/>
              <a:buChar char="•"/>
              <a:defRPr/>
            </a:pPr>
            <a:r>
              <a:rPr lang="en-US" altLang="en-US" dirty="0"/>
              <a:t>New virtual server machines can be made available (host availability) and resources can easily be expanded or contracted as needed (host elasticity)</a:t>
            </a:r>
          </a:p>
          <a:p>
            <a:pPr marL="628650" lvl="1" indent="-171450">
              <a:buFont typeface="Arial" panose="020B0604020202020204" pitchFamily="34" charset="0"/>
              <a:buChar char="•"/>
              <a:defRPr/>
            </a:pPr>
            <a:r>
              <a:rPr lang="en-US" altLang="en-US" dirty="0"/>
              <a:t>Can reduce costs</a:t>
            </a:r>
          </a:p>
          <a:p>
            <a:pPr marL="1085850" lvl="2" indent="-171450">
              <a:buFont typeface="Arial" panose="020B0604020202020204" pitchFamily="34" charset="0"/>
              <a:buChar char="•"/>
              <a:defRPr/>
            </a:pPr>
            <a:r>
              <a:rPr lang="en-US" altLang="en-US" dirty="0"/>
              <a:t>Fewer physical computers must be purchased and maintained</a:t>
            </a:r>
          </a:p>
          <a:p>
            <a:pPr marL="628650" lvl="1" indent="-171450">
              <a:buFont typeface="Arial" panose="020B0604020202020204" pitchFamily="34" charset="0"/>
              <a:buChar char="•"/>
              <a:defRPr/>
            </a:pPr>
            <a:r>
              <a:rPr lang="en-US" altLang="en-US" dirty="0"/>
              <a:t>Can provided uninterrupted server access to users</a:t>
            </a:r>
          </a:p>
          <a:p>
            <a:pPr marL="1085850" lvl="2" indent="-171450">
              <a:buFont typeface="Arial" panose="020B0604020202020204" pitchFamily="34" charset="0"/>
              <a:buChar char="•"/>
              <a:defRPr/>
            </a:pPr>
            <a:r>
              <a:rPr lang="en-US" altLang="en-US" dirty="0"/>
              <a:t>Supports </a:t>
            </a:r>
            <a:r>
              <a:rPr lang="en-US" altLang="en-US" i="1" dirty="0"/>
              <a:t>live migration </a:t>
            </a:r>
            <a:r>
              <a:rPr lang="en-US" altLang="en-US" dirty="0"/>
              <a:t>which allows a virtual machine to be moved to a different physical computer with no impact to users</a:t>
            </a:r>
          </a:p>
          <a:p>
            <a:pPr>
              <a:defRPr/>
            </a:pPr>
            <a:endParaRPr lang="en-US" altLang="en-US" dirty="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578A869-C63D-4268-8424-EAD290ADCBF5}" type="slidenum">
              <a:rPr lang="en-US" altLang="en-US"/>
              <a:pPr>
                <a:spcBef>
                  <a:spcPct val="0"/>
                </a:spcBef>
              </a:pPr>
              <a:t>39</a:t>
            </a:fld>
            <a:endParaRPr lang="en-US" altLang="en-US"/>
          </a:p>
        </p:txBody>
      </p:sp>
    </p:spTree>
    <p:extLst>
      <p:ext uri="{BB962C8B-B14F-4D97-AF65-F5344CB8AC3E}">
        <p14:creationId xmlns:p14="http://schemas.microsoft.com/office/powerpoint/2010/main" val="166792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t>Virtualization</a:t>
            </a:r>
          </a:p>
          <a:p>
            <a:pPr marL="171450" indent="-171450">
              <a:buFont typeface="Arial" panose="020B0604020202020204" pitchFamily="34" charset="0"/>
              <a:buChar char="•"/>
              <a:defRPr/>
            </a:pPr>
            <a:endParaRPr lang="en-US" altLang="en-US" dirty="0"/>
          </a:p>
          <a:p>
            <a:pPr marL="171450" indent="-171450">
              <a:buFont typeface="Arial" panose="020B0604020202020204" pitchFamily="34" charset="0"/>
              <a:buChar char="•"/>
              <a:defRPr/>
            </a:pPr>
            <a:r>
              <a:rPr lang="en-US" altLang="en-US" dirty="0"/>
              <a:t>Virtualization advantages (cont’d.)</a:t>
            </a:r>
          </a:p>
          <a:p>
            <a:pPr marL="628650" lvl="1" indent="-171450">
              <a:buFont typeface="Arial" panose="020B0604020202020204" pitchFamily="34" charset="0"/>
              <a:buChar char="•"/>
              <a:defRPr/>
            </a:pPr>
            <a:r>
              <a:rPr lang="en-US" altLang="en-US" dirty="0"/>
              <a:t>Test latest patches by downloading on a virtual machine before installing on production computers</a:t>
            </a:r>
          </a:p>
          <a:p>
            <a:pPr marL="628650" lvl="1" indent="-171450">
              <a:buFont typeface="Arial" panose="020B0604020202020204" pitchFamily="34" charset="0"/>
              <a:buChar char="•"/>
              <a:defRPr/>
            </a:pPr>
            <a:r>
              <a:rPr lang="en-US" altLang="en-US" dirty="0"/>
              <a:t>A snapshot of a particular state of a virtual machine can be saved for later use</a:t>
            </a:r>
          </a:p>
          <a:p>
            <a:pPr marL="628650" lvl="1" indent="-171450">
              <a:buFont typeface="Arial" panose="020B0604020202020204" pitchFamily="34" charset="0"/>
              <a:buChar char="•"/>
              <a:defRPr/>
            </a:pPr>
            <a:r>
              <a:rPr lang="en-US" altLang="en-US" dirty="0"/>
              <a:t>Testing the existing security configuration (</a:t>
            </a:r>
            <a:r>
              <a:rPr lang="en-US" altLang="en-US" b="1" dirty="0"/>
              <a:t>security control testing</a:t>
            </a:r>
            <a:r>
              <a:rPr lang="en-US" altLang="en-US" dirty="0"/>
              <a:t>) can be performed using a simulated network environment</a:t>
            </a:r>
          </a:p>
          <a:p>
            <a:pPr marL="628650" lvl="1" indent="-171450">
              <a:buFont typeface="Arial" panose="020B0604020202020204" pitchFamily="34" charset="0"/>
              <a:buChar char="•"/>
              <a:defRPr/>
            </a:pPr>
            <a:r>
              <a:rPr lang="en-US" altLang="en-US" dirty="0"/>
              <a:t>A suspicious program can be loaded into an isolated virtual machine and executed (</a:t>
            </a:r>
            <a:r>
              <a:rPr lang="en-US" altLang="en-US" b="1" dirty="0"/>
              <a:t>sandboxing</a:t>
            </a:r>
            <a:r>
              <a:rPr lang="en-US" altLang="en-US" dirty="0"/>
              <a:t>)</a:t>
            </a:r>
          </a:p>
          <a:p>
            <a:pPr marL="1085850" lvl="2" indent="-171450">
              <a:buFont typeface="Arial" panose="020B0604020202020204" pitchFamily="34" charset="0"/>
              <a:buChar char="•"/>
              <a:defRPr/>
            </a:pPr>
            <a:r>
              <a:rPr lang="en-US" altLang="en-US" dirty="0"/>
              <a:t>If malware, only the virtual machine will be impacted</a:t>
            </a:r>
          </a:p>
          <a:p>
            <a:pPr>
              <a:defRPr/>
            </a:pPr>
            <a:endParaRPr lang="en-US" altLang="en-US" dirty="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96C7DE-BB95-432A-8E7A-ED666F40C9A1}" type="slidenum">
              <a:rPr lang="en-US" altLang="en-US"/>
              <a:pPr>
                <a:spcBef>
                  <a:spcPct val="0"/>
                </a:spcBef>
              </a:pPr>
              <a:t>40</a:t>
            </a:fld>
            <a:endParaRPr lang="en-US" altLang="en-US"/>
          </a:p>
        </p:txBody>
      </p:sp>
    </p:spTree>
    <p:extLst>
      <p:ext uri="{BB962C8B-B14F-4D97-AF65-F5344CB8AC3E}">
        <p14:creationId xmlns:p14="http://schemas.microsoft.com/office/powerpoint/2010/main" val="1071179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t>Virtualization</a:t>
            </a:r>
          </a:p>
          <a:p>
            <a:pPr>
              <a:defRPr/>
            </a:pPr>
            <a:endParaRPr lang="en-US" altLang="en-US" dirty="0"/>
          </a:p>
          <a:p>
            <a:pPr marL="171450" indent="-171450">
              <a:buFont typeface="Arial" panose="020B0604020202020204" pitchFamily="34" charset="0"/>
              <a:buChar char="•"/>
              <a:defRPr/>
            </a:pPr>
            <a:r>
              <a:rPr lang="en-US" altLang="en-US" dirty="0"/>
              <a:t>Security for virtualized environments:</a:t>
            </a:r>
          </a:p>
          <a:p>
            <a:pPr marL="628650" lvl="1" indent="-171450">
              <a:buFont typeface="Arial" panose="020B0604020202020204" pitchFamily="34" charset="0"/>
              <a:buChar char="•"/>
              <a:defRPr/>
            </a:pPr>
            <a:r>
              <a:rPr lang="en-US" altLang="en-US" dirty="0"/>
              <a:t>A guest OS that has remained dormant may not contain the latest patches and security updates</a:t>
            </a:r>
          </a:p>
          <a:p>
            <a:pPr marL="628650" lvl="1" indent="-171450">
              <a:buFont typeface="Arial" panose="020B0604020202020204" pitchFamily="34" charset="0"/>
              <a:buChar char="•"/>
              <a:defRPr/>
            </a:pPr>
            <a:r>
              <a:rPr lang="en-US" altLang="en-US" dirty="0"/>
              <a:t>Not all hypervisors have the necessary security controls to keep out attackers</a:t>
            </a:r>
          </a:p>
          <a:p>
            <a:pPr marL="628650" lvl="1" indent="-171450">
              <a:buFont typeface="Arial" panose="020B0604020202020204" pitchFamily="34" charset="0"/>
              <a:buChar char="•"/>
              <a:defRPr/>
            </a:pPr>
            <a:r>
              <a:rPr lang="en-US" altLang="en-US" dirty="0"/>
              <a:t>Existing security tools were designed for single physical servers and do not always adapt well to multiple virtual machines</a:t>
            </a:r>
          </a:p>
          <a:p>
            <a:pPr marL="628650" lvl="1" indent="-171450">
              <a:buFont typeface="Arial" panose="020B0604020202020204" pitchFamily="34" charset="0"/>
              <a:buChar char="•"/>
              <a:defRPr/>
            </a:pPr>
            <a:r>
              <a:rPr lang="en-US" altLang="en-US" dirty="0"/>
              <a:t>Virtual machines must be protected from outside network and other virtual machines on the same computer</a:t>
            </a:r>
          </a:p>
          <a:p>
            <a:pPr>
              <a:defRPr/>
            </a:pPr>
            <a:endParaRPr lang="en-US" altLang="en-US" dirty="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694B47-DB9B-4078-8DBE-B2D5A56FAF35}" type="slidenum">
              <a:rPr lang="en-US" altLang="en-US"/>
              <a:pPr>
                <a:spcBef>
                  <a:spcPct val="0"/>
                </a:spcBef>
              </a:pPr>
              <a:t>41</a:t>
            </a:fld>
            <a:endParaRPr lang="en-US" altLang="en-US"/>
          </a:p>
        </p:txBody>
      </p:sp>
    </p:spTree>
    <p:extLst>
      <p:ext uri="{BB962C8B-B14F-4D97-AF65-F5344CB8AC3E}">
        <p14:creationId xmlns:p14="http://schemas.microsoft.com/office/powerpoint/2010/main" val="24253745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stretch>
            <a:fillRect/>
          </a:stretch>
        </p:blipFill>
        <p:spPr>
          <a:xfrm>
            <a:off x="118720" y="6248400"/>
            <a:ext cx="1400289" cy="430858"/>
          </a:xfrm>
          <a:prstGeom prst="rect">
            <a:avLst/>
          </a:prstGeom>
        </p:spPr>
      </p:pic>
      <p:pic>
        <p:nvPicPr>
          <p:cNvPr id="18" name="Picture 1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ISEC Lecture 3</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System Security</a:t>
            </a:r>
          </a:p>
        </p:txBody>
      </p:sp>
      <p:sp>
        <p:nvSpPr>
          <p:cNvPr id="3" name="Subtitle 2"/>
          <p:cNvSpPr>
            <a:spLocks noGrp="1"/>
          </p:cNvSpPr>
          <p:nvPr>
            <p:ph type="subTitle" idx="1"/>
          </p:nvPr>
        </p:nvSpPr>
        <p:spPr>
          <a:xfrm>
            <a:off x="698500" y="3352800"/>
            <a:ext cx="7747000" cy="797141"/>
          </a:xfrm>
        </p:spPr>
        <p:txBody>
          <a:bodyPr/>
          <a:lstStyle/>
          <a:p>
            <a:endParaRPr lang="en-US" sz="2200"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Ref: Textbook Chap 9 – Client and Application Security</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02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Securing the Operating System Software </a:t>
            </a:r>
          </a:p>
        </p:txBody>
      </p:sp>
      <p:graphicFrame>
        <p:nvGraphicFramePr>
          <p:cNvPr id="5" name="Table 4"/>
          <p:cNvGraphicFramePr>
            <a:graphicFrameLocks noGrp="1"/>
          </p:cNvGraphicFramePr>
          <p:nvPr>
            <p:extLst>
              <p:ext uri="{D42A27DB-BD31-4B8C-83A1-F6EECF244321}">
                <p14:modId xmlns:p14="http://schemas.microsoft.com/office/powerpoint/2010/main" val="3646291354"/>
              </p:ext>
            </p:extLst>
          </p:nvPr>
        </p:nvGraphicFramePr>
        <p:xfrm>
          <a:off x="1295400" y="1524000"/>
          <a:ext cx="7493000" cy="430944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284096">
                <a:tc>
                  <a:txBody>
                    <a:bodyPr/>
                    <a:lstStyle/>
                    <a:p>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r>
                        <a:rPr lang="en-US" sz="1400" dirty="0">
                          <a:solidFill>
                            <a:schemeClr val="tx1"/>
                          </a:solidFill>
                          <a:latin typeface="Arial" panose="020B0604020202020204" pitchFamily="34" charset="0"/>
                          <a:cs typeface="Arial" panose="020B0604020202020204" pitchFamily="34" charset="0"/>
                        </a:rPr>
                        <a: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60409">
                <a:tc>
                  <a:txBody>
                    <a:bodyPr/>
                    <a:lstStyle/>
                    <a:p>
                      <a:r>
                        <a:rPr lang="en-US" sz="1400" dirty="0">
                          <a:solidFill>
                            <a:schemeClr val="tx1"/>
                          </a:solidFill>
                          <a:latin typeface="Arial" panose="020B0604020202020204" pitchFamily="34" charset="0"/>
                          <a:cs typeface="Arial" panose="020B0604020202020204" pitchFamily="34" charset="0"/>
                        </a:rPr>
                        <a:t>Network</a:t>
                      </a:r>
                      <a:r>
                        <a:rPr lang="en-US" sz="1400" baseline="0" dirty="0">
                          <a:solidFill>
                            <a:schemeClr val="tx1"/>
                          </a:solidFill>
                          <a:latin typeface="Arial" panose="020B0604020202020204" pitchFamily="34" charset="0"/>
                          <a:cs typeface="Arial" panose="020B0604020202020204" pitchFamily="34" charset="0"/>
                        </a:rPr>
                        <a:t> 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Software that runs on a network device like a firewall,</a:t>
                      </a:r>
                      <a:r>
                        <a:rPr lang="en-US" sz="1400" baseline="0" dirty="0">
                          <a:solidFill>
                            <a:schemeClr val="tx1"/>
                          </a:solidFill>
                          <a:latin typeface="Arial" panose="020B0604020202020204" pitchFamily="34" charset="0"/>
                          <a:cs typeface="Arial" panose="020B0604020202020204" pitchFamily="34" charset="0"/>
                        </a:rPr>
                        <a:t> router, or switch</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Cisco</a:t>
                      </a:r>
                      <a:r>
                        <a:rPr lang="en-US" sz="1400" baseline="0" dirty="0">
                          <a:solidFill>
                            <a:schemeClr val="tx1"/>
                          </a:solidFill>
                          <a:latin typeface="Arial" panose="020B0604020202020204" pitchFamily="34" charset="0"/>
                          <a:cs typeface="Arial" panose="020B0604020202020204" pitchFamily="34" charset="0"/>
                        </a:rPr>
                        <a:t> Internetwork 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 (I</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 Juniper JUN</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OS, MikroTik Router</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60409">
                <a:tc>
                  <a:txBody>
                    <a:bodyPr/>
                    <a:lstStyle/>
                    <a:p>
                      <a:r>
                        <a:rPr lang="en-US" sz="1400" dirty="0">
                          <a:solidFill>
                            <a:schemeClr val="tx1"/>
                          </a:solidFill>
                          <a:latin typeface="Arial" panose="020B0604020202020204" pitchFamily="34" charset="0"/>
                          <a:cs typeface="Arial" panose="020B0604020202020204" pitchFamily="34" charset="0"/>
                        </a:rPr>
                        <a:t>Server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r>
                        <a:rPr lang="en-US" sz="1400" dirty="0">
                          <a:solidFill>
                            <a:schemeClr val="tx1"/>
                          </a:solidFill>
                          <a:latin typeface="Arial" panose="020B0604020202020204" pitchFamily="34" charset="0"/>
                          <a:cs typeface="Arial" panose="020B06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 software that runs on a network server to provide resources to network users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Microsoft</a:t>
                      </a:r>
                      <a:r>
                        <a:rPr lang="en-US" sz="1400" baseline="0" dirty="0">
                          <a:solidFill>
                            <a:schemeClr val="tx1"/>
                          </a:solidFill>
                          <a:latin typeface="Arial" panose="020B0604020202020204" pitchFamily="34" charset="0"/>
                          <a:cs typeface="Arial" panose="020B0604020202020204" pitchFamily="34" charset="0"/>
                        </a:rPr>
                        <a:t> Windows Server, Apple mac</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 Server, Red Hat Linux</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96956">
                <a:tc>
                  <a:txBody>
                    <a:bodyPr/>
                    <a:lstStyle/>
                    <a:p>
                      <a:r>
                        <a:rPr lang="en-US" sz="1400" dirty="0">
                          <a:solidFill>
                            <a:schemeClr val="tx1"/>
                          </a:solidFill>
                          <a:latin typeface="Arial" panose="020B0604020202020204" pitchFamily="34" charset="0"/>
                          <a:cs typeface="Arial" panose="020B0604020202020204" pitchFamily="34" charset="0"/>
                        </a:rPr>
                        <a:t>Workstation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Software that manages hardware and software</a:t>
                      </a:r>
                      <a:r>
                        <a:rPr lang="en-US" sz="1400" baseline="0" dirty="0">
                          <a:solidFill>
                            <a:schemeClr val="tx1"/>
                          </a:solidFill>
                          <a:latin typeface="Arial" panose="020B0604020202020204" pitchFamily="34" charset="0"/>
                          <a:cs typeface="Arial" panose="020B0604020202020204" pitchFamily="34" charset="0"/>
                        </a:rPr>
                        <a:t> on a client computer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Microsoft Windows,</a:t>
                      </a:r>
                      <a:r>
                        <a:rPr lang="en-US" sz="1400" baseline="0" dirty="0">
                          <a:solidFill>
                            <a:schemeClr val="tx1"/>
                          </a:solidFill>
                          <a:latin typeface="Arial" panose="020B0604020202020204" pitchFamily="34" charset="0"/>
                          <a:cs typeface="Arial" panose="020B0604020202020204" pitchFamily="34" charset="0"/>
                        </a:rPr>
                        <a:t> Apple mac</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OS, Ubuntu Linux</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723861">
                <a:tc>
                  <a:txBody>
                    <a:bodyPr/>
                    <a:lstStyle/>
                    <a:p>
                      <a:r>
                        <a:rPr lang="en-US" sz="1400" dirty="0">
                          <a:solidFill>
                            <a:schemeClr val="tx1"/>
                          </a:solidFill>
                          <a:latin typeface="Arial" panose="020B0604020202020204" pitchFamily="34" charset="0"/>
                          <a:cs typeface="Arial" panose="020B0604020202020204" pitchFamily="34" charset="0"/>
                        </a:rPr>
                        <a:t>Appliance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r>
                        <a:rPr lang="en-US" sz="1400" dirty="0">
                          <a:solidFill>
                            <a:schemeClr val="tx1"/>
                          </a:solidFill>
                          <a:latin typeface="Arial" panose="020B0604020202020204" pitchFamily="34" charset="0"/>
                          <a:cs typeface="Arial" panose="020B0604020202020204" pitchFamily="34" charset="0"/>
                        </a:rPr>
                        <a:t> in firmware that is designed to manage a specific device like a digital video recorder</a:t>
                      </a:r>
                      <a:r>
                        <a:rPr lang="en-US" sz="1400" baseline="0" dirty="0">
                          <a:solidFill>
                            <a:schemeClr val="tx1"/>
                          </a:solidFill>
                          <a:latin typeface="Arial" panose="020B0604020202020204" pitchFamily="34" charset="0"/>
                          <a:cs typeface="Arial" panose="020B0604020202020204" pitchFamily="34" charset="0"/>
                        </a:rPr>
                        <a:t> or video game console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Linpus Linux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723861">
                <a:tc>
                  <a:txBody>
                    <a:bodyPr/>
                    <a:lstStyle/>
                    <a:p>
                      <a:r>
                        <a:rPr lang="en-US" sz="1400" dirty="0">
                          <a:solidFill>
                            <a:schemeClr val="tx1"/>
                          </a:solidFill>
                          <a:latin typeface="Arial" panose="020B0604020202020204" pitchFamily="34" charset="0"/>
                          <a:cs typeface="Arial" panose="020B0604020202020204" pitchFamily="34" charset="0"/>
                        </a:rPr>
                        <a:t>Kiosk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System and user interface</a:t>
                      </a:r>
                      <a:r>
                        <a:rPr lang="en-US" sz="1400" baseline="0" dirty="0">
                          <a:solidFill>
                            <a:schemeClr val="tx1"/>
                          </a:solidFill>
                          <a:latin typeface="Arial" panose="020B0604020202020204" pitchFamily="34" charset="0"/>
                          <a:cs typeface="Arial" panose="020B0604020202020204" pitchFamily="34" charset="0"/>
                        </a:rPr>
                        <a:t> software for an interactive kiosk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Microsoft</a:t>
                      </a:r>
                      <a:r>
                        <a:rPr lang="en-US" sz="1400" baseline="0" dirty="0">
                          <a:solidFill>
                            <a:schemeClr val="tx1"/>
                          </a:solidFill>
                          <a:latin typeface="Arial" panose="020B0604020202020204" pitchFamily="34" charset="0"/>
                          <a:cs typeface="Arial" panose="020B0604020202020204" pitchFamily="34" charset="0"/>
                        </a:rPr>
                        <a:t> Windows, Google Chrome 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 Apple i</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 Instant WebKiosk, KioWare (Android)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60409">
                <a:tc>
                  <a:txBody>
                    <a:bodyPr/>
                    <a:lstStyle/>
                    <a:p>
                      <a:r>
                        <a:rPr lang="en-US" sz="1400" dirty="0">
                          <a:solidFill>
                            <a:schemeClr val="tx1"/>
                          </a:solidFill>
                          <a:latin typeface="Arial" panose="020B0604020202020204" pitchFamily="34" charset="0"/>
                          <a:cs typeface="Arial" panose="020B0604020202020204" pitchFamily="34" charset="0"/>
                        </a:rPr>
                        <a:t>Mobile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a:t>
                      </a:r>
                      <a:r>
                        <a:rPr lang="en-US" sz="1400" dirty="0">
                          <a:solidFill>
                            <a:schemeClr val="tx1"/>
                          </a:solidFill>
                          <a:latin typeface="Arial" panose="020B0604020202020204" pitchFamily="34" charset="0"/>
                          <a:cs typeface="Arial" panose="020B0604020202020204" pitchFamily="34" charset="0"/>
                        </a:rPr>
                        <a:t> for mobile phones</a:t>
                      </a:r>
                      <a:r>
                        <a:rPr lang="en-US" sz="1400" baseline="0" dirty="0">
                          <a:solidFill>
                            <a:schemeClr val="tx1"/>
                          </a:solidFill>
                          <a:latin typeface="Arial" panose="020B0604020202020204" pitchFamily="34" charset="0"/>
                          <a:cs typeface="Arial" panose="020B0604020202020204" pitchFamily="34" charset="0"/>
                        </a:rPr>
                        <a:t>, smartphones, tablets, and other handheld devices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Google Android,</a:t>
                      </a:r>
                      <a:r>
                        <a:rPr lang="en-US" sz="1400" baseline="0" dirty="0">
                          <a:solidFill>
                            <a:schemeClr val="tx1"/>
                          </a:solidFill>
                          <a:latin typeface="Arial" panose="020B0604020202020204" pitchFamily="34" charset="0"/>
                          <a:cs typeface="Arial" panose="020B0604020202020204" pitchFamily="34" charset="0"/>
                        </a:rPr>
                        <a:t> Apple i</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O</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S, Microsoft Windows Mobile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302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O</a:t>
            </a:r>
            <a:r>
              <a:rPr lang="en-US" sz="100" b="1" dirty="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S Security Configuration</a:t>
            </a:r>
          </a:p>
        </p:txBody>
      </p:sp>
      <p:sp>
        <p:nvSpPr>
          <p:cNvPr id="3" name="Content Placeholder 2"/>
          <p:cNvSpPr>
            <a:spLocks noGrp="1"/>
          </p:cNvSpPr>
          <p:nvPr>
            <p:ph idx="1"/>
          </p:nvPr>
        </p:nvSpPr>
        <p:spPr>
          <a:xfrm>
            <a:off x="365125" y="1538818"/>
            <a:ext cx="8245475" cy="384720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Typical O</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S security configuration should include:</a:t>
            </a:r>
          </a:p>
          <a:p>
            <a:pPr lvl="1">
              <a:lnSpc>
                <a:spcPct val="100000"/>
              </a:lnSpc>
            </a:pPr>
            <a:r>
              <a:rPr lang="en-US" sz="2000" dirty="0">
                <a:solidFill>
                  <a:schemeClr val="tx1"/>
                </a:solidFill>
                <a:latin typeface="Arial" panose="020B0604020202020204" pitchFamily="34" charset="0"/>
                <a:cs typeface="Arial" panose="020B0604020202020204" pitchFamily="34" charset="0"/>
              </a:rPr>
              <a:t>Disabling unnecessary ports and services</a:t>
            </a:r>
          </a:p>
          <a:p>
            <a:pPr lvl="1">
              <a:lnSpc>
                <a:spcPct val="100000"/>
              </a:lnSpc>
            </a:pPr>
            <a:r>
              <a:rPr lang="en-US" sz="2000" dirty="0">
                <a:solidFill>
                  <a:schemeClr val="tx1"/>
                </a:solidFill>
                <a:latin typeface="Arial" panose="020B0604020202020204" pitchFamily="34" charset="0"/>
                <a:cs typeface="Arial" panose="020B0604020202020204" pitchFamily="34" charset="0"/>
              </a:rPr>
              <a:t>Disabling default accounts/passwords</a:t>
            </a:r>
          </a:p>
          <a:p>
            <a:pPr lvl="1">
              <a:lnSpc>
                <a:spcPct val="100000"/>
              </a:lnSpc>
            </a:pPr>
            <a:r>
              <a:rPr lang="en-US" sz="2000" dirty="0">
                <a:solidFill>
                  <a:schemeClr val="tx1"/>
                </a:solidFill>
                <a:latin typeface="Arial" panose="020B0604020202020204" pitchFamily="34" charset="0"/>
                <a:cs typeface="Arial" panose="020B0604020202020204" pitchFamily="34" charset="0"/>
              </a:rPr>
              <a:t>Employing least functionality</a:t>
            </a:r>
          </a:p>
          <a:p>
            <a:pPr lvl="1">
              <a:lnSpc>
                <a:spcPct val="100000"/>
              </a:lnSpc>
            </a:pPr>
            <a:r>
              <a:rPr lang="en-US" sz="2000" dirty="0">
                <a:solidFill>
                  <a:schemeClr val="tx1"/>
                </a:solidFill>
                <a:latin typeface="Arial" panose="020B0604020202020204" pitchFamily="34" charset="0"/>
                <a:cs typeface="Arial" panose="020B0604020202020204" pitchFamily="34" charset="0"/>
              </a:rPr>
              <a:t>Application whitelisting/blacklisting</a:t>
            </a:r>
          </a:p>
          <a:p>
            <a:pPr>
              <a:lnSpc>
                <a:spcPct val="100000"/>
              </a:lnSpc>
            </a:pPr>
            <a:r>
              <a:rPr lang="en-US" dirty="0">
                <a:solidFill>
                  <a:schemeClr val="tx1"/>
                </a:solidFill>
                <a:latin typeface="Arial" panose="020B0604020202020204" pitchFamily="34" charset="0"/>
                <a:cs typeface="Arial" panose="020B0604020202020204" pitchFamily="34" charset="0"/>
              </a:rPr>
              <a:t>Instead of recreating the same security configuration on each computer</a:t>
            </a:r>
          </a:p>
          <a:p>
            <a:pPr lvl="1">
              <a:lnSpc>
                <a:spcPct val="100000"/>
              </a:lnSpc>
            </a:pPr>
            <a:r>
              <a:rPr lang="en-US" sz="2000" dirty="0">
                <a:solidFill>
                  <a:schemeClr val="tx1"/>
                </a:solidFill>
                <a:latin typeface="Arial" panose="020B0604020202020204" pitchFamily="34" charset="0"/>
                <a:cs typeface="Arial" panose="020B0604020202020204" pitchFamily="34" charset="0"/>
              </a:rPr>
              <a:t>Tools can be used to automate the process</a:t>
            </a:r>
          </a:p>
          <a:p>
            <a:pPr>
              <a:lnSpc>
                <a:spcPct val="100000"/>
              </a:lnSpc>
            </a:pPr>
            <a:r>
              <a:rPr lang="en-US" dirty="0">
                <a:solidFill>
                  <a:schemeClr val="tx1"/>
                </a:solidFill>
                <a:latin typeface="Arial" panose="020B0604020202020204" pitchFamily="34" charset="0"/>
                <a:cs typeface="Arial" panose="020B0604020202020204" pitchFamily="34" charset="0"/>
              </a:rPr>
              <a:t>In Microsoft Windows</a:t>
            </a:r>
          </a:p>
          <a:p>
            <a:pPr lvl="1">
              <a:lnSpc>
                <a:spcPct val="100000"/>
              </a:lnSpc>
            </a:pPr>
            <a:r>
              <a:rPr lang="en-US" sz="2000" dirty="0">
                <a:solidFill>
                  <a:schemeClr val="tx1"/>
                </a:solidFill>
                <a:latin typeface="Arial" panose="020B0604020202020204" pitchFamily="34" charset="0"/>
                <a:cs typeface="Arial" panose="020B0604020202020204" pitchFamily="34" charset="0"/>
              </a:rPr>
              <a:t>A security template is a collection of security configuration settings that can be deployed to other devices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932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(1 of 5)</a:t>
            </a:r>
          </a:p>
        </p:txBody>
      </p:sp>
      <p:sp>
        <p:nvSpPr>
          <p:cNvPr id="3" name="Content Placeholder 2"/>
          <p:cNvSpPr>
            <a:spLocks noGrp="1"/>
          </p:cNvSpPr>
          <p:nvPr>
            <p:ph idx="1"/>
          </p:nvPr>
        </p:nvSpPr>
        <p:spPr>
          <a:xfrm>
            <a:off x="365125" y="1538818"/>
            <a:ext cx="8169275" cy="438581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Operating systems have increased in size and complexity</a:t>
            </a:r>
          </a:p>
          <a:p>
            <a:pPr>
              <a:lnSpc>
                <a:spcPct val="100000"/>
              </a:lnSpc>
            </a:pPr>
            <a:r>
              <a:rPr lang="en-US" altLang="en-US" dirty="0">
                <a:solidFill>
                  <a:schemeClr val="tx1"/>
                </a:solidFill>
                <a:latin typeface="Arial" panose="020B0604020202020204" pitchFamily="34" charset="0"/>
                <a:cs typeface="Arial" panose="020B0604020202020204" pitchFamily="34" charset="0"/>
              </a:rPr>
              <a:t>New attack tools have made secure functions vulnerable</a:t>
            </a:r>
          </a:p>
          <a:p>
            <a:pPr>
              <a:lnSpc>
                <a:spcPct val="100000"/>
              </a:lnSpc>
            </a:pPr>
            <a:r>
              <a:rPr lang="en-US" altLang="en-US" b="1" dirty="0">
                <a:solidFill>
                  <a:schemeClr val="tx1"/>
                </a:solidFill>
                <a:latin typeface="Arial" panose="020B0604020202020204" pitchFamily="34" charset="0"/>
                <a:cs typeface="Arial" panose="020B0604020202020204" pitchFamily="34" charset="0"/>
              </a:rPr>
              <a:t>Security patch </a:t>
            </a:r>
            <a:r>
              <a:rPr lang="en-US" altLang="en-US" dirty="0">
                <a:solidFill>
                  <a:schemeClr val="tx1"/>
                </a:solidFill>
                <a:latin typeface="Arial" panose="020B0604020202020204" pitchFamily="34" charset="0"/>
                <a:cs typeface="Arial" panose="020B0604020202020204" pitchFamily="34" charset="0"/>
              </a:rPr>
              <a:t>- software security update to repair discovered vulnerabilities</a:t>
            </a:r>
          </a:p>
          <a:p>
            <a:pPr>
              <a:lnSpc>
                <a:spcPct val="100000"/>
              </a:lnSpc>
            </a:pPr>
            <a:r>
              <a:rPr lang="en-US" altLang="en-US" b="1" dirty="0">
                <a:solidFill>
                  <a:schemeClr val="tx1"/>
                </a:solidFill>
                <a:latin typeface="Arial" panose="020B0604020202020204" pitchFamily="34" charset="0"/>
                <a:cs typeface="Arial" panose="020B0604020202020204" pitchFamily="34" charset="0"/>
              </a:rPr>
              <a:t>Feature update </a:t>
            </a:r>
            <a:r>
              <a:rPr lang="en-US" altLang="en-US" dirty="0">
                <a:solidFill>
                  <a:schemeClr val="tx1"/>
                </a:solidFill>
                <a:latin typeface="Arial" panose="020B0604020202020204" pitchFamily="34" charset="0"/>
                <a:cs typeface="Arial" panose="020B0604020202020204" pitchFamily="34" charset="0"/>
              </a:rPr>
              <a:t>– includes enhancements to the software to provide new or expanded functionality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Does not address security vulnerability</a:t>
            </a:r>
          </a:p>
          <a:p>
            <a:pPr>
              <a:lnSpc>
                <a:spcPct val="100000"/>
              </a:lnSpc>
            </a:pPr>
            <a:r>
              <a:rPr lang="en-US" altLang="en-US" b="1" dirty="0">
                <a:solidFill>
                  <a:schemeClr val="tx1"/>
                </a:solidFill>
                <a:latin typeface="Arial" panose="020B0604020202020204" pitchFamily="34" charset="0"/>
                <a:cs typeface="Arial" panose="020B0604020202020204" pitchFamily="34" charset="0"/>
              </a:rPr>
              <a:t>Service pack </a:t>
            </a:r>
            <a:r>
              <a:rPr lang="en-US" altLang="en-US" dirty="0">
                <a:solidFill>
                  <a:schemeClr val="tx1"/>
                </a:solidFill>
                <a:latin typeface="Arial" panose="020B0604020202020204" pitchFamily="34" charset="0"/>
                <a:cs typeface="Arial" panose="020B0604020202020204" pitchFamily="34" charset="0"/>
              </a:rPr>
              <a:t>- accumulates security updates and additional features</a:t>
            </a:r>
          </a:p>
          <a:p>
            <a:pPr>
              <a:lnSpc>
                <a:spcPct val="100000"/>
              </a:lnSpc>
            </a:pPr>
            <a:r>
              <a:rPr lang="en-US" altLang="en-US" dirty="0">
                <a:solidFill>
                  <a:schemeClr val="tx1"/>
                </a:solidFill>
                <a:latin typeface="Arial" panose="020B0604020202020204" pitchFamily="34" charset="0"/>
                <a:cs typeface="Arial" panose="020B0604020202020204" pitchFamily="34" charset="0"/>
              </a:rPr>
              <a:t>Patch management tools: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Tools for patch distribution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Patch reception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209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(2 of 5)</a:t>
            </a:r>
          </a:p>
        </p:txBody>
      </p:sp>
      <p:sp>
        <p:nvSpPr>
          <p:cNvPr id="3" name="Content Placeholder 2"/>
          <p:cNvSpPr>
            <a:spLocks noGrp="1"/>
          </p:cNvSpPr>
          <p:nvPr>
            <p:ph idx="1"/>
          </p:nvPr>
        </p:nvSpPr>
        <p:spPr>
          <a:xfrm>
            <a:off x="365125" y="1538818"/>
            <a:ext cx="8169275" cy="4219617"/>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Patch Distribution</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Patches can sometimes create new problems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Vendor should thoroughly test before deploying</a:t>
            </a:r>
          </a:p>
          <a:p>
            <a:pPr lvl="1">
              <a:lnSpc>
                <a:spcPct val="100000"/>
              </a:lnSpc>
            </a:pPr>
            <a:r>
              <a:rPr lang="en-US" altLang="en-US" b="1" dirty="0">
                <a:solidFill>
                  <a:schemeClr val="tx1"/>
                </a:solidFill>
                <a:latin typeface="Arial" panose="020B0604020202020204" pitchFamily="34" charset="0"/>
                <a:cs typeface="Arial" panose="020B0604020202020204" pitchFamily="34" charset="0"/>
              </a:rPr>
              <a:t>Automated patch update service</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Manage patches locally rather than rely on vendor’s online update service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Advantages of automated patch update service</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Downloading patches from a local server can save bandwidth and time</a:t>
            </a:r>
          </a:p>
          <a:p>
            <a:pPr marL="457200" lvl="2" indent="0">
              <a:lnSpc>
                <a:spcPct val="100000"/>
              </a:lnSpc>
              <a:buNone/>
            </a:pPr>
            <a:endParaRPr lang="en-US" altLang="en-US" sz="1800" dirty="0">
              <a:solidFill>
                <a:schemeClr val="tx1"/>
              </a:solidFill>
              <a:latin typeface="Arial" panose="020B0604020202020204" pitchFamily="34" charset="0"/>
              <a:cs typeface="Arial" panose="020B0604020202020204" pitchFamily="34" charset="0"/>
            </a:endParaRP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Administrators can approve or decline updates, force updates to install by specific date, and obtain reports on what updates each computer needs</a:t>
            </a:r>
          </a:p>
          <a:p>
            <a:pPr marL="457200" lvl="2" indent="0">
              <a:lnSpc>
                <a:spcPct val="100000"/>
              </a:lnSpc>
              <a:buNone/>
            </a:pPr>
            <a:endParaRPr lang="en-US" altLang="en-US" sz="1800" dirty="0">
              <a:solidFill>
                <a:schemeClr val="tx1"/>
              </a:solidFill>
              <a:latin typeface="Arial" panose="020B0604020202020204" pitchFamily="34" charset="0"/>
              <a:cs typeface="Arial" panose="020B0604020202020204" pitchFamily="34" charset="0"/>
            </a:endParaRP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Administrators can approve updates for “detection” only; allows them to see which computers will require the update without actually installing it</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5696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(3 of 5)</a:t>
            </a:r>
          </a:p>
        </p:txBody>
      </p:sp>
      <p:pic>
        <p:nvPicPr>
          <p:cNvPr id="5" name="Picture 4" descr="Figure 9-2 Automated patch update service. An illustration shows how an automated patch update service works. Vendor’s online update server is connects to an Automated Patch update server 1 through the Internet; Automated patch update server 1 connects to the automated patch update server 2; both the Automated patch update servers are connected to other comput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430713"/>
            <a:ext cx="4657344" cy="437388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9273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(4 of 5)</a:t>
            </a:r>
          </a:p>
        </p:txBody>
      </p:sp>
      <p:sp>
        <p:nvSpPr>
          <p:cNvPr id="3" name="Content Placeholder 2"/>
          <p:cNvSpPr>
            <a:spLocks noGrp="1"/>
          </p:cNvSpPr>
          <p:nvPr>
            <p:ph idx="1"/>
          </p:nvPr>
        </p:nvSpPr>
        <p:spPr>
          <a:xfrm>
            <a:off x="365125" y="1538818"/>
            <a:ext cx="8415338" cy="2939266"/>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Patch Reception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Today, patches are automatically downloaded and installed </a:t>
            </a:r>
          </a:p>
          <a:p>
            <a:pPr lvl="1">
              <a:lnSpc>
                <a:spcPct val="100000"/>
              </a:lnSpc>
            </a:pPr>
            <a:r>
              <a:rPr lang="en-US" sz="2000" dirty="0">
                <a:solidFill>
                  <a:schemeClr val="tx1"/>
                </a:solidFill>
                <a:latin typeface="Arial" panose="020B0604020202020204" pitchFamily="34" charset="0"/>
                <a:cs typeface="Arial" panose="020B0604020202020204" pitchFamily="34" charset="0"/>
              </a:rPr>
              <a:t>Ensures the software is always up-to-date</a:t>
            </a:r>
          </a:p>
          <a:p>
            <a:pPr lvl="1">
              <a:lnSpc>
                <a:spcPct val="100000"/>
              </a:lnSpc>
            </a:pPr>
            <a:r>
              <a:rPr lang="en-US" sz="2000" dirty="0">
                <a:solidFill>
                  <a:schemeClr val="tx1"/>
                </a:solidFill>
                <a:latin typeface="Arial" panose="020B0604020202020204" pitchFamily="34" charset="0"/>
                <a:cs typeface="Arial" panose="020B0604020202020204" pitchFamily="34" charset="0"/>
              </a:rPr>
              <a:t>Microsoft changed its security update procedures and user options:</a:t>
            </a:r>
          </a:p>
          <a:p>
            <a:pPr lvl="2">
              <a:lnSpc>
                <a:spcPct val="100000"/>
              </a:lnSpc>
            </a:pPr>
            <a:r>
              <a:rPr lang="en-US" sz="2000" dirty="0">
                <a:solidFill>
                  <a:schemeClr val="tx1"/>
                </a:solidFill>
                <a:latin typeface="Arial" panose="020B0604020202020204" pitchFamily="34" charset="0"/>
                <a:cs typeface="Arial" panose="020B0604020202020204" pitchFamily="34" charset="0"/>
              </a:rPr>
              <a:t>Forced updates</a:t>
            </a:r>
          </a:p>
          <a:p>
            <a:pPr lvl="2">
              <a:lnSpc>
                <a:spcPct val="100000"/>
              </a:lnSpc>
            </a:pPr>
            <a:r>
              <a:rPr lang="en-US" sz="2000" dirty="0">
                <a:solidFill>
                  <a:schemeClr val="tx1"/>
                </a:solidFill>
                <a:latin typeface="Arial" panose="020B0604020202020204" pitchFamily="34" charset="0"/>
                <a:cs typeface="Arial" panose="020B0604020202020204" pitchFamily="34" charset="0"/>
              </a:rPr>
              <a:t>No selective updates</a:t>
            </a:r>
          </a:p>
          <a:p>
            <a:pPr lvl="2">
              <a:lnSpc>
                <a:spcPct val="100000"/>
              </a:lnSpc>
            </a:pPr>
            <a:r>
              <a:rPr lang="en-US" sz="2000" dirty="0">
                <a:solidFill>
                  <a:schemeClr val="tx1"/>
                </a:solidFill>
                <a:latin typeface="Arial" panose="020B0604020202020204" pitchFamily="34" charset="0"/>
                <a:cs typeface="Arial" panose="020B0604020202020204" pitchFamily="34" charset="0"/>
              </a:rPr>
              <a:t>More efficient distribution</a:t>
            </a:r>
          </a:p>
          <a:p>
            <a:pPr lvl="2">
              <a:lnSpc>
                <a:spcPct val="100000"/>
              </a:lnSpc>
            </a:pPr>
            <a:r>
              <a:rPr lang="en-US" sz="2000" dirty="0">
                <a:solidFill>
                  <a:schemeClr val="tx1"/>
                </a:solidFill>
                <a:latin typeface="Arial" panose="020B0604020202020204" pitchFamily="34" charset="0"/>
                <a:cs typeface="Arial" panose="020B0604020202020204" pitchFamily="34" charset="0"/>
              </a:rPr>
              <a:t>Up-to-date resets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5331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(5 of 5)</a:t>
            </a:r>
          </a:p>
        </p:txBody>
      </p:sp>
      <p:pic>
        <p:nvPicPr>
          <p:cNvPr id="6" name="Picture 5" descr="The screenshot shows the settings window. The left pane of the window contains the following options: home, update and security. The options under update and security are as follows: windows update, windows defender, backup, recovery, activation, for developers, and Windows insider program. The right pane display as the label, update status. The text below the label reads, your device is up to date. Last checked. Tod a, 7:11 a m. Below this, check for updates button is shown. Below this, the link update history is shown. Below this, the text which reads, good news! The windows 10 creators update is on its w a. Want to be one of the first to get it? Yes, show me how is shown. Below this, the label reads, update settings. The text below this label reads, available updates will be downloaded and installed automatically, except over metered connections, where charges m a apply. Below this, three options namely, change active hours, restart options, and advanced options are shown. The text below this reads, looking for info on the latest updates. The link reads, learn mo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3913" y="1473448"/>
            <a:ext cx="5149229" cy="4282493"/>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826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(1 of 5)</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Antimalware software packages can provide added security</a:t>
            </a:r>
          </a:p>
          <a:p>
            <a:pPr>
              <a:lnSpc>
                <a:spcPct val="100000"/>
              </a:lnSpc>
            </a:pPr>
            <a:r>
              <a:rPr lang="en-US" altLang="en-US" dirty="0">
                <a:solidFill>
                  <a:schemeClr val="tx1"/>
                </a:solidFill>
                <a:latin typeface="Arial" panose="020B0604020202020204" pitchFamily="34" charset="0"/>
                <a:cs typeface="Arial" panose="020B0604020202020204" pitchFamily="34" charset="0"/>
              </a:rPr>
              <a:t>Antimalware software includes: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Antivirus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Antispam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Antispyware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7101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(2 of 5)</a:t>
            </a:r>
          </a:p>
        </p:txBody>
      </p:sp>
      <p:sp>
        <p:nvSpPr>
          <p:cNvPr id="3" name="Content Placeholder 2"/>
          <p:cNvSpPr>
            <a:spLocks noGrp="1"/>
          </p:cNvSpPr>
          <p:nvPr>
            <p:ph idx="1"/>
          </p:nvPr>
        </p:nvSpPr>
        <p:spPr>
          <a:xfrm>
            <a:off x="365125" y="1538818"/>
            <a:ext cx="8415338" cy="4539704"/>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Antivirus (A</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a:solidFill>
                  <a:schemeClr val="tx1"/>
                </a:solidFill>
                <a:latin typeface="Arial" panose="020B0604020202020204" pitchFamily="34" charset="0"/>
                <a:cs typeface="Arial" panose="020B0604020202020204" pitchFamily="34" charset="0"/>
              </a:rPr>
              <a:t>V) </a:t>
            </a:r>
            <a:r>
              <a:rPr lang="en-US" altLang="en-US" dirty="0">
                <a:solidFill>
                  <a:schemeClr val="tx1"/>
                </a:solidFill>
                <a:latin typeface="Arial" panose="020B0604020202020204" pitchFamily="34" charset="0"/>
                <a:cs typeface="Arial" panose="020B0604020202020204" pitchFamily="34" charset="0"/>
              </a:rPr>
              <a:t>- Software that examines a computer for infections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Scans new documents that might contain viruses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Searches for known virus </a:t>
            </a:r>
            <a:r>
              <a:rPr lang="en-US" altLang="en-US" sz="2000" dirty="0">
                <a:solidFill>
                  <a:schemeClr val="tx1"/>
                </a:solidFill>
                <a:highlight>
                  <a:srgbClr val="FFFF00"/>
                </a:highlight>
                <a:latin typeface="Arial" panose="020B0604020202020204" pitchFamily="34" charset="0"/>
                <a:cs typeface="Arial" panose="020B0604020202020204" pitchFamily="34" charset="0"/>
              </a:rPr>
              <a:t>patterns</a:t>
            </a:r>
          </a:p>
          <a:p>
            <a:pPr>
              <a:lnSpc>
                <a:spcPct val="100000"/>
              </a:lnSpc>
            </a:pPr>
            <a:r>
              <a:rPr lang="en-US" altLang="en-US" dirty="0">
                <a:solidFill>
                  <a:schemeClr val="tx1"/>
                </a:solidFill>
                <a:latin typeface="Arial" panose="020B0604020202020204" pitchFamily="34" charset="0"/>
                <a:cs typeface="Arial" panose="020B0604020202020204" pitchFamily="34" charset="0"/>
              </a:rPr>
              <a:t>Weakness of anti-virus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Vendor must continually search for new viruses, update and distribute signature files to users</a:t>
            </a:r>
          </a:p>
          <a:p>
            <a:pPr>
              <a:lnSpc>
                <a:spcPct val="100000"/>
              </a:lnSpc>
            </a:pPr>
            <a:r>
              <a:rPr lang="en-US" altLang="en-US" dirty="0">
                <a:solidFill>
                  <a:schemeClr val="tx1"/>
                </a:solidFill>
                <a:latin typeface="Arial" panose="020B0604020202020204" pitchFamily="34" charset="0"/>
                <a:cs typeface="Arial" panose="020B0604020202020204" pitchFamily="34" charset="0"/>
              </a:rPr>
              <a:t>A newer approach to 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V is </a:t>
            </a:r>
            <a:r>
              <a:rPr lang="en-US" altLang="en-US" dirty="0">
                <a:solidFill>
                  <a:schemeClr val="tx1"/>
                </a:solidFill>
                <a:highlight>
                  <a:srgbClr val="FFFF00"/>
                </a:highlight>
                <a:latin typeface="Arial" panose="020B0604020202020204" pitchFamily="34" charset="0"/>
                <a:cs typeface="Arial" panose="020B0604020202020204" pitchFamily="34" charset="0"/>
              </a:rPr>
              <a:t>heuristic</a:t>
            </a:r>
            <a:r>
              <a:rPr lang="en-US" altLang="en-US" dirty="0">
                <a:solidFill>
                  <a:schemeClr val="tx1"/>
                </a:solidFill>
                <a:latin typeface="Arial" panose="020B0604020202020204" pitchFamily="34" charset="0"/>
                <a:cs typeface="Arial" panose="020B0604020202020204" pitchFamily="34" charset="0"/>
              </a:rPr>
              <a:t> monitoring (called dynamic analysis)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a variety of techniques to spot characteristics of a virus instead of attempting to make matches</a:t>
            </a:r>
          </a:p>
          <a:p>
            <a:pPr>
              <a:lnSpc>
                <a:spcPct val="100000"/>
              </a:lnSpc>
            </a:pPr>
            <a:r>
              <a:rPr lang="en-US" altLang="en-US" dirty="0">
                <a:solidFill>
                  <a:schemeClr val="tx1"/>
                </a:solidFill>
                <a:latin typeface="Arial" panose="020B0604020202020204" pitchFamily="34" charset="0"/>
                <a:cs typeface="Arial" panose="020B0604020202020204" pitchFamily="34" charset="0"/>
              </a:rPr>
              <a:t>One 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V heuristic monitoring technique: </a:t>
            </a:r>
            <a:r>
              <a:rPr lang="en-US" altLang="en-US" b="1" dirty="0">
                <a:solidFill>
                  <a:schemeClr val="tx1"/>
                </a:solidFill>
                <a:latin typeface="Arial" panose="020B0604020202020204" pitchFamily="34" charset="0"/>
                <a:cs typeface="Arial" panose="020B0604020202020204" pitchFamily="34" charset="0"/>
              </a:rPr>
              <a:t>code emulation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Questionable code is executed in virtual environment to determine if it is a virus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582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(3 of 5)</a:t>
            </a:r>
          </a:p>
        </p:txBody>
      </p:sp>
      <p:sp>
        <p:nvSpPr>
          <p:cNvPr id="3" name="Content Placeholder 2"/>
          <p:cNvSpPr>
            <a:spLocks noGrp="1"/>
          </p:cNvSpPr>
          <p:nvPr>
            <p:ph idx="1"/>
          </p:nvPr>
        </p:nvSpPr>
        <p:spPr>
          <a:xfrm>
            <a:off x="365125" y="1538818"/>
            <a:ext cx="8245475" cy="412420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Antispam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Mail gateway – monitors emails for spam and other unwanted content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spam can slip through</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Antispam filtering software traps spam</a:t>
            </a:r>
          </a:p>
          <a:p>
            <a:pPr>
              <a:lnSpc>
                <a:spcPct val="100000"/>
              </a:lnSpc>
            </a:pPr>
            <a:r>
              <a:rPr lang="en-US" altLang="en-US" dirty="0">
                <a:solidFill>
                  <a:schemeClr val="tx1"/>
                </a:solidFill>
                <a:latin typeface="Arial" panose="020B0604020202020204" pitchFamily="34" charset="0"/>
                <a:cs typeface="Arial" panose="020B0604020202020204" pitchFamily="34" charset="0"/>
              </a:rPr>
              <a:t>Spam filtering methods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Create a list of approved and nonapproved senders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Blacklist - nonapproved senders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Whitelist - approved senders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Blocking certain file attachment types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Bayesian filtering - divides email messages into two piles: spam and nonspam</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897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12030"/>
            <a:ext cx="6172200" cy="409343"/>
          </a:xfrm>
        </p:spPr>
        <p:txBody>
          <a:bodyPr/>
          <a:lstStyle/>
          <a:p>
            <a:pPr>
              <a:lnSpc>
                <a:spcPct val="95000"/>
              </a:lnSpc>
              <a:spcBef>
                <a:spcPts val="1200"/>
              </a:spcBef>
              <a:buClr>
                <a:schemeClr val="accent2"/>
              </a:buClr>
            </a:pPr>
            <a:r>
              <a:rPr lang="en-US" b="1" dirty="0">
                <a:solidFill>
                  <a:srgbClr val="0080A9"/>
                </a:solidFill>
                <a:latin typeface="Arial" panose="020B0604020202020204" pitchFamily="34" charset="0"/>
                <a:ea typeface="+mn-ea"/>
                <a:cs typeface="Arial" panose="020B0604020202020204" pitchFamily="34" charset="0"/>
              </a:rPr>
              <a:t>Objectives</a:t>
            </a:r>
          </a:p>
        </p:txBody>
      </p:sp>
      <p:sp>
        <p:nvSpPr>
          <p:cNvPr id="3" name="Text Placeholder 2"/>
          <p:cNvSpPr>
            <a:spLocks noGrp="1"/>
          </p:cNvSpPr>
          <p:nvPr>
            <p:ph type="body" idx="1"/>
          </p:nvPr>
        </p:nvSpPr>
        <p:spPr>
          <a:xfrm>
            <a:off x="2641600" y="2942670"/>
            <a:ext cx="6172200" cy="1477328"/>
          </a:xfrm>
        </p:spPr>
        <p:txBody>
          <a:bodyPr/>
          <a:lstStyle/>
          <a:p>
            <a:r>
              <a:rPr lang="en-US" altLang="en-US" sz="2000" b="1" dirty="0">
                <a:solidFill>
                  <a:srgbClr val="0080A9"/>
                </a:solidFill>
                <a:latin typeface="Arial" panose="020B0604020202020204" pitchFamily="34" charset="0"/>
                <a:cs typeface="Arial" panose="020B0604020202020204" pitchFamily="34" charset="0"/>
              </a:rPr>
              <a:t>9.1 </a:t>
            </a:r>
            <a:r>
              <a:rPr lang="en-US" altLang="en-US" sz="2000" dirty="0">
                <a:solidFill>
                  <a:schemeClr val="tx1"/>
                </a:solidFill>
                <a:latin typeface="Arial" panose="020B0604020202020204" pitchFamily="34" charset="0"/>
                <a:cs typeface="Arial" panose="020B0604020202020204" pitchFamily="34" charset="0"/>
              </a:rPr>
              <a:t>List the steps for securing a client device</a:t>
            </a:r>
          </a:p>
          <a:p>
            <a:r>
              <a:rPr lang="en-US" altLang="en-US" sz="2000" b="1" dirty="0">
                <a:solidFill>
                  <a:srgbClr val="0080A9"/>
                </a:solidFill>
                <a:latin typeface="Arial" panose="020B0604020202020204" pitchFamily="34" charset="0"/>
                <a:cs typeface="Arial" panose="020B0604020202020204" pitchFamily="34" charset="0"/>
              </a:rPr>
              <a:t>9.2 </a:t>
            </a:r>
            <a:r>
              <a:rPr lang="en-US" altLang="en-US" sz="2000" dirty="0">
                <a:solidFill>
                  <a:schemeClr val="tx1"/>
                </a:solidFill>
                <a:latin typeface="Arial" panose="020B0604020202020204" pitchFamily="34" charset="0"/>
                <a:cs typeface="Arial" panose="020B0604020202020204" pitchFamily="34" charset="0"/>
              </a:rPr>
              <a:t>Define application security</a:t>
            </a:r>
          </a:p>
          <a:p>
            <a:r>
              <a:rPr lang="en-US" altLang="en-US" sz="2000" b="1" dirty="0">
                <a:solidFill>
                  <a:srgbClr val="0080A9"/>
                </a:solidFill>
                <a:latin typeface="Arial" panose="020B0604020202020204" pitchFamily="34" charset="0"/>
                <a:cs typeface="Arial" panose="020B0604020202020204" pitchFamily="34" charset="0"/>
              </a:rPr>
              <a:t>9.3 </a:t>
            </a:r>
            <a:r>
              <a:rPr lang="en-US" altLang="en-US" sz="2000" dirty="0">
                <a:solidFill>
                  <a:schemeClr val="tx1"/>
                </a:solidFill>
                <a:latin typeface="Arial" panose="020B0604020202020204" pitchFamily="34" charset="0"/>
                <a:cs typeface="Arial" panose="020B0604020202020204" pitchFamily="34" charset="0"/>
              </a:rPr>
              <a:t>Explain how physical security can be used for protection</a:t>
            </a:r>
          </a:p>
        </p:txBody>
      </p:sp>
      <p:sp>
        <p:nvSpPr>
          <p:cNvPr id="4" name="Footer Placeholder 3"/>
          <p:cNvSpPr>
            <a:spLocks noGrp="1"/>
          </p:cNvSpPr>
          <p:nvPr>
            <p:ph type="ftr" sz="quarter" idx="10"/>
          </p:nvPr>
        </p:nvSpPr>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(4 of 5)</a:t>
            </a:r>
          </a:p>
        </p:txBody>
      </p:sp>
      <p:sp>
        <p:nvSpPr>
          <p:cNvPr id="3" name="Content Placeholder 2"/>
          <p:cNvSpPr>
            <a:spLocks noGrp="1"/>
          </p:cNvSpPr>
          <p:nvPr>
            <p:ph idx="1"/>
          </p:nvPr>
        </p:nvSpPr>
        <p:spPr>
          <a:xfrm>
            <a:off x="365125" y="1538818"/>
            <a:ext cx="7559675"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Antispyware - helps prevent computers from becoming infected by different types of spyware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Pop-up</a:t>
            </a:r>
            <a:r>
              <a:rPr lang="en-US" altLang="en-US" sz="2000" i="1"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 small window appearing over Web site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Usually created by advertisers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Pop-up blockers </a:t>
            </a:r>
            <a:r>
              <a:rPr lang="en-US" altLang="en-US" sz="2000" dirty="0">
                <a:solidFill>
                  <a:schemeClr val="tx1"/>
                </a:solidFill>
                <a:latin typeface="Arial" panose="020B0604020202020204" pitchFamily="34" charset="0"/>
                <a:cs typeface="Arial" panose="020B0604020202020204" pitchFamily="34" charset="0"/>
              </a:rPr>
              <a:t>- a separate program as part of anti-spyware package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Incorporated within a browser</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Allows user to limit or block most pop-ups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Alert can be displayed in the browser</a:t>
            </a:r>
          </a:p>
          <a:p>
            <a:pPr lvl="3">
              <a:lnSpc>
                <a:spcPct val="100000"/>
              </a:lnSpc>
            </a:pPr>
            <a:r>
              <a:rPr lang="en-US" altLang="en-US" sz="2000" dirty="0">
                <a:solidFill>
                  <a:schemeClr val="tx1"/>
                </a:solidFill>
                <a:latin typeface="Arial" panose="020B0604020202020204" pitchFamily="34" charset="0"/>
                <a:cs typeface="Arial" panose="020B0604020202020204" pitchFamily="34" charset="0"/>
              </a:rPr>
              <a:t>Gives user option to display pop-up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3005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(5 of 5)</a:t>
            </a:r>
          </a:p>
        </p:txBody>
      </p:sp>
      <p:sp>
        <p:nvSpPr>
          <p:cNvPr id="3" name="Content Placeholder 2"/>
          <p:cNvSpPr>
            <a:spLocks noGrp="1"/>
          </p:cNvSpPr>
          <p:nvPr>
            <p:ph idx="1"/>
          </p:nvPr>
        </p:nvSpPr>
        <p:spPr>
          <a:xfrm>
            <a:off x="365125" y="1538818"/>
            <a:ext cx="8245475"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Trusted O</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O</a:t>
            </a:r>
            <a:r>
              <a:rPr lang="en-US" altLang="en-US" sz="100" b="1" dirty="0">
                <a:solidFill>
                  <a:schemeClr val="tx1"/>
                </a:solidFill>
                <a:latin typeface="Arial" panose="020B0604020202020204" pitchFamily="34" charset="0"/>
                <a:cs typeface="Arial" panose="020B0604020202020204" pitchFamily="34" charset="0"/>
              </a:rPr>
              <a:t> </a:t>
            </a:r>
            <a:r>
              <a:rPr lang="en-US" altLang="en-US" sz="2000" b="1" dirty="0">
                <a:solidFill>
                  <a:schemeClr val="tx1"/>
                </a:solidFill>
                <a:latin typeface="Arial" panose="020B0604020202020204" pitchFamily="34" charset="0"/>
                <a:cs typeface="Arial" panose="020B0604020202020204" pitchFamily="34" charset="0"/>
              </a:rPr>
              <a:t>S hardening </a:t>
            </a:r>
            <a:r>
              <a:rPr lang="en-US" altLang="en-US" sz="2000" dirty="0">
                <a:solidFill>
                  <a:schemeClr val="tx1"/>
                </a:solidFill>
                <a:latin typeface="Arial" panose="020B0604020202020204" pitchFamily="34" charset="0"/>
                <a:cs typeface="Arial" panose="020B0604020202020204" pitchFamily="34" charset="0"/>
              </a:rPr>
              <a:t>- tightening security during the design and coding of the O</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Trusted O</a:t>
            </a:r>
            <a:r>
              <a:rPr lang="en-US" altLang="en-US" sz="100" b="1" dirty="0">
                <a:solidFill>
                  <a:schemeClr val="tx1"/>
                </a:solidFill>
                <a:latin typeface="Arial" panose="020B0604020202020204" pitchFamily="34" charset="0"/>
                <a:cs typeface="Arial" panose="020B0604020202020204" pitchFamily="34" charset="0"/>
              </a:rPr>
              <a:t> </a:t>
            </a:r>
            <a:r>
              <a:rPr lang="en-US" altLang="en-US" sz="2000" b="1" dirty="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 an O</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that has been designed through O</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hardening</a:t>
            </a:r>
            <a:endParaRPr lang="en-US" sz="2000" dirty="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65140267"/>
              </p:ext>
            </p:extLst>
          </p:nvPr>
        </p:nvGraphicFramePr>
        <p:xfrm>
          <a:off x="1066800" y="3124200"/>
          <a:ext cx="7391400" cy="29311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r>
                        <a:rPr lang="en-US" sz="1600" dirty="0">
                          <a:solidFill>
                            <a:schemeClr val="tx1"/>
                          </a:solidFill>
                          <a:latin typeface="Arial" panose="020B0604020202020204" pitchFamily="34" charset="0"/>
                          <a:cs typeface="Arial" panose="020B0604020202020204" pitchFamily="34" charset="0"/>
                        </a:rPr>
                        <a:t>Trusted OS hardening technique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Least privilege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Remove all supervisor or administrator accounts that can bypass security</a:t>
                      </a:r>
                      <a:r>
                        <a:rPr lang="en-US" sz="1600" baseline="0" dirty="0">
                          <a:solidFill>
                            <a:schemeClr val="tx1"/>
                          </a:solidFill>
                          <a:latin typeface="Arial" panose="020B0604020202020204" pitchFamily="34" charset="0"/>
                          <a:cs typeface="Arial" panose="020B0604020202020204" pitchFamily="34" charset="0"/>
                        </a:rPr>
                        <a:t> settings and provide the least-privileged unit to a user or process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Reduce capabilities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Significantly</a:t>
                      </a:r>
                      <a:r>
                        <a:rPr lang="en-US" sz="1600" baseline="0" dirty="0">
                          <a:solidFill>
                            <a:schemeClr val="tx1"/>
                          </a:solidFill>
                          <a:latin typeface="Arial" panose="020B0604020202020204" pitchFamily="34" charset="0"/>
                          <a:cs typeface="Arial" panose="020B0604020202020204" pitchFamily="34" charset="0"/>
                        </a:rPr>
                        <a:t> restrict what resources can be accessed and by whom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Read-only</a:t>
                      </a:r>
                      <a:r>
                        <a:rPr lang="en-US" sz="1600" baseline="0" dirty="0">
                          <a:solidFill>
                            <a:schemeClr val="tx1"/>
                          </a:solidFill>
                          <a:latin typeface="Arial" panose="020B0604020202020204" pitchFamily="34" charset="0"/>
                          <a:cs typeface="Arial" panose="020B0604020202020204" pitchFamily="34" charset="0"/>
                        </a:rPr>
                        <a:t> file system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Important O</a:t>
                      </a:r>
                      <a:r>
                        <a:rPr lang="en-US" sz="1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S files cannot be changed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Kernel pruning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Remove all unnecessary features that may compromise an O</a:t>
                      </a:r>
                      <a:r>
                        <a:rPr lang="en-US" sz="1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22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Physical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Physical security includes:</a:t>
            </a:r>
          </a:p>
          <a:p>
            <a:pPr lvl="1">
              <a:lnSpc>
                <a:spcPct val="100000"/>
              </a:lnSpc>
            </a:pPr>
            <a:r>
              <a:rPr lang="en-US" sz="2000" dirty="0">
                <a:solidFill>
                  <a:schemeClr val="tx1"/>
                </a:solidFill>
                <a:latin typeface="Arial" panose="020B0604020202020204" pitchFamily="34" charset="0"/>
                <a:cs typeface="Arial" panose="020B0604020202020204" pitchFamily="34" charset="0"/>
              </a:rPr>
              <a:t>External perimeter defenses</a:t>
            </a:r>
          </a:p>
          <a:p>
            <a:pPr lvl="1">
              <a:lnSpc>
                <a:spcPct val="100000"/>
              </a:lnSpc>
            </a:pPr>
            <a:r>
              <a:rPr lang="en-US" sz="2000" dirty="0">
                <a:solidFill>
                  <a:schemeClr val="tx1"/>
                </a:solidFill>
                <a:latin typeface="Arial" panose="020B0604020202020204" pitchFamily="34" charset="0"/>
                <a:cs typeface="Arial" panose="020B0604020202020204" pitchFamily="34" charset="0"/>
              </a:rPr>
              <a:t>Internal physical access security</a:t>
            </a:r>
          </a:p>
          <a:p>
            <a:pPr lvl="1">
              <a:lnSpc>
                <a:spcPct val="100000"/>
              </a:lnSpc>
            </a:pPr>
            <a:r>
              <a:rPr lang="en-US" sz="2000" dirty="0">
                <a:solidFill>
                  <a:schemeClr val="tx1"/>
                </a:solidFill>
                <a:latin typeface="Arial" panose="020B0604020202020204" pitchFamily="34" charset="0"/>
                <a:cs typeface="Arial" panose="020B0604020202020204" pitchFamily="34" charset="0"/>
              </a:rPr>
              <a:t>Security for protecting the hardware device itself</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54522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External Perimeter Defenses</a:t>
            </a:r>
          </a:p>
        </p:txBody>
      </p:sp>
      <p:sp>
        <p:nvSpPr>
          <p:cNvPr id="3" name="Content Placeholder 2"/>
          <p:cNvSpPr>
            <a:spLocks noGrp="1"/>
          </p:cNvSpPr>
          <p:nvPr>
            <p:ph idx="1"/>
          </p:nvPr>
        </p:nvSpPr>
        <p:spPr>
          <a:xfrm>
            <a:off x="365125" y="1538818"/>
            <a:ext cx="8093075" cy="223138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External perimeter defenses are designed to restrict access to equipment areas</a:t>
            </a:r>
          </a:p>
          <a:p>
            <a:pPr>
              <a:lnSpc>
                <a:spcPct val="100000"/>
              </a:lnSpc>
            </a:pPr>
            <a:r>
              <a:rPr lang="en-US" altLang="en-US" dirty="0">
                <a:solidFill>
                  <a:schemeClr val="tx1"/>
                </a:solidFill>
                <a:latin typeface="Arial" panose="020B0604020202020204" pitchFamily="34" charset="0"/>
                <a:cs typeface="Arial" panose="020B0604020202020204" pitchFamily="34" charset="0"/>
              </a:rPr>
              <a:t>This type of defense includes: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Barriers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guards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Motion detection devices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453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Barriers (1 of 2)</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Fencing - usually a tall, permanent structure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Modern perimeter fences are equipped with other deterrents such as proper lighting and signage</a:t>
            </a:r>
          </a:p>
          <a:p>
            <a:pPr>
              <a:lnSpc>
                <a:spcPct val="100000"/>
              </a:lnSpc>
            </a:pPr>
            <a:r>
              <a:rPr lang="en-US" altLang="en-US" dirty="0">
                <a:solidFill>
                  <a:schemeClr val="tx1"/>
                </a:solidFill>
                <a:latin typeface="Arial" panose="020B0604020202020204" pitchFamily="34" charset="0"/>
                <a:cs typeface="Arial" panose="020B0604020202020204" pitchFamily="34" charset="0"/>
              </a:rPr>
              <a:t>Cage – a fenced secure waiting station area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Such as an area that can contain visitors to a facility until they can be approved for entry</a:t>
            </a:r>
          </a:p>
          <a:p>
            <a:pPr>
              <a:lnSpc>
                <a:spcPct val="100000"/>
              </a:lnSpc>
            </a:pPr>
            <a:r>
              <a:rPr lang="en-US" altLang="en-US" dirty="0">
                <a:solidFill>
                  <a:schemeClr val="tx1"/>
                </a:solidFill>
                <a:latin typeface="Arial" panose="020B0604020202020204" pitchFamily="34" charset="0"/>
                <a:cs typeface="Arial" panose="020B0604020202020204" pitchFamily="34" charset="0"/>
              </a:rPr>
              <a:t>Barricade - large concrete ones should be used</a:t>
            </a:r>
          </a:p>
          <a:p>
            <a:pPr>
              <a:lnSpc>
                <a:spcPct val="100000"/>
              </a:lnSpc>
            </a:pPr>
            <a:r>
              <a:rPr lang="en-US" altLang="en-US" dirty="0">
                <a:solidFill>
                  <a:schemeClr val="tx1"/>
                </a:solidFill>
                <a:latin typeface="Arial" panose="020B0604020202020204" pitchFamily="34" charset="0"/>
                <a:cs typeface="Arial" panose="020B0604020202020204" pitchFamily="34" charset="0"/>
              </a:rPr>
              <a:t>Bollard – short but sturdy vertical post that is used as a vehicular traffic barricade to prevent a car from “ramming” into a secured area</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38743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Barriers (2 of 2)</a:t>
            </a:r>
          </a:p>
        </p:txBody>
      </p:sp>
      <p:pic>
        <p:nvPicPr>
          <p:cNvPr id="5" name="Picture 4" descr="The figure shows two bollards projecting out of the flo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0070" y="1603103"/>
            <a:ext cx="5010260" cy="395364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5831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Security Guards</a:t>
            </a:r>
          </a:p>
        </p:txBody>
      </p:sp>
      <p:sp>
        <p:nvSpPr>
          <p:cNvPr id="3" name="Content Placeholder 2"/>
          <p:cNvSpPr>
            <a:spLocks noGrp="1"/>
          </p:cNvSpPr>
          <p:nvPr>
            <p:ph idx="1"/>
          </p:nvPr>
        </p:nvSpPr>
        <p:spPr>
          <a:xfrm>
            <a:off x="365125" y="1538818"/>
            <a:ext cx="8245475" cy="176971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Human security guards are considered active security elements</a:t>
            </a:r>
          </a:p>
          <a:p>
            <a:pPr>
              <a:lnSpc>
                <a:spcPct val="100000"/>
              </a:lnSpc>
            </a:pPr>
            <a:r>
              <a:rPr lang="en-US" altLang="en-US" dirty="0">
                <a:solidFill>
                  <a:schemeClr val="tx1"/>
                </a:solidFill>
                <a:latin typeface="Arial" panose="020B0604020202020204" pitchFamily="34" charset="0"/>
                <a:cs typeface="Arial" panose="020B0604020202020204" pitchFamily="34" charset="0"/>
              </a:rPr>
              <a:t>Video surveillance cameras transmit a signal to a specific and limited set of receivers called </a:t>
            </a:r>
            <a:r>
              <a:rPr lang="en-US" altLang="en-US" b="1" dirty="0">
                <a:solidFill>
                  <a:schemeClr val="tx1"/>
                </a:solidFill>
                <a:latin typeface="Arial" panose="020B0604020202020204" pitchFamily="34" charset="0"/>
                <a:cs typeface="Arial" panose="020B0604020202020204" pitchFamily="34" charset="0"/>
              </a:rPr>
              <a:t>closed circuit television</a:t>
            </a:r>
            <a:r>
              <a:rPr lang="en-US" altLang="en-US" i="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V)</a:t>
            </a:r>
          </a:p>
          <a:p>
            <a:pPr lvl="1">
              <a:lnSpc>
                <a:spcPct val="100000"/>
              </a:lnSpc>
            </a:pPr>
            <a:r>
              <a:rPr lang="en-US" sz="2000" dirty="0">
                <a:solidFill>
                  <a:schemeClr val="tx1"/>
                </a:solidFill>
                <a:latin typeface="Arial" panose="020B0604020202020204" pitchFamily="34" charset="0"/>
                <a:cs typeface="Arial" panose="020B0604020202020204" pitchFamily="34" charset="0"/>
              </a:rPr>
              <a:t>Frequently used for surveillance in areas that require security monitoring such as banks, casinos, airports, and military installations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74755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Motion Detection</a:t>
            </a:r>
          </a:p>
        </p:txBody>
      </p:sp>
      <p:sp>
        <p:nvSpPr>
          <p:cNvPr id="3" name="Content Placeholder 2"/>
          <p:cNvSpPr>
            <a:spLocks noGrp="1"/>
          </p:cNvSpPr>
          <p:nvPr>
            <p:ph idx="1"/>
          </p:nvPr>
        </p:nvSpPr>
        <p:spPr>
          <a:xfrm>
            <a:off x="365125" y="1538818"/>
            <a:ext cx="8415338"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Motion Detection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Determining an object’s change in position in relation to its surroundings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This movement usually generates an audible alarm</a:t>
            </a:r>
            <a:endParaRPr lang="en-US" sz="2000" dirty="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0773962"/>
              </p:ext>
            </p:extLst>
          </p:nvPr>
        </p:nvGraphicFramePr>
        <p:xfrm>
          <a:off x="935111" y="3147408"/>
          <a:ext cx="6096000" cy="2804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600" dirty="0">
                          <a:solidFill>
                            <a:schemeClr val="tx1"/>
                          </a:solidFill>
                          <a:latin typeface="Arial" panose="020B0604020202020204" pitchFamily="34" charset="0"/>
                          <a:cs typeface="Arial" panose="020B0604020202020204" pitchFamily="34"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Visual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en-US" sz="1600" dirty="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sz="1600" dirty="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sz="16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1600" dirty="0">
                          <a:solidFill>
                            <a:schemeClr val="tx1"/>
                          </a:solidFill>
                          <a:latin typeface="Arial" panose="020B0604020202020204" pitchFamily="34" charset="0"/>
                          <a:cs typeface="Arial" panose="020B0604020202020204" pitchFamily="34" charset="0"/>
                        </a:rPr>
                        <a:t>V</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Radio</a:t>
                      </a:r>
                      <a:r>
                        <a:rPr lang="en-US" sz="1600" baseline="0" dirty="0">
                          <a:solidFill>
                            <a:schemeClr val="tx1"/>
                          </a:solidFill>
                          <a:latin typeface="Arial" panose="020B0604020202020204" pitchFamily="34" charset="0"/>
                          <a:cs typeface="Arial" panose="020B0604020202020204" pitchFamily="34" charset="0"/>
                        </a:rPr>
                        <a:t> frequency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Radar, microwave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Vibration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Seismic sensors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Sound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Microphones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Magnetism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Magnetic sensors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Infrared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Passive and active</a:t>
                      </a:r>
                      <a:r>
                        <a:rPr lang="en-US" sz="1600" baseline="0" dirty="0">
                          <a:solidFill>
                            <a:schemeClr val="tx1"/>
                          </a:solidFill>
                          <a:latin typeface="Arial" panose="020B0604020202020204" pitchFamily="34" charset="0"/>
                          <a:cs typeface="Arial" panose="020B0604020202020204" pitchFamily="34" charset="0"/>
                        </a:rPr>
                        <a:t> infrared light sensors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97205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Internal Physical Access Security</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These protections include: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Door locks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Access logs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Mantraps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Protected distribution systems for cabling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30988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Door Locks (1 of 3)</a:t>
            </a:r>
          </a:p>
        </p:txBody>
      </p:sp>
      <p:sp>
        <p:nvSpPr>
          <p:cNvPr id="3" name="Content Placeholder 2"/>
          <p:cNvSpPr>
            <a:spLocks noGrp="1"/>
          </p:cNvSpPr>
          <p:nvPr>
            <p:ph idx="1"/>
          </p:nvPr>
        </p:nvSpPr>
        <p:spPr>
          <a:xfrm>
            <a:off x="365125" y="1538818"/>
            <a:ext cx="8169275" cy="2754600"/>
          </a:xfrm>
        </p:spPr>
        <p:txBody>
          <a:bodyPr/>
          <a:lstStyle/>
          <a:p>
            <a:pPr>
              <a:lnSpc>
                <a:spcPct val="100000"/>
              </a:lnSpc>
              <a:defRPr/>
            </a:pPr>
            <a:r>
              <a:rPr lang="en-US" altLang="en-US" dirty="0">
                <a:solidFill>
                  <a:schemeClr val="tx1"/>
                </a:solidFill>
                <a:latin typeface="Arial" panose="020B0604020202020204" pitchFamily="34" charset="0"/>
                <a:cs typeface="Arial" panose="020B0604020202020204" pitchFamily="34" charset="0"/>
              </a:rPr>
              <a:t>Door locks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Standard keyed entry lock provides minimal security</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Deadbolt locks provide additional security and require that a key be used to both open and lock the door</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Cipher locks are combination locks that use buttons that must be pushed in the proper sequence</a:t>
            </a:r>
          </a:p>
          <a:p>
            <a:pPr lvl="2">
              <a:lnSpc>
                <a:spcPct val="100000"/>
              </a:lnSpc>
              <a:defRPr/>
            </a:pPr>
            <a:r>
              <a:rPr lang="en-US" altLang="en-US" sz="2000" dirty="0">
                <a:solidFill>
                  <a:schemeClr val="tx1"/>
                </a:solidFill>
                <a:latin typeface="Arial" panose="020B0604020202020204" pitchFamily="34" charset="0"/>
                <a:cs typeface="Arial" panose="020B0604020202020204" pitchFamily="34" charset="0"/>
              </a:rPr>
              <a:t>Can be programmed to allow a certain individual’s code to be valid on specific dates and times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82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Client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Securing the client involves:</a:t>
            </a:r>
          </a:p>
          <a:p>
            <a:pPr lvl="1">
              <a:lnSpc>
                <a:spcPct val="100000"/>
              </a:lnSpc>
            </a:pPr>
            <a:r>
              <a:rPr lang="en-US" sz="2000" dirty="0">
                <a:solidFill>
                  <a:schemeClr val="tx1"/>
                </a:solidFill>
                <a:latin typeface="Arial" panose="020B0604020202020204" pitchFamily="34" charset="0"/>
                <a:cs typeface="Arial" panose="020B0604020202020204" pitchFamily="34" charset="0"/>
              </a:rPr>
              <a:t>Using hardware system security</a:t>
            </a:r>
          </a:p>
          <a:p>
            <a:pPr lvl="1">
              <a:lnSpc>
                <a:spcPct val="100000"/>
              </a:lnSpc>
            </a:pPr>
            <a:r>
              <a:rPr lang="en-US" sz="2000" dirty="0">
                <a:solidFill>
                  <a:schemeClr val="tx1"/>
                </a:solidFill>
                <a:latin typeface="Arial" panose="020B0604020202020204" pitchFamily="34" charset="0"/>
                <a:cs typeface="Arial" panose="020B0604020202020204" pitchFamily="34" charset="0"/>
              </a:rPr>
              <a:t>Securing the operating system software</a:t>
            </a:r>
          </a:p>
          <a:p>
            <a:pPr lvl="1">
              <a:lnSpc>
                <a:spcPct val="100000"/>
              </a:lnSpc>
            </a:pPr>
            <a:r>
              <a:rPr lang="en-US" sz="2000" dirty="0">
                <a:solidFill>
                  <a:schemeClr val="tx1"/>
                </a:solidFill>
                <a:latin typeface="Arial" panose="020B0604020202020204" pitchFamily="34" charset="0"/>
                <a:cs typeface="Arial" panose="020B0604020202020204" pitchFamily="34" charset="0"/>
              </a:rPr>
              <a:t>Protecting peripheral devices connected to the client</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056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Door Locks (2 of 3)</a:t>
            </a:r>
          </a:p>
        </p:txBody>
      </p:sp>
      <p:pic>
        <p:nvPicPr>
          <p:cNvPr id="5" name="Picture 4" descr="Figure 9-6 Residential keyed entry loc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00200"/>
            <a:ext cx="2383536" cy="2127504"/>
          </a:xfrm>
          <a:prstGeom prst="rect">
            <a:avLst/>
          </a:prstGeom>
        </p:spPr>
      </p:pic>
      <p:pic>
        <p:nvPicPr>
          <p:cNvPr id="6" name="Picture 5" descr="Figure 9-7 Deadbolt lock. The deadbolt lock extends a solid metal bar into the door frame for extra security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1423036"/>
            <a:ext cx="1969008" cy="2505456"/>
          </a:xfrm>
          <a:prstGeom prst="rect">
            <a:avLst/>
          </a:prstGeom>
        </p:spPr>
      </p:pic>
      <p:pic>
        <p:nvPicPr>
          <p:cNvPr id="7" name="Picture 6" descr="Figure 9-8 Clipher lock. Cipher locks are combination locks that use buttons that must be pushed in the proper sequence to open the doo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3676" y="3524884"/>
            <a:ext cx="2386584" cy="2551176"/>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2935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Door Locks (3 of 3)</a:t>
            </a:r>
          </a:p>
        </p:txBody>
      </p:sp>
      <p:sp>
        <p:nvSpPr>
          <p:cNvPr id="3" name="Content Placeholder 2"/>
          <p:cNvSpPr>
            <a:spLocks noGrp="1"/>
          </p:cNvSpPr>
          <p:nvPr>
            <p:ph idx="1"/>
          </p:nvPr>
        </p:nvSpPr>
        <p:spPr>
          <a:xfrm>
            <a:off x="365125" y="1538818"/>
            <a:ext cx="8415338" cy="315471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Key management procedures:</a:t>
            </a:r>
          </a:p>
          <a:p>
            <a:pPr lvl="1">
              <a:lnSpc>
                <a:spcPct val="100000"/>
              </a:lnSpc>
            </a:pPr>
            <a:r>
              <a:rPr lang="en-US" sz="2000" dirty="0">
                <a:solidFill>
                  <a:schemeClr val="tx1"/>
                </a:solidFill>
                <a:latin typeface="Arial" panose="020B0604020202020204" pitchFamily="34" charset="0"/>
                <a:cs typeface="Arial" panose="020B0604020202020204" pitchFamily="34" charset="0"/>
              </a:rPr>
              <a:t>Keep track of keys issued and require users to sign their name when receiving keys</a:t>
            </a:r>
          </a:p>
          <a:p>
            <a:pPr lvl="1">
              <a:lnSpc>
                <a:spcPct val="100000"/>
              </a:lnSpc>
            </a:pPr>
            <a:r>
              <a:rPr lang="en-US" sz="2000" dirty="0">
                <a:solidFill>
                  <a:schemeClr val="tx1"/>
                </a:solidFill>
                <a:latin typeface="Arial" panose="020B0604020202020204" pitchFamily="34" charset="0"/>
                <a:cs typeface="Arial" panose="020B0604020202020204" pitchFamily="34" charset="0"/>
              </a:rPr>
              <a:t>Receive the proper approvals of supervisors or other appropriate persons before issuing keys</a:t>
            </a:r>
          </a:p>
          <a:p>
            <a:pPr lvl="1">
              <a:lnSpc>
                <a:spcPct val="100000"/>
              </a:lnSpc>
            </a:pPr>
            <a:r>
              <a:rPr lang="en-US" sz="2000" dirty="0">
                <a:solidFill>
                  <a:schemeClr val="tx1"/>
                </a:solidFill>
                <a:latin typeface="Arial" panose="020B0604020202020204" pitchFamily="34" charset="0"/>
                <a:cs typeface="Arial" panose="020B0604020202020204" pitchFamily="34" charset="0"/>
              </a:rPr>
              <a:t>When making duplicates of master keys, mark them “Do Not Duplicate” and wipe out manufacturer’s serial numbers</a:t>
            </a:r>
          </a:p>
          <a:p>
            <a:pPr lvl="1">
              <a:lnSpc>
                <a:spcPct val="100000"/>
              </a:lnSpc>
            </a:pPr>
            <a:r>
              <a:rPr lang="en-US" sz="2000" dirty="0">
                <a:solidFill>
                  <a:schemeClr val="tx1"/>
                </a:solidFill>
                <a:latin typeface="Arial" panose="020B0604020202020204" pitchFamily="34" charset="0"/>
                <a:cs typeface="Arial" panose="020B0604020202020204" pitchFamily="34" charset="0"/>
              </a:rPr>
              <a:t>Secure unused keys in a locked safe</a:t>
            </a:r>
          </a:p>
          <a:p>
            <a:pPr lvl="1">
              <a:lnSpc>
                <a:spcPct val="100000"/>
              </a:lnSpc>
            </a:pPr>
            <a:r>
              <a:rPr lang="en-US" sz="2000" dirty="0">
                <a:solidFill>
                  <a:schemeClr val="tx1"/>
                </a:solidFill>
                <a:latin typeface="Arial" panose="020B0604020202020204" pitchFamily="34" charset="0"/>
                <a:cs typeface="Arial" panose="020B0604020202020204" pitchFamily="34" charset="0"/>
              </a:rPr>
              <a:t>Change locks immediately upon loss or theft of keys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8613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Logs</a:t>
            </a:r>
          </a:p>
        </p:txBody>
      </p:sp>
      <p:sp>
        <p:nvSpPr>
          <p:cNvPr id="3" name="Content Placeholder 2"/>
          <p:cNvSpPr>
            <a:spLocks noGrp="1"/>
          </p:cNvSpPr>
          <p:nvPr>
            <p:ph idx="1"/>
          </p:nvPr>
        </p:nvSpPr>
        <p:spPr>
          <a:xfrm>
            <a:off x="365125" y="1538818"/>
            <a:ext cx="8014250"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list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Record of individuals who have permission to enter secure area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Records time they entered and left</a:t>
            </a:r>
          </a:p>
          <a:p>
            <a:pPr>
              <a:lnSpc>
                <a:spcPct val="100000"/>
              </a:lnSpc>
            </a:pPr>
            <a:r>
              <a:rPr lang="en-US" altLang="en-US" dirty="0">
                <a:solidFill>
                  <a:schemeClr val="tx1"/>
                </a:solidFill>
                <a:latin typeface="Arial" panose="020B0604020202020204" pitchFamily="34" charset="0"/>
                <a:cs typeface="Arial" panose="020B0604020202020204" pitchFamily="34" charset="0"/>
              </a:rPr>
              <a:t>Today, cipher locks and other technology can create electronic access logs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80640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Mantraps</a:t>
            </a:r>
          </a:p>
        </p:txBody>
      </p:sp>
      <p:sp>
        <p:nvSpPr>
          <p:cNvPr id="3" name="Content Placeholder 2"/>
          <p:cNvSpPr>
            <a:spLocks noGrp="1"/>
          </p:cNvSpPr>
          <p:nvPr>
            <p:ph idx="1"/>
          </p:nvPr>
        </p:nvSpPr>
        <p:spPr>
          <a:xfrm>
            <a:off x="365125" y="1538818"/>
            <a:ext cx="4892675" cy="356658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Mantrap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Separates a secured from a nonsecured area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mantrap device monitors and controls two interlocking doors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Only one door may open at any time</a:t>
            </a:r>
          </a:p>
          <a:p>
            <a:pPr lvl="1">
              <a:lnSpc>
                <a:spcPct val="100000"/>
              </a:lnSpc>
            </a:pPr>
            <a:r>
              <a:rPr lang="en-US" sz="2000" dirty="0">
                <a:solidFill>
                  <a:schemeClr val="tx1"/>
                </a:solidFill>
                <a:latin typeface="Arial" panose="020B0604020202020204" pitchFamily="34" charset="0"/>
                <a:cs typeface="Arial" panose="020B0604020202020204" pitchFamily="34" charset="0"/>
              </a:rPr>
              <a:t>Used at high-security areas where only authorized persons can enter</a:t>
            </a:r>
          </a:p>
          <a:p>
            <a:pPr lvl="2">
              <a:lnSpc>
                <a:spcPct val="100000"/>
              </a:lnSpc>
            </a:pPr>
            <a:r>
              <a:rPr lang="en-US" sz="2000" dirty="0">
                <a:solidFill>
                  <a:schemeClr val="tx1"/>
                </a:solidFill>
                <a:latin typeface="Arial" panose="020B0604020202020204" pitchFamily="34" charset="0"/>
                <a:cs typeface="Arial" panose="020B0604020202020204" pitchFamily="34" charset="0"/>
              </a:rPr>
              <a:t>Such as cash handling areas and research laboratories</a:t>
            </a:r>
          </a:p>
        </p:txBody>
      </p:sp>
      <p:pic>
        <p:nvPicPr>
          <p:cNvPr id="5" name="Picture 4" descr="Figure 9-9 Mantrap. A mantrap device monitors and controls two interlocking doors to a vestibu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828" y="1686631"/>
            <a:ext cx="2686556" cy="3418769"/>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277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Protected Distribution Systems (P</a:t>
            </a:r>
            <a:r>
              <a:rPr lang="en-US" sz="100" b="1" dirty="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D</a:t>
            </a:r>
            <a:r>
              <a:rPr lang="en-US" sz="100" b="1" dirty="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S) (1 of 2)</a:t>
            </a:r>
          </a:p>
        </p:txBody>
      </p:sp>
      <p:sp>
        <p:nvSpPr>
          <p:cNvPr id="3" name="Content Placeholder 2"/>
          <p:cNvSpPr>
            <a:spLocks noGrp="1"/>
          </p:cNvSpPr>
          <p:nvPr>
            <p:ph idx="1"/>
          </p:nvPr>
        </p:nvSpPr>
        <p:spPr>
          <a:xfrm>
            <a:off x="365125" y="1538818"/>
            <a:ext cx="8415338" cy="341632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Protected Distribution Systems (P</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system of cable conduits used to protect classified information that is being transmitted between two secure areas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Created by the U.S. Department of Defense (D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O</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Two types of 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Hardened carrier 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 conduit constructed of special electrical metallic tubing</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Alarmed carrier 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 specialized optical fibers in the conduit that sense acoustic vibrations that occur when an intruder attempts to gain access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50443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cs typeface="Arial" panose="020B0604020202020204" pitchFamily="34" charset="0"/>
              </a:rPr>
              <a:t>Protected Distribution Systems (P</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(2 of 2)</a:t>
            </a:r>
            <a:endParaRPr lang="en-US" sz="2800" b="1" dirty="0">
              <a:solidFill>
                <a:srgbClr val="0080A9"/>
              </a:solidFill>
              <a:latin typeface="Arial" panose="020B0604020202020204" pitchFamily="34" charset="0"/>
              <a:ea typeface="+mn-ea"/>
              <a:cs typeface="Arial" panose="020B0604020202020204" pitchFamily="34" charset="0"/>
            </a:endParaRPr>
          </a:p>
        </p:txBody>
      </p:sp>
      <p:pic>
        <p:nvPicPr>
          <p:cNvPr id="6" name="Picture 5" descr="Figure 9-10 Cables conduits. Cable conduits are hollow tubes that carry copper wire or fiber-optic cabl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6318" y="1516673"/>
            <a:ext cx="5377764" cy="412650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2219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Computer Hardware Security</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Computer hardware security - the physical security protecting the hardware of the host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portable devices have a steel bracket security slot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cable lock can be inserted into slot and secured to device and a cable connected to the lock  can be secured to a desk or chair</a:t>
            </a:r>
          </a:p>
          <a:p>
            <a:pPr>
              <a:lnSpc>
                <a:spcPct val="100000"/>
              </a:lnSpc>
            </a:pPr>
            <a:r>
              <a:rPr lang="en-US" altLang="en-US" dirty="0">
                <a:solidFill>
                  <a:schemeClr val="tx1"/>
                </a:solidFill>
                <a:latin typeface="Arial" panose="020B0604020202020204" pitchFamily="34" charset="0"/>
                <a:cs typeface="Arial" panose="020B0604020202020204" pitchFamily="34" charset="0"/>
              </a:rPr>
              <a:t>Safe or secure cabinet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prewired for power and network connections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Allow devices to charge while stored as well as receive updates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06959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Application Security</a:t>
            </a:r>
          </a:p>
        </p:txBody>
      </p:sp>
      <p:sp>
        <p:nvSpPr>
          <p:cNvPr id="3" name="Content Placeholder 2"/>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Besides protecting O</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software on hosts, there is a need to protect applications that run on these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Aspects of application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Application development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Secure coding techniques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Code testing</a:t>
            </a:r>
          </a:p>
          <a:p>
            <a:pPr lvl="1">
              <a:lnSpc>
                <a:spcPct val="100000"/>
              </a:lnSpc>
            </a:pPr>
            <a:r>
              <a:rPr lang="en-US" sz="2000" dirty="0">
                <a:solidFill>
                  <a:srgbClr val="0070C0"/>
                </a:solidFill>
                <a:latin typeface="Arial" panose="020B0604020202020204" pitchFamily="34" charset="0"/>
                <a:cs typeface="Arial" panose="020B0604020202020204" pitchFamily="34" charset="0"/>
              </a:rPr>
              <a:t>Virtualization</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1961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762000" y="369646"/>
            <a:ext cx="8026400" cy="369460"/>
          </a:xfrm>
        </p:spPr>
        <p:txBody>
          <a:bodyPr/>
          <a:lstStyle/>
          <a:p>
            <a:r>
              <a:rPr lang="en-US" altLang="en-US" sz="2800" b="1" dirty="0"/>
              <a:t>Virtualization</a:t>
            </a:r>
          </a:p>
        </p:txBody>
      </p:sp>
      <p:sp>
        <p:nvSpPr>
          <p:cNvPr id="57347" name="Content Placeholder 2"/>
          <p:cNvSpPr>
            <a:spLocks noGrp="1"/>
          </p:cNvSpPr>
          <p:nvPr>
            <p:ph idx="1"/>
          </p:nvPr>
        </p:nvSpPr>
        <p:spPr>
          <a:xfrm>
            <a:off x="365125" y="1538818"/>
            <a:ext cx="8415338" cy="2880782"/>
          </a:xfrm>
        </p:spPr>
        <p:txBody>
          <a:bodyPr/>
          <a:lstStyle/>
          <a:p>
            <a:r>
              <a:rPr lang="en-US" altLang="en-US" dirty="0"/>
              <a:t>Virtualization</a:t>
            </a:r>
          </a:p>
          <a:p>
            <a:pPr lvl="1"/>
            <a:r>
              <a:rPr lang="en-US" altLang="en-US" dirty="0"/>
              <a:t>A means of managing and presenting computer resources without regard to physical layout or location</a:t>
            </a:r>
          </a:p>
          <a:p>
            <a:r>
              <a:rPr lang="en-US" altLang="en-US" dirty="0"/>
              <a:t>Host virtualization</a:t>
            </a:r>
          </a:p>
          <a:p>
            <a:pPr lvl="1"/>
            <a:r>
              <a:rPr lang="en-US" altLang="en-US" dirty="0"/>
              <a:t>An entire operating system environment is simulated</a:t>
            </a:r>
          </a:p>
          <a:p>
            <a:pPr lvl="1"/>
            <a:r>
              <a:rPr lang="en-US" altLang="en-US" dirty="0"/>
              <a:t>Virtual machine - a simulated software-based emulation of a computer</a:t>
            </a:r>
          </a:p>
          <a:p>
            <a:pPr lvl="1"/>
            <a:r>
              <a:rPr lang="en-US" altLang="en-US" dirty="0"/>
              <a:t>The host system runs a hypervisor that manages the virtual operating systems and supports one or more guest systems</a:t>
            </a:r>
          </a:p>
        </p:txBody>
      </p:sp>
      <p:sp>
        <p:nvSpPr>
          <p:cNvPr id="4" name="Footer Placeholder 3"/>
          <p:cNvSpPr>
            <a:spLocks noGrp="1"/>
          </p:cNvSpPr>
          <p:nvPr>
            <p:ph type="ftr" sz="quarter" idx="10"/>
          </p:nvPr>
        </p:nvSpPr>
        <p:spPr/>
        <p:txBody>
          <a:bodyPr/>
          <a:lstStyle/>
          <a:p>
            <a:pPr>
              <a:defRPr/>
            </a:pPr>
            <a:r>
              <a:rPr lang="en-US" dirty="0"/>
              <a:t>CompTIA Security+ Guide to Network Security Fundamentals, Fifth Edition</a:t>
            </a:r>
          </a:p>
        </p:txBody>
      </p:sp>
      <p:sp>
        <p:nvSpPr>
          <p:cNvPr id="57349"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BE2FBF-D6A2-4CA0-B232-0893407AB405}" type="slidenum">
              <a:rPr lang="en-US" altLang="en-US" sz="1400"/>
              <a:pPr>
                <a:spcBef>
                  <a:spcPct val="0"/>
                </a:spcBef>
                <a:buFontTx/>
                <a:buNone/>
              </a:pPr>
              <a:t>38</a:t>
            </a:fld>
            <a:endParaRPr lang="en-US" altLang="en-US" sz="1400"/>
          </a:p>
        </p:txBody>
      </p:sp>
    </p:spTree>
    <p:extLst>
      <p:ext uri="{BB962C8B-B14F-4D97-AF65-F5344CB8AC3E}">
        <p14:creationId xmlns:p14="http://schemas.microsoft.com/office/powerpoint/2010/main" val="1743532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762000" y="369646"/>
            <a:ext cx="8026400" cy="369460"/>
          </a:xfrm>
        </p:spPr>
        <p:txBody>
          <a:bodyPr/>
          <a:lstStyle/>
          <a:p>
            <a:r>
              <a:rPr lang="en-US" altLang="en-US" sz="2800" b="1" dirty="0"/>
              <a:t>Virtualization</a:t>
            </a:r>
          </a:p>
        </p:txBody>
      </p:sp>
      <p:sp>
        <p:nvSpPr>
          <p:cNvPr id="58371" name="Content Placeholder 2"/>
          <p:cNvSpPr>
            <a:spLocks noGrp="1"/>
          </p:cNvSpPr>
          <p:nvPr>
            <p:ph idx="1"/>
          </p:nvPr>
        </p:nvSpPr>
        <p:spPr>
          <a:xfrm>
            <a:off x="365125" y="1538818"/>
            <a:ext cx="8415338" cy="2728382"/>
          </a:xfrm>
        </p:spPr>
        <p:txBody>
          <a:bodyPr/>
          <a:lstStyle/>
          <a:p>
            <a:r>
              <a:rPr lang="en-US" altLang="en-US" dirty="0"/>
              <a:t>Virtualization advantages</a:t>
            </a:r>
          </a:p>
          <a:p>
            <a:pPr lvl="1"/>
            <a:r>
              <a:rPr lang="en-US" altLang="en-US" dirty="0"/>
              <a:t>New virtual server machines can be made available (host availability) and resources can easily be expanded or contracted as needed (host elasticity)</a:t>
            </a:r>
          </a:p>
          <a:p>
            <a:pPr lvl="1"/>
            <a:r>
              <a:rPr lang="en-US" altLang="en-US" dirty="0"/>
              <a:t>Can reduce costs</a:t>
            </a:r>
          </a:p>
          <a:p>
            <a:pPr lvl="2"/>
            <a:r>
              <a:rPr lang="en-US" altLang="en-US" dirty="0"/>
              <a:t>Fewer physical computers must be purchased and maintained</a:t>
            </a:r>
          </a:p>
          <a:p>
            <a:pPr lvl="1"/>
            <a:r>
              <a:rPr lang="en-US" altLang="en-US" dirty="0"/>
              <a:t>Can provided uninterrupted server access to users</a:t>
            </a:r>
          </a:p>
          <a:p>
            <a:pPr lvl="2"/>
            <a:r>
              <a:rPr lang="en-US" altLang="en-US" dirty="0"/>
              <a:t>Supports </a:t>
            </a:r>
            <a:r>
              <a:rPr lang="en-US" altLang="en-US" i="1" dirty="0"/>
              <a:t>live migration </a:t>
            </a:r>
            <a:r>
              <a:rPr lang="en-US" altLang="en-US" dirty="0"/>
              <a:t>which allows a virtual machine to be moved to a different physical computer with no impact to users</a:t>
            </a:r>
          </a:p>
        </p:txBody>
      </p:sp>
      <p:sp>
        <p:nvSpPr>
          <p:cNvPr id="4" name="Footer Placeholder 3"/>
          <p:cNvSpPr>
            <a:spLocks noGrp="1"/>
          </p:cNvSpPr>
          <p:nvPr>
            <p:ph type="ftr" sz="quarter" idx="10"/>
          </p:nvPr>
        </p:nvSpPr>
        <p:spPr/>
        <p:txBody>
          <a:bodyPr/>
          <a:lstStyle/>
          <a:p>
            <a:pPr>
              <a:defRPr/>
            </a:pPr>
            <a:r>
              <a:rPr lang="en-US"/>
              <a:t>CompTIA Security+ Guide to Network Security Fundamentals, Fifth Edition</a:t>
            </a:r>
          </a:p>
        </p:txBody>
      </p:sp>
      <p:sp>
        <p:nvSpPr>
          <p:cNvPr id="58373"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F9C5CB-112D-44E9-8FD5-375CA08CBA1E}" type="slidenum">
              <a:rPr lang="en-US" altLang="en-US" sz="1400"/>
              <a:pPr>
                <a:spcBef>
                  <a:spcPct val="0"/>
                </a:spcBef>
                <a:buFontTx/>
                <a:buNone/>
              </a:pPr>
              <a:t>39</a:t>
            </a:fld>
            <a:endParaRPr lang="en-US" altLang="en-US" sz="1400"/>
          </a:p>
        </p:txBody>
      </p:sp>
    </p:spTree>
    <p:extLst>
      <p:ext uri="{BB962C8B-B14F-4D97-AF65-F5344CB8AC3E}">
        <p14:creationId xmlns:p14="http://schemas.microsoft.com/office/powerpoint/2010/main" val="40492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Hardware System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Protecting client hardware involves using different tools:</a:t>
            </a:r>
          </a:p>
          <a:p>
            <a:pPr lvl="1">
              <a:lnSpc>
                <a:spcPct val="100000"/>
              </a:lnSpc>
            </a:pPr>
            <a:r>
              <a:rPr lang="en-US" sz="2000" dirty="0">
                <a:solidFill>
                  <a:schemeClr val="tx1"/>
                </a:solidFill>
                <a:latin typeface="Arial" panose="020B0604020202020204" pitchFamily="34" charset="0"/>
                <a:cs typeface="Arial" panose="020B0604020202020204" pitchFamily="34" charset="0"/>
              </a:rPr>
              <a:t>Secure booting tools</a:t>
            </a:r>
          </a:p>
          <a:p>
            <a:pPr lvl="1">
              <a:lnSpc>
                <a:spcPct val="100000"/>
              </a:lnSpc>
            </a:pPr>
            <a:r>
              <a:rPr lang="en-US" sz="2000" dirty="0">
                <a:solidFill>
                  <a:schemeClr val="tx1"/>
                </a:solidFill>
                <a:latin typeface="Arial" panose="020B0604020202020204" pitchFamily="34" charset="0"/>
                <a:cs typeface="Arial" panose="020B0604020202020204" pitchFamily="34" charset="0"/>
              </a:rPr>
              <a:t>A hardware root of trust</a:t>
            </a:r>
          </a:p>
          <a:p>
            <a:pPr lvl="1">
              <a:lnSpc>
                <a:spcPct val="100000"/>
              </a:lnSpc>
            </a:pPr>
            <a:r>
              <a:rPr lang="en-US" sz="2000" dirty="0">
                <a:solidFill>
                  <a:schemeClr val="tx1"/>
                </a:solidFill>
                <a:latin typeface="Arial" panose="020B0604020202020204" pitchFamily="34" charset="0"/>
                <a:cs typeface="Arial" panose="020B0604020202020204" pitchFamily="34" charset="0"/>
              </a:rPr>
              <a:t>Preventing electromagnetic spying</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8698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762000" y="369646"/>
            <a:ext cx="8026400" cy="369460"/>
          </a:xfrm>
        </p:spPr>
        <p:txBody>
          <a:bodyPr/>
          <a:lstStyle/>
          <a:p>
            <a:r>
              <a:rPr lang="en-US" altLang="en-US" sz="2800" b="1" dirty="0"/>
              <a:t>Virtualization</a:t>
            </a:r>
          </a:p>
        </p:txBody>
      </p:sp>
      <p:sp>
        <p:nvSpPr>
          <p:cNvPr id="59395" name="Content Placeholder 2"/>
          <p:cNvSpPr>
            <a:spLocks noGrp="1"/>
          </p:cNvSpPr>
          <p:nvPr>
            <p:ph idx="1"/>
          </p:nvPr>
        </p:nvSpPr>
        <p:spPr>
          <a:xfrm>
            <a:off x="365125" y="1538818"/>
            <a:ext cx="8415338" cy="3033182"/>
          </a:xfrm>
        </p:spPr>
        <p:txBody>
          <a:bodyPr/>
          <a:lstStyle/>
          <a:p>
            <a:r>
              <a:rPr lang="en-US" altLang="en-US" dirty="0"/>
              <a:t>Virtualization advantages (cont’d.)</a:t>
            </a:r>
          </a:p>
          <a:p>
            <a:pPr lvl="1"/>
            <a:r>
              <a:rPr lang="en-US" altLang="en-US" dirty="0"/>
              <a:t>Test latest patches by downloading on a virtual machine before installing on production computers</a:t>
            </a:r>
          </a:p>
          <a:p>
            <a:pPr lvl="1"/>
            <a:r>
              <a:rPr lang="en-US" altLang="en-US" dirty="0"/>
              <a:t>A snapshot of a particular state of a virtual machine can be saved for later use</a:t>
            </a:r>
          </a:p>
          <a:p>
            <a:pPr lvl="1"/>
            <a:r>
              <a:rPr lang="en-US" altLang="en-US" dirty="0"/>
              <a:t>Testing the existing security configuration (</a:t>
            </a:r>
            <a:r>
              <a:rPr lang="en-US" altLang="en-US" b="1" dirty="0"/>
              <a:t>security control testing</a:t>
            </a:r>
            <a:r>
              <a:rPr lang="en-US" altLang="en-US" dirty="0"/>
              <a:t>) can be performed using a simulated network environment</a:t>
            </a:r>
          </a:p>
          <a:p>
            <a:pPr lvl="1"/>
            <a:r>
              <a:rPr lang="en-US" altLang="en-US" dirty="0"/>
              <a:t>A suspicious program can be loaded into an isolated virtual machine and executed (</a:t>
            </a:r>
            <a:r>
              <a:rPr lang="en-US" altLang="en-US" b="1" dirty="0"/>
              <a:t>sandboxing</a:t>
            </a:r>
            <a:r>
              <a:rPr lang="en-US" altLang="en-US" dirty="0"/>
              <a:t>)</a:t>
            </a:r>
          </a:p>
          <a:p>
            <a:pPr lvl="2"/>
            <a:r>
              <a:rPr lang="en-US" altLang="en-US" dirty="0"/>
              <a:t>If malware, only the virtual machine will be impacted</a:t>
            </a:r>
          </a:p>
        </p:txBody>
      </p:sp>
      <p:sp>
        <p:nvSpPr>
          <p:cNvPr id="4" name="Footer Placeholder 3"/>
          <p:cNvSpPr>
            <a:spLocks noGrp="1"/>
          </p:cNvSpPr>
          <p:nvPr>
            <p:ph type="ftr" sz="quarter" idx="10"/>
          </p:nvPr>
        </p:nvSpPr>
        <p:spPr/>
        <p:txBody>
          <a:bodyPr/>
          <a:lstStyle/>
          <a:p>
            <a:pPr>
              <a:defRPr/>
            </a:pPr>
            <a:r>
              <a:rPr lang="en-US"/>
              <a:t>CompTIA Security+ Guide to Network Security Fundamentals, Fifth Edition</a:t>
            </a:r>
          </a:p>
        </p:txBody>
      </p:sp>
      <p:sp>
        <p:nvSpPr>
          <p:cNvPr id="59397"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BCAD30A-D1D4-42B4-8E41-A9CEF8583221}" type="slidenum">
              <a:rPr lang="en-US" altLang="en-US" sz="1400"/>
              <a:pPr>
                <a:spcBef>
                  <a:spcPct val="0"/>
                </a:spcBef>
                <a:buFontTx/>
                <a:buNone/>
              </a:pPr>
              <a:t>40</a:t>
            </a:fld>
            <a:endParaRPr lang="en-US" altLang="en-US" sz="1400"/>
          </a:p>
        </p:txBody>
      </p:sp>
    </p:spTree>
    <p:extLst>
      <p:ext uri="{BB962C8B-B14F-4D97-AF65-F5344CB8AC3E}">
        <p14:creationId xmlns:p14="http://schemas.microsoft.com/office/powerpoint/2010/main" val="27244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762000" y="369646"/>
            <a:ext cx="8026400" cy="369460"/>
          </a:xfrm>
        </p:spPr>
        <p:txBody>
          <a:bodyPr/>
          <a:lstStyle/>
          <a:p>
            <a:r>
              <a:rPr lang="en-US" altLang="en-US" sz="2800" b="1" dirty="0"/>
              <a:t>Virtualization</a:t>
            </a:r>
          </a:p>
        </p:txBody>
      </p:sp>
      <p:sp>
        <p:nvSpPr>
          <p:cNvPr id="60419" name="Content Placeholder 2"/>
          <p:cNvSpPr>
            <a:spLocks noGrp="1"/>
          </p:cNvSpPr>
          <p:nvPr>
            <p:ph idx="1"/>
          </p:nvPr>
        </p:nvSpPr>
        <p:spPr>
          <a:xfrm>
            <a:off x="365125" y="1538818"/>
            <a:ext cx="8415338" cy="2728382"/>
          </a:xfrm>
        </p:spPr>
        <p:txBody>
          <a:bodyPr/>
          <a:lstStyle/>
          <a:p>
            <a:r>
              <a:rPr lang="en-US" altLang="en-US" dirty="0"/>
              <a:t>Security for virtualized environments:</a:t>
            </a:r>
          </a:p>
          <a:p>
            <a:pPr lvl="1"/>
            <a:r>
              <a:rPr lang="en-US" altLang="en-US" dirty="0"/>
              <a:t>A guest OS that has remained dormant may not contain the latest patches and security updates</a:t>
            </a:r>
          </a:p>
          <a:p>
            <a:pPr lvl="1"/>
            <a:r>
              <a:rPr lang="en-US" altLang="en-US" dirty="0"/>
              <a:t>Not all hypervisors have the necessary security controls to keep out attackers</a:t>
            </a:r>
          </a:p>
          <a:p>
            <a:pPr lvl="1"/>
            <a:r>
              <a:rPr lang="en-US" altLang="en-US" dirty="0"/>
              <a:t>Existing security tools were designed for single physical servers and do not always adapt well to multiple virtual machines</a:t>
            </a:r>
          </a:p>
          <a:p>
            <a:pPr lvl="1"/>
            <a:r>
              <a:rPr lang="en-US" altLang="en-US" dirty="0"/>
              <a:t>Virtual machines must be protected from outside network and other virtual machines on the same computer</a:t>
            </a:r>
          </a:p>
        </p:txBody>
      </p:sp>
      <p:sp>
        <p:nvSpPr>
          <p:cNvPr id="4" name="Footer Placeholder 3"/>
          <p:cNvSpPr>
            <a:spLocks noGrp="1"/>
          </p:cNvSpPr>
          <p:nvPr>
            <p:ph type="ftr" sz="quarter" idx="10"/>
          </p:nvPr>
        </p:nvSpPr>
        <p:spPr/>
        <p:txBody>
          <a:bodyPr/>
          <a:lstStyle/>
          <a:p>
            <a:pPr>
              <a:defRPr/>
            </a:pPr>
            <a:r>
              <a:rPr lang="en-US"/>
              <a:t>CompTIA Security+ Guide to Network Security Fundamentals, Fifth Edition</a:t>
            </a:r>
          </a:p>
        </p:txBody>
      </p:sp>
      <p:sp>
        <p:nvSpPr>
          <p:cNvPr id="60421"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A00852A-A6B4-4066-9ECD-249C3A71FF34}" type="slidenum">
              <a:rPr lang="en-US" altLang="en-US" sz="1400"/>
              <a:pPr>
                <a:spcBef>
                  <a:spcPct val="0"/>
                </a:spcBef>
                <a:buFontTx/>
                <a:buNone/>
              </a:pPr>
              <a:t>41</a:t>
            </a:fld>
            <a:endParaRPr lang="en-US" altLang="en-US" sz="1400"/>
          </a:p>
        </p:txBody>
      </p:sp>
    </p:spTree>
    <p:extLst>
      <p:ext uri="{BB962C8B-B14F-4D97-AF65-F5344CB8AC3E}">
        <p14:creationId xmlns:p14="http://schemas.microsoft.com/office/powerpoint/2010/main" val="968124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(1 of 3)</a:t>
            </a:r>
          </a:p>
        </p:txBody>
      </p:sp>
      <p:sp>
        <p:nvSpPr>
          <p:cNvPr id="2" name="Content Placeholder 1"/>
          <p:cNvSpPr>
            <a:spLocks noGrp="1"/>
          </p:cNvSpPr>
          <p:nvPr>
            <p:ph idx="1"/>
          </p:nvPr>
        </p:nvSpPr>
        <p:spPr>
          <a:xfrm>
            <a:off x="365125" y="1538818"/>
            <a:ext cx="8415338" cy="330859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Secure Boot is designed to ensure that a computer boots using only software that is trusted by the computer manufacturer</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 chain of trust each element relies on the confirmation of the previous element to know that the entire process is secure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Strongest starting point is hardware</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addition to protecting hardware, the O</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software that runs on the host also must be protected</a:t>
            </a:r>
          </a:p>
          <a:p>
            <a:pPr>
              <a:lnSpc>
                <a:spcPct val="100000"/>
              </a:lnSpc>
            </a:pPr>
            <a:r>
              <a:rPr lang="en-US" altLang="en-US" dirty="0">
                <a:solidFill>
                  <a:schemeClr val="tx1"/>
                </a:solidFill>
                <a:latin typeface="Arial" panose="020B0604020202020204" pitchFamily="34" charset="0"/>
                <a:cs typeface="Arial" panose="020B0604020202020204" pitchFamily="34" charset="0"/>
              </a:rPr>
              <a:t>Modern O</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Ss have hundreds of different security settings that can be manipulated to conform to the baseline</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(2 of 3)</a:t>
            </a:r>
          </a:p>
        </p:txBody>
      </p:sp>
      <p:sp>
        <p:nvSpPr>
          <p:cNvPr id="2" name="Content Placeholder 1"/>
          <p:cNvSpPr>
            <a:spLocks noGrp="1"/>
          </p:cNvSpPr>
          <p:nvPr>
            <p:ph idx="1"/>
          </p:nvPr>
        </p:nvSpPr>
        <p:spPr>
          <a:xfrm>
            <a:off x="365125" y="1538818"/>
            <a:ext cx="8169275" cy="3893374"/>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Antimalware software can help protect against these infections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V software can examine a computer for any infections as well as monitor computer activity and scan new documents that might contain a virus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Peripheral devices attached to a client computer must likewise be protected</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A multifunctional device (M</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D) is a combination printer, copier, scanner, and fax machine and should also be protected</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Physical security is an often overlooked consideration when protecting a client device</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Door locks are important to protect equipment</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Hardware security is physical security that involves protecting the hardware of the host system</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(3 of 3)</a:t>
            </a:r>
          </a:p>
        </p:txBody>
      </p:sp>
      <p:sp>
        <p:nvSpPr>
          <p:cNvPr id="2" name="Content Placeholder 1"/>
          <p:cNvSpPr>
            <a:spLocks noGrp="1"/>
          </p:cNvSpPr>
          <p:nvPr>
            <p:ph idx="1"/>
          </p:nvPr>
        </p:nvSpPr>
        <p:spPr>
          <a:xfrm>
            <a:off x="365125" y="1538818"/>
            <a:ext cx="7635875" cy="107721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Applications that run on client devices need to be secure</a:t>
            </a:r>
          </a:p>
          <a:p>
            <a:pPr>
              <a:lnSpc>
                <a:spcPct val="100000"/>
              </a:lnSpc>
            </a:pPr>
            <a:r>
              <a:rPr lang="en-US" altLang="en-US" dirty="0">
                <a:solidFill>
                  <a:schemeClr val="tx1"/>
                </a:solidFill>
                <a:latin typeface="Arial" panose="020B0604020202020204" pitchFamily="34" charset="0"/>
                <a:cs typeface="Arial" panose="020B0604020202020204" pitchFamily="34" charset="0"/>
              </a:rPr>
              <a:t>There are different tools and processes that can be used to test the quality of the application code</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5025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Secure Booting (1 of 2)</a:t>
            </a:r>
          </a:p>
        </p:txBody>
      </p:sp>
      <p:sp>
        <p:nvSpPr>
          <p:cNvPr id="3" name="Content Placeholder 2"/>
          <p:cNvSpPr>
            <a:spLocks noGrp="1"/>
          </p:cNvSpPr>
          <p:nvPr>
            <p:ph idx="1"/>
          </p:nvPr>
        </p:nvSpPr>
        <p:spPr>
          <a:xfrm>
            <a:off x="365125" y="1538818"/>
            <a:ext cx="8415338" cy="453970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BIOS (Basic Input/Output System)</a:t>
            </a:r>
          </a:p>
          <a:p>
            <a:pPr lvl="1">
              <a:lnSpc>
                <a:spcPct val="100000"/>
              </a:lnSpc>
            </a:pPr>
            <a:r>
              <a:rPr lang="en-US" sz="2000" dirty="0">
                <a:solidFill>
                  <a:schemeClr val="tx1"/>
                </a:solidFill>
                <a:latin typeface="Arial" panose="020B0604020202020204" pitchFamily="34" charset="0"/>
                <a:cs typeface="Arial" panose="020B0604020202020204" pitchFamily="34" charset="0"/>
              </a:rPr>
              <a:t>Firmware used on early computers to hold the boot process</a:t>
            </a:r>
          </a:p>
          <a:p>
            <a:pPr lvl="1">
              <a:lnSpc>
                <a:spcPct val="100000"/>
              </a:lnSpc>
            </a:pPr>
            <a:r>
              <a:rPr lang="en-US" sz="2000" dirty="0">
                <a:solidFill>
                  <a:schemeClr val="tx1"/>
                </a:solidFill>
                <a:latin typeface="Arial" panose="020B0604020202020204" pitchFamily="34" charset="0"/>
                <a:cs typeface="Arial" panose="020B0604020202020204" pitchFamily="34" charset="0"/>
              </a:rPr>
              <a:t>Ability to update the BIOS with a firmware update opened the door for a threat actor to create malware to infect the BIOS</a:t>
            </a:r>
          </a:p>
          <a:p>
            <a:pPr>
              <a:lnSpc>
                <a:spcPct val="100000"/>
              </a:lnSpc>
            </a:pPr>
            <a:r>
              <a:rPr lang="en-US" dirty="0">
                <a:solidFill>
                  <a:schemeClr val="tx1"/>
                </a:solidFill>
                <a:latin typeface="Arial" panose="020B0604020202020204" pitchFamily="34" charset="0"/>
                <a:cs typeface="Arial" panose="020B0604020202020204" pitchFamily="34" charset="0"/>
              </a:rPr>
              <a:t>To combat BIOS attacks </a:t>
            </a:r>
            <a:r>
              <a:rPr lang="en-US" b="1" dirty="0">
                <a:solidFill>
                  <a:schemeClr val="tx1"/>
                </a:solidFill>
                <a:latin typeface="Arial" panose="020B0604020202020204" pitchFamily="34" charset="0"/>
                <a:cs typeface="Arial" panose="020B0604020202020204" pitchFamily="34" charset="0"/>
              </a:rPr>
              <a:t>U</a:t>
            </a:r>
            <a:r>
              <a:rPr lang="en-US" sz="1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E</a:t>
            </a:r>
            <a:r>
              <a:rPr lang="en-US" sz="1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F</a:t>
            </a:r>
            <a:r>
              <a:rPr lang="en-US" sz="1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I (Unified Extensible Firmware Interface) </a:t>
            </a:r>
            <a:r>
              <a:rPr lang="en-US" dirty="0">
                <a:solidFill>
                  <a:schemeClr val="tx1"/>
                </a:solidFill>
                <a:latin typeface="Arial" panose="020B0604020202020204" pitchFamily="34" charset="0"/>
                <a:cs typeface="Arial" panose="020B0604020202020204" pitchFamily="34" charset="0"/>
              </a:rPr>
              <a:t>was developed to replace BIOS</a:t>
            </a:r>
          </a:p>
          <a:p>
            <a:pPr>
              <a:lnSpc>
                <a:spcPct val="100000"/>
              </a:lnSpc>
            </a:pPr>
            <a:r>
              <a:rPr lang="en-US" dirty="0">
                <a:solidFill>
                  <a:schemeClr val="tx1"/>
                </a:solidFill>
                <a:latin typeface="Arial" panose="020B0604020202020204" pitchFamily="34" charset="0"/>
                <a:cs typeface="Arial" panose="020B0604020202020204" pitchFamily="34" charset="0"/>
              </a:rPr>
              <a:t>In conjunction with U</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p>
          <a:p>
            <a:pPr lvl="1">
              <a:lnSpc>
                <a:spcPct val="100000"/>
              </a:lnSpc>
            </a:pPr>
            <a:r>
              <a:rPr lang="en-US" sz="2000" b="1" dirty="0">
                <a:solidFill>
                  <a:schemeClr val="tx1"/>
                </a:solidFill>
                <a:latin typeface="Arial" panose="020B0604020202020204" pitchFamily="34" charset="0"/>
                <a:cs typeface="Arial" panose="020B0604020202020204" pitchFamily="34" charset="0"/>
              </a:rPr>
              <a:t>Secure Boot </a:t>
            </a:r>
            <a:r>
              <a:rPr lang="en-US" sz="2000" dirty="0">
                <a:solidFill>
                  <a:schemeClr val="tx1"/>
                </a:solidFill>
                <a:latin typeface="Arial" panose="020B0604020202020204" pitchFamily="34" charset="0"/>
                <a:cs typeface="Arial" panose="020B0604020202020204" pitchFamily="34" charset="0"/>
              </a:rPr>
              <a:t>security standard was also created</a:t>
            </a:r>
          </a:p>
          <a:p>
            <a:pPr>
              <a:lnSpc>
                <a:spcPct val="100000"/>
              </a:lnSpc>
            </a:pPr>
            <a:r>
              <a:rPr lang="en-US" dirty="0">
                <a:solidFill>
                  <a:schemeClr val="tx1"/>
                </a:solidFill>
                <a:latin typeface="Arial" panose="020B0604020202020204" pitchFamily="34" charset="0"/>
                <a:cs typeface="Arial" panose="020B0604020202020204" pitchFamily="34" charset="0"/>
              </a:rPr>
              <a:t>When using U</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 and Secure Boot, a computer checks the digital signature of each piece of boot software</a:t>
            </a:r>
          </a:p>
          <a:p>
            <a:pPr lvl="1">
              <a:lnSpc>
                <a:spcPct val="100000"/>
              </a:lnSpc>
            </a:pPr>
            <a:r>
              <a:rPr lang="en-US" sz="2000" dirty="0">
                <a:solidFill>
                  <a:schemeClr val="tx1"/>
                </a:solidFill>
                <a:latin typeface="Arial" panose="020B0604020202020204" pitchFamily="34" charset="0"/>
                <a:cs typeface="Arial" panose="020B0604020202020204" pitchFamily="34" charset="0"/>
              </a:rPr>
              <a:t>If signatures are deemed valid the computer boots</a:t>
            </a:r>
          </a:p>
          <a:p>
            <a:pPr lvl="1">
              <a:lnSpc>
                <a:spcPct val="100000"/>
              </a:lnSpc>
            </a:pPr>
            <a:r>
              <a:rPr lang="en-US" sz="2000" dirty="0">
                <a:solidFill>
                  <a:schemeClr val="tx1"/>
                </a:solidFill>
                <a:latin typeface="Arial" panose="020B0604020202020204" pitchFamily="34" charset="0"/>
                <a:cs typeface="Arial" panose="020B0604020202020204" pitchFamily="34" charset="0"/>
              </a:rPr>
              <a:t>If not, computer does not boot</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43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Secure Booting (2 of 2)</a:t>
            </a:r>
          </a:p>
        </p:txBody>
      </p:sp>
      <p:pic>
        <p:nvPicPr>
          <p:cNvPr id="6" name="Picture 5" descr="Figure 9-1 Booting using a B I O S. An illustration shows the order of booting using a B I O S. The process is as follows: B I O S; M B R: Boot loader; Operating syste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895600"/>
            <a:ext cx="7544540" cy="912033"/>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3283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Hardware Root of Trust</a:t>
            </a:r>
          </a:p>
        </p:txBody>
      </p:sp>
      <p:sp>
        <p:nvSpPr>
          <p:cNvPr id="3" name="Content Placeholder 2"/>
          <p:cNvSpPr>
            <a:spLocks noGrp="1"/>
          </p:cNvSpPr>
          <p:nvPr>
            <p:ph idx="1"/>
          </p:nvPr>
        </p:nvSpPr>
        <p:spPr>
          <a:xfrm>
            <a:off x="365125" y="1538818"/>
            <a:ext cx="7864475" cy="3077766"/>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Chain of trust</a:t>
            </a:r>
          </a:p>
          <a:p>
            <a:pPr lvl="1">
              <a:lnSpc>
                <a:spcPct val="100000"/>
              </a:lnSpc>
            </a:pPr>
            <a:r>
              <a:rPr lang="en-US" sz="2000" dirty="0">
                <a:solidFill>
                  <a:schemeClr val="tx1"/>
                </a:solidFill>
                <a:latin typeface="Arial" panose="020B0604020202020204" pitchFamily="34" charset="0"/>
                <a:cs typeface="Arial" panose="020B0604020202020204" pitchFamily="34" charset="0"/>
              </a:rPr>
              <a:t>Each element (of the boot process) relies on the confirmation of the previous element to know that the entire process is secure</a:t>
            </a:r>
          </a:p>
          <a:p>
            <a:pPr>
              <a:lnSpc>
                <a:spcPct val="100000"/>
              </a:lnSpc>
            </a:pPr>
            <a:r>
              <a:rPr lang="en-US" dirty="0">
                <a:solidFill>
                  <a:schemeClr val="tx1"/>
                </a:solidFill>
                <a:latin typeface="Arial" panose="020B0604020202020204" pitchFamily="34" charset="0"/>
                <a:cs typeface="Arial" panose="020B0604020202020204" pitchFamily="34" charset="0"/>
              </a:rPr>
              <a:t>Hardware root of trust</a:t>
            </a:r>
          </a:p>
          <a:p>
            <a:pPr lvl="1">
              <a:lnSpc>
                <a:spcPct val="100000"/>
              </a:lnSpc>
            </a:pPr>
            <a:r>
              <a:rPr lang="en-US" sz="2000" dirty="0">
                <a:solidFill>
                  <a:schemeClr val="tx1"/>
                </a:solidFill>
                <a:latin typeface="Arial" panose="020B0604020202020204" pitchFamily="34" charset="0"/>
                <a:cs typeface="Arial" panose="020B0604020202020204" pitchFamily="34" charset="0"/>
              </a:rPr>
              <a:t>Strongest starting point is hardware, which cannot be modified.</a:t>
            </a:r>
          </a:p>
          <a:p>
            <a:pPr lvl="1">
              <a:lnSpc>
                <a:spcPct val="100000"/>
              </a:lnSpc>
            </a:pPr>
            <a:r>
              <a:rPr lang="en-US" sz="2000" dirty="0">
                <a:solidFill>
                  <a:schemeClr val="tx1"/>
                </a:solidFill>
                <a:latin typeface="Arial" panose="020B0604020202020204" pitchFamily="34" charset="0"/>
                <a:cs typeface="Arial" panose="020B0604020202020204" pitchFamily="34" charset="0"/>
              </a:rPr>
              <a:t>Uses cryptographic functions to enable secure boot process.</a:t>
            </a:r>
          </a:p>
          <a:p>
            <a:pPr lvl="1">
              <a:lnSpc>
                <a:spcPct val="100000"/>
              </a:lnSpc>
            </a:pPr>
            <a:r>
              <a:rPr lang="en-US" sz="2000" dirty="0">
                <a:solidFill>
                  <a:schemeClr val="tx1"/>
                </a:solidFill>
                <a:latin typeface="Arial" panose="020B0604020202020204" pitchFamily="34" charset="0"/>
                <a:cs typeface="Arial" panose="020B0604020202020204" pitchFamily="34" charset="0"/>
              </a:rPr>
              <a:t>Use digital signing keys to ensure the valid boot software is used</a:t>
            </a:r>
          </a:p>
          <a:p>
            <a:pPr>
              <a:lnSpc>
                <a:spcPct val="100000"/>
              </a:lnSpc>
            </a:pPr>
            <a:r>
              <a:rPr lang="en-US" dirty="0">
                <a:solidFill>
                  <a:schemeClr val="tx1"/>
                </a:solidFill>
                <a:latin typeface="Arial" panose="020B0604020202020204" pitchFamily="34" charset="0"/>
                <a:cs typeface="Arial" panose="020B0604020202020204" pitchFamily="34" charset="0"/>
              </a:rPr>
              <a:t>Security checks are “rooted” in hardware checks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6631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Electromagnetic Spying</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Security researcher have found that it is possible to pick up electromagnetic fields and read data that is producing them</a:t>
            </a:r>
          </a:p>
          <a:p>
            <a:pPr>
              <a:lnSpc>
                <a:spcPct val="100000"/>
              </a:lnSpc>
            </a:pPr>
            <a:r>
              <a:rPr lang="en-US" dirty="0">
                <a:solidFill>
                  <a:schemeClr val="tx1"/>
                </a:solidFill>
                <a:latin typeface="Arial" panose="020B0604020202020204" pitchFamily="34" charset="0"/>
                <a:cs typeface="Arial" panose="020B0604020202020204" pitchFamily="34" charset="0"/>
              </a:rPr>
              <a:t>U.S. government has developed a classified standard</a:t>
            </a:r>
          </a:p>
          <a:p>
            <a:pPr lvl="1">
              <a:lnSpc>
                <a:spcPct val="100000"/>
              </a:lnSpc>
            </a:pPr>
            <a:r>
              <a:rPr lang="en-US" sz="2000" dirty="0">
                <a:solidFill>
                  <a:schemeClr val="tx1"/>
                </a:solidFill>
                <a:latin typeface="Arial" panose="020B0604020202020204" pitchFamily="34" charset="0"/>
                <a:cs typeface="Arial" panose="020B0604020202020204" pitchFamily="34" charset="0"/>
              </a:rPr>
              <a:t>Intended to prevent attackers from picking up electromagnetic fields from government buildings</a:t>
            </a:r>
          </a:p>
          <a:p>
            <a:pPr>
              <a:lnSpc>
                <a:spcPct val="100000"/>
              </a:lnSpc>
            </a:pPr>
            <a:r>
              <a:rPr lang="en-US" dirty="0">
                <a:solidFill>
                  <a:schemeClr val="tx1"/>
                </a:solidFill>
                <a:latin typeface="Arial" panose="020B0604020202020204" pitchFamily="34" charset="0"/>
                <a:cs typeface="Arial" panose="020B0604020202020204" pitchFamily="34" charset="0"/>
              </a:rPr>
              <a:t>Known as Telecommunications Electronics Material Protected from Emanating Spurious Transmissions (T</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292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Supply Chain Infections</a:t>
            </a:r>
          </a:p>
        </p:txBody>
      </p:sp>
      <p:sp>
        <p:nvSpPr>
          <p:cNvPr id="3" name="Content Placeholder 2"/>
          <p:cNvSpPr>
            <a:spLocks noGrp="1"/>
          </p:cNvSpPr>
          <p:nvPr>
            <p:ph idx="1"/>
          </p:nvPr>
        </p:nvSpPr>
        <p:spPr>
          <a:xfrm>
            <a:off x="365125" y="1538818"/>
            <a:ext cx="8245475" cy="40780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Supply chain</a:t>
            </a:r>
          </a:p>
          <a:p>
            <a:pPr lvl="1">
              <a:lnSpc>
                <a:spcPct val="100000"/>
              </a:lnSpc>
            </a:pPr>
            <a:r>
              <a:rPr lang="en-US" sz="2000" dirty="0">
                <a:solidFill>
                  <a:schemeClr val="tx1"/>
                </a:solidFill>
                <a:latin typeface="Arial" panose="020B0604020202020204" pitchFamily="34" charset="0"/>
                <a:cs typeface="Arial" panose="020B0604020202020204" pitchFamily="34" charset="0"/>
              </a:rPr>
              <a:t>A network that moves a product from the supplier to the customer</a:t>
            </a:r>
          </a:p>
          <a:p>
            <a:pPr>
              <a:lnSpc>
                <a:spcPct val="100000"/>
              </a:lnSpc>
            </a:pPr>
            <a:r>
              <a:rPr lang="en-US" dirty="0">
                <a:solidFill>
                  <a:schemeClr val="tx1"/>
                </a:solidFill>
                <a:latin typeface="Arial" panose="020B0604020202020204" pitchFamily="34" charset="0"/>
                <a:cs typeface="Arial" panose="020B0604020202020204" pitchFamily="34" charset="0"/>
              </a:rPr>
              <a:t>The different steps in the supply chain has opened the door for malware to be injected into products during their manufacturing or storage</a:t>
            </a:r>
          </a:p>
          <a:p>
            <a:pPr lvl="1">
              <a:lnSpc>
                <a:spcPct val="100000"/>
              </a:lnSpc>
            </a:pPr>
            <a:r>
              <a:rPr lang="en-US" sz="2000" dirty="0">
                <a:solidFill>
                  <a:schemeClr val="tx1"/>
                </a:solidFill>
                <a:latin typeface="Arial" panose="020B0604020202020204" pitchFamily="34" charset="0"/>
                <a:cs typeface="Arial" panose="020B0604020202020204" pitchFamily="34" charset="0"/>
              </a:rPr>
              <a:t>Called supply chain infections</a:t>
            </a:r>
          </a:p>
          <a:p>
            <a:pPr>
              <a:lnSpc>
                <a:spcPct val="100000"/>
              </a:lnSpc>
            </a:pPr>
            <a:r>
              <a:rPr lang="en-US" dirty="0">
                <a:solidFill>
                  <a:schemeClr val="tx1"/>
                </a:solidFill>
                <a:latin typeface="Arial" panose="020B0604020202020204" pitchFamily="34" charset="0"/>
                <a:cs typeface="Arial" panose="020B0604020202020204" pitchFamily="34" charset="0"/>
              </a:rPr>
              <a:t>Supply chain infections are considered dangerous</a:t>
            </a:r>
          </a:p>
          <a:p>
            <a:pPr lvl="1">
              <a:lnSpc>
                <a:spcPct val="100000"/>
              </a:lnSpc>
            </a:pPr>
            <a:r>
              <a:rPr lang="en-US" sz="2000" dirty="0">
                <a:solidFill>
                  <a:schemeClr val="tx1"/>
                </a:solidFill>
                <a:latin typeface="Arial" panose="020B0604020202020204" pitchFamily="34" charset="0"/>
                <a:cs typeface="Arial" panose="020B0604020202020204" pitchFamily="34" charset="0"/>
              </a:rPr>
              <a:t>If malware is planted in the ROM firmware of a device, it can difficult or impossible to clean an infected device</a:t>
            </a:r>
          </a:p>
          <a:p>
            <a:pPr lvl="1">
              <a:lnSpc>
                <a:spcPct val="100000"/>
              </a:lnSpc>
            </a:pPr>
            <a:r>
              <a:rPr lang="en-US" sz="2000" dirty="0">
                <a:solidFill>
                  <a:schemeClr val="tx1"/>
                </a:solidFill>
                <a:latin typeface="Arial" panose="020B0604020202020204" pitchFamily="34" charset="0"/>
                <a:cs typeface="Arial" panose="020B0604020202020204" pitchFamily="34" charset="0"/>
              </a:rPr>
              <a:t>Users may be receiving infected devices at the point of purchase, unaware of the infection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Cannot be easily prevented</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5297767"/>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30895</TotalTime>
  <Words>4785</Words>
  <Application>Microsoft Office PowerPoint</Application>
  <PresentationFormat>On-screen Show (4:3)</PresentationFormat>
  <Paragraphs>395</Paragraphs>
  <Slides>44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ISEC Lecture 3 System Security</vt:lpstr>
      <vt:lpstr>Objectives</vt:lpstr>
      <vt:lpstr>Client Security</vt:lpstr>
      <vt:lpstr>Hardware System Security</vt:lpstr>
      <vt:lpstr>Secure Booting (1 of 2)</vt:lpstr>
      <vt:lpstr>Secure Booting (2 of 2)</vt:lpstr>
      <vt:lpstr>Hardware Root of Trust</vt:lpstr>
      <vt:lpstr>Electromagnetic Spying</vt:lpstr>
      <vt:lpstr>Supply Chain Infections</vt:lpstr>
      <vt:lpstr>Securing the Operating System Software </vt:lpstr>
      <vt:lpstr>O S Security Configuration</vt:lpstr>
      <vt:lpstr>Patch Management (1 of 5)</vt:lpstr>
      <vt:lpstr>Patch Management (2 of 5)</vt:lpstr>
      <vt:lpstr>Patch Management (3 of 5)</vt:lpstr>
      <vt:lpstr>Patch Management (4 of 5)</vt:lpstr>
      <vt:lpstr>Patch Management (5 of 5)</vt:lpstr>
      <vt:lpstr>Antimalware (1 of 5)</vt:lpstr>
      <vt:lpstr>Antimalware (2 of 5)</vt:lpstr>
      <vt:lpstr>Antimalware (3 of 5)</vt:lpstr>
      <vt:lpstr>Antimalware (4 of 5)</vt:lpstr>
      <vt:lpstr>Antimalware (5 of 5)</vt:lpstr>
      <vt:lpstr>Physical Security</vt:lpstr>
      <vt:lpstr>External Perimeter Defenses</vt:lpstr>
      <vt:lpstr>Barriers (1 of 2)</vt:lpstr>
      <vt:lpstr>Barriers (2 of 2)</vt:lpstr>
      <vt:lpstr>Security Guards</vt:lpstr>
      <vt:lpstr>Motion Detection</vt:lpstr>
      <vt:lpstr>Internal Physical Access Security</vt:lpstr>
      <vt:lpstr>Door Locks (1 of 3)</vt:lpstr>
      <vt:lpstr>Door Locks (2 of 3)</vt:lpstr>
      <vt:lpstr>Door Locks (3 of 3)</vt:lpstr>
      <vt:lpstr>Access Logs</vt:lpstr>
      <vt:lpstr>Mantraps</vt:lpstr>
      <vt:lpstr>Protected Distribution Systems (P D S) (1 of 2)</vt:lpstr>
      <vt:lpstr>Protected Distribution Systems (P D S) (2 of 2)</vt:lpstr>
      <vt:lpstr>Computer Hardware Security</vt:lpstr>
      <vt:lpstr>Application Security</vt:lpstr>
      <vt:lpstr>Virtualization</vt:lpstr>
      <vt:lpstr>Virtualization</vt:lpstr>
      <vt:lpstr>Virtualization</vt:lpstr>
      <vt:lpstr>Virtualization</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Leonard _Bored</cp:lastModifiedBy>
  <cp:revision>911</cp:revision>
  <cp:lastPrinted>2010-11-12T17:54:40Z</cp:lastPrinted>
  <dcterms:created xsi:type="dcterms:W3CDTF">2007-02-15T20:50:52Z</dcterms:created>
  <dcterms:modified xsi:type="dcterms:W3CDTF">2021-12-04T08:01:25Z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