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60"/>
  </p:notesMasterIdLst>
  <p:handoutMasterIdLst>
    <p:handoutMasterId r:id="rId61"/>
  </p:handoutMasterIdLst>
  <p:sldIdLst>
    <p:sldId id="364" r:id="rId2"/>
    <p:sldId id="257"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45" r:id="rId32"/>
    <p:sldId id="339" r:id="rId33"/>
    <p:sldId id="340" r:id="rId34"/>
    <p:sldId id="341" r:id="rId35"/>
    <p:sldId id="342" r:id="rId36"/>
    <p:sldId id="343" r:id="rId37"/>
    <p:sldId id="344" r:id="rId38"/>
    <p:sldId id="366" r:id="rId39"/>
    <p:sldId id="367" r:id="rId40"/>
    <p:sldId id="346" r:id="rId41"/>
    <p:sldId id="347" r:id="rId42"/>
    <p:sldId id="349" r:id="rId43"/>
    <p:sldId id="350" r:id="rId44"/>
    <p:sldId id="351" r:id="rId45"/>
    <p:sldId id="352" r:id="rId46"/>
    <p:sldId id="365" r:id="rId47"/>
    <p:sldId id="368" r:id="rId48"/>
    <p:sldId id="369" r:id="rId49"/>
    <p:sldId id="370" r:id="rId50"/>
    <p:sldId id="371" r:id="rId51"/>
    <p:sldId id="372" r:id="rId52"/>
    <p:sldId id="373" r:id="rId53"/>
    <p:sldId id="374" r:id="rId54"/>
    <p:sldId id="375" r:id="rId55"/>
    <p:sldId id="377" r:id="rId56"/>
    <p:sldId id="307" r:id="rId57"/>
    <p:sldId id="309" r:id="rId58"/>
    <p:sldId id="310" r:id="rId59"/>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819"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0825" cy="3556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5308600" y="0"/>
            <a:ext cx="4062413" cy="355600"/>
          </a:xfrm>
          <a:prstGeom prst="rect">
            <a:avLst/>
          </a:prstGeom>
        </p:spPr>
        <p:txBody>
          <a:bodyPr vert="horz" lIns="91440" tIns="45720" rIns="91440" bIns="45720" rtlCol="0"/>
          <a:lstStyle>
            <a:lvl1pPr algn="r">
              <a:defRPr sz="1200"/>
            </a:lvl1pPr>
          </a:lstStyle>
          <a:p>
            <a:fld id="{5F4B6A03-5E88-430D-9400-57916EA0E9EC}" type="datetimeFigureOut">
              <a:rPr lang="en-SG" smtClean="0"/>
              <a:t>14/1/2022</a:t>
            </a:fld>
            <a:endParaRPr lang="en-SG"/>
          </a:p>
        </p:txBody>
      </p:sp>
      <p:sp>
        <p:nvSpPr>
          <p:cNvPr id="4" name="Footer Placeholder 3"/>
          <p:cNvSpPr>
            <a:spLocks noGrp="1"/>
          </p:cNvSpPr>
          <p:nvPr>
            <p:ph type="ftr" sz="quarter" idx="2"/>
          </p:nvPr>
        </p:nvSpPr>
        <p:spPr>
          <a:xfrm>
            <a:off x="0" y="6731000"/>
            <a:ext cx="4060825" cy="355600"/>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5308600" y="6731000"/>
            <a:ext cx="4062413" cy="355600"/>
          </a:xfrm>
          <a:prstGeom prst="rect">
            <a:avLst/>
          </a:prstGeom>
        </p:spPr>
        <p:txBody>
          <a:bodyPr vert="horz" lIns="91440" tIns="45720" rIns="91440" bIns="45720" rtlCol="0" anchor="b"/>
          <a:lstStyle>
            <a:lvl1pPr algn="r">
              <a:defRPr sz="1200"/>
            </a:lvl1pPr>
          </a:lstStyle>
          <a:p>
            <a:fld id="{68C13323-4FB7-4102-9C5F-B9ABED7BBEB1}" type="slidenum">
              <a:rPr lang="en-SG" smtClean="0"/>
              <a:t>‹#›</a:t>
            </a:fld>
            <a:endParaRPr lang="en-SG"/>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1/14/2022</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320947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E8CEFE-9356-41D7-BBB1-1A8C9DEA1CF6}" type="slidenum">
              <a:rPr lang="en-US" altLang="en-US"/>
              <a:pPr>
                <a:spcBef>
                  <a:spcPct val="0"/>
                </a:spcBef>
              </a:pPr>
              <a:t>38</a:t>
            </a:fld>
            <a:endParaRPr lang="en-US" altLang="en-US"/>
          </a:p>
        </p:txBody>
      </p:sp>
    </p:spTree>
    <p:extLst>
      <p:ext uri="{BB962C8B-B14F-4D97-AF65-F5344CB8AC3E}">
        <p14:creationId xmlns:p14="http://schemas.microsoft.com/office/powerpoint/2010/main" val="188083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685D35-4DF4-43A5-A633-EB9653D5DC47}" type="slidenum">
              <a:rPr lang="en-US" altLang="en-US"/>
              <a:pPr>
                <a:spcBef>
                  <a:spcPct val="0"/>
                </a:spcBef>
              </a:pPr>
              <a:t>39</a:t>
            </a:fld>
            <a:endParaRPr lang="en-US" altLang="en-US"/>
          </a:p>
        </p:txBody>
      </p:sp>
    </p:spTree>
    <p:extLst>
      <p:ext uri="{BB962C8B-B14F-4D97-AF65-F5344CB8AC3E}">
        <p14:creationId xmlns:p14="http://schemas.microsoft.com/office/powerpoint/2010/main" val="307193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56</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57</a:t>
            </a:fld>
            <a:endParaRPr lang="en-US" dirty="0"/>
          </a:p>
        </p:txBody>
      </p:sp>
    </p:spTree>
    <p:extLst>
      <p:ext uri="{BB962C8B-B14F-4D97-AF65-F5344CB8AC3E}">
        <p14:creationId xmlns:p14="http://schemas.microsoft.com/office/powerpoint/2010/main" val="8489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58</a:t>
            </a:fld>
            <a:endParaRPr lang="en-US" dirty="0"/>
          </a:p>
        </p:txBody>
      </p:sp>
    </p:spTree>
    <p:extLst>
      <p:ext uri="{BB962C8B-B14F-4D97-AF65-F5344CB8AC3E}">
        <p14:creationId xmlns:p14="http://schemas.microsoft.com/office/powerpoint/2010/main" val="25373064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5048"/>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384865"/>
            <a:ext cx="6781693" cy="244535"/>
          </a:xfrm>
        </p:spPr>
        <p:txBody>
          <a:bodyPr/>
          <a:lstStyle>
            <a:lvl1pPr>
              <a:defRPr sz="800">
                <a:solidFill>
                  <a:schemeClr val="tx1"/>
                </a:solidFill>
              </a:defRPr>
            </a:lvl1p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7"/>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smtClean="0">
                <a:solidFill>
                  <a:srgbClr val="0080A9"/>
                </a:solidFill>
                <a:latin typeface="Arial" panose="020B0604020202020204" pitchFamily="34" charset="0"/>
                <a:cs typeface="Arial" panose="020B0604020202020204" pitchFamily="34" charset="0"/>
              </a:rPr>
              <a:t>ISEC Lecture 8</a:t>
            </a:r>
            <a:br>
              <a:rPr lang="en-US" b="1" dirty="0" smtClean="0">
                <a:solidFill>
                  <a:srgbClr val="0080A9"/>
                </a:solidFill>
                <a:latin typeface="Arial" panose="020B0604020202020204" pitchFamily="34" charset="0"/>
                <a:cs typeface="Arial" panose="020B0604020202020204" pitchFamily="34" charset="0"/>
              </a:rPr>
            </a:br>
            <a:r>
              <a:rPr lang="en-US" b="1" dirty="0" smtClean="0">
                <a:solidFill>
                  <a:srgbClr val="0080A9"/>
                </a:solidFill>
                <a:latin typeface="Arial" panose="020B0604020202020204" pitchFamily="34" charset="0"/>
                <a:cs typeface="Arial" panose="020B0604020202020204" pitchFamily="34" charset="0"/>
              </a:rPr>
              <a:t>Organizational Security</a:t>
            </a:r>
            <a:endParaRPr lang="en-US" b="1" dirty="0">
              <a:solidFill>
                <a:srgbClr val="0080A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98500" y="3352800"/>
            <a:ext cx="7747000" cy="797141"/>
          </a:xfrm>
        </p:spPr>
        <p:txBody>
          <a:bodyPr/>
          <a:lstStyle/>
          <a:p>
            <a:endParaRPr lang="en-US" sz="2200" dirty="0" smtClean="0">
              <a:solidFill>
                <a:schemeClr val="tx1"/>
              </a:solidFill>
              <a:latin typeface="Arial" panose="020B0604020202020204" pitchFamily="34" charset="0"/>
              <a:cs typeface="Arial" panose="020B0604020202020204" pitchFamily="34" charset="0"/>
            </a:endParaRPr>
          </a:p>
          <a:p>
            <a:r>
              <a:rPr lang="en-US" sz="2200" dirty="0" smtClean="0">
                <a:solidFill>
                  <a:schemeClr val="tx1"/>
                </a:solidFill>
                <a:latin typeface="Arial" panose="020B0604020202020204" pitchFamily="34" charset="0"/>
                <a:cs typeface="Arial" panose="020B0604020202020204" pitchFamily="34" charset="0"/>
              </a:rPr>
              <a:t>Ref: Textbook Chap 14 - Business Continuity</a:t>
            </a:r>
            <a:endParaRPr lang="en-US" sz="22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708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Disaster Recovery Plan (</a:t>
            </a:r>
            <a:r>
              <a:rPr lang="en-US" sz="2800" b="1" dirty="0" smtClean="0">
                <a:solidFill>
                  <a:srgbClr val="0080A9"/>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(4 of 5)</a:t>
            </a:r>
          </a:p>
        </p:txBody>
      </p:sp>
      <p:sp>
        <p:nvSpPr>
          <p:cNvPr id="3" name="Content Placeholder 2"/>
          <p:cNvSpPr>
            <a:spLocks noGrp="1"/>
          </p:cNvSpPr>
          <p:nvPr>
            <p:ph idx="1"/>
          </p:nvPr>
        </p:nvSpPr>
        <p:spPr>
          <a:xfrm>
            <a:off x="365125" y="1538818"/>
            <a:ext cx="8415338" cy="4801314"/>
          </a:xfrm>
        </p:spPr>
        <p:txBody>
          <a:bodyPr/>
          <a:lstStyle/>
          <a:p>
            <a:r>
              <a:rPr lang="en-US" altLang="en-US" dirty="0" smtClean="0">
                <a:solidFill>
                  <a:schemeClr val="tx1"/>
                </a:solidFill>
                <a:latin typeface="Arial" panose="020B0604020202020204" pitchFamily="34" charset="0"/>
                <a:cs typeface="Arial" panose="020B0604020202020204" pitchFamily="34" charset="0"/>
              </a:rPr>
              <a:t>Testing</a:t>
            </a:r>
          </a:p>
          <a:p>
            <a:r>
              <a:rPr lang="en-US" altLang="en-US" dirty="0" smtClean="0">
                <a:solidFill>
                  <a:schemeClr val="tx1"/>
                </a:solidFill>
                <a:latin typeface="Arial" panose="020B0604020202020204" pitchFamily="34" charset="0"/>
                <a:cs typeface="Arial" panose="020B0604020202020204" pitchFamily="34" charset="0"/>
              </a:rPr>
              <a:t>Disaster </a:t>
            </a:r>
            <a:r>
              <a:rPr lang="en-US" altLang="en-US" dirty="0">
                <a:solidFill>
                  <a:schemeClr val="tx1"/>
                </a:solidFill>
                <a:latin typeface="Arial" panose="020B0604020202020204" pitchFamily="34" charset="0"/>
                <a:cs typeface="Arial" panose="020B0604020202020204" pitchFamily="34" charset="0"/>
              </a:rPr>
              <a:t>exercises are designed to test the effectiveness of the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a:p>
            <a:r>
              <a:rPr lang="en-US" altLang="en-US" dirty="0">
                <a:solidFill>
                  <a:schemeClr val="tx1"/>
                </a:solidFill>
                <a:latin typeface="Arial" panose="020B0604020202020204" pitchFamily="34" charset="0"/>
                <a:cs typeface="Arial" panose="020B0604020202020204" pitchFamily="34" charset="0"/>
              </a:rPr>
              <a:t>Disaster exercise objectives</a:t>
            </a:r>
          </a:p>
          <a:p>
            <a:pPr lvl="1"/>
            <a:r>
              <a:rPr lang="en-US" altLang="en-US" sz="2000" dirty="0">
                <a:solidFill>
                  <a:schemeClr val="tx1"/>
                </a:solidFill>
                <a:latin typeface="Arial" panose="020B0604020202020204" pitchFamily="34" charset="0"/>
                <a:cs typeface="Arial" panose="020B0604020202020204" pitchFamily="34" charset="0"/>
              </a:rPr>
              <a:t>Test efficiency of interdepartmental planning and coordination in managing a disaster</a:t>
            </a:r>
          </a:p>
          <a:p>
            <a:pPr lvl="1"/>
            <a:r>
              <a:rPr lang="en-US" altLang="en-US" sz="2000" dirty="0">
                <a:solidFill>
                  <a:schemeClr val="tx1"/>
                </a:solidFill>
                <a:latin typeface="Arial" panose="020B0604020202020204" pitchFamily="34" charset="0"/>
                <a:cs typeface="Arial" panose="020B0604020202020204" pitchFamily="34" charset="0"/>
              </a:rPr>
              <a:t>Test current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procedures</a:t>
            </a:r>
          </a:p>
          <a:p>
            <a:pPr lvl="1"/>
            <a:r>
              <a:rPr lang="en-US" altLang="en-US" sz="2000" dirty="0">
                <a:solidFill>
                  <a:schemeClr val="tx1"/>
                </a:solidFill>
                <a:latin typeface="Arial" panose="020B0604020202020204" pitchFamily="34" charset="0"/>
                <a:cs typeface="Arial" panose="020B0604020202020204" pitchFamily="34" charset="0"/>
              </a:rPr>
              <a:t>Determine response strengths and weaknesses</a:t>
            </a:r>
          </a:p>
          <a:p>
            <a:r>
              <a:rPr lang="en-US" altLang="en-US" b="1" dirty="0">
                <a:solidFill>
                  <a:schemeClr val="tx1"/>
                </a:solidFill>
                <a:latin typeface="Arial" panose="020B0604020202020204" pitchFamily="34" charset="0"/>
                <a:cs typeface="Arial" panose="020B0604020202020204" pitchFamily="34" charset="0"/>
              </a:rPr>
              <a:t>Tabletop exercises</a:t>
            </a:r>
          </a:p>
          <a:p>
            <a:pPr lvl="1"/>
            <a:r>
              <a:rPr lang="en-US" altLang="en-US" sz="2000" dirty="0">
                <a:solidFill>
                  <a:schemeClr val="tx1"/>
                </a:solidFill>
                <a:latin typeface="Arial" panose="020B0604020202020204" pitchFamily="34" charset="0"/>
                <a:cs typeface="Arial" panose="020B0604020202020204" pitchFamily="34" charset="0"/>
              </a:rPr>
              <a:t>Simulate an emergency situation but in an informal and stress-free </a:t>
            </a:r>
            <a:r>
              <a:rPr lang="en-US" altLang="en-US" sz="2000" dirty="0" smtClean="0">
                <a:solidFill>
                  <a:schemeClr val="tx1"/>
                </a:solidFill>
                <a:latin typeface="Arial" panose="020B0604020202020204" pitchFamily="34" charset="0"/>
                <a:cs typeface="Arial" panose="020B0604020202020204" pitchFamily="34" charset="0"/>
              </a:rPr>
              <a:t>environment</a:t>
            </a:r>
          </a:p>
          <a:p>
            <a:r>
              <a:rPr lang="en-US" altLang="en-US" dirty="0" smtClean="0">
                <a:solidFill>
                  <a:schemeClr val="tx1"/>
                </a:solidFill>
                <a:latin typeface="Arial" panose="020B0604020202020204" pitchFamily="34" charset="0"/>
                <a:cs typeface="Arial" panose="020B0604020202020204" pitchFamily="34" charset="0"/>
              </a:rPr>
              <a:t>An after-action report should be generated </a:t>
            </a:r>
          </a:p>
          <a:p>
            <a:pPr lvl="1"/>
            <a:r>
              <a:rPr lang="en-US" altLang="en-US" sz="2000" dirty="0" smtClean="0">
                <a:solidFill>
                  <a:schemeClr val="tx1"/>
                </a:solidFill>
                <a:latin typeface="Arial" panose="020B0604020202020204" pitchFamily="34" charset="0"/>
                <a:cs typeface="Arial" panose="020B0604020202020204" pitchFamily="34" charset="0"/>
              </a:rPr>
              <a:t>To analyze the exercise results to identify strengths to be maintained and weaknesses to improve upon</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8307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Disaster Recovery Plan (</a:t>
            </a:r>
            <a:r>
              <a:rPr lang="en-US" sz="2800" b="1" dirty="0" smtClean="0">
                <a:solidFill>
                  <a:srgbClr val="0080A9"/>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(5 of 5)</a:t>
            </a:r>
          </a:p>
        </p:txBody>
      </p:sp>
      <p:graphicFrame>
        <p:nvGraphicFramePr>
          <p:cNvPr id="6" name="Table 5"/>
          <p:cNvGraphicFramePr>
            <a:graphicFrameLocks noGrp="1"/>
          </p:cNvGraphicFramePr>
          <p:nvPr>
            <p:extLst>
              <p:ext uri="{D42A27DB-BD31-4B8C-83A1-F6EECF244321}">
                <p14:modId xmlns:p14="http://schemas.microsoft.com/office/powerpoint/2010/main" val="4253679017"/>
              </p:ext>
            </p:extLst>
          </p:nvPr>
        </p:nvGraphicFramePr>
        <p:xfrm>
          <a:off x="1604423" y="1828800"/>
          <a:ext cx="6497715" cy="3486978"/>
        </p:xfrm>
        <a:graphic>
          <a:graphicData uri="http://schemas.openxmlformats.org/drawingml/2006/table">
            <a:tbl>
              <a:tblPr firstRow="1" bandRow="1">
                <a:tableStyleId>{5C22544A-7EE6-4342-B048-85BDC9FD1C3A}</a:tableStyleId>
              </a:tblPr>
              <a:tblGrid>
                <a:gridCol w="1624429">
                  <a:extLst>
                    <a:ext uri="{9D8B030D-6E8A-4147-A177-3AD203B41FA5}">
                      <a16:colId xmlns:a16="http://schemas.microsoft.com/office/drawing/2014/main" val="20000"/>
                    </a:ext>
                  </a:extLst>
                </a:gridCol>
                <a:gridCol w="4873286">
                  <a:extLst>
                    <a:ext uri="{9D8B030D-6E8A-4147-A177-3AD203B41FA5}">
                      <a16:colId xmlns:a16="http://schemas.microsoft.com/office/drawing/2014/main" val="20001"/>
                    </a:ext>
                  </a:extLst>
                </a:gridCol>
              </a:tblGrid>
              <a:tr h="350094">
                <a:tc>
                  <a:txBody>
                    <a:bodyPr/>
                    <a:lstStyle/>
                    <a:p>
                      <a:r>
                        <a:rPr lang="en-US" sz="1400" dirty="0" smtClean="0">
                          <a:solidFill>
                            <a:schemeClr val="tx1"/>
                          </a:solidFill>
                          <a:latin typeface="Arial" panose="020B0604020202020204" pitchFamily="34" charset="0"/>
                          <a:cs typeface="Arial" panose="020B0604020202020204" pitchFamily="34" charset="0"/>
                        </a:rPr>
                        <a:t>Feature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Participants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Individuals</a:t>
                      </a:r>
                      <a:r>
                        <a:rPr lang="en-US" sz="1400" baseline="0" dirty="0" smtClean="0">
                          <a:solidFill>
                            <a:schemeClr val="tx1"/>
                          </a:solidFill>
                          <a:latin typeface="Arial" panose="020B0604020202020204" pitchFamily="34" charset="0"/>
                          <a:cs typeface="Arial" panose="020B0604020202020204" pitchFamily="34" charset="0"/>
                        </a:rPr>
                        <a:t> on a decision-making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89172">
                <a:tc>
                  <a:txBody>
                    <a:bodyPr/>
                    <a:lstStyle/>
                    <a:p>
                      <a:r>
                        <a:rPr lang="en-US" sz="1400" dirty="0" smtClean="0">
                          <a:solidFill>
                            <a:schemeClr val="tx1"/>
                          </a:solidFill>
                          <a:latin typeface="Arial" panose="020B0604020202020204" pitchFamily="34" charset="0"/>
                          <a:cs typeface="Arial" panose="020B0604020202020204" pitchFamily="34" charset="0"/>
                        </a:rPr>
                        <a:t>Focus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Training</a:t>
                      </a:r>
                      <a:r>
                        <a:rPr lang="en-US" sz="1400" baseline="0" dirty="0" smtClean="0">
                          <a:solidFill>
                            <a:schemeClr val="tx1"/>
                          </a:solidFill>
                          <a:latin typeface="Arial" panose="020B0604020202020204" pitchFamily="34" charset="0"/>
                          <a:cs typeface="Arial" panose="020B0604020202020204" pitchFamily="34" charset="0"/>
                        </a:rPr>
                        <a:t> and familiarizing roles, procedures, and responsibilities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Setting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Informal</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Format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Discussion guided by a facilitator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Purpose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Identify</a:t>
                      </a:r>
                      <a:r>
                        <a:rPr lang="en-US" sz="1400" baseline="0" dirty="0" smtClean="0">
                          <a:solidFill>
                            <a:schemeClr val="tx1"/>
                          </a:solidFill>
                          <a:latin typeface="Arial" panose="020B0604020202020204" pitchFamily="34" charset="0"/>
                          <a:cs typeface="Arial" panose="020B0604020202020204" pitchFamily="34" charset="0"/>
                        </a:rPr>
                        <a:t> and solve problems as a group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Commitment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Only moderate</a:t>
                      </a:r>
                      <a:r>
                        <a:rPr lang="en-US" sz="1400" baseline="0" dirty="0" smtClean="0">
                          <a:solidFill>
                            <a:schemeClr val="tx1"/>
                          </a:solidFill>
                          <a:latin typeface="Arial" panose="020B0604020202020204" pitchFamily="34" charset="0"/>
                          <a:cs typeface="Arial" panose="020B0604020202020204" pitchFamily="34" charset="0"/>
                        </a:rPr>
                        <a:t> amount of time, cost, and resources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89172">
                <a:tc>
                  <a:txBody>
                    <a:bodyPr/>
                    <a:lstStyle/>
                    <a:p>
                      <a:r>
                        <a:rPr lang="en-US" sz="1400" dirty="0" smtClean="0">
                          <a:solidFill>
                            <a:schemeClr val="tx1"/>
                          </a:solidFill>
                          <a:latin typeface="Arial" panose="020B0604020202020204" pitchFamily="34" charset="0"/>
                          <a:cs typeface="Arial" panose="020B0604020202020204" pitchFamily="34" charset="0"/>
                        </a:rPr>
                        <a:t>Advantage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Can acquaint key personnel</a:t>
                      </a:r>
                      <a:r>
                        <a:rPr lang="en-US" sz="1400" baseline="0" dirty="0" smtClean="0">
                          <a:solidFill>
                            <a:schemeClr val="tx1"/>
                          </a:solidFill>
                          <a:latin typeface="Arial" panose="020B0604020202020204" pitchFamily="34" charset="0"/>
                          <a:cs typeface="Arial" panose="020B0604020202020204" pitchFamily="34" charset="0"/>
                        </a:rPr>
                        <a:t> with emergency responsibilities, procedures, and other members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Disadvantage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Lack</a:t>
                      </a:r>
                      <a:r>
                        <a:rPr lang="en-US" sz="1400" baseline="0" dirty="0" smtClean="0">
                          <a:solidFill>
                            <a:schemeClr val="tx1"/>
                          </a:solidFill>
                          <a:latin typeface="Arial" panose="020B0604020202020204" pitchFamily="34" charset="0"/>
                          <a:cs typeface="Arial" panose="020B0604020202020204" pitchFamily="34" charset="0"/>
                        </a:rPr>
                        <a:t> of realism; does not provide a true test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0101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Fault Tolerance Through Redundancy</a:t>
            </a:r>
          </a:p>
        </p:txBody>
      </p:sp>
      <p:sp>
        <p:nvSpPr>
          <p:cNvPr id="3" name="Content Placeholder 2"/>
          <p:cNvSpPr>
            <a:spLocks noGrp="1"/>
          </p:cNvSpPr>
          <p:nvPr>
            <p:ph idx="1"/>
          </p:nvPr>
        </p:nvSpPr>
        <p:spPr>
          <a:xfrm>
            <a:off x="365125" y="1538818"/>
            <a:ext cx="8093075" cy="4062651"/>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Fault tolerance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Refers to a system’s ability to deal with malfunctions</a:t>
            </a:r>
          </a:p>
          <a:p>
            <a:pPr>
              <a:lnSpc>
                <a:spcPct val="100000"/>
              </a:lnSpc>
            </a:pPr>
            <a:r>
              <a:rPr lang="en-US" dirty="0" smtClean="0">
                <a:solidFill>
                  <a:schemeClr val="tx1"/>
                </a:solidFill>
                <a:latin typeface="Arial" panose="020B0604020202020204" pitchFamily="34" charset="0"/>
                <a:cs typeface="Arial" panose="020B0604020202020204" pitchFamily="34" charset="0"/>
              </a:rPr>
              <a:t>The solution to fault tolerance is to build in </a:t>
            </a:r>
            <a:r>
              <a:rPr lang="en-US" b="1" dirty="0" smtClean="0">
                <a:solidFill>
                  <a:schemeClr val="tx1"/>
                </a:solidFill>
                <a:latin typeface="Arial" panose="020B0604020202020204" pitchFamily="34" charset="0"/>
                <a:cs typeface="Arial" panose="020B0604020202020204" pitchFamily="34" charset="0"/>
              </a:rPr>
              <a:t>redundancy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Which is the use of duplicated equipment to improve the availability of a system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goal is to reduce a variable known as the </a:t>
            </a:r>
            <a:r>
              <a:rPr lang="en-US" altLang="en-US" sz="2000" b="1" dirty="0">
                <a:solidFill>
                  <a:schemeClr val="tx1"/>
                </a:solidFill>
                <a:latin typeface="Arial" panose="020B0604020202020204" pitchFamily="34" charset="0"/>
                <a:cs typeface="Arial" panose="020B0604020202020204" pitchFamily="34" charset="0"/>
              </a:rPr>
              <a:t>mean time to recovery (</a:t>
            </a:r>
            <a:r>
              <a:rPr lang="en-US" altLang="en-US" sz="2000" b="1" dirty="0" smtClean="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R</a:t>
            </a:r>
            <a:r>
              <a:rPr lang="en-US" altLang="en-US" sz="2000" b="1"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The average amount of time that it will take a device to recover from a failure that is not a terminal failure</a:t>
            </a:r>
          </a:p>
          <a:p>
            <a:pPr>
              <a:lnSpc>
                <a:spcPct val="100000"/>
              </a:lnSpc>
            </a:pPr>
            <a:r>
              <a:rPr lang="en-US" altLang="en-US" dirty="0">
                <a:solidFill>
                  <a:schemeClr val="tx1"/>
                </a:solidFill>
                <a:latin typeface="Arial" panose="020B0604020202020204" pitchFamily="34" charset="0"/>
                <a:cs typeface="Arial" panose="020B0604020202020204" pitchFamily="34" charset="0"/>
              </a:rPr>
              <a:t>Redundancy planning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Applies to servers, storage, networks, power, </a:t>
            </a:r>
            <a:r>
              <a:rPr lang="en-US" altLang="en-US" sz="2000" dirty="0" smtClean="0">
                <a:solidFill>
                  <a:schemeClr val="tx1"/>
                </a:solidFill>
                <a:latin typeface="Arial" panose="020B0604020202020204" pitchFamily="34" charset="0"/>
                <a:cs typeface="Arial" panose="020B0604020202020204" pitchFamily="34" charset="0"/>
              </a:rPr>
              <a:t>sites, and data</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7999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Servers (1 of 3)</a:t>
            </a:r>
          </a:p>
        </p:txBody>
      </p:sp>
      <p:sp>
        <p:nvSpPr>
          <p:cNvPr id="3" name="Content Placeholder 2"/>
          <p:cNvSpPr>
            <a:spLocks noGrp="1"/>
          </p:cNvSpPr>
          <p:nvPr>
            <p:ph idx="1"/>
          </p:nvPr>
        </p:nvSpPr>
        <p:spPr>
          <a:xfrm>
            <a:off x="365125" y="1538818"/>
            <a:ext cx="8415338" cy="438581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Servers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Play a key role in network infrastructure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Failure can have significant business impact</a:t>
            </a:r>
          </a:p>
          <a:p>
            <a:pPr>
              <a:lnSpc>
                <a:spcPct val="100000"/>
              </a:lnSpc>
            </a:pPr>
            <a:r>
              <a:rPr lang="en-US" altLang="en-US" dirty="0">
                <a:solidFill>
                  <a:schemeClr val="tx1"/>
                </a:solidFill>
                <a:latin typeface="Arial" panose="020B0604020202020204" pitchFamily="34" charset="0"/>
                <a:cs typeface="Arial" panose="020B0604020202020204" pitchFamily="34" charset="0"/>
              </a:rPr>
              <a:t>Clustering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Combining two or more devices to appear as a single unit</a:t>
            </a:r>
          </a:p>
          <a:p>
            <a:pPr>
              <a:lnSpc>
                <a:spcPct val="100000"/>
              </a:lnSpc>
            </a:pPr>
            <a:r>
              <a:rPr lang="en-US" altLang="en-US" dirty="0">
                <a:solidFill>
                  <a:schemeClr val="tx1"/>
                </a:solidFill>
                <a:latin typeface="Arial" panose="020B0604020202020204" pitchFamily="34" charset="0"/>
                <a:cs typeface="Arial" panose="020B0604020202020204" pitchFamily="34" charset="0"/>
              </a:rPr>
              <a:t>Server cluster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Multiple servers that appear as a single server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Connected through public and private cluster connections</a:t>
            </a:r>
          </a:p>
          <a:p>
            <a:pPr>
              <a:lnSpc>
                <a:spcPct val="100000"/>
              </a:lnSpc>
            </a:pPr>
            <a:r>
              <a:rPr lang="en-US" altLang="en-US" dirty="0">
                <a:solidFill>
                  <a:schemeClr val="tx1"/>
                </a:solidFill>
                <a:latin typeface="Arial" panose="020B0604020202020204" pitchFamily="34" charset="0"/>
                <a:cs typeface="Arial" panose="020B0604020202020204" pitchFamily="34" charset="0"/>
              </a:rPr>
              <a:t>Types of server clusters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Asymmetric</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Symmetric</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969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Servers (2 of 3)</a:t>
            </a:r>
          </a:p>
        </p:txBody>
      </p:sp>
      <p:sp>
        <p:nvSpPr>
          <p:cNvPr id="3" name="Content Placeholder 2"/>
          <p:cNvSpPr>
            <a:spLocks noGrp="1"/>
          </p:cNvSpPr>
          <p:nvPr>
            <p:ph idx="1"/>
          </p:nvPr>
        </p:nvSpPr>
        <p:spPr>
          <a:xfrm>
            <a:off x="365125" y="1538818"/>
            <a:ext cx="8415338"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 an asymmetric server cluster, a standby server performs no function except to be ready if needed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for databases, messaging systems, file and print services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All servers do useful work in a symmetric server cluster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If one server fails, remaining servers take on failed server’s work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More cost effective than asymmetric clusters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for Web, media, and </a:t>
            </a:r>
            <a:r>
              <a:rPr lang="en-US" altLang="en-US" sz="2000" dirty="0" smtClean="0">
                <a:solidFill>
                  <a:schemeClr val="tx1"/>
                </a:solidFill>
                <a:latin typeface="Arial" panose="020B0604020202020204" pitchFamily="34" charset="0"/>
                <a:cs typeface="Arial" panose="020B0604020202020204" pitchFamily="34" charset="0"/>
              </a:rPr>
              <a:t>V</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 servers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5588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Servers (3 of 3)</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694" y="1563504"/>
            <a:ext cx="4389120" cy="4050792"/>
          </a:xfrm>
          <a:prstGeom prst="rect">
            <a:avLst/>
          </a:prstGeom>
        </p:spPr>
      </p:pic>
    </p:spTree>
    <p:extLst>
      <p:ext uri="{BB962C8B-B14F-4D97-AF65-F5344CB8AC3E}">
        <p14:creationId xmlns:p14="http://schemas.microsoft.com/office/powerpoint/2010/main" val="380450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(1 of 6)</a:t>
            </a:r>
          </a:p>
        </p:txBody>
      </p:sp>
      <p:sp>
        <p:nvSpPr>
          <p:cNvPr id="3" name="Content Placeholder 2"/>
          <p:cNvSpPr>
            <a:spLocks noGrp="1"/>
          </p:cNvSpPr>
          <p:nvPr>
            <p:ph idx="1"/>
          </p:nvPr>
        </p:nvSpPr>
        <p:spPr>
          <a:xfrm>
            <a:off x="365125" y="1538818"/>
            <a:ext cx="8415338" cy="330859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Storage - a trend in data storage is to use solid-state drives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Ds</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Ds </a:t>
            </a:r>
            <a:r>
              <a:rPr lang="en-US" altLang="en-US" sz="2000" dirty="0">
                <a:solidFill>
                  <a:schemeClr val="tx1"/>
                </a:solidFill>
                <a:latin typeface="Arial" panose="020B0604020202020204" pitchFamily="34" charset="0"/>
                <a:cs typeface="Arial" panose="020B0604020202020204" pitchFamily="34" charset="0"/>
              </a:rPr>
              <a:t>are more resistant to failure and are considered more reliable than traditional </a:t>
            </a:r>
            <a:r>
              <a:rPr lang="en-US" altLang="en-US" sz="2000" dirty="0" smtClean="0">
                <a:solidFill>
                  <a:schemeClr val="tx1"/>
                </a:solidFill>
                <a:latin typeface="Arial" panose="020B0604020202020204" pitchFamily="34" charset="0"/>
                <a:cs typeface="Arial" panose="020B0604020202020204" pitchFamily="34" charset="0"/>
              </a:rPr>
              <a:t>H</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H</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are often the first components to fail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Some organizations keep spare hard drives on hand</a:t>
            </a:r>
          </a:p>
          <a:p>
            <a:pPr>
              <a:lnSpc>
                <a:spcPct val="100000"/>
              </a:lnSpc>
            </a:pPr>
            <a:r>
              <a:rPr lang="en-US" altLang="en-US" dirty="0">
                <a:solidFill>
                  <a:schemeClr val="tx1"/>
                </a:solidFill>
                <a:latin typeface="Arial" panose="020B0604020202020204" pitchFamily="34" charset="0"/>
                <a:cs typeface="Arial" panose="020B0604020202020204" pitchFamily="34" charset="0"/>
              </a:rPr>
              <a:t>Mean time between failures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B</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Measures average time until a component fails and must be replaced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used to determine number of spare hard drives an organization should </a:t>
            </a:r>
            <a:r>
              <a:rPr lang="en-US" altLang="en-US" sz="2000" dirty="0" smtClean="0">
                <a:solidFill>
                  <a:schemeClr val="tx1"/>
                </a:solidFill>
                <a:latin typeface="Arial" panose="020B0604020202020204" pitchFamily="34" charset="0"/>
                <a:cs typeface="Arial" panose="020B0604020202020204" pitchFamily="34" charset="0"/>
              </a:rPr>
              <a:t>keep</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54311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(2 of 6)</a:t>
            </a:r>
          </a:p>
        </p:txBody>
      </p:sp>
      <p:sp>
        <p:nvSpPr>
          <p:cNvPr id="3" name="Content Placeholder 2"/>
          <p:cNvSpPr>
            <a:spLocks noGrp="1"/>
          </p:cNvSpPr>
          <p:nvPr>
            <p:ph idx="1"/>
          </p:nvPr>
        </p:nvSpPr>
        <p:spPr>
          <a:xfrm>
            <a:off x="365125" y="1538818"/>
            <a:ext cx="8415338" cy="307776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Redundant Array of Independent Devices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multiple hard disk drives to increase reliability and performance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implemented through software or hardware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Several levels of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 </a:t>
            </a:r>
            <a:r>
              <a:rPr lang="en-US" altLang="en-US" sz="2000" dirty="0">
                <a:solidFill>
                  <a:schemeClr val="tx1"/>
                </a:solidFill>
                <a:latin typeface="Arial" panose="020B0604020202020204" pitchFamily="34" charset="0"/>
                <a:cs typeface="Arial" panose="020B0604020202020204" pitchFamily="34" charset="0"/>
              </a:rPr>
              <a:t>exist</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 </a:t>
            </a:r>
            <a:r>
              <a:rPr lang="en-US" altLang="en-US" dirty="0">
                <a:solidFill>
                  <a:schemeClr val="tx1"/>
                </a:solidFill>
                <a:latin typeface="Arial" panose="020B0604020202020204" pitchFamily="34" charset="0"/>
                <a:cs typeface="Arial" panose="020B0604020202020204" pitchFamily="34" charset="0"/>
              </a:rPr>
              <a:t>Level 0 (striped disk array without fault tolerance)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Striping partitions hard drive into smaller sections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Data written to the stripes is alternated across the drives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If one drive fails, all data on that drive is lost</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751" y="4602480"/>
            <a:ext cx="3468624" cy="1798320"/>
          </a:xfrm>
          <a:prstGeom prst="rect">
            <a:avLst/>
          </a:prstGeom>
        </p:spPr>
      </p:pic>
    </p:spTree>
    <p:extLst>
      <p:ext uri="{BB962C8B-B14F-4D97-AF65-F5344CB8AC3E}">
        <p14:creationId xmlns:p14="http://schemas.microsoft.com/office/powerpoint/2010/main" val="4025969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(3 of 6)</a:t>
            </a:r>
          </a:p>
        </p:txBody>
      </p:sp>
      <p:sp>
        <p:nvSpPr>
          <p:cNvPr id="3" name="Content Placeholder 2"/>
          <p:cNvSpPr>
            <a:spLocks noGrp="1"/>
          </p:cNvSpPr>
          <p:nvPr>
            <p:ph idx="1"/>
          </p:nvPr>
        </p:nvSpPr>
        <p:spPr>
          <a:xfrm>
            <a:off x="365125" y="1538818"/>
            <a:ext cx="4892675" cy="4023782"/>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RAID Level </a:t>
            </a:r>
            <a:r>
              <a:rPr lang="en-US" altLang="en-US" dirty="0">
                <a:solidFill>
                  <a:schemeClr val="tx1"/>
                </a:solidFill>
                <a:latin typeface="Arial" panose="020B0604020202020204" pitchFamily="34" charset="0"/>
                <a:cs typeface="Arial" panose="020B0604020202020204" pitchFamily="34" charset="0"/>
              </a:rPr>
              <a:t>1 (mirroring)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Disk mirroring used to connect multiple drives to the same disk controller card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Action on primary drive is duplicated on other drive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Primary drive can fail and data will not be lost</a:t>
            </a:r>
          </a:p>
          <a:p>
            <a:pPr>
              <a:lnSpc>
                <a:spcPct val="100000"/>
              </a:lnSpc>
            </a:pPr>
            <a:r>
              <a:rPr lang="en-US" altLang="en-US" dirty="0">
                <a:solidFill>
                  <a:schemeClr val="tx1"/>
                </a:solidFill>
                <a:latin typeface="Arial" panose="020B0604020202020204" pitchFamily="34" charset="0"/>
                <a:cs typeface="Arial" panose="020B0604020202020204" pitchFamily="34" charset="0"/>
              </a:rPr>
              <a:t>Disk duplexing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Variation of RAID Level 1</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Separate cards used for each disk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Protects against controller card failures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526" y="3821068"/>
            <a:ext cx="3712464" cy="1975104"/>
          </a:xfrm>
          <a:prstGeom prst="rect">
            <a:avLst/>
          </a:prstGeom>
        </p:spPr>
      </p:pic>
    </p:spTree>
    <p:extLst>
      <p:ext uri="{BB962C8B-B14F-4D97-AF65-F5344CB8AC3E}">
        <p14:creationId xmlns:p14="http://schemas.microsoft.com/office/powerpoint/2010/main" val="162209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(4 of 6)</a:t>
            </a:r>
          </a:p>
        </p:txBody>
      </p:sp>
      <p:sp>
        <p:nvSpPr>
          <p:cNvPr id="3" name="Content Placeholder 2"/>
          <p:cNvSpPr>
            <a:spLocks noGrp="1"/>
          </p:cNvSpPr>
          <p:nvPr>
            <p:ph idx="1"/>
          </p:nvPr>
        </p:nvSpPr>
        <p:spPr>
          <a:xfrm>
            <a:off x="365125" y="1538818"/>
            <a:ext cx="7788275" cy="13849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RAID Level 5 (independent disks with distributed parity)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Distributes parity (error checking) across all drives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Data stored on one drive and its parity information stored on another drive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218" y="3219631"/>
            <a:ext cx="4401312" cy="2054352"/>
          </a:xfrm>
          <a:prstGeom prst="rect">
            <a:avLst/>
          </a:prstGeom>
        </p:spPr>
      </p:pic>
    </p:spTree>
    <p:extLst>
      <p:ext uri="{BB962C8B-B14F-4D97-AF65-F5344CB8AC3E}">
        <p14:creationId xmlns:p14="http://schemas.microsoft.com/office/powerpoint/2010/main" val="60258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80A9"/>
                </a:solidFill>
                <a:latin typeface="Arial" panose="020B0604020202020204" pitchFamily="34" charset="0"/>
                <a:cs typeface="Arial" panose="020B0604020202020204" pitchFamily="34" charset="0"/>
              </a:rPr>
              <a:t>Objectives</a:t>
            </a:r>
            <a:endParaRPr lang="en-US" dirty="0">
              <a:solidFill>
                <a:srgbClr val="0080A9"/>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2641600" y="2942670"/>
            <a:ext cx="6172200" cy="2896177"/>
          </a:xfrm>
        </p:spPr>
        <p:txBody>
          <a:bodyPr/>
          <a:lstStyle/>
          <a:p>
            <a:r>
              <a:rPr lang="en-US" altLang="en-US" sz="2000" b="1" dirty="0" smtClean="0">
                <a:solidFill>
                  <a:srgbClr val="0080A9"/>
                </a:solidFill>
                <a:latin typeface="Arial" panose="020B0604020202020204" pitchFamily="34" charset="0"/>
                <a:cs typeface="Arial" panose="020B0604020202020204" pitchFamily="34" charset="0"/>
              </a:rPr>
              <a:t>14.1</a:t>
            </a:r>
            <a:r>
              <a:rPr lang="en-US" altLang="en-US" sz="2400" b="1" dirty="0" smtClean="0">
                <a:solidFill>
                  <a:srgbClr val="0080A9"/>
                </a:solidFill>
                <a:latin typeface="Arial" panose="020B0604020202020204" pitchFamily="34" charset="0"/>
                <a:cs typeface="Arial" panose="020B0604020202020204" pitchFamily="34" charset="0"/>
              </a:rPr>
              <a:t> </a:t>
            </a:r>
            <a:r>
              <a:rPr lang="en-US" altLang="en-US" sz="2200" dirty="0" smtClean="0">
                <a:solidFill>
                  <a:schemeClr val="tx1"/>
                </a:solidFill>
                <a:latin typeface="Arial" panose="020B0604020202020204" pitchFamily="34" charset="0"/>
                <a:cs typeface="Arial" panose="020B0604020202020204" pitchFamily="34" charset="0"/>
              </a:rPr>
              <a:t>Define business continuity</a:t>
            </a:r>
            <a:endParaRPr lang="en-US" altLang="en-US" sz="2200" dirty="0">
              <a:solidFill>
                <a:schemeClr val="tx1"/>
              </a:solidFill>
              <a:latin typeface="Arial" panose="020B0604020202020204" pitchFamily="34" charset="0"/>
              <a:cs typeface="Arial" panose="020B0604020202020204" pitchFamily="34" charset="0"/>
            </a:endParaRPr>
          </a:p>
          <a:p>
            <a:r>
              <a:rPr lang="en-US" altLang="en-US" sz="2000" b="1" dirty="0" smtClean="0">
                <a:solidFill>
                  <a:srgbClr val="0080A9"/>
                </a:solidFill>
                <a:latin typeface="Arial" panose="020B0604020202020204" pitchFamily="34" charset="0"/>
                <a:cs typeface="Arial" panose="020B0604020202020204" pitchFamily="34" charset="0"/>
              </a:rPr>
              <a:t>14.2</a:t>
            </a:r>
            <a:r>
              <a:rPr lang="en-US" altLang="en-US" sz="2200" b="1" dirty="0" smtClean="0">
                <a:solidFill>
                  <a:schemeClr val="tx1"/>
                </a:solidFill>
                <a:latin typeface="Arial" panose="020B0604020202020204" pitchFamily="34" charset="0"/>
                <a:cs typeface="Arial" panose="020B0604020202020204" pitchFamily="34" charset="0"/>
              </a:rPr>
              <a:t> </a:t>
            </a:r>
            <a:r>
              <a:rPr lang="en-US" altLang="en-US" sz="2200" dirty="0" smtClean="0">
                <a:solidFill>
                  <a:schemeClr val="tx1"/>
                </a:solidFill>
                <a:latin typeface="Arial" panose="020B0604020202020204" pitchFamily="34" charset="0"/>
                <a:cs typeface="Arial" panose="020B0604020202020204" pitchFamily="34" charset="0"/>
              </a:rPr>
              <a:t>Describe how to achieve fault tolerance through redundancy</a:t>
            </a:r>
            <a:endParaRPr lang="en-US" altLang="en-US" sz="2200" dirty="0">
              <a:solidFill>
                <a:schemeClr val="tx1"/>
              </a:solidFill>
              <a:latin typeface="Arial" panose="020B0604020202020204" pitchFamily="34" charset="0"/>
              <a:cs typeface="Arial" panose="020B0604020202020204" pitchFamily="34" charset="0"/>
            </a:endParaRPr>
          </a:p>
          <a:p>
            <a:r>
              <a:rPr lang="en-US" altLang="en-US" sz="2000" b="1" dirty="0" smtClean="0">
                <a:solidFill>
                  <a:srgbClr val="0080A9"/>
                </a:solidFill>
                <a:latin typeface="Arial" panose="020B0604020202020204" pitchFamily="34" charset="0"/>
                <a:cs typeface="Arial" panose="020B0604020202020204" pitchFamily="34" charset="0"/>
              </a:rPr>
              <a:t>14.3</a:t>
            </a:r>
            <a:r>
              <a:rPr lang="en-US" altLang="en-US" sz="2200" b="1" dirty="0" smtClean="0">
                <a:solidFill>
                  <a:schemeClr val="tx1"/>
                </a:solidFill>
                <a:latin typeface="Arial" panose="020B0604020202020204" pitchFamily="34" charset="0"/>
                <a:cs typeface="Arial" panose="020B0604020202020204" pitchFamily="34" charset="0"/>
              </a:rPr>
              <a:t> </a:t>
            </a:r>
            <a:r>
              <a:rPr lang="en-US" altLang="en-US" sz="2200" dirty="0">
                <a:solidFill>
                  <a:schemeClr val="tx1"/>
                </a:solidFill>
                <a:latin typeface="Arial" panose="020B0604020202020204" pitchFamily="34" charset="0"/>
                <a:cs typeface="Arial" panose="020B0604020202020204" pitchFamily="34" charset="0"/>
              </a:rPr>
              <a:t>Explain </a:t>
            </a:r>
            <a:r>
              <a:rPr lang="en-US" altLang="en-US" sz="2200" dirty="0" smtClean="0">
                <a:solidFill>
                  <a:schemeClr val="tx1"/>
                </a:solidFill>
                <a:latin typeface="Arial" panose="020B0604020202020204" pitchFamily="34" charset="0"/>
                <a:cs typeface="Arial" panose="020B0604020202020204" pitchFamily="34" charset="0"/>
              </a:rPr>
              <a:t>different environmental controls</a:t>
            </a:r>
            <a:endParaRPr lang="en-US" altLang="en-US" sz="2200" dirty="0">
              <a:solidFill>
                <a:schemeClr val="tx1"/>
              </a:solidFill>
              <a:latin typeface="Arial" panose="020B0604020202020204" pitchFamily="34" charset="0"/>
              <a:cs typeface="Arial" panose="020B0604020202020204" pitchFamily="34" charset="0"/>
            </a:endParaRPr>
          </a:p>
          <a:p>
            <a:r>
              <a:rPr lang="en-US" altLang="en-US" sz="2000" b="1" dirty="0" smtClean="0">
                <a:solidFill>
                  <a:srgbClr val="0080A9"/>
                </a:solidFill>
                <a:latin typeface="Arial" panose="020B0604020202020204" pitchFamily="34" charset="0"/>
                <a:cs typeface="Arial" panose="020B0604020202020204" pitchFamily="34" charset="0"/>
              </a:rPr>
              <a:t>14.4</a:t>
            </a:r>
            <a:r>
              <a:rPr lang="en-US" altLang="en-US" sz="2200" b="1" dirty="0" smtClean="0">
                <a:solidFill>
                  <a:schemeClr val="tx1"/>
                </a:solidFill>
                <a:latin typeface="Arial" panose="020B0604020202020204" pitchFamily="34" charset="0"/>
                <a:cs typeface="Arial" panose="020B0604020202020204" pitchFamily="34" charset="0"/>
              </a:rPr>
              <a:t> </a:t>
            </a:r>
            <a:r>
              <a:rPr lang="en-US" altLang="en-US" sz="2200" dirty="0" smtClean="0">
                <a:solidFill>
                  <a:schemeClr val="tx1"/>
                </a:solidFill>
                <a:latin typeface="Arial" panose="020B0604020202020204" pitchFamily="34" charset="0"/>
                <a:cs typeface="Arial" panose="020B0604020202020204" pitchFamily="34" charset="0"/>
              </a:rPr>
              <a:t>Describe forensics and incident response procedures</a:t>
            </a:r>
            <a:endParaRPr lang="en-US" altLang="en-US" sz="2200" dirty="0">
              <a:solidFill>
                <a:schemeClr val="tx1"/>
              </a:solidFill>
              <a:latin typeface="Arial" panose="020B0604020202020204" pitchFamily="34" charset="0"/>
              <a:cs typeface="Arial" panose="020B0604020202020204" pitchFamily="34" charset="0"/>
            </a:endParaRPr>
          </a:p>
          <a:p>
            <a:endParaRPr lang="en-US" altLang="en-US" sz="2200" dirty="0" smtClean="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(5 of 6)</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RAID 0+1 (high data transfer)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Nested-level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Mirrored array whose segments are RAID 0 arrays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achieve high data transfer rates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163" y="3539370"/>
            <a:ext cx="4218432" cy="1816608"/>
          </a:xfrm>
          <a:prstGeom prst="rect">
            <a:avLst/>
          </a:prstGeom>
        </p:spPr>
      </p:pic>
    </p:spTree>
    <p:extLst>
      <p:ext uri="{BB962C8B-B14F-4D97-AF65-F5344CB8AC3E}">
        <p14:creationId xmlns:p14="http://schemas.microsoft.com/office/powerpoint/2010/main" val="45693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(6 of 6)</a:t>
            </a:r>
          </a:p>
        </p:txBody>
      </p:sp>
      <p:graphicFrame>
        <p:nvGraphicFramePr>
          <p:cNvPr id="7" name="Table 6"/>
          <p:cNvGraphicFramePr>
            <a:graphicFrameLocks noGrp="1"/>
          </p:cNvGraphicFramePr>
          <p:nvPr>
            <p:extLst>
              <p:ext uri="{D42A27DB-BD31-4B8C-83A1-F6EECF244321}">
                <p14:modId xmlns:p14="http://schemas.microsoft.com/office/powerpoint/2010/main" val="3941937521"/>
              </p:ext>
            </p:extLst>
          </p:nvPr>
        </p:nvGraphicFramePr>
        <p:xfrm>
          <a:off x="457200" y="1371600"/>
          <a:ext cx="8458199" cy="4593515"/>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399">
                  <a:extLst>
                    <a:ext uri="{9D8B030D-6E8A-4147-A177-3AD203B41FA5}">
                      <a16:colId xmlns:a16="http://schemas.microsoft.com/office/drawing/2014/main" val="20005"/>
                    </a:ext>
                  </a:extLst>
                </a:gridCol>
              </a:tblGrid>
              <a:tr h="753035">
                <a:tc>
                  <a:txBody>
                    <a:bodyPr/>
                    <a:lstStyle/>
                    <a:p>
                      <a:r>
                        <a:rPr lang="en-US" sz="1200" dirty="0" smtClean="0">
                          <a:solidFill>
                            <a:schemeClr val="tx1"/>
                          </a:solidFill>
                          <a:latin typeface="Arial" panose="020B0604020202020204" pitchFamily="34" charset="0"/>
                          <a:cs typeface="Arial" panose="020B0604020202020204" pitchFamily="34" charset="0"/>
                        </a:rPr>
                        <a:t>RAID level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Description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Min</a:t>
                      </a:r>
                      <a:r>
                        <a:rPr lang="en-US" sz="1200" baseline="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number of drives needed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Typical application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Advantages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Disadvantages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920376">
                <a:tc>
                  <a:txBody>
                    <a:bodyPr/>
                    <a:lstStyle/>
                    <a:p>
                      <a:r>
                        <a:rPr lang="en-US" sz="1200" dirty="0" smtClean="0">
                          <a:solidFill>
                            <a:schemeClr val="tx1"/>
                          </a:solidFill>
                          <a:latin typeface="Arial" panose="020B0604020202020204" pitchFamily="34" charset="0"/>
                          <a:cs typeface="Arial" panose="020B0604020202020204" pitchFamily="34" charset="0"/>
                        </a:rPr>
                        <a:t>RAID 0</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Uses a striped disk array so that data is broken down into block and each block is written to a separate disk drive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2</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Video</a:t>
                      </a:r>
                      <a:r>
                        <a:rPr lang="en-US" sz="1200" baseline="0" dirty="0" smtClean="0">
                          <a:solidFill>
                            <a:schemeClr val="tx1"/>
                          </a:solidFill>
                          <a:latin typeface="Arial" panose="020B0604020202020204" pitchFamily="34" charset="0"/>
                          <a:cs typeface="Arial" panose="020B0604020202020204" pitchFamily="34" charset="0"/>
                        </a:rPr>
                        <a:t> production and editing</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Simple design, easy to implement</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Not fault-tolerant</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87718">
                <a:tc>
                  <a:txBody>
                    <a:bodyPr/>
                    <a:lstStyle/>
                    <a:p>
                      <a:r>
                        <a:rPr lang="en-US" sz="1200" dirty="0" smtClean="0">
                          <a:solidFill>
                            <a:schemeClr val="tx1"/>
                          </a:solidFill>
                          <a:latin typeface="Arial" panose="020B0604020202020204" pitchFamily="34" charset="0"/>
                          <a:cs typeface="Arial" panose="020B0604020202020204" pitchFamily="34" charset="0"/>
                        </a:rPr>
                        <a:t>RAID 1</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Data written twice to separate</a:t>
                      </a:r>
                      <a:r>
                        <a:rPr lang="en-US" sz="1200" baseline="0" dirty="0" smtClean="0">
                          <a:solidFill>
                            <a:schemeClr val="tx1"/>
                          </a:solidFill>
                          <a:latin typeface="Arial" panose="020B0604020202020204" pitchFamily="34" charset="0"/>
                          <a:cs typeface="Arial" panose="020B0604020202020204" pitchFamily="34" charset="0"/>
                        </a:rPr>
                        <a:t> drives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2</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Financial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Simplest</a:t>
                      </a:r>
                      <a:r>
                        <a:rPr lang="en-US" sz="1200" baseline="0" dirty="0" smtClean="0">
                          <a:solidFill>
                            <a:schemeClr val="tx1"/>
                          </a:solidFill>
                          <a:latin typeface="Arial" panose="020B0604020202020204" pitchFamily="34" charset="0"/>
                          <a:cs typeface="Arial" panose="020B0604020202020204" pitchFamily="34" charset="0"/>
                        </a:rPr>
                        <a:t> RAID to implement</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Can slow down system if RAID controlling</a:t>
                      </a:r>
                      <a:r>
                        <a:rPr lang="en-US" sz="1200" baseline="0" dirty="0" smtClean="0">
                          <a:solidFill>
                            <a:schemeClr val="tx1"/>
                          </a:solidFill>
                          <a:latin typeface="Arial" panose="020B0604020202020204" pitchFamily="34" charset="0"/>
                          <a:cs typeface="Arial" panose="020B0604020202020204" pitchFamily="34" charset="0"/>
                        </a:rPr>
                        <a:t> software is used instead of hardware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20376">
                <a:tc>
                  <a:txBody>
                    <a:bodyPr/>
                    <a:lstStyle/>
                    <a:p>
                      <a:r>
                        <a:rPr lang="en-US" sz="1200" dirty="0" smtClean="0">
                          <a:solidFill>
                            <a:schemeClr val="tx1"/>
                          </a:solidFill>
                          <a:latin typeface="Arial" panose="020B0604020202020204" pitchFamily="34" charset="0"/>
                          <a:cs typeface="Arial" panose="020B0604020202020204" pitchFamily="34" charset="0"/>
                        </a:rPr>
                        <a:t>RAID 5</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Each data</a:t>
                      </a:r>
                      <a:r>
                        <a:rPr lang="en-US" sz="1200" baseline="0" dirty="0" smtClean="0">
                          <a:solidFill>
                            <a:schemeClr val="tx1"/>
                          </a:solidFill>
                          <a:latin typeface="Arial" panose="020B0604020202020204" pitchFamily="34" charset="0"/>
                          <a:cs typeface="Arial" panose="020B0604020202020204" pitchFamily="34" charset="0"/>
                        </a:rPr>
                        <a:t> block is written on a data disk and parity for blocks in the same rank is generated and recorded on a separate disk</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3</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Database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Most versatile</a:t>
                      </a:r>
                      <a:r>
                        <a:rPr lang="en-US" sz="1200" baseline="0" dirty="0" smtClean="0">
                          <a:solidFill>
                            <a:schemeClr val="tx1"/>
                          </a:solidFill>
                          <a:latin typeface="Arial" panose="020B0604020202020204" pitchFamily="34" charset="0"/>
                          <a:cs typeface="Arial" panose="020B0604020202020204" pitchFamily="34" charset="0"/>
                        </a:rPr>
                        <a:t> RAID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Can be difficult to rebuild if a disk fails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85694">
                <a:tc>
                  <a:txBody>
                    <a:bodyPr/>
                    <a:lstStyle/>
                    <a:p>
                      <a:r>
                        <a:rPr lang="en-US" sz="1200" dirty="0" smtClean="0">
                          <a:solidFill>
                            <a:schemeClr val="tx1"/>
                          </a:solidFill>
                          <a:latin typeface="Arial" panose="020B0604020202020204" pitchFamily="34" charset="0"/>
                          <a:cs typeface="Arial" panose="020B0604020202020204" pitchFamily="34" charset="0"/>
                        </a:rPr>
                        <a:t>RAID 0+1</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 mirrored</a:t>
                      </a:r>
                      <a:r>
                        <a:rPr lang="en-US" sz="1200" baseline="0" dirty="0" smtClean="0">
                          <a:solidFill>
                            <a:schemeClr val="tx1"/>
                          </a:solidFill>
                          <a:latin typeface="Arial" panose="020B0604020202020204" pitchFamily="34" charset="0"/>
                          <a:cs typeface="Arial" panose="020B0604020202020204" pitchFamily="34" charset="0"/>
                        </a:rPr>
                        <a:t> array with segments that are RAID 0 arrays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4</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Imaging applications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High input/output</a:t>
                      </a:r>
                      <a:r>
                        <a:rPr lang="en-US" sz="1200" baseline="0" dirty="0" smtClean="0">
                          <a:solidFill>
                            <a:schemeClr val="tx1"/>
                          </a:solidFill>
                          <a:latin typeface="Arial" panose="020B0604020202020204" pitchFamily="34" charset="0"/>
                          <a:cs typeface="Arial" panose="020B0604020202020204" pitchFamily="34" charset="0"/>
                        </a:rPr>
                        <a:t> rates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Expensive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79713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063" y="368596"/>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Networks</a:t>
            </a:r>
          </a:p>
        </p:txBody>
      </p:sp>
      <p:sp>
        <p:nvSpPr>
          <p:cNvPr id="3" name="Content Placeholder 2"/>
          <p:cNvSpPr>
            <a:spLocks noGrp="1"/>
          </p:cNvSpPr>
          <p:nvPr>
            <p:ph idx="1"/>
          </p:nvPr>
        </p:nvSpPr>
        <p:spPr>
          <a:xfrm>
            <a:off x="365125" y="1538818"/>
            <a:ext cx="8169275"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Redundant networks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May be necessary due to critical nature of connectivity today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Wait in the background during normal operations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 a replication scheme to keep live network information current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Launch automatically in the event of a disaster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Hardware components are duplicated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Some organizations contract with a second Internet service provider as a backup</a:t>
            </a:r>
          </a:p>
          <a:p>
            <a:pPr>
              <a:lnSpc>
                <a:spcPct val="100000"/>
              </a:lnSpc>
            </a:pPr>
            <a:r>
              <a:rPr lang="en-US" dirty="0">
                <a:solidFill>
                  <a:schemeClr val="tx1"/>
                </a:solidFill>
                <a:latin typeface="Arial" panose="020B0604020202020204" pitchFamily="34" charset="0"/>
                <a:cs typeface="Arial" panose="020B0604020202020204" pitchFamily="34" charset="0"/>
              </a:rPr>
              <a:t>Software defined networks (</a:t>
            </a:r>
            <a:r>
              <a:rPr lang="en-US" dirty="0" smtClean="0">
                <a:solidFill>
                  <a:schemeClr val="tx1"/>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N</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r>
              <a:rPr lang="en-US"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N </a:t>
            </a:r>
            <a:r>
              <a:rPr lang="en-US" sz="2000" dirty="0">
                <a:solidFill>
                  <a:schemeClr val="tx1"/>
                </a:solidFill>
                <a:latin typeface="Arial" panose="020B0604020202020204" pitchFamily="34" charset="0"/>
                <a:cs typeface="Arial" panose="020B0604020202020204" pitchFamily="34" charset="0"/>
              </a:rPr>
              <a:t>controller can increase network reliability and may lessen the need for redundant </a:t>
            </a:r>
            <a:r>
              <a:rPr lang="en-US" sz="2000" dirty="0" smtClean="0">
                <a:solidFill>
                  <a:schemeClr val="tx1"/>
                </a:solidFill>
                <a:latin typeface="Arial" panose="020B0604020202020204" pitchFamily="34" charset="0"/>
                <a:cs typeface="Arial" panose="020B0604020202020204" pitchFamily="34" charset="0"/>
              </a:rPr>
              <a:t>equipment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49090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Power (1 of 2)</a:t>
            </a:r>
          </a:p>
        </p:txBody>
      </p:sp>
      <p:sp>
        <p:nvSpPr>
          <p:cNvPr id="3" name="Content Placeholder 2"/>
          <p:cNvSpPr>
            <a:spLocks noGrp="1"/>
          </p:cNvSpPr>
          <p:nvPr>
            <p:ph idx="1"/>
          </p:nvPr>
        </p:nvSpPr>
        <p:spPr>
          <a:xfrm>
            <a:off x="365125" y="1538818"/>
            <a:ext cx="8415338" cy="346248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Maintaining power is essential when planning for redundancy</a:t>
            </a:r>
          </a:p>
          <a:p>
            <a:pPr>
              <a:lnSpc>
                <a:spcPct val="100000"/>
              </a:lnSpc>
            </a:pPr>
            <a:r>
              <a:rPr lang="en-US" altLang="en-US" dirty="0">
                <a:solidFill>
                  <a:schemeClr val="tx1"/>
                </a:solidFill>
                <a:latin typeface="Arial" panose="020B0604020202020204" pitchFamily="34" charset="0"/>
                <a:cs typeface="Arial" panose="020B0604020202020204" pitchFamily="34" charset="0"/>
              </a:rPr>
              <a:t>Uninterruptible power supply (</a:t>
            </a: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Maintains power to equipment in the event of an interruption in primary electrical power source</a:t>
            </a:r>
          </a:p>
          <a:p>
            <a:pPr>
              <a:lnSpc>
                <a:spcPct val="100000"/>
              </a:lnSpc>
            </a:pPr>
            <a:r>
              <a:rPr lang="en-US" altLang="en-US" dirty="0">
                <a:solidFill>
                  <a:schemeClr val="tx1"/>
                </a:solidFill>
                <a:latin typeface="Arial" panose="020B0604020202020204" pitchFamily="34" charset="0"/>
                <a:cs typeface="Arial" panose="020B0604020202020204" pitchFamily="34" charset="0"/>
              </a:rPr>
              <a:t>Off-line </a:t>
            </a: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Least expensive, simplest solution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Charged by main power supply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Begins supplying power quickly when primary power is interrupted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Switches back to standby mode when primary power is </a:t>
            </a:r>
            <a:r>
              <a:rPr lang="en-US" altLang="en-US" sz="2000" dirty="0" smtClean="0">
                <a:solidFill>
                  <a:schemeClr val="tx1"/>
                </a:solidFill>
                <a:latin typeface="Arial" panose="020B0604020202020204" pitchFamily="34" charset="0"/>
                <a:cs typeface="Arial" panose="020B0604020202020204" pitchFamily="34" charset="0"/>
              </a:rPr>
              <a:t>restored</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48547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Power (2 of 2)</a:t>
            </a:r>
          </a:p>
        </p:txBody>
      </p:sp>
      <p:sp>
        <p:nvSpPr>
          <p:cNvPr id="3" name="Content Placeholder 2"/>
          <p:cNvSpPr>
            <a:spLocks noGrp="1"/>
          </p:cNvSpPr>
          <p:nvPr>
            <p:ph idx="1"/>
          </p:nvPr>
        </p:nvSpPr>
        <p:spPr>
          <a:xfrm>
            <a:off x="365125" y="1538818"/>
            <a:ext cx="8415338" cy="346248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On-line </a:t>
            </a: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Always running off its battery while main power runs battery charger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Not affected by dips or sags in voltage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serve as a surge protector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systems can communicate with the network operating system to ensure orderly shutdown occurs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But, can only supply power for a limited time</a:t>
            </a:r>
          </a:p>
          <a:p>
            <a:pPr>
              <a:lnSpc>
                <a:spcPct val="100000"/>
              </a:lnSpc>
            </a:pPr>
            <a:r>
              <a:rPr lang="en-US" altLang="en-US" dirty="0">
                <a:solidFill>
                  <a:schemeClr val="tx1"/>
                </a:solidFill>
                <a:latin typeface="Arial" panose="020B0604020202020204" pitchFamily="34" charset="0"/>
                <a:cs typeface="Arial" panose="020B0604020202020204" pitchFamily="34" charset="0"/>
              </a:rPr>
              <a:t>Backup generator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Powered by diesel, natural gas, or propane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35697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Recovery Sites (1 of 3)</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Recovery Sites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 Backup sites may be necessary if flood, hurricane, or other major disaster damages buildings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Three types of redundant sites: hot, cold, and warm</a:t>
            </a:r>
          </a:p>
          <a:p>
            <a:pPr>
              <a:lnSpc>
                <a:spcPct val="100000"/>
              </a:lnSpc>
            </a:pPr>
            <a:r>
              <a:rPr lang="en-US" altLang="en-US" dirty="0">
                <a:solidFill>
                  <a:schemeClr val="tx1"/>
                </a:solidFill>
                <a:latin typeface="Arial" panose="020B0604020202020204" pitchFamily="34" charset="0"/>
                <a:cs typeface="Arial" panose="020B0604020202020204" pitchFamily="34" charset="0"/>
              </a:rPr>
              <a:t>Hot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Generally run by a commercial disaster recovery service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Duplicate of the production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Has all needed equipment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Data backups can be moved quickly to the hot </a:t>
            </a:r>
            <a:r>
              <a:rPr lang="en-US" altLang="en-US" sz="2000" dirty="0" smtClean="0">
                <a:solidFill>
                  <a:schemeClr val="tx1"/>
                </a:solidFill>
                <a:latin typeface="Arial" panose="020B0604020202020204" pitchFamily="34" charset="0"/>
                <a:cs typeface="Arial" panose="020B0604020202020204" pitchFamily="34" charset="0"/>
              </a:rPr>
              <a:t>site</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5962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Recovery Sites (2 of 3)</a:t>
            </a:r>
          </a:p>
        </p:txBody>
      </p:sp>
      <p:sp>
        <p:nvSpPr>
          <p:cNvPr id="3" name="Content Placeholder 2"/>
          <p:cNvSpPr>
            <a:spLocks noGrp="1"/>
          </p:cNvSpPr>
          <p:nvPr>
            <p:ph idx="1"/>
          </p:nvPr>
        </p:nvSpPr>
        <p:spPr>
          <a:xfrm>
            <a:off x="365125" y="1538818"/>
            <a:ext cx="8415338" cy="253915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Cold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Provides office space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Customer must provide and install all equipment needed to continue operations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backups immediately available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Less expensive than a hot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Takes longer to resume full operation</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28473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Recovery Sites (3 of 3)</a:t>
            </a:r>
          </a:p>
        </p:txBody>
      </p:sp>
      <p:sp>
        <p:nvSpPr>
          <p:cNvPr id="3" name="Content Placeholder 2"/>
          <p:cNvSpPr>
            <a:spLocks noGrp="1"/>
          </p:cNvSpPr>
          <p:nvPr>
            <p:ph idx="1"/>
          </p:nvPr>
        </p:nvSpPr>
        <p:spPr>
          <a:xfrm>
            <a:off x="365125" y="1538818"/>
            <a:ext cx="8415338" cy="377026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Warm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All equipment is installed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active Internet or telecommunications facilities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current data backups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Less expensive than a hot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Time to turn on connections and install backups can be half a day or more</a:t>
            </a:r>
          </a:p>
          <a:p>
            <a:pPr>
              <a:lnSpc>
                <a:spcPct val="100000"/>
              </a:lnSpc>
            </a:pPr>
            <a:r>
              <a:rPr lang="en-US" altLang="en-US" dirty="0">
                <a:solidFill>
                  <a:schemeClr val="tx1"/>
                </a:solidFill>
                <a:latin typeface="Arial" panose="020B0604020202020204" pitchFamily="34" charset="0"/>
                <a:cs typeface="Arial" panose="020B0604020202020204" pitchFamily="34" charset="0"/>
              </a:rPr>
              <a:t>A growing trend is to use cloud computing in conjunction with sites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Back up applications and data to the cloud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If a disaster occurs, restore it to hardware in a hot, cold, or warm site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96828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(1 of 5)</a:t>
            </a:r>
          </a:p>
        </p:txBody>
      </p:sp>
      <p:sp>
        <p:nvSpPr>
          <p:cNvPr id="3" name="Content Placeholder 2"/>
          <p:cNvSpPr>
            <a:spLocks noGrp="1"/>
          </p:cNvSpPr>
          <p:nvPr>
            <p:ph idx="1"/>
          </p:nvPr>
        </p:nvSpPr>
        <p:spPr>
          <a:xfrm>
            <a:off x="365125" y="1538818"/>
            <a:ext cx="8014250" cy="2616101"/>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Data backup – copying information to a different medium and storing it at an off-site location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So that it can be used in the event of a disaster</a:t>
            </a:r>
          </a:p>
          <a:p>
            <a:pPr>
              <a:lnSpc>
                <a:spcPct val="100000"/>
              </a:lnSpc>
            </a:pPr>
            <a:r>
              <a:rPr lang="en-US" dirty="0">
                <a:solidFill>
                  <a:schemeClr val="tx1"/>
                </a:solidFill>
                <a:latin typeface="Arial" panose="020B0604020202020204" pitchFamily="34" charset="0"/>
                <a:cs typeface="Arial" panose="020B0604020202020204" pitchFamily="34" charset="0"/>
              </a:rPr>
              <a:t>Backing up data involves:</a:t>
            </a:r>
          </a:p>
          <a:p>
            <a:pPr lvl="1">
              <a:lnSpc>
                <a:spcPct val="100000"/>
              </a:lnSpc>
            </a:pPr>
            <a:r>
              <a:rPr lang="en-US" sz="2000" dirty="0">
                <a:solidFill>
                  <a:schemeClr val="tx1"/>
                </a:solidFill>
                <a:latin typeface="Arial" panose="020B0604020202020204" pitchFamily="34" charset="0"/>
                <a:cs typeface="Arial" panose="020B0604020202020204" pitchFamily="34" charset="0"/>
              </a:rPr>
              <a:t>Data backup calculations</a:t>
            </a:r>
          </a:p>
          <a:p>
            <a:pPr lvl="1">
              <a:lnSpc>
                <a:spcPct val="100000"/>
              </a:lnSpc>
            </a:pPr>
            <a:r>
              <a:rPr lang="en-US" sz="2000" dirty="0">
                <a:solidFill>
                  <a:schemeClr val="tx1"/>
                </a:solidFill>
                <a:latin typeface="Arial" panose="020B0604020202020204" pitchFamily="34" charset="0"/>
                <a:cs typeface="Arial" panose="020B0604020202020204" pitchFamily="34" charset="0"/>
              </a:rPr>
              <a:t>Using different types of data backups</a:t>
            </a:r>
          </a:p>
          <a:p>
            <a:pPr lvl="1">
              <a:lnSpc>
                <a:spcPct val="100000"/>
              </a:lnSpc>
            </a:pPr>
            <a:r>
              <a:rPr lang="en-US" sz="2000" dirty="0">
                <a:solidFill>
                  <a:schemeClr val="tx1"/>
                </a:solidFill>
                <a:latin typeface="Arial" panose="020B0604020202020204" pitchFamily="34" charset="0"/>
                <a:cs typeface="Arial" panose="020B0604020202020204" pitchFamily="34" charset="0"/>
              </a:rPr>
              <a:t>Off-site backups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86493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(2 of 5)</a:t>
            </a:r>
          </a:p>
        </p:txBody>
      </p:sp>
      <p:sp>
        <p:nvSpPr>
          <p:cNvPr id="3" name="Content Placeholder 2"/>
          <p:cNvSpPr>
            <a:spLocks noGrp="1"/>
          </p:cNvSpPr>
          <p:nvPr>
            <p:ph idx="1"/>
          </p:nvPr>
        </p:nvSpPr>
        <p:spPr>
          <a:xfrm>
            <a:off x="365125" y="1538818"/>
            <a:ext cx="8415338" cy="2308324"/>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Two elements are used in the calculation of when backups should be performed:</a:t>
            </a:r>
          </a:p>
          <a:p>
            <a:pPr>
              <a:lnSpc>
                <a:spcPct val="100000"/>
              </a:lnSpc>
            </a:pPr>
            <a:r>
              <a:rPr lang="en-US" altLang="en-US" dirty="0">
                <a:solidFill>
                  <a:schemeClr val="tx1"/>
                </a:solidFill>
                <a:latin typeface="Arial" panose="020B0604020202020204" pitchFamily="34" charset="0"/>
                <a:cs typeface="Arial" panose="020B0604020202020204" pitchFamily="34" charset="0"/>
              </a:rPr>
              <a:t>Recovery point objective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O</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Maximum length of time organization can tolerate between backups</a:t>
            </a:r>
          </a:p>
          <a:p>
            <a:pPr>
              <a:lnSpc>
                <a:spcPct val="100000"/>
              </a:lnSpc>
            </a:pPr>
            <a:r>
              <a:rPr lang="en-US" altLang="en-US" dirty="0">
                <a:solidFill>
                  <a:schemeClr val="tx1"/>
                </a:solidFill>
                <a:latin typeface="Arial" panose="020B0604020202020204" pitchFamily="34" charset="0"/>
                <a:cs typeface="Arial" panose="020B0604020202020204" pitchFamily="34" charset="0"/>
              </a:rPr>
              <a:t>Recovery time objective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O</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Length of time it will take to recover backed up </a:t>
            </a:r>
            <a:r>
              <a:rPr lang="en-US" altLang="en-US" sz="2000" dirty="0" smtClean="0">
                <a:solidFill>
                  <a:schemeClr val="tx1"/>
                </a:solidFill>
                <a:latin typeface="Arial" panose="020B0604020202020204" pitchFamily="34" charset="0"/>
                <a:cs typeface="Arial" panose="020B0604020202020204" pitchFamily="34" charset="0"/>
              </a:rPr>
              <a:t>data</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5780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What is Business Continuity?</a:t>
            </a:r>
          </a:p>
        </p:txBody>
      </p:sp>
      <p:sp>
        <p:nvSpPr>
          <p:cNvPr id="3" name="Content Placeholder 2"/>
          <p:cNvSpPr>
            <a:spLocks noGrp="1"/>
          </p:cNvSpPr>
          <p:nvPr>
            <p:ph idx="1"/>
          </p:nvPr>
        </p:nvSpPr>
        <p:spPr>
          <a:xfrm>
            <a:off x="365125" y="1538818"/>
            <a:ext cx="8415338" cy="2215991"/>
          </a:xfrm>
        </p:spPr>
        <p:txBody>
          <a:bodyPr/>
          <a:lstStyle/>
          <a:p>
            <a:r>
              <a:rPr lang="en-US" altLang="en-US" dirty="0">
                <a:solidFill>
                  <a:schemeClr val="tx1"/>
                </a:solidFill>
                <a:latin typeface="Arial" panose="020B0604020202020204" pitchFamily="34" charset="0"/>
                <a:cs typeface="Arial" panose="020B0604020202020204" pitchFamily="34" charset="0"/>
              </a:rPr>
              <a:t>Business Continuity</a:t>
            </a:r>
          </a:p>
          <a:p>
            <a:pPr lvl="1"/>
            <a:r>
              <a:rPr lang="en-US" altLang="en-US" sz="2000" dirty="0">
                <a:solidFill>
                  <a:schemeClr val="tx1"/>
                </a:solidFill>
                <a:latin typeface="Arial" panose="020B0604020202020204" pitchFamily="34" charset="0"/>
                <a:cs typeface="Arial" panose="020B0604020202020204" pitchFamily="34" charset="0"/>
              </a:rPr>
              <a:t>An organization’s ability to maintain operations after a disruptive event</a:t>
            </a:r>
          </a:p>
          <a:p>
            <a:r>
              <a:rPr lang="en-US" dirty="0" smtClean="0">
                <a:solidFill>
                  <a:schemeClr val="tx1"/>
                </a:solidFill>
                <a:latin typeface="Arial" panose="020B0604020202020204" pitchFamily="34" charset="0"/>
                <a:cs typeface="Arial" panose="020B0604020202020204" pitchFamily="34" charset="0"/>
              </a:rPr>
              <a:t>Business continuity preparedness involves:</a:t>
            </a:r>
          </a:p>
          <a:p>
            <a:pPr lvl="1"/>
            <a:r>
              <a:rPr lang="en-US" sz="2000" dirty="0" smtClean="0">
                <a:solidFill>
                  <a:schemeClr val="tx1"/>
                </a:solidFill>
                <a:latin typeface="Arial" panose="020B0604020202020204" pitchFamily="34" charset="0"/>
                <a:cs typeface="Arial" panose="020B0604020202020204" pitchFamily="34" charset="0"/>
              </a:rPr>
              <a:t>Business continuity planning</a:t>
            </a:r>
          </a:p>
          <a:p>
            <a:pPr lvl="1"/>
            <a:r>
              <a:rPr lang="en-US" sz="2000" dirty="0" smtClean="0">
                <a:solidFill>
                  <a:schemeClr val="tx1"/>
                </a:solidFill>
                <a:latin typeface="Arial" panose="020B0604020202020204" pitchFamily="34" charset="0"/>
                <a:cs typeface="Arial" panose="020B0604020202020204" pitchFamily="34" charset="0"/>
              </a:rPr>
              <a:t>Business impact analysis</a:t>
            </a:r>
          </a:p>
          <a:p>
            <a:pPr lvl="1"/>
            <a:r>
              <a:rPr lang="en-US" sz="2000" dirty="0" smtClean="0">
                <a:solidFill>
                  <a:schemeClr val="tx1"/>
                </a:solidFill>
                <a:latin typeface="Arial" panose="020B0604020202020204" pitchFamily="34" charset="0"/>
                <a:cs typeface="Arial" panose="020B0604020202020204" pitchFamily="34" charset="0"/>
              </a:rPr>
              <a:t>Disaster recovery planning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49337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(3 of 5)</a:t>
            </a:r>
          </a:p>
        </p:txBody>
      </p:sp>
      <p:sp>
        <p:nvSpPr>
          <p:cNvPr id="3" name="Content Placeholder 2"/>
          <p:cNvSpPr>
            <a:spLocks noGrp="1"/>
          </p:cNvSpPr>
          <p:nvPr>
            <p:ph idx="1"/>
          </p:nvPr>
        </p:nvSpPr>
        <p:spPr>
          <a:xfrm>
            <a:off x="365125" y="1538818"/>
            <a:ext cx="8415338" cy="307777"/>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Types of Data Backups</a:t>
            </a:r>
          </a:p>
        </p:txBody>
      </p:sp>
      <p:graphicFrame>
        <p:nvGraphicFramePr>
          <p:cNvPr id="5" name="Table 4"/>
          <p:cNvGraphicFramePr>
            <a:graphicFrameLocks noGrp="1"/>
          </p:cNvGraphicFramePr>
          <p:nvPr>
            <p:extLst>
              <p:ext uri="{D42A27DB-BD31-4B8C-83A1-F6EECF244321}">
                <p14:modId xmlns:p14="http://schemas.microsoft.com/office/powerpoint/2010/main" val="3126265751"/>
              </p:ext>
            </p:extLst>
          </p:nvPr>
        </p:nvGraphicFramePr>
        <p:xfrm>
          <a:off x="838201" y="2209800"/>
          <a:ext cx="7950200" cy="2712720"/>
        </p:xfrm>
        <a:graphic>
          <a:graphicData uri="http://schemas.openxmlformats.org/drawingml/2006/table">
            <a:tbl>
              <a:tblPr firstRow="1" bandRow="1">
                <a:tableStyleId>{5C22544A-7EE6-4342-B048-85BDC9FD1C3A}</a:tableStyleId>
              </a:tblPr>
              <a:tblGrid>
                <a:gridCol w="1752599">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1847851">
                  <a:extLst>
                    <a:ext uri="{9D8B030D-6E8A-4147-A177-3AD203B41FA5}">
                      <a16:colId xmlns:a16="http://schemas.microsoft.com/office/drawing/2014/main" val="20002"/>
                    </a:ext>
                  </a:extLst>
                </a:gridCol>
                <a:gridCol w="1987550">
                  <a:extLst>
                    <a:ext uri="{9D8B030D-6E8A-4147-A177-3AD203B41FA5}">
                      <a16:colId xmlns:a16="http://schemas.microsoft.com/office/drawing/2014/main" val="20003"/>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Type of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How used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Archive bit after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Files needed for recovery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Full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Starting</a:t>
                      </a:r>
                      <a:r>
                        <a:rPr lang="en-US" sz="1400" baseline="0" dirty="0" smtClean="0">
                          <a:solidFill>
                            <a:schemeClr val="tx1"/>
                          </a:solidFill>
                          <a:latin typeface="Arial" panose="020B0604020202020204" pitchFamily="34" charset="0"/>
                          <a:cs typeface="Arial" panose="020B0604020202020204" pitchFamily="34" charset="0"/>
                        </a:rPr>
                        <a:t> point for all backups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Cleared (set to 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The full backup is needed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Differential</a:t>
                      </a:r>
                      <a:r>
                        <a:rPr lang="en-US" sz="1400" baseline="0" dirty="0" smtClean="0">
                          <a:solidFill>
                            <a:schemeClr val="tx1"/>
                          </a:solidFill>
                          <a:latin typeface="Arial" panose="020B0604020202020204" pitchFamily="34" charset="0"/>
                          <a:cs typeface="Arial" panose="020B0604020202020204" pitchFamily="34" charset="0"/>
                        </a:rPr>
                        <a:t>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Backs up any data that has changed since last full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Not cleared (set to 1)</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The full backup</a:t>
                      </a:r>
                      <a:r>
                        <a:rPr lang="en-US" sz="1400" baseline="0" dirty="0" smtClean="0">
                          <a:solidFill>
                            <a:schemeClr val="tx1"/>
                          </a:solidFill>
                          <a:latin typeface="Arial" panose="020B0604020202020204" pitchFamily="34" charset="0"/>
                          <a:cs typeface="Arial" panose="020B0604020202020204" pitchFamily="34" charset="0"/>
                        </a:rPr>
                        <a:t> and only last differential backup are needed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Incremental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Backs</a:t>
                      </a:r>
                      <a:r>
                        <a:rPr lang="en-US" sz="1400" baseline="0" dirty="0" smtClean="0">
                          <a:solidFill>
                            <a:schemeClr val="tx1"/>
                          </a:solidFill>
                          <a:latin typeface="Arial" panose="020B0604020202020204" pitchFamily="34" charset="0"/>
                          <a:cs typeface="Arial" panose="020B0604020202020204" pitchFamily="34" charset="0"/>
                        </a:rPr>
                        <a:t> up any data that has changed since last full backup or last incremental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Cleared (set</a:t>
                      </a:r>
                      <a:r>
                        <a:rPr lang="en-US" sz="1400" baseline="0" dirty="0" smtClean="0">
                          <a:solidFill>
                            <a:schemeClr val="tx1"/>
                          </a:solidFill>
                          <a:latin typeface="Arial" panose="020B0604020202020204" pitchFamily="34" charset="0"/>
                          <a:cs typeface="Arial" panose="020B0604020202020204" pitchFamily="34" charset="0"/>
                        </a:rPr>
                        <a:t> to 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The full backup and all incremental backups are needed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04945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(4 of 5)</a:t>
            </a:r>
          </a:p>
        </p:txBody>
      </p:sp>
      <p:pic>
        <p:nvPicPr>
          <p:cNvPr id="6" name="Picture 5" descr="Figure 14.6 Archive bit. An illustration shows the Archive process using the archive bit. Files are backed up on Monday and Wednesday when the files were changed and the archive bit is set to 1. After the backup the archive bit is set to 0. The files are and not backed up on Tuesday because the archive bit remains unchanged at 0.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6086" y="1524000"/>
            <a:ext cx="4024884" cy="4449139"/>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93573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(5 of 5)</a:t>
            </a:r>
          </a:p>
        </p:txBody>
      </p:sp>
      <p:sp>
        <p:nvSpPr>
          <p:cNvPr id="3" name="Content Placeholder 2"/>
          <p:cNvSpPr>
            <a:spLocks noGrp="1"/>
          </p:cNvSpPr>
          <p:nvPr>
            <p:ph idx="1"/>
          </p:nvPr>
        </p:nvSpPr>
        <p:spPr>
          <a:xfrm>
            <a:off x="365125" y="1538818"/>
            <a:ext cx="8415338" cy="210826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Types of Data Backups (continued)</a:t>
            </a:r>
          </a:p>
          <a:p>
            <a:pPr lvl="1">
              <a:lnSpc>
                <a:spcPct val="100000"/>
              </a:lnSpc>
            </a:pPr>
            <a:r>
              <a:rPr lang="en-US" sz="2000" dirty="0">
                <a:solidFill>
                  <a:schemeClr val="tx1"/>
                </a:solidFill>
                <a:latin typeface="Arial" panose="020B0604020202020204" pitchFamily="34" charset="0"/>
                <a:cs typeface="Arial" panose="020B0604020202020204" pitchFamily="34" charset="0"/>
              </a:rPr>
              <a:t>A more comprehensive backup technology is known as continuous data protection (</a:t>
            </a:r>
            <a:r>
              <a:rPr lang="en-US" sz="2000" dirty="0" smtClean="0">
                <a:solidFill>
                  <a:schemeClr val="tx1"/>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2000" dirty="0">
                <a:solidFill>
                  <a:schemeClr val="tx1"/>
                </a:solidFill>
                <a:latin typeface="Arial" panose="020B0604020202020204" pitchFamily="34" charset="0"/>
                <a:cs typeface="Arial" panose="020B0604020202020204" pitchFamily="34" charset="0"/>
              </a:rPr>
              <a:t>)</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Performs continuous backups that can be restored immediately</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Maintains a historical record of all changes made to data</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Creates a snapshot of the data (like a reference marker)</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11879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Off-Site Backups (1 of 2)</a:t>
            </a:r>
          </a:p>
        </p:txBody>
      </p:sp>
      <p:sp>
        <p:nvSpPr>
          <p:cNvPr id="3" name="Content Placeholder 2"/>
          <p:cNvSpPr>
            <a:spLocks noGrp="1"/>
          </p:cNvSpPr>
          <p:nvPr>
            <p:ph idx="1"/>
          </p:nvPr>
        </p:nvSpPr>
        <p:spPr>
          <a:xfrm>
            <a:off x="365125" y="1538818"/>
            <a:ext cx="8415338" cy="4462760"/>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3-2-1 backup plan</a:t>
            </a:r>
          </a:p>
          <a:p>
            <a:pPr lvl="1">
              <a:lnSpc>
                <a:spcPct val="100000"/>
              </a:lnSpc>
            </a:pPr>
            <a:r>
              <a:rPr lang="en-US" sz="2000" dirty="0">
                <a:solidFill>
                  <a:schemeClr val="tx1"/>
                </a:solidFill>
                <a:latin typeface="Arial" panose="020B0604020202020204" pitchFamily="34" charset="0"/>
                <a:cs typeface="Arial" panose="020B0604020202020204" pitchFamily="34" charset="0"/>
              </a:rPr>
              <a:t>Should always be three different copies of backups on at least two different types of storage media and one of the backups should be stored at a different location (off-site backup)</a:t>
            </a:r>
          </a:p>
          <a:p>
            <a:pPr>
              <a:lnSpc>
                <a:spcPct val="100000"/>
              </a:lnSpc>
            </a:pPr>
            <a:r>
              <a:rPr lang="en-US" dirty="0">
                <a:solidFill>
                  <a:schemeClr val="tx1"/>
                </a:solidFill>
                <a:latin typeface="Arial" panose="020B0604020202020204" pitchFamily="34" charset="0"/>
                <a:cs typeface="Arial" panose="020B0604020202020204" pitchFamily="34" charset="0"/>
              </a:rPr>
              <a:t>Most organizations store their off-site backups using an online cloud repository</a:t>
            </a:r>
          </a:p>
          <a:p>
            <a:pPr lvl="1">
              <a:lnSpc>
                <a:spcPct val="100000"/>
              </a:lnSpc>
            </a:pPr>
            <a:r>
              <a:rPr lang="en-US" sz="2000" dirty="0">
                <a:solidFill>
                  <a:schemeClr val="tx1"/>
                </a:solidFill>
                <a:latin typeface="Arial" panose="020B0604020202020204" pitchFamily="34" charset="0"/>
                <a:cs typeface="Arial" panose="020B0604020202020204" pitchFamily="34" charset="0"/>
              </a:rPr>
              <a:t>These sites often use </a:t>
            </a:r>
            <a:r>
              <a:rPr lang="en-US" sz="2000" dirty="0" smtClean="0">
                <a:solidFill>
                  <a:schemeClr val="tx1"/>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a:t>
            </a:r>
            <a:r>
              <a:rPr lang="en-US" sz="2000" dirty="0">
                <a:solidFill>
                  <a:schemeClr val="tx1"/>
                </a:solidFill>
                <a:latin typeface="Arial" panose="020B0604020202020204" pitchFamily="34" charset="0"/>
                <a:cs typeface="Arial" panose="020B0604020202020204" pitchFamily="34" charset="0"/>
              </a:rPr>
              <a:t>to continually backup data </a:t>
            </a:r>
          </a:p>
          <a:p>
            <a:pPr>
              <a:lnSpc>
                <a:spcPct val="100000"/>
              </a:lnSpc>
            </a:pPr>
            <a:r>
              <a:rPr lang="en-US" dirty="0">
                <a:solidFill>
                  <a:schemeClr val="tx1"/>
                </a:solidFill>
                <a:latin typeface="Arial" panose="020B0604020202020204" pitchFamily="34" charset="0"/>
                <a:cs typeface="Arial" panose="020B0604020202020204" pitchFamily="34" charset="0"/>
              </a:rPr>
              <a:t>There are several Internet services that provide similar features to these:</a:t>
            </a:r>
          </a:p>
          <a:p>
            <a:pPr lvl="1">
              <a:lnSpc>
                <a:spcPct val="100000"/>
              </a:lnSpc>
            </a:pPr>
            <a:r>
              <a:rPr lang="en-US" sz="2000" dirty="0">
                <a:solidFill>
                  <a:schemeClr val="tx1"/>
                </a:solidFill>
                <a:latin typeface="Arial" panose="020B0604020202020204" pitchFamily="34" charset="0"/>
                <a:cs typeface="Arial" panose="020B0604020202020204" pitchFamily="34" charset="0"/>
              </a:rPr>
              <a:t>Automatic continuous backup</a:t>
            </a:r>
          </a:p>
          <a:p>
            <a:pPr lvl="1">
              <a:lnSpc>
                <a:spcPct val="100000"/>
              </a:lnSpc>
            </a:pPr>
            <a:r>
              <a:rPr lang="en-US" sz="2000" dirty="0">
                <a:solidFill>
                  <a:schemeClr val="tx1"/>
                </a:solidFill>
                <a:latin typeface="Arial" panose="020B0604020202020204" pitchFamily="34" charset="0"/>
                <a:cs typeface="Arial" panose="020B0604020202020204" pitchFamily="34" charset="0"/>
              </a:rPr>
              <a:t>Universal access</a:t>
            </a:r>
          </a:p>
          <a:p>
            <a:pPr lvl="1">
              <a:lnSpc>
                <a:spcPct val="100000"/>
              </a:lnSpc>
            </a:pPr>
            <a:r>
              <a:rPr lang="en-US" sz="2000" dirty="0">
                <a:solidFill>
                  <a:schemeClr val="tx1"/>
                </a:solidFill>
                <a:latin typeface="Arial" panose="020B0604020202020204" pitchFamily="34" charset="0"/>
                <a:cs typeface="Arial" panose="020B0604020202020204" pitchFamily="34" charset="0"/>
              </a:rPr>
              <a:t>Delayed deletion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Online or media-based restore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88295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Off-Site Backups (2 of 2)</a:t>
            </a:r>
          </a:p>
        </p:txBody>
      </p:sp>
      <p:sp>
        <p:nvSpPr>
          <p:cNvPr id="3" name="Content Placeholder 2"/>
          <p:cNvSpPr>
            <a:spLocks noGrp="1"/>
          </p:cNvSpPr>
          <p:nvPr>
            <p:ph idx="1"/>
          </p:nvPr>
        </p:nvSpPr>
        <p:spPr>
          <a:xfrm>
            <a:off x="365125" y="1538818"/>
            <a:ext cx="8014250" cy="2446824"/>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There are legal implications of off-site backups</a:t>
            </a:r>
          </a:p>
          <a:p>
            <a:pPr lvl="1">
              <a:lnSpc>
                <a:spcPct val="100000"/>
              </a:lnSpc>
            </a:pPr>
            <a:r>
              <a:rPr lang="en-US" sz="2000" dirty="0">
                <a:solidFill>
                  <a:schemeClr val="tx1"/>
                </a:solidFill>
                <a:latin typeface="Arial" panose="020B0604020202020204" pitchFamily="34" charset="0"/>
                <a:cs typeface="Arial" panose="020B0604020202020204" pitchFamily="34" charset="0"/>
              </a:rPr>
              <a:t>The primary issue involves data sovereignty</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Data stored in digital format is subject to the laws of the country in which the storage facility resides</a:t>
            </a:r>
          </a:p>
          <a:p>
            <a:pPr>
              <a:lnSpc>
                <a:spcPct val="100000"/>
              </a:lnSpc>
            </a:pPr>
            <a:r>
              <a:rPr lang="en-US" dirty="0">
                <a:solidFill>
                  <a:schemeClr val="tx1"/>
                </a:solidFill>
                <a:latin typeface="Arial" panose="020B0604020202020204" pitchFamily="34" charset="0"/>
                <a:cs typeface="Arial" panose="020B0604020202020204" pitchFamily="34" charset="0"/>
              </a:rPr>
              <a:t>Organizations should identify a cloud services provider whose data center locations ensure that it fully complies with all applicable data sovereignty laws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51326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Environmental Controls</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Methods to prevent disruption through environmental controls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Fire suppression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Electromagnetic disruption protection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Proper configuration of </a:t>
            </a:r>
            <a:r>
              <a:rPr lang="en-US" altLang="en-US" sz="2000" dirty="0" smtClean="0">
                <a:solidFill>
                  <a:schemeClr val="tx1"/>
                </a:solidFill>
                <a:latin typeface="Arial" panose="020B0604020202020204" pitchFamily="34" charset="0"/>
                <a:cs typeface="Arial" panose="020B0604020202020204" pitchFamily="34" charset="0"/>
              </a:rPr>
              <a:t>H</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V</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 systems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49959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76" y="337901"/>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Fire Suppression (1 of 2)</a:t>
            </a:r>
          </a:p>
        </p:txBody>
      </p:sp>
      <p:sp>
        <p:nvSpPr>
          <p:cNvPr id="3" name="Content Placeholder 2"/>
          <p:cNvSpPr>
            <a:spLocks noGrp="1"/>
          </p:cNvSpPr>
          <p:nvPr>
            <p:ph idx="1"/>
          </p:nvPr>
        </p:nvSpPr>
        <p:spPr>
          <a:xfrm>
            <a:off x="365125" y="1538818"/>
            <a:ext cx="8415338" cy="315471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Fire suppression includes the attempts to reduce the impact of a fire</a:t>
            </a:r>
          </a:p>
          <a:p>
            <a:pPr>
              <a:lnSpc>
                <a:spcPct val="100000"/>
              </a:lnSpc>
            </a:pPr>
            <a:r>
              <a:rPr lang="en-US" altLang="en-US" dirty="0">
                <a:solidFill>
                  <a:schemeClr val="tx1"/>
                </a:solidFill>
                <a:latin typeface="Arial" panose="020B0604020202020204" pitchFamily="34" charset="0"/>
                <a:cs typeface="Arial" panose="020B0604020202020204" pitchFamily="34" charset="0"/>
              </a:rPr>
              <a:t>Requirements for a fire to occur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type of fuel or combustible material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Sufficient oxygen to sustain combustion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Enough heat to raise material to its ignition temperature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Chemical reaction: fire itself</a:t>
            </a:r>
          </a:p>
          <a:p>
            <a:pPr>
              <a:lnSpc>
                <a:spcPct val="100000"/>
              </a:lnSpc>
            </a:pPr>
            <a:r>
              <a:rPr lang="en-US" altLang="en-US" dirty="0">
                <a:solidFill>
                  <a:schemeClr val="tx1"/>
                </a:solidFill>
                <a:latin typeface="Arial" panose="020B0604020202020204" pitchFamily="34" charset="0"/>
                <a:cs typeface="Arial" panose="020B0604020202020204" pitchFamily="34" charset="0"/>
              </a:rPr>
              <a:t>In a server closet or room that contains computer equipment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stationary fire suppression system is </a:t>
            </a:r>
            <a:r>
              <a:rPr lang="en-US" altLang="en-US" sz="2000" dirty="0" smtClean="0">
                <a:solidFill>
                  <a:schemeClr val="tx1"/>
                </a:solidFill>
                <a:latin typeface="Arial" panose="020B0604020202020204" pitchFamily="34" charset="0"/>
                <a:cs typeface="Arial" panose="020B0604020202020204" pitchFamily="34" charset="0"/>
              </a:rPr>
              <a:t>recommended</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9635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Fire Suppression (2 of 2)</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176" y="1778268"/>
            <a:ext cx="4315968" cy="3749040"/>
          </a:xfrm>
          <a:prstGeom prst="rect">
            <a:avLst/>
          </a:prstGeom>
        </p:spPr>
      </p:pic>
    </p:spTree>
    <p:extLst>
      <p:ext uri="{BB962C8B-B14F-4D97-AF65-F5344CB8AC3E}">
        <p14:creationId xmlns:p14="http://schemas.microsoft.com/office/powerpoint/2010/main" val="2007599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Security+ Guide to Network Security Fundamentals, Fourth Edition</a:t>
            </a:r>
          </a:p>
        </p:txBody>
      </p:sp>
      <p:sp>
        <p:nvSpPr>
          <p:cNvPr id="27651" name="Slide Number Placeholder 6"/>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A4C1E9B-140D-431E-A101-DFDE6005DD2F}" type="slidenum">
              <a:rPr lang="en-US" altLang="en-US" sz="1400"/>
              <a:pPr>
                <a:spcBef>
                  <a:spcPct val="0"/>
                </a:spcBef>
                <a:buFontTx/>
                <a:buNone/>
              </a:pPr>
              <a:t>38</a:t>
            </a:fld>
            <a:endParaRPr lang="en-US" altLang="en-US" sz="1400"/>
          </a:p>
        </p:txBody>
      </p:sp>
      <p:sp>
        <p:nvSpPr>
          <p:cNvPr id="8" name="TextBox 7"/>
          <p:cNvSpPr txBox="1"/>
          <p:nvPr/>
        </p:nvSpPr>
        <p:spPr>
          <a:xfrm>
            <a:off x="1828800" y="5257800"/>
            <a:ext cx="5638800" cy="338138"/>
          </a:xfrm>
          <a:prstGeom prst="rect">
            <a:avLst/>
          </a:prstGeom>
          <a:noFill/>
        </p:spPr>
        <p:txBody>
          <a:bodyPr>
            <a:spAutoFit/>
          </a:bodyPr>
          <a:lstStyle/>
          <a:p>
            <a:pPr eaLnBrk="1" hangingPunct="1">
              <a:defRPr/>
            </a:pPr>
            <a:r>
              <a:rPr lang="en-US" sz="1600" dirty="0">
                <a:solidFill>
                  <a:schemeClr val="tx1"/>
                </a:solidFill>
                <a:latin typeface="+mn-lt"/>
              </a:rPr>
              <a:t>Table 13-10 Stationary fire suppression systems (continues)</a:t>
            </a:r>
            <a:endParaRPr lang="en-US" sz="1400" dirty="0">
              <a:solidFill>
                <a:schemeClr val="tx1"/>
              </a:solidFill>
              <a:latin typeface="+mn-lt"/>
            </a:endParaRPr>
          </a:p>
        </p:txBody>
      </p:sp>
      <p:pic>
        <p:nvPicPr>
          <p:cNvPr id="276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38200"/>
            <a:ext cx="763905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437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Security+ Guide to Network Security Fundamentals, Fourth Edition</a:t>
            </a:r>
          </a:p>
        </p:txBody>
      </p:sp>
      <p:sp>
        <p:nvSpPr>
          <p:cNvPr id="29699" name="Slide Number Placeholder 6"/>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7264FE4-0335-4786-BADD-59BCC48379CE}" type="slidenum">
              <a:rPr lang="en-US" altLang="en-US" sz="1400"/>
              <a:pPr>
                <a:spcBef>
                  <a:spcPct val="0"/>
                </a:spcBef>
                <a:buFontTx/>
                <a:buNone/>
              </a:pPr>
              <a:t>39</a:t>
            </a:fld>
            <a:endParaRPr lang="en-US" altLang="en-US" sz="1400"/>
          </a:p>
        </p:txBody>
      </p:sp>
      <p:sp>
        <p:nvSpPr>
          <p:cNvPr id="8" name="TextBox 7"/>
          <p:cNvSpPr txBox="1"/>
          <p:nvPr/>
        </p:nvSpPr>
        <p:spPr>
          <a:xfrm>
            <a:off x="1828800" y="5486400"/>
            <a:ext cx="5638800" cy="338138"/>
          </a:xfrm>
          <a:prstGeom prst="rect">
            <a:avLst/>
          </a:prstGeom>
          <a:noFill/>
        </p:spPr>
        <p:txBody>
          <a:bodyPr>
            <a:spAutoFit/>
          </a:bodyPr>
          <a:lstStyle/>
          <a:p>
            <a:pPr eaLnBrk="1" hangingPunct="1">
              <a:defRPr/>
            </a:pPr>
            <a:r>
              <a:rPr lang="en-US" sz="1600" dirty="0">
                <a:solidFill>
                  <a:schemeClr val="tx1"/>
                </a:solidFill>
                <a:latin typeface="+mn-lt"/>
              </a:rPr>
              <a:t>Table 13-10 Stationary fire suppression systems (cont’d.)</a:t>
            </a:r>
            <a:endParaRPr lang="en-US" sz="1400" dirty="0">
              <a:solidFill>
                <a:schemeClr val="tx1"/>
              </a:solidFill>
              <a:latin typeface="+mn-lt"/>
            </a:endParaRPr>
          </a:p>
        </p:txBody>
      </p:sp>
      <p:pic>
        <p:nvPicPr>
          <p:cNvPr id="297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09600"/>
            <a:ext cx="8220075" cy="469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651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Business Continuity Planning (</a:t>
            </a:r>
            <a:r>
              <a:rPr lang="en-US" sz="2800" b="1" dirty="0" smtClean="0">
                <a:solidFill>
                  <a:srgbClr val="0080A9"/>
                </a:solidFill>
                <a:latin typeface="Arial" panose="020B0604020202020204" pitchFamily="34" charset="0"/>
                <a:cs typeface="Arial" panose="020B0604020202020204" pitchFamily="34" charset="0"/>
              </a:rPr>
              <a:t>B</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C</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365125" y="1538818"/>
            <a:ext cx="8415338" cy="2954655"/>
          </a:xfrm>
        </p:spPr>
        <p:txBody>
          <a:bodyPr/>
          <a:lstStyle/>
          <a:p>
            <a:r>
              <a:rPr lang="en-US" dirty="0" smtClean="0">
                <a:solidFill>
                  <a:schemeClr val="tx1"/>
                </a:solidFill>
                <a:latin typeface="Arial" panose="020B0604020202020204" pitchFamily="34" charset="0"/>
                <a:cs typeface="Arial" panose="020B0604020202020204" pitchFamily="34" charset="0"/>
              </a:rPr>
              <a:t>B</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 is the process of:</a:t>
            </a:r>
          </a:p>
          <a:p>
            <a:pPr lvl="1"/>
            <a:r>
              <a:rPr lang="en-US" sz="2000" dirty="0" smtClean="0">
                <a:solidFill>
                  <a:schemeClr val="tx1"/>
                </a:solidFill>
                <a:latin typeface="Arial" panose="020B0604020202020204" pitchFamily="34" charset="0"/>
                <a:cs typeface="Arial" panose="020B0604020202020204" pitchFamily="34" charset="0"/>
              </a:rPr>
              <a:t>Identifying exposure to threats</a:t>
            </a:r>
          </a:p>
          <a:p>
            <a:pPr lvl="1"/>
            <a:r>
              <a:rPr lang="en-US" sz="2000" dirty="0" smtClean="0">
                <a:solidFill>
                  <a:schemeClr val="tx1"/>
                </a:solidFill>
                <a:latin typeface="Arial" panose="020B0604020202020204" pitchFamily="34" charset="0"/>
                <a:cs typeface="Arial" panose="020B0604020202020204" pitchFamily="34" charset="0"/>
              </a:rPr>
              <a:t>Creating preventative and recovery procedures</a:t>
            </a:r>
          </a:p>
          <a:p>
            <a:pPr lvl="1"/>
            <a:r>
              <a:rPr lang="en-US" sz="2000" dirty="0" smtClean="0">
                <a:solidFill>
                  <a:schemeClr val="tx1"/>
                </a:solidFill>
                <a:latin typeface="Arial" panose="020B0604020202020204" pitchFamily="34" charset="0"/>
                <a:cs typeface="Arial" panose="020B0604020202020204" pitchFamily="34" charset="0"/>
              </a:rPr>
              <a:t>Testing them to determine if they are sufficient</a:t>
            </a:r>
          </a:p>
          <a:p>
            <a:r>
              <a:rPr lang="en-US" dirty="0" smtClean="0">
                <a:solidFill>
                  <a:schemeClr val="tx1"/>
                </a:solidFill>
                <a:latin typeface="Arial" panose="020B0604020202020204" pitchFamily="34" charset="0"/>
                <a:cs typeface="Arial" panose="020B0604020202020204" pitchFamily="34" charset="0"/>
              </a:rPr>
              <a:t>B</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 consists of three essential elements:</a:t>
            </a:r>
          </a:p>
          <a:p>
            <a:pPr lvl="1"/>
            <a:r>
              <a:rPr lang="en-US" sz="2000" dirty="0" smtClean="0">
                <a:solidFill>
                  <a:schemeClr val="tx1"/>
                </a:solidFill>
                <a:latin typeface="Arial" panose="020B0604020202020204" pitchFamily="34" charset="0"/>
                <a:cs typeface="Arial" panose="020B0604020202020204" pitchFamily="34" charset="0"/>
              </a:rPr>
              <a:t>Business recovery planning</a:t>
            </a:r>
          </a:p>
          <a:p>
            <a:pPr lvl="1"/>
            <a:r>
              <a:rPr lang="en-US" sz="2000" dirty="0" smtClean="0">
                <a:solidFill>
                  <a:schemeClr val="tx1"/>
                </a:solidFill>
                <a:latin typeface="Arial" panose="020B0604020202020204" pitchFamily="34" charset="0"/>
                <a:cs typeface="Arial" panose="020B0604020202020204" pitchFamily="34" charset="0"/>
              </a:rPr>
              <a:t>Crisis management and communications</a:t>
            </a:r>
          </a:p>
          <a:p>
            <a:pPr lvl="1"/>
            <a:r>
              <a:rPr lang="en-US" sz="2000" dirty="0" smtClean="0">
                <a:solidFill>
                  <a:schemeClr val="tx1"/>
                </a:solidFill>
                <a:latin typeface="Arial" panose="020B0604020202020204" pitchFamily="34" charset="0"/>
                <a:cs typeface="Arial" panose="020B0604020202020204" pitchFamily="34" charset="0"/>
              </a:rPr>
              <a:t>Disaster recovery</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17709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Electromagnetic Disruption </a:t>
            </a:r>
            <a:r>
              <a:rPr lang="en-US" sz="2800" b="1" dirty="0" smtClean="0">
                <a:solidFill>
                  <a:srgbClr val="0080A9"/>
                </a:solidFill>
                <a:latin typeface="Arial" panose="020B0604020202020204" pitchFamily="34" charset="0"/>
                <a:cs typeface="Arial" panose="020B0604020202020204" pitchFamily="34" charset="0"/>
              </a:rPr>
              <a:t>Protection</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23275" cy="2846933"/>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Electromagnetic interference (</a:t>
            </a:r>
            <a:r>
              <a:rPr lang="en-US" dirty="0" smtClean="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a:solidFill>
                  <a:schemeClr val="tx1"/>
                </a:solidFill>
                <a:latin typeface="Arial" panose="020B0604020202020204" pitchFamily="34" charset="0"/>
                <a:cs typeface="Arial" panose="020B0604020202020204" pitchFamily="34" charset="0"/>
              </a:rPr>
              <a:t>Caused by a short-duration burst of energy by the source called an electromagnetic pulse (</a:t>
            </a:r>
            <a:r>
              <a:rPr lang="en-US" sz="2000" dirty="0" smtClean="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2000" dirty="0">
                <a:solidFill>
                  <a:schemeClr val="tx1"/>
                </a:solidFill>
                <a:latin typeface="Arial" panose="020B0604020202020204" pitchFamily="34" charset="0"/>
                <a:cs typeface="Arial" panose="020B0604020202020204" pitchFamily="34" charset="0"/>
              </a:rPr>
              <a:t>)</a:t>
            </a:r>
          </a:p>
          <a:p>
            <a:pPr>
              <a:lnSpc>
                <a:spcPct val="100000"/>
              </a:lnSpc>
            </a:pPr>
            <a:r>
              <a:rPr lang="en-US" dirty="0">
                <a:solidFill>
                  <a:schemeClr val="tx1"/>
                </a:solidFill>
                <a:latin typeface="Arial" panose="020B0604020202020204" pitchFamily="34" charset="0"/>
                <a:cs typeface="Arial" panose="020B0604020202020204" pitchFamily="34" charset="0"/>
              </a:rPr>
              <a:t>Electromagnetic compatibility (</a:t>
            </a:r>
            <a:r>
              <a:rPr lang="en-US" dirty="0" smtClean="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a:solidFill>
                  <a:schemeClr val="tx1"/>
                </a:solidFill>
                <a:latin typeface="Arial" panose="020B0604020202020204" pitchFamily="34" charset="0"/>
                <a:cs typeface="Arial" panose="020B0604020202020204" pitchFamily="34" charset="0"/>
              </a:rPr>
              <a:t>Reducing or eliminating the unintentional generation, spread, and reception of electromagnetic energy</a:t>
            </a:r>
          </a:p>
          <a:p>
            <a:pPr lvl="1">
              <a:lnSpc>
                <a:spcPct val="100000"/>
              </a:lnSpc>
            </a:pPr>
            <a:r>
              <a:rPr lang="en-US" sz="2000" dirty="0">
                <a:solidFill>
                  <a:schemeClr val="tx1"/>
                </a:solidFill>
                <a:latin typeface="Arial" panose="020B0604020202020204" pitchFamily="34" charset="0"/>
                <a:cs typeface="Arial" panose="020B0604020202020204" pitchFamily="34" charset="0"/>
              </a:rPr>
              <a:t>The goal of </a:t>
            </a:r>
            <a:r>
              <a:rPr lang="en-US" sz="2000" dirty="0" smtClean="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 </a:t>
            </a:r>
            <a:r>
              <a:rPr lang="en-US" sz="2000" dirty="0">
                <a:solidFill>
                  <a:schemeClr val="tx1"/>
                </a:solidFill>
                <a:latin typeface="Arial" panose="020B0604020202020204" pitchFamily="34" charset="0"/>
                <a:cs typeface="Arial" panose="020B0604020202020204" pitchFamily="34" charset="0"/>
              </a:rPr>
              <a:t>is the correct operation of different types of equipment that function in the same electromagnetic </a:t>
            </a:r>
            <a:r>
              <a:rPr lang="en-US" sz="2000" dirty="0" smtClean="0">
                <a:solidFill>
                  <a:schemeClr val="tx1"/>
                </a:solidFill>
                <a:latin typeface="Arial" panose="020B0604020202020204" pitchFamily="34" charset="0"/>
                <a:cs typeface="Arial" panose="020B0604020202020204" pitchFamily="34" charset="0"/>
              </a:rPr>
              <a:t>environment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17827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H</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V</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C</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423192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Data centers have special cooling requirements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More cooling necessary due to large number of systems generating heat in confined area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Precise cooling needed</a:t>
            </a:r>
          </a:p>
          <a:p>
            <a:pPr>
              <a:lnSpc>
                <a:spcPct val="100000"/>
              </a:lnSpc>
            </a:pPr>
            <a:r>
              <a:rPr lang="en-US" altLang="en-US" dirty="0">
                <a:solidFill>
                  <a:schemeClr val="tx1"/>
                </a:solidFill>
                <a:latin typeface="Arial" panose="020B0604020202020204" pitchFamily="34" charset="0"/>
                <a:cs typeface="Arial" panose="020B0604020202020204" pitchFamily="34" charset="0"/>
              </a:rPr>
              <a:t>Heating, ventilating, and air conditioning (</a:t>
            </a:r>
            <a:r>
              <a:rPr lang="en-US" altLang="en-US" dirty="0" smtClean="0">
                <a:solidFill>
                  <a:schemeClr val="tx1"/>
                </a:solidFill>
                <a:latin typeface="Arial" panose="020B0604020202020204" pitchFamily="34" charset="0"/>
                <a:cs typeface="Arial" panose="020B0604020202020204" pitchFamily="34" charset="0"/>
              </a:rPr>
              <a:t>H</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V</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Maintain temperature and relative humidity at required levels</a:t>
            </a:r>
          </a:p>
          <a:p>
            <a:pPr>
              <a:lnSpc>
                <a:spcPct val="100000"/>
              </a:lnSpc>
            </a:pPr>
            <a:r>
              <a:rPr lang="en-US" altLang="en-US" dirty="0">
                <a:solidFill>
                  <a:schemeClr val="tx1"/>
                </a:solidFill>
                <a:latin typeface="Arial" panose="020B0604020202020204" pitchFamily="34" charset="0"/>
                <a:cs typeface="Arial" panose="020B0604020202020204" pitchFamily="34" charset="0"/>
              </a:rPr>
              <a:t>Controlling environmental factors can reduce electrostatic discharge</a:t>
            </a:r>
          </a:p>
          <a:p>
            <a:pPr>
              <a:lnSpc>
                <a:spcPct val="100000"/>
              </a:lnSpc>
            </a:pPr>
            <a:r>
              <a:rPr lang="en-US" altLang="en-US" dirty="0">
                <a:solidFill>
                  <a:schemeClr val="tx1"/>
                </a:solidFill>
                <a:latin typeface="Arial" panose="020B0604020202020204" pitchFamily="34" charset="0"/>
                <a:cs typeface="Arial" panose="020B0604020202020204" pitchFamily="34" charset="0"/>
              </a:rPr>
              <a:t>Hot aisle/cold aisle layout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to reduce heat by managing air flow</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Servers lined up in alternating rows with cold air intakes facing one direction and hot air exhausts facing other </a:t>
            </a:r>
            <a:r>
              <a:rPr lang="en-US" altLang="en-US" sz="2000" dirty="0" smtClean="0">
                <a:solidFill>
                  <a:schemeClr val="tx1"/>
                </a:solidFill>
                <a:latin typeface="Arial" panose="020B0604020202020204" pitchFamily="34" charset="0"/>
                <a:cs typeface="Arial" panose="020B0604020202020204" pitchFamily="34" charset="0"/>
              </a:rPr>
              <a:t>direction</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19413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Incident Response</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When an unauthorized incident occurs: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immediate response is required</a:t>
            </a:r>
          </a:p>
          <a:p>
            <a:pPr>
              <a:lnSpc>
                <a:spcPct val="100000"/>
              </a:lnSpc>
            </a:pPr>
            <a:r>
              <a:rPr lang="en-US" altLang="en-US" dirty="0">
                <a:solidFill>
                  <a:schemeClr val="tx1"/>
                </a:solidFill>
                <a:latin typeface="Arial" panose="020B0604020202020204" pitchFamily="34" charset="0"/>
                <a:cs typeface="Arial" panose="020B0604020202020204" pitchFamily="34" charset="0"/>
              </a:rPr>
              <a:t>Incident response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Involves using forensics and following proper incident response </a:t>
            </a:r>
            <a:r>
              <a:rPr lang="en-US" altLang="en-US" sz="2000" dirty="0" smtClean="0">
                <a:solidFill>
                  <a:schemeClr val="tx1"/>
                </a:solidFill>
                <a:latin typeface="Arial" panose="020B0604020202020204" pitchFamily="34" charset="0"/>
                <a:cs typeface="Arial" panose="020B0604020202020204" pitchFamily="34" charset="0"/>
              </a:rPr>
              <a:t>procedures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90700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What is Forensics?</a:t>
            </a:r>
          </a:p>
        </p:txBody>
      </p:sp>
      <p:sp>
        <p:nvSpPr>
          <p:cNvPr id="3" name="Content Placeholder 2"/>
          <p:cNvSpPr>
            <a:spLocks noGrp="1"/>
          </p:cNvSpPr>
          <p:nvPr>
            <p:ph idx="1"/>
          </p:nvPr>
        </p:nvSpPr>
        <p:spPr>
          <a:xfrm>
            <a:off x="365125" y="1538818"/>
            <a:ext cx="8415338" cy="343170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Forensic Science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Applying science to legal questions</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Analyzing evidence and can be applied to technology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Computer forensics</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Uses technology to search for computer evidence of a crime</a:t>
            </a:r>
          </a:p>
          <a:p>
            <a:pPr>
              <a:lnSpc>
                <a:spcPct val="100000"/>
              </a:lnSpc>
            </a:pPr>
            <a:r>
              <a:rPr lang="en-US" altLang="en-US" dirty="0">
                <a:solidFill>
                  <a:schemeClr val="tx1"/>
                </a:solidFill>
                <a:latin typeface="Arial" panose="020B0604020202020204" pitchFamily="34" charset="0"/>
                <a:cs typeface="Arial" panose="020B0604020202020204" pitchFamily="34" charset="0"/>
              </a:rPr>
              <a:t>Importance of computer forensics is due to the following: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Amount of digital evidence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Increased scrutiny by the legal profession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Higher level of computer skill by </a:t>
            </a:r>
            <a:r>
              <a:rPr lang="en-US" altLang="en-US" sz="2000" dirty="0" smtClean="0">
                <a:solidFill>
                  <a:schemeClr val="tx1"/>
                </a:solidFill>
                <a:latin typeface="Arial" panose="020B0604020202020204" pitchFamily="34" charset="0"/>
                <a:cs typeface="Arial" panose="020B0604020202020204" pitchFamily="34" charset="0"/>
              </a:rPr>
              <a:t>criminals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37826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Incident Response Plan (1 of 2)</a:t>
            </a:r>
          </a:p>
        </p:txBody>
      </p:sp>
      <p:sp>
        <p:nvSpPr>
          <p:cNvPr id="3" name="Content Placeholder 2"/>
          <p:cNvSpPr>
            <a:spLocks noGrp="1"/>
          </p:cNvSpPr>
          <p:nvPr>
            <p:ph idx="1"/>
          </p:nvPr>
        </p:nvSpPr>
        <p:spPr>
          <a:xfrm>
            <a:off x="365125" y="1538818"/>
            <a:ext cx="8415338" cy="3770263"/>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Incident response plan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r>
              <a:rPr lang="en-US"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a:solidFill>
                  <a:schemeClr val="tx1"/>
                </a:solidFill>
                <a:latin typeface="Arial" panose="020B0604020202020204" pitchFamily="34" charset="0"/>
                <a:cs typeface="Arial" panose="020B0604020202020204" pitchFamily="34" charset="0"/>
              </a:rPr>
              <a:t>A set of written instructions for reacting to a security incident</a:t>
            </a:r>
          </a:p>
          <a:p>
            <a:pPr>
              <a:lnSpc>
                <a:spcPct val="100000"/>
              </a:lnSpc>
            </a:pPr>
            <a:r>
              <a:rPr lang="en-US" dirty="0">
                <a:solidFill>
                  <a:schemeClr val="tx1"/>
                </a:solidFill>
                <a:latin typeface="Arial" panose="020B0604020202020204" pitchFamily="34" charset="0"/>
                <a:cs typeface="Arial" panose="020B0604020202020204" pitchFamily="34" charset="0"/>
              </a:rPr>
              <a:t>Incident response process – six action steps to be taken when an incident occurs:</a:t>
            </a:r>
          </a:p>
          <a:p>
            <a:pPr lvl="1">
              <a:lnSpc>
                <a:spcPct val="100000"/>
              </a:lnSpc>
            </a:pPr>
            <a:r>
              <a:rPr lang="en-US" sz="2000" dirty="0">
                <a:solidFill>
                  <a:schemeClr val="tx1"/>
                </a:solidFill>
                <a:latin typeface="Arial" panose="020B0604020202020204" pitchFamily="34" charset="0"/>
                <a:cs typeface="Arial" panose="020B0604020202020204" pitchFamily="34" charset="0"/>
              </a:rPr>
              <a:t>Preparation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Identification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Containment</a:t>
            </a:r>
          </a:p>
          <a:p>
            <a:pPr lvl="1">
              <a:lnSpc>
                <a:spcPct val="100000"/>
              </a:lnSpc>
            </a:pPr>
            <a:r>
              <a:rPr lang="en-US" sz="2000" dirty="0">
                <a:solidFill>
                  <a:schemeClr val="tx1"/>
                </a:solidFill>
                <a:latin typeface="Arial" panose="020B0604020202020204" pitchFamily="34" charset="0"/>
                <a:cs typeface="Arial" panose="020B0604020202020204" pitchFamily="34" charset="0"/>
              </a:rPr>
              <a:t>Eradication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Recovery</a:t>
            </a:r>
          </a:p>
          <a:p>
            <a:pPr lvl="1">
              <a:lnSpc>
                <a:spcPct val="100000"/>
              </a:lnSpc>
            </a:pPr>
            <a:r>
              <a:rPr lang="en-US" sz="2000" dirty="0">
                <a:solidFill>
                  <a:schemeClr val="tx1"/>
                </a:solidFill>
                <a:latin typeface="Arial" panose="020B0604020202020204" pitchFamily="34" charset="0"/>
                <a:cs typeface="Arial" panose="020B0604020202020204" pitchFamily="34" charset="0"/>
              </a:rPr>
              <a:t>Lessons learned</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01706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Incident Response Plan (2 of 2)</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At a minimum, an </a:t>
            </a:r>
            <a:r>
              <a:rPr lang="en-US" dirty="0" smtClean="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 </a:t>
            </a:r>
            <a:r>
              <a:rPr lang="en-US" dirty="0">
                <a:solidFill>
                  <a:schemeClr val="tx1"/>
                </a:solidFill>
                <a:latin typeface="Arial" panose="020B0604020202020204" pitchFamily="34" charset="0"/>
                <a:cs typeface="Arial" panose="020B0604020202020204" pitchFamily="34" charset="0"/>
              </a:rPr>
              <a:t>should contain the following:</a:t>
            </a:r>
          </a:p>
          <a:p>
            <a:pPr lvl="1">
              <a:lnSpc>
                <a:spcPct val="100000"/>
              </a:lnSpc>
            </a:pPr>
            <a:r>
              <a:rPr lang="en-US" sz="2000" dirty="0">
                <a:solidFill>
                  <a:schemeClr val="tx1"/>
                </a:solidFill>
                <a:latin typeface="Arial" panose="020B0604020202020204" pitchFamily="34" charset="0"/>
                <a:cs typeface="Arial" panose="020B0604020202020204" pitchFamily="34" charset="0"/>
              </a:rPr>
              <a:t>Documented incident definitions</a:t>
            </a:r>
          </a:p>
          <a:p>
            <a:pPr lvl="1">
              <a:lnSpc>
                <a:spcPct val="100000"/>
              </a:lnSpc>
            </a:pPr>
            <a:r>
              <a:rPr lang="en-US" sz="2000" dirty="0">
                <a:solidFill>
                  <a:schemeClr val="tx1"/>
                </a:solidFill>
                <a:latin typeface="Arial" panose="020B0604020202020204" pitchFamily="34" charset="0"/>
                <a:cs typeface="Arial" panose="020B0604020202020204" pitchFamily="34" charset="0"/>
              </a:rPr>
              <a:t>Cyber-incident response teams</a:t>
            </a:r>
          </a:p>
          <a:p>
            <a:pPr lvl="1">
              <a:lnSpc>
                <a:spcPct val="100000"/>
              </a:lnSpc>
            </a:pPr>
            <a:r>
              <a:rPr lang="en-US" sz="2000" dirty="0">
                <a:solidFill>
                  <a:schemeClr val="tx1"/>
                </a:solidFill>
                <a:latin typeface="Arial" panose="020B0604020202020204" pitchFamily="34" charset="0"/>
                <a:cs typeface="Arial" panose="020B0604020202020204" pitchFamily="34" charset="0"/>
              </a:rPr>
              <a:t>Reporting requirements/escalation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Exercises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45613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Forensic Procedures</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Five basic steps: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Secure the crime scene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Preserve the evidence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Establish a chain of custody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Examine the evidence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Enable </a:t>
            </a:r>
            <a:r>
              <a:rPr lang="en-US" altLang="en-US" sz="2000" dirty="0" smtClean="0">
                <a:solidFill>
                  <a:schemeClr val="tx1"/>
                </a:solidFill>
                <a:latin typeface="Arial" panose="020B0604020202020204" pitchFamily="34" charset="0"/>
                <a:cs typeface="Arial" panose="020B0604020202020204" pitchFamily="34" charset="0"/>
              </a:rPr>
              <a:t>recovery</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2156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Secure the Crime Scene (1 of 2)</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When an illegal or unauthorized incident occurs, action must be taken immediately</a:t>
            </a:r>
          </a:p>
          <a:p>
            <a:pPr>
              <a:lnSpc>
                <a:spcPct val="100000"/>
              </a:lnSpc>
            </a:pPr>
            <a:r>
              <a:rPr lang="en-US" dirty="0">
                <a:solidFill>
                  <a:schemeClr val="tx1"/>
                </a:solidFill>
                <a:latin typeface="Arial" panose="020B0604020202020204" pitchFamily="34" charset="0"/>
                <a:cs typeface="Arial" panose="020B0604020202020204" pitchFamily="34" charset="0"/>
              </a:rPr>
              <a:t>Individuals in the immediate vicinity should perform damage control:</a:t>
            </a:r>
          </a:p>
          <a:p>
            <a:pPr lvl="1">
              <a:lnSpc>
                <a:spcPct val="100000"/>
              </a:lnSpc>
            </a:pPr>
            <a:r>
              <a:rPr lang="en-US" sz="2000" dirty="0">
                <a:solidFill>
                  <a:schemeClr val="tx1"/>
                </a:solidFill>
                <a:latin typeface="Arial" panose="020B0604020202020204" pitchFamily="34" charset="0"/>
                <a:cs typeface="Arial" panose="020B0604020202020204" pitchFamily="34" charset="0"/>
              </a:rPr>
              <a:t>Report the incident to security or police</a:t>
            </a:r>
          </a:p>
          <a:p>
            <a:pPr lvl="1">
              <a:lnSpc>
                <a:spcPct val="100000"/>
              </a:lnSpc>
            </a:pPr>
            <a:r>
              <a:rPr lang="en-US" sz="2000" dirty="0">
                <a:solidFill>
                  <a:schemeClr val="tx1"/>
                </a:solidFill>
                <a:latin typeface="Arial" panose="020B0604020202020204" pitchFamily="34" charset="0"/>
                <a:cs typeface="Arial" panose="020B0604020202020204" pitchFamily="34" charset="0"/>
              </a:rPr>
              <a:t>Confront any suspects (if situation allows)</a:t>
            </a:r>
          </a:p>
          <a:p>
            <a:pPr lvl="1">
              <a:lnSpc>
                <a:spcPct val="100000"/>
              </a:lnSpc>
            </a:pPr>
            <a:r>
              <a:rPr lang="en-US" sz="2000" dirty="0">
                <a:solidFill>
                  <a:schemeClr val="tx1"/>
                </a:solidFill>
                <a:latin typeface="Arial" panose="020B0604020202020204" pitchFamily="34" charset="0"/>
                <a:cs typeface="Arial" panose="020B0604020202020204" pitchFamily="34" charset="0"/>
              </a:rPr>
              <a:t>Neutralize the suspected perpetrator from harming others</a:t>
            </a:r>
          </a:p>
          <a:p>
            <a:pPr lvl="1">
              <a:lnSpc>
                <a:spcPct val="100000"/>
              </a:lnSpc>
            </a:pPr>
            <a:r>
              <a:rPr lang="en-US" sz="2000" dirty="0">
                <a:solidFill>
                  <a:schemeClr val="tx1"/>
                </a:solidFill>
                <a:latin typeface="Arial" panose="020B0604020202020204" pitchFamily="34" charset="0"/>
                <a:cs typeface="Arial" panose="020B0604020202020204" pitchFamily="34" charset="0"/>
              </a:rPr>
              <a:t>Secure physical security features</a:t>
            </a:r>
          </a:p>
          <a:p>
            <a:pPr lvl="1">
              <a:lnSpc>
                <a:spcPct val="100000"/>
              </a:lnSpc>
            </a:pPr>
            <a:r>
              <a:rPr lang="en-US" sz="2000" dirty="0">
                <a:solidFill>
                  <a:schemeClr val="tx1"/>
                </a:solidFill>
                <a:latin typeface="Arial" panose="020B0604020202020204" pitchFamily="34" charset="0"/>
                <a:cs typeface="Arial" panose="020B0604020202020204" pitchFamily="34" charset="0"/>
              </a:rPr>
              <a:t>Quarantine electronic equipment</a:t>
            </a:r>
          </a:p>
          <a:p>
            <a:pPr lvl="1">
              <a:lnSpc>
                <a:spcPct val="100000"/>
              </a:lnSpc>
            </a:pPr>
            <a:r>
              <a:rPr lang="en-US" sz="2000" dirty="0">
                <a:solidFill>
                  <a:schemeClr val="tx1"/>
                </a:solidFill>
                <a:latin typeface="Arial" panose="020B0604020202020204" pitchFamily="34" charset="0"/>
                <a:cs typeface="Arial" panose="020B0604020202020204" pitchFamily="34" charset="0"/>
              </a:rPr>
              <a:t>Contact the cyber-incident response team</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44966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Secure the Crime Scene (2 of 2)</a:t>
            </a:r>
          </a:p>
        </p:txBody>
      </p:sp>
      <p:sp>
        <p:nvSpPr>
          <p:cNvPr id="3" name="Content Placeholder 2"/>
          <p:cNvSpPr>
            <a:spLocks noGrp="1"/>
          </p:cNvSpPr>
          <p:nvPr>
            <p:ph idx="1"/>
          </p:nvPr>
        </p:nvSpPr>
        <p:spPr>
          <a:xfrm>
            <a:off x="365125" y="1538818"/>
            <a:ext cx="8014250" cy="292387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After the response team arrives, the first job is to secure the crime scene, which includes: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Physical surroundings documented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Photographs taken before anything is touched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Computer cables labeled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Team takes custody of entire computer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Team interviews witnesses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Length of time passed since the initial incident should be noted</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18922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Preserve the Evidence (1 of 3)</a:t>
            </a:r>
          </a:p>
        </p:txBody>
      </p:sp>
      <p:sp>
        <p:nvSpPr>
          <p:cNvPr id="3" name="Content Placeholder 2"/>
          <p:cNvSpPr>
            <a:spLocks noGrp="1"/>
          </p:cNvSpPr>
          <p:nvPr>
            <p:ph idx="1"/>
          </p:nvPr>
        </p:nvSpPr>
        <p:spPr>
          <a:xfrm>
            <a:off x="365125" y="1538818"/>
            <a:ext cx="8415338" cy="4616648"/>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Preservation of the evidence</a:t>
            </a:r>
          </a:p>
          <a:p>
            <a:pPr lvl="1">
              <a:lnSpc>
                <a:spcPct val="100000"/>
              </a:lnSpc>
            </a:pPr>
            <a:r>
              <a:rPr lang="en-US" sz="2000" dirty="0">
                <a:solidFill>
                  <a:schemeClr val="tx1"/>
                </a:solidFill>
                <a:latin typeface="Arial" panose="020B0604020202020204" pitchFamily="34" charset="0"/>
                <a:cs typeface="Arial" panose="020B0604020202020204" pitchFamily="34" charset="0"/>
              </a:rPr>
              <a:t>Ensuring that important proof is not destroyed</a:t>
            </a:r>
          </a:p>
          <a:p>
            <a:pPr>
              <a:lnSpc>
                <a:spcPct val="100000"/>
              </a:lnSpc>
            </a:pPr>
            <a:r>
              <a:rPr lang="en-US" altLang="en-US" dirty="0">
                <a:solidFill>
                  <a:schemeClr val="tx1"/>
                </a:solidFill>
                <a:latin typeface="Arial" panose="020B0604020202020204" pitchFamily="34" charset="0"/>
                <a:cs typeface="Arial" panose="020B0604020202020204" pitchFamily="34" charset="0"/>
              </a:rPr>
              <a:t>Digital evidence is very fragile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easily altered or destroyed</a:t>
            </a:r>
          </a:p>
          <a:p>
            <a:pPr>
              <a:lnSpc>
                <a:spcPct val="100000"/>
              </a:lnSpc>
            </a:pPr>
            <a:r>
              <a:rPr lang="en-US" dirty="0">
                <a:solidFill>
                  <a:schemeClr val="tx1"/>
                </a:solidFill>
                <a:latin typeface="Arial" panose="020B0604020202020204" pitchFamily="34" charset="0"/>
                <a:cs typeface="Arial" panose="020B0604020202020204" pitchFamily="34" charset="0"/>
              </a:rPr>
              <a:t>One of the first steps is for a legal hold to be issued</a:t>
            </a:r>
          </a:p>
          <a:p>
            <a:pPr lvl="1">
              <a:lnSpc>
                <a:spcPct val="100000"/>
              </a:lnSpc>
            </a:pPr>
            <a:r>
              <a:rPr lang="en-US" sz="2000" dirty="0">
                <a:solidFill>
                  <a:schemeClr val="tx1"/>
                </a:solidFill>
                <a:latin typeface="Arial" panose="020B0604020202020204" pitchFamily="34" charset="0"/>
                <a:cs typeface="Arial" panose="020B0604020202020204" pitchFamily="34" charset="0"/>
              </a:rPr>
              <a:t>A notification sent from the legal team to employees instructing them not to delete electronically stored or paper documents relative to the incident</a:t>
            </a:r>
          </a:p>
          <a:p>
            <a:pPr>
              <a:lnSpc>
                <a:spcPct val="100000"/>
              </a:lnSpc>
            </a:pPr>
            <a:r>
              <a:rPr lang="en-US" altLang="en-US" dirty="0">
                <a:solidFill>
                  <a:schemeClr val="tx1"/>
                </a:solidFill>
                <a:latin typeface="Arial" panose="020B0604020202020204" pitchFamily="34" charset="0"/>
                <a:cs typeface="Arial" panose="020B0604020202020204" pitchFamily="34" charset="0"/>
              </a:rPr>
              <a:t>Cyber-incident response team captures volatile 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Examples: contents of RAM, current network connections, logon sessions, network traffic and logs, any open files</a:t>
            </a:r>
          </a:p>
          <a:p>
            <a:pPr>
              <a:lnSpc>
                <a:spcPct val="100000"/>
              </a:lnSpc>
            </a:pPr>
            <a:r>
              <a:rPr lang="en-US" altLang="en-US" dirty="0">
                <a:solidFill>
                  <a:schemeClr val="tx1"/>
                </a:solidFill>
                <a:latin typeface="Arial" panose="020B0604020202020204" pitchFamily="34" charset="0"/>
                <a:cs typeface="Arial" panose="020B0604020202020204" pitchFamily="34" charset="0"/>
              </a:rPr>
              <a:t>Order of volatility must be followed to preserve most fragile data </a:t>
            </a:r>
            <a:r>
              <a:rPr lang="en-US" altLang="en-US" dirty="0" smtClean="0">
                <a:solidFill>
                  <a:schemeClr val="tx1"/>
                </a:solidFill>
                <a:latin typeface="Arial" panose="020B0604020202020204" pitchFamily="34" charset="0"/>
                <a:cs typeface="Arial" panose="020B0604020202020204" pitchFamily="34" charset="0"/>
              </a:rPr>
              <a:t>first</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1177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Business Impact Analysis (</a:t>
            </a:r>
            <a:r>
              <a:rPr lang="en-US" sz="2800" b="1" dirty="0" smtClean="0">
                <a:solidFill>
                  <a:srgbClr val="0080A9"/>
                </a:solidFill>
                <a:latin typeface="Arial" panose="020B0604020202020204" pitchFamily="34" charset="0"/>
                <a:cs typeface="Arial" panose="020B0604020202020204" pitchFamily="34" charset="0"/>
              </a:rPr>
              <a:t>B</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A</a:t>
            </a:r>
            <a:r>
              <a:rPr lang="en-US" sz="2800" b="1" dirty="0">
                <a:solidFill>
                  <a:srgbClr val="0080A9"/>
                </a:solidFill>
                <a:latin typeface="Arial" panose="020B0604020202020204" pitchFamily="34" charset="0"/>
                <a:cs typeface="Arial" panose="020B0604020202020204" pitchFamily="34" charset="0"/>
              </a:rPr>
              <a:t>) (1 of 2)</a:t>
            </a:r>
          </a:p>
        </p:txBody>
      </p:sp>
      <p:sp>
        <p:nvSpPr>
          <p:cNvPr id="3" name="Content Placeholder 2"/>
          <p:cNvSpPr>
            <a:spLocks noGrp="1"/>
          </p:cNvSpPr>
          <p:nvPr>
            <p:ph idx="1"/>
          </p:nvPr>
        </p:nvSpPr>
        <p:spPr>
          <a:xfrm>
            <a:off x="365125" y="1538818"/>
            <a:ext cx="8415338" cy="3693319"/>
          </a:xfrm>
        </p:spPr>
        <p:txBody>
          <a:bodyPr/>
          <a:lstStyle/>
          <a:p>
            <a:r>
              <a:rPr lang="en-US" dirty="0" smtClean="0">
                <a:solidFill>
                  <a:schemeClr val="tx1"/>
                </a:solidFill>
                <a:latin typeface="Arial" panose="020B0604020202020204" pitchFamily="34" charset="0"/>
                <a:cs typeface="Arial" panose="020B0604020202020204" pitchFamily="34" charset="0"/>
              </a:rPr>
              <a:t>B</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 - identifies business functions and quantifies the impact a loss of these functions may have on  business operations</a:t>
            </a:r>
          </a:p>
          <a:p>
            <a:r>
              <a:rPr lang="en-US" dirty="0" smtClean="0">
                <a:solidFill>
                  <a:schemeClr val="tx1"/>
                </a:solidFill>
                <a:latin typeface="Arial" panose="020B0604020202020204" pitchFamily="34" charset="0"/>
                <a:cs typeface="Arial" panose="020B0604020202020204" pitchFamily="34" charset="0"/>
              </a:rPr>
              <a:t>These range from:</a:t>
            </a:r>
          </a:p>
          <a:p>
            <a:pPr lvl="1"/>
            <a:r>
              <a:rPr lang="en-US" sz="2000" dirty="0" smtClean="0">
                <a:solidFill>
                  <a:schemeClr val="tx1"/>
                </a:solidFill>
                <a:latin typeface="Arial" panose="020B0604020202020204" pitchFamily="34" charset="0"/>
                <a:cs typeface="Arial" panose="020B0604020202020204" pitchFamily="34" charset="0"/>
              </a:rPr>
              <a:t>Impact on property (tangible assets)</a:t>
            </a:r>
          </a:p>
          <a:p>
            <a:pPr lvl="1"/>
            <a:r>
              <a:rPr lang="en-US" sz="2000" dirty="0" smtClean="0">
                <a:solidFill>
                  <a:schemeClr val="tx1"/>
                </a:solidFill>
                <a:latin typeface="Arial" panose="020B0604020202020204" pitchFamily="34" charset="0"/>
                <a:cs typeface="Arial" panose="020B0604020202020204" pitchFamily="34" charset="0"/>
              </a:rPr>
              <a:t>Impact on finance (monetary funding)</a:t>
            </a:r>
          </a:p>
          <a:p>
            <a:pPr lvl="1"/>
            <a:r>
              <a:rPr lang="en-US" sz="2000" dirty="0" smtClean="0">
                <a:solidFill>
                  <a:schemeClr val="tx1"/>
                </a:solidFill>
                <a:latin typeface="Arial" panose="020B0604020202020204" pitchFamily="34" charset="0"/>
                <a:cs typeface="Arial" panose="020B0604020202020204" pitchFamily="34" charset="0"/>
              </a:rPr>
              <a:t>Impact on safety (physical protection)</a:t>
            </a:r>
          </a:p>
          <a:p>
            <a:pPr lvl="1"/>
            <a:r>
              <a:rPr lang="en-US" sz="2000" dirty="0" smtClean="0">
                <a:solidFill>
                  <a:schemeClr val="tx1"/>
                </a:solidFill>
                <a:latin typeface="Arial" panose="020B0604020202020204" pitchFamily="34" charset="0"/>
                <a:cs typeface="Arial" panose="020B0604020202020204" pitchFamily="34" charset="0"/>
              </a:rPr>
              <a:t>Impact on reputation (status)</a:t>
            </a:r>
          </a:p>
          <a:p>
            <a:pPr lvl="1"/>
            <a:r>
              <a:rPr lang="en-US" sz="2000" dirty="0" smtClean="0">
                <a:solidFill>
                  <a:schemeClr val="tx1"/>
                </a:solidFill>
                <a:latin typeface="Arial" panose="020B0604020202020204" pitchFamily="34" charset="0"/>
                <a:cs typeface="Arial" panose="020B0604020202020204" pitchFamily="34" charset="0"/>
              </a:rPr>
              <a:t>Impact on life (wellbeing)</a:t>
            </a:r>
          </a:p>
          <a:p>
            <a:r>
              <a:rPr lang="en-US" dirty="0" smtClean="0">
                <a:solidFill>
                  <a:schemeClr val="tx1"/>
                </a:solidFill>
                <a:latin typeface="Arial" panose="020B0604020202020204" pitchFamily="34" charset="0"/>
                <a:cs typeface="Arial" panose="020B0604020202020204" pitchFamily="34" charset="0"/>
              </a:rPr>
              <a:t>A B</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 will help determine the </a:t>
            </a:r>
            <a:r>
              <a:rPr lang="en-US" b="1" dirty="0" smtClean="0">
                <a:solidFill>
                  <a:schemeClr val="tx1"/>
                </a:solidFill>
                <a:latin typeface="Arial" panose="020B0604020202020204" pitchFamily="34" charset="0"/>
                <a:cs typeface="Arial" panose="020B0604020202020204" pitchFamily="34" charset="0"/>
              </a:rPr>
              <a:t>mission-essential function</a:t>
            </a:r>
          </a:p>
          <a:p>
            <a:pPr lvl="1"/>
            <a:r>
              <a:rPr lang="en-US" sz="2000" dirty="0" smtClean="0">
                <a:solidFill>
                  <a:schemeClr val="tx1"/>
                </a:solidFill>
                <a:latin typeface="Arial" panose="020B0604020202020204" pitchFamily="34" charset="0"/>
                <a:cs typeface="Arial" panose="020B0604020202020204" pitchFamily="34" charset="0"/>
              </a:rPr>
              <a:t>Activity that serves as the core purpose of the enterprise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93624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Preserve the Evidence (2 of 3)</a:t>
            </a:r>
          </a:p>
        </p:txBody>
      </p:sp>
      <p:graphicFrame>
        <p:nvGraphicFramePr>
          <p:cNvPr id="6" name="Table 5"/>
          <p:cNvGraphicFramePr>
            <a:graphicFrameLocks noGrp="1"/>
          </p:cNvGraphicFramePr>
          <p:nvPr>
            <p:extLst/>
          </p:nvPr>
        </p:nvGraphicFramePr>
        <p:xfrm>
          <a:off x="1682735" y="2507672"/>
          <a:ext cx="6393082" cy="1854200"/>
        </p:xfrm>
        <a:graphic>
          <a:graphicData uri="http://schemas.openxmlformats.org/drawingml/2006/table">
            <a:tbl>
              <a:tblPr firstRow="1" bandRow="1">
                <a:tableStyleId>{5C22544A-7EE6-4342-B048-85BDC9FD1C3A}</a:tableStyleId>
              </a:tblPr>
              <a:tblGrid>
                <a:gridCol w="3462919">
                  <a:extLst>
                    <a:ext uri="{9D8B030D-6E8A-4147-A177-3AD203B41FA5}">
                      <a16:colId xmlns:a16="http://schemas.microsoft.com/office/drawing/2014/main" val="20000"/>
                    </a:ext>
                  </a:extLst>
                </a:gridCol>
                <a:gridCol w="2930163">
                  <a:extLst>
                    <a:ext uri="{9D8B030D-6E8A-4147-A177-3AD203B41FA5}">
                      <a16:colId xmlns:a16="http://schemas.microsoft.com/office/drawing/2014/main" val="20001"/>
                    </a:ext>
                  </a:extLst>
                </a:gridCol>
              </a:tblGrid>
              <a:tr h="370840">
                <a:tc>
                  <a:txBody>
                    <a:bodyPr/>
                    <a:lstStyle/>
                    <a:p>
                      <a:r>
                        <a:rPr lang="en-US" sz="1600" dirty="0" smtClean="0">
                          <a:solidFill>
                            <a:schemeClr val="tx1"/>
                          </a:solidFill>
                          <a:latin typeface="Arial" panose="020B0604020202020204" pitchFamily="34" charset="0"/>
                          <a:cs typeface="Arial" panose="020B0604020202020204" pitchFamily="34" charset="0"/>
                        </a:rPr>
                        <a:t>Location of data</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Sequence to</a:t>
                      </a:r>
                      <a:r>
                        <a:rPr lang="en-US" sz="1600" baseline="0" dirty="0" smtClean="0">
                          <a:solidFill>
                            <a:schemeClr val="tx1"/>
                          </a:solidFill>
                          <a:latin typeface="Arial" panose="020B0604020202020204" pitchFamily="34" charset="0"/>
                          <a:cs typeface="Arial" panose="020B0604020202020204" pitchFamily="34" charset="0"/>
                        </a:rPr>
                        <a:t> be retrieved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Register, cache, peripheral memory</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First</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Random</a:t>
                      </a:r>
                      <a:r>
                        <a:rPr lang="en-US" sz="1600" baseline="0" dirty="0" smtClean="0">
                          <a:solidFill>
                            <a:schemeClr val="tx1"/>
                          </a:solidFill>
                          <a:latin typeface="Arial" panose="020B0604020202020204" pitchFamily="34" charset="0"/>
                          <a:cs typeface="Arial" panose="020B0604020202020204" pitchFamily="34" charset="0"/>
                        </a:rPr>
                        <a:t> access memory (RAM)</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Second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Network state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Third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Running processes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Fourth</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28744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Preserve the Evidence (3 of 3)</a:t>
            </a:r>
          </a:p>
        </p:txBody>
      </p:sp>
      <p:sp>
        <p:nvSpPr>
          <p:cNvPr id="3" name="Content Placeholder 2"/>
          <p:cNvSpPr>
            <a:spLocks noGrp="1"/>
          </p:cNvSpPr>
          <p:nvPr>
            <p:ph idx="1"/>
          </p:nvPr>
        </p:nvSpPr>
        <p:spPr>
          <a:xfrm>
            <a:off x="365125" y="1538818"/>
            <a:ext cx="8415338" cy="292387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Use tools that allow capturing the system image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snapshot of the current state of the computer that contains all current settings and 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Capture the current image on the screen by taking a screenshot</a:t>
            </a:r>
          </a:p>
          <a:p>
            <a:pPr>
              <a:lnSpc>
                <a:spcPct val="100000"/>
              </a:lnSpc>
            </a:pPr>
            <a:r>
              <a:rPr lang="en-US" altLang="en-US" dirty="0">
                <a:solidFill>
                  <a:schemeClr val="tx1"/>
                </a:solidFill>
                <a:latin typeface="Arial" panose="020B0604020202020204" pitchFamily="34" charset="0"/>
                <a:cs typeface="Arial" panose="020B0604020202020204" pitchFamily="34" charset="0"/>
              </a:rPr>
              <a:t>Mirror image backup of the hard drive (also called a bit-stream backup)</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Meets evidence standards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To guarantee accuracy, mirror image backup programs rely upon hashing algorithms as part of the validation </a:t>
            </a:r>
            <a:r>
              <a:rPr lang="en-US" altLang="en-US" sz="2000" dirty="0" smtClean="0">
                <a:solidFill>
                  <a:schemeClr val="tx1"/>
                </a:solidFill>
                <a:latin typeface="Arial" panose="020B0604020202020204" pitchFamily="34" charset="0"/>
                <a:cs typeface="Arial" panose="020B0604020202020204" pitchFamily="34" charset="0"/>
              </a:rPr>
              <a:t>process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11920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Establish the Chain of Custody</a:t>
            </a:r>
          </a:p>
        </p:txBody>
      </p:sp>
      <p:sp>
        <p:nvSpPr>
          <p:cNvPr id="3" name="Content Placeholder 2"/>
          <p:cNvSpPr>
            <a:spLocks noGrp="1"/>
          </p:cNvSpPr>
          <p:nvPr>
            <p:ph idx="1"/>
          </p:nvPr>
        </p:nvSpPr>
        <p:spPr>
          <a:xfrm>
            <a:off x="365125" y="1538818"/>
            <a:ext cx="8415338" cy="1384995"/>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Chain of custody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Documents that the evidence was maintained under strict control at all times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unauthorized person was given opportunity to corrupt the </a:t>
            </a:r>
            <a:r>
              <a:rPr lang="en-US" altLang="en-US" sz="2000" dirty="0" smtClean="0">
                <a:solidFill>
                  <a:schemeClr val="tx1"/>
                </a:solidFill>
                <a:latin typeface="Arial" panose="020B0604020202020204" pitchFamily="34" charset="0"/>
                <a:cs typeface="Arial" panose="020B0604020202020204" pitchFamily="34" charset="0"/>
              </a:rPr>
              <a:t>evidence</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09320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Examine for </a:t>
            </a:r>
            <a:r>
              <a:rPr lang="en-US" sz="2800" b="1" dirty="0" smtClean="0">
                <a:solidFill>
                  <a:srgbClr val="0080A9"/>
                </a:solidFill>
                <a:latin typeface="Arial" panose="020B0604020202020204" pitchFamily="34" charset="0"/>
                <a:cs typeface="Arial" panose="020B0604020202020204" pitchFamily="34" charset="0"/>
              </a:rPr>
              <a:t>Evidence</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169275" cy="292387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After a computer forensics expert creates a mirror image of a system, the original system is secured and the mirror image is examined to reveal evidence</a:t>
            </a:r>
          </a:p>
          <a:p>
            <a:pPr>
              <a:lnSpc>
                <a:spcPct val="100000"/>
              </a:lnSpc>
            </a:pPr>
            <a:r>
              <a:rPr lang="en-US" altLang="en-US" dirty="0">
                <a:solidFill>
                  <a:schemeClr val="tx1"/>
                </a:solidFill>
                <a:latin typeface="Arial" panose="020B0604020202020204" pitchFamily="34" charset="0"/>
                <a:cs typeface="Arial" panose="020B0604020202020204" pitchFamily="34" charset="0"/>
              </a:rPr>
              <a:t>Includes searching: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Word documents, email files, spreadsheets, cache and cookies of the web browser</a:t>
            </a:r>
          </a:p>
          <a:p>
            <a:pPr>
              <a:lnSpc>
                <a:spcPct val="100000"/>
              </a:lnSpc>
            </a:pPr>
            <a:r>
              <a:rPr lang="en-US" altLang="en-US" dirty="0">
                <a:solidFill>
                  <a:schemeClr val="tx1"/>
                </a:solidFill>
                <a:latin typeface="Arial" panose="020B0604020202020204" pitchFamily="34" charset="0"/>
                <a:cs typeface="Arial" panose="020B0604020202020204" pitchFamily="34" charset="0"/>
              </a:rPr>
              <a:t>Hidden clues also can be exposed by examining</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RAM </a:t>
            </a:r>
            <a:r>
              <a:rPr lang="en-US" altLang="en-US" sz="2000" dirty="0">
                <a:solidFill>
                  <a:schemeClr val="tx1"/>
                </a:solidFill>
                <a:latin typeface="Arial" panose="020B0604020202020204" pitchFamily="34" charset="0"/>
                <a:cs typeface="Arial" panose="020B0604020202020204" pitchFamily="34" charset="0"/>
              </a:rPr>
              <a:t>slack, drive slack, and metadata (data about data</a:t>
            </a:r>
            <a:r>
              <a:rPr lang="en-US" altLang="en-US" sz="2000" dirty="0" smtClean="0">
                <a:solidFill>
                  <a:schemeClr val="tx1"/>
                </a:solidFill>
                <a:latin typeface="Arial" panose="020B0604020202020204" pitchFamily="34" charset="0"/>
                <a:cs typeface="Arial" panose="020B0604020202020204" pitchFamily="34" charset="0"/>
              </a:rPr>
              <a:t>)</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68705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Examine for </a:t>
            </a:r>
            <a:r>
              <a:rPr lang="en-US" sz="2800" b="1" dirty="0" smtClean="0">
                <a:solidFill>
                  <a:srgbClr val="0080A9"/>
                </a:solidFill>
                <a:latin typeface="Arial" panose="020B0604020202020204" pitchFamily="34" charset="0"/>
                <a:cs typeface="Arial" panose="020B0604020202020204" pitchFamily="34" charset="0"/>
              </a:rPr>
              <a:t>Evidence</a:t>
            </a:r>
            <a:endParaRPr lang="en-US" sz="2800" b="1" dirty="0">
              <a:solidFill>
                <a:srgbClr val="0080A9"/>
              </a:solidFill>
              <a:latin typeface="Arial" panose="020B0604020202020204" pitchFamily="34" charset="0"/>
              <a:cs typeface="Arial" panose="020B0604020202020204" pitchFamily="34" charset="0"/>
            </a:endParaRPr>
          </a:p>
        </p:txBody>
      </p:sp>
      <p:pic>
        <p:nvPicPr>
          <p:cNvPr id="6" name="Picture 5" descr="Figure 14.9 RAM slack. An illustration shows an example of a file stored with RAM slack. Two files, the original file and the file stored using ram slack are separated into three sectors: Sector 1, Sector 2, Sector 3, together labeled as Cluster. A message fills Sector 1 and 2; Sector 3 is empty in the Original file; Sector 3 in File stored with RAM slack shows a RAM containing a  mess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3364" y="1371600"/>
            <a:ext cx="4910328" cy="4632960"/>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85017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Enable Recovery</a:t>
            </a:r>
          </a:p>
        </p:txBody>
      </p:sp>
      <p:sp>
        <p:nvSpPr>
          <p:cNvPr id="3" name="Content Placeholder 2"/>
          <p:cNvSpPr>
            <a:spLocks noGrp="1"/>
          </p:cNvSpPr>
          <p:nvPr>
            <p:ph idx="1"/>
          </p:nvPr>
        </p:nvSpPr>
        <p:spPr>
          <a:xfrm>
            <a:off x="365125" y="1538818"/>
            <a:ext cx="8321675" cy="3308598"/>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Strategic intelligence</a:t>
            </a:r>
          </a:p>
          <a:p>
            <a:pPr lvl="1">
              <a:lnSpc>
                <a:spcPct val="100000"/>
              </a:lnSpc>
            </a:pPr>
            <a:r>
              <a:rPr lang="en-US" sz="2000" dirty="0">
                <a:solidFill>
                  <a:schemeClr val="tx1"/>
                </a:solidFill>
                <a:latin typeface="Arial" panose="020B0604020202020204" pitchFamily="34" charset="0"/>
                <a:cs typeface="Arial" panose="020B0604020202020204" pitchFamily="34" charset="0"/>
              </a:rPr>
              <a:t>The collection, processing, analysis, and dissemination of intelligence for forming policy changes</a:t>
            </a:r>
          </a:p>
          <a:p>
            <a:pPr>
              <a:lnSpc>
                <a:spcPct val="100000"/>
              </a:lnSpc>
            </a:pPr>
            <a:r>
              <a:rPr lang="en-US" dirty="0">
                <a:solidFill>
                  <a:schemeClr val="tx1"/>
                </a:solidFill>
                <a:latin typeface="Arial" panose="020B0604020202020204" pitchFamily="34" charset="0"/>
                <a:cs typeface="Arial" panose="020B0604020202020204" pitchFamily="34" charset="0"/>
              </a:rPr>
              <a:t>Strategic counterintelligence</a:t>
            </a:r>
          </a:p>
          <a:p>
            <a:pPr lvl="1">
              <a:lnSpc>
                <a:spcPct val="100000"/>
              </a:lnSpc>
            </a:pPr>
            <a:r>
              <a:rPr lang="en-US" sz="2000" dirty="0">
                <a:solidFill>
                  <a:schemeClr val="tx1"/>
                </a:solidFill>
                <a:latin typeface="Arial" panose="020B0604020202020204" pitchFamily="34" charset="0"/>
                <a:cs typeface="Arial" panose="020B0604020202020204" pitchFamily="34" charset="0"/>
              </a:rPr>
              <a:t>Involves gaining information about the attacker’s intelligence collection capabilities</a:t>
            </a:r>
          </a:p>
          <a:p>
            <a:pPr>
              <a:lnSpc>
                <a:spcPct val="100000"/>
              </a:lnSpc>
            </a:pPr>
            <a:r>
              <a:rPr lang="en-US" dirty="0">
                <a:solidFill>
                  <a:schemeClr val="tx1"/>
                </a:solidFill>
                <a:latin typeface="Arial" panose="020B0604020202020204" pitchFamily="34" charset="0"/>
                <a:cs typeface="Arial" panose="020B0604020202020204" pitchFamily="34" charset="0"/>
              </a:rPr>
              <a:t>Active logging</a:t>
            </a:r>
          </a:p>
          <a:p>
            <a:pPr lvl="1">
              <a:lnSpc>
                <a:spcPct val="100000"/>
              </a:lnSpc>
            </a:pPr>
            <a:r>
              <a:rPr lang="en-US" sz="2000" dirty="0">
                <a:solidFill>
                  <a:schemeClr val="tx1"/>
                </a:solidFill>
                <a:latin typeface="Arial" panose="020B0604020202020204" pitchFamily="34" charset="0"/>
                <a:cs typeface="Arial" panose="020B0604020202020204" pitchFamily="34" charset="0"/>
              </a:rPr>
              <a:t>Maintaining active logs regarding the reconnaissance activities conducted by the attacker</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5186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1"/>
          </p:nvPr>
        </p:nvSpPr>
        <p:spPr>
          <a:xfrm>
            <a:off x="365125" y="1538818"/>
            <a:ext cx="8245475" cy="384720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Business continuity is an organization’s ability to maintain its operations after a disruptive event</a:t>
            </a:r>
          </a:p>
          <a:p>
            <a:pPr>
              <a:lnSpc>
                <a:spcPct val="100000"/>
              </a:lnSpc>
            </a:pPr>
            <a:r>
              <a:rPr lang="en-US" altLang="en-US" dirty="0">
                <a:solidFill>
                  <a:schemeClr val="tx1"/>
                </a:solidFill>
                <a:latin typeface="Arial" panose="020B0604020202020204" pitchFamily="34" charset="0"/>
                <a:cs typeface="Arial" panose="020B0604020202020204" pitchFamily="34" charset="0"/>
              </a:rPr>
              <a:t>In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 </a:t>
            </a:r>
            <a:r>
              <a:rPr lang="en-US" altLang="en-US" dirty="0">
                <a:solidFill>
                  <a:schemeClr val="tx1"/>
                </a:solidFill>
                <a:latin typeface="Arial" panose="020B0604020202020204" pitchFamily="34" charset="0"/>
                <a:cs typeface="Arial" panose="020B0604020202020204" pitchFamily="34" charset="0"/>
              </a:rPr>
              <a:t>contingency planning, an outline of procedures that are to be followed in the event of a major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 </a:t>
            </a:r>
            <a:r>
              <a:rPr lang="en-US" altLang="en-US" dirty="0">
                <a:solidFill>
                  <a:schemeClr val="tx1"/>
                </a:solidFill>
                <a:latin typeface="Arial" panose="020B0604020202020204" pitchFamily="34" charset="0"/>
                <a:cs typeface="Arial" panose="020B0604020202020204" pitchFamily="34" charset="0"/>
              </a:rPr>
              <a:t>incident is developed</a:t>
            </a:r>
          </a:p>
          <a:p>
            <a:pPr>
              <a:lnSpc>
                <a:spcPct val="100000"/>
              </a:lnSpc>
            </a:pPr>
            <a:r>
              <a:rPr lang="en-US" altLang="en-US" dirty="0">
                <a:solidFill>
                  <a:schemeClr val="tx1"/>
                </a:solidFill>
                <a:latin typeface="Arial" panose="020B0604020202020204" pitchFamily="34" charset="0"/>
                <a:cs typeface="Arial" panose="020B0604020202020204" pitchFamily="34" charset="0"/>
              </a:rPr>
              <a:t>Disaster recovery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Focuses on restoring information technology functions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Disaster recovery plan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2000" dirty="0">
                <a:solidFill>
                  <a:schemeClr val="tx1"/>
                </a:solidFill>
                <a:latin typeface="Arial" panose="020B0604020202020204" pitchFamily="34" charset="0"/>
                <a:cs typeface="Arial" panose="020B0604020202020204" pitchFamily="34" charset="0"/>
              </a:rPr>
              <a:t>) details restoration process</a:t>
            </a:r>
          </a:p>
          <a:p>
            <a:pPr>
              <a:lnSpc>
                <a:spcPct val="100000"/>
              </a:lnSpc>
            </a:pPr>
            <a:r>
              <a:rPr lang="en-US" altLang="en-US" dirty="0">
                <a:solidFill>
                  <a:schemeClr val="tx1"/>
                </a:solidFill>
                <a:latin typeface="Arial" panose="020B0604020202020204" pitchFamily="34" charset="0"/>
                <a:cs typeface="Arial" panose="020B0604020202020204" pitchFamily="34" charset="0"/>
              </a:rPr>
              <a:t>A server cluster combines two or more servers that are interconnected to appear as one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 </a:t>
            </a:r>
            <a:r>
              <a:rPr lang="en-US" altLang="en-US" dirty="0">
                <a:solidFill>
                  <a:schemeClr val="tx1"/>
                </a:solidFill>
                <a:latin typeface="Arial" panose="020B0604020202020204" pitchFamily="34" charset="0"/>
                <a:cs typeface="Arial" panose="020B0604020202020204" pitchFamily="34" charset="0"/>
              </a:rPr>
              <a:t>uses multiple hard disk drives for redundancy</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1"/>
          </p:nvPr>
        </p:nvSpPr>
        <p:spPr>
          <a:xfrm>
            <a:off x="365125" y="1538818"/>
            <a:ext cx="8415338" cy="300082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Network components can be duplicated to provide a redundant network</a:t>
            </a:r>
          </a:p>
          <a:p>
            <a:pPr>
              <a:lnSpc>
                <a:spcPct val="100000"/>
              </a:lnSpc>
            </a:pPr>
            <a:r>
              <a:rPr lang="en-US" altLang="en-US" dirty="0">
                <a:solidFill>
                  <a:schemeClr val="tx1"/>
                </a:solidFill>
                <a:latin typeface="Arial" panose="020B0604020202020204" pitchFamily="34" charset="0"/>
                <a:cs typeface="Arial" panose="020B0604020202020204" pitchFamily="34" charset="0"/>
              </a:rPr>
              <a:t>Data backup</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Copying information to a different medium and storing (preferably offsite) for use in event of a disaster</a:t>
            </a:r>
          </a:p>
          <a:p>
            <a:pPr>
              <a:lnSpc>
                <a:spcPct val="100000"/>
              </a:lnSpc>
            </a:pPr>
            <a:r>
              <a:rPr lang="en-US" altLang="en-US" dirty="0">
                <a:solidFill>
                  <a:schemeClr val="tx1"/>
                </a:solidFill>
                <a:latin typeface="Arial" panose="020B0604020202020204" pitchFamily="34" charset="0"/>
                <a:cs typeface="Arial" panose="020B0604020202020204" pitchFamily="34" charset="0"/>
              </a:rPr>
              <a:t>Recovery point objective and recovery time objective help an organization determine backup frequency</a:t>
            </a:r>
          </a:p>
          <a:p>
            <a:pPr>
              <a:lnSpc>
                <a:spcPct val="100000"/>
              </a:lnSpc>
            </a:pPr>
            <a:r>
              <a:rPr lang="en-US" altLang="en-US" dirty="0">
                <a:solidFill>
                  <a:schemeClr val="tx1"/>
                </a:solidFill>
                <a:latin typeface="Arial" panose="020B0604020202020204" pitchFamily="34" charset="0"/>
                <a:cs typeface="Arial" panose="020B0604020202020204" pitchFamily="34" charset="0"/>
              </a:rPr>
              <a:t>Fire suppression systems include water, dry chemical, and clean agent </a:t>
            </a:r>
            <a:r>
              <a:rPr lang="en-US" altLang="en-US" dirty="0" smtClean="0">
                <a:solidFill>
                  <a:schemeClr val="tx1"/>
                </a:solidFill>
                <a:latin typeface="Arial" panose="020B0604020202020204" pitchFamily="34" charset="0"/>
                <a:cs typeface="Arial" panose="020B0604020202020204" pitchFamily="34" charset="0"/>
              </a:rPr>
              <a:t>systems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061053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1"/>
          </p:nvPr>
        </p:nvSpPr>
        <p:spPr>
          <a:xfrm>
            <a:off x="365125" y="1538818"/>
            <a:ext cx="8415338"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 defense for shielding an electromagnetic field is a Faraday cage</a:t>
            </a:r>
          </a:p>
          <a:p>
            <a:pPr>
              <a:lnSpc>
                <a:spcPct val="100000"/>
              </a:lnSpc>
            </a:pPr>
            <a:r>
              <a:rPr lang="en-US" altLang="en-US" dirty="0">
                <a:solidFill>
                  <a:schemeClr val="tx1"/>
                </a:solidFill>
                <a:latin typeface="Arial" panose="020B0604020202020204" pitchFamily="34" charset="0"/>
                <a:cs typeface="Arial" panose="020B0604020202020204" pitchFamily="34" charset="0"/>
              </a:rPr>
              <a:t>The control and maintenance of </a:t>
            </a:r>
            <a:r>
              <a:rPr lang="en-US" altLang="en-US" dirty="0" smtClean="0">
                <a:solidFill>
                  <a:schemeClr val="tx1"/>
                </a:solidFill>
                <a:latin typeface="Arial" panose="020B0604020202020204" pitchFamily="34" charset="0"/>
                <a:cs typeface="Arial" panose="020B0604020202020204" pitchFamily="34" charset="0"/>
              </a:rPr>
              <a:t>H</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V</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 </a:t>
            </a:r>
            <a:r>
              <a:rPr lang="en-US" altLang="en-US" dirty="0">
                <a:solidFill>
                  <a:schemeClr val="tx1"/>
                </a:solidFill>
                <a:latin typeface="Arial" panose="020B0604020202020204" pitchFamily="34" charset="0"/>
                <a:cs typeface="Arial" panose="020B0604020202020204" pitchFamily="34" charset="0"/>
              </a:rPr>
              <a:t>systems are important for data centers</a:t>
            </a:r>
          </a:p>
          <a:p>
            <a:pPr>
              <a:lnSpc>
                <a:spcPct val="100000"/>
              </a:lnSpc>
            </a:pPr>
            <a:r>
              <a:rPr lang="en-US" altLang="en-US" dirty="0">
                <a:solidFill>
                  <a:schemeClr val="tx1"/>
                </a:solidFill>
                <a:latin typeface="Arial" panose="020B0604020202020204" pitchFamily="34" charset="0"/>
                <a:cs typeface="Arial" panose="020B0604020202020204" pitchFamily="34" charset="0"/>
              </a:rPr>
              <a:t>Forensic science is the application of science to questions that are of interest to the legal profession</a:t>
            </a:r>
          </a:p>
          <a:p>
            <a:pPr>
              <a:lnSpc>
                <a:spcPct val="100000"/>
              </a:lnSpc>
            </a:pPr>
            <a:r>
              <a:rPr lang="en-US" altLang="en-US" dirty="0">
                <a:solidFill>
                  <a:schemeClr val="tx1"/>
                </a:solidFill>
                <a:latin typeface="Arial" panose="020B0604020202020204" pitchFamily="34" charset="0"/>
                <a:cs typeface="Arial" panose="020B0604020202020204" pitchFamily="34" charset="0"/>
              </a:rPr>
              <a:t>An incident response plan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 is a set of written instructions for reacting to a security incident</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36803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Business Impact Analysis (</a:t>
            </a:r>
            <a:r>
              <a:rPr lang="en-US" sz="2800" b="1" dirty="0" smtClean="0">
                <a:solidFill>
                  <a:srgbClr val="0080A9"/>
                </a:solidFill>
                <a:latin typeface="Arial" panose="020B0604020202020204" pitchFamily="34" charset="0"/>
                <a:cs typeface="Arial" panose="020B0604020202020204" pitchFamily="34" charset="0"/>
              </a:rPr>
              <a:t>B</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A</a:t>
            </a:r>
            <a:r>
              <a:rPr lang="en-US" sz="2800" b="1" dirty="0">
                <a:solidFill>
                  <a:srgbClr val="0080A9"/>
                </a:solidFill>
                <a:latin typeface="Arial" panose="020B0604020202020204" pitchFamily="34" charset="0"/>
                <a:cs typeface="Arial" panose="020B0604020202020204" pitchFamily="34" charset="0"/>
              </a:rPr>
              <a:t>) (2 of 2)</a:t>
            </a:r>
          </a:p>
        </p:txBody>
      </p:sp>
      <p:sp>
        <p:nvSpPr>
          <p:cNvPr id="3" name="Content Placeholder 2"/>
          <p:cNvSpPr>
            <a:spLocks noGrp="1"/>
          </p:cNvSpPr>
          <p:nvPr>
            <p:ph idx="1"/>
          </p:nvPr>
        </p:nvSpPr>
        <p:spPr>
          <a:xfrm>
            <a:off x="365125" y="1538818"/>
            <a:ext cx="8415338" cy="4062651"/>
          </a:xfrm>
        </p:spPr>
        <p:txBody>
          <a:bodyPr/>
          <a:lstStyle/>
          <a:p>
            <a:r>
              <a:rPr lang="en-US" dirty="0" smtClean="0">
                <a:solidFill>
                  <a:schemeClr val="tx1"/>
                </a:solidFill>
                <a:latin typeface="Arial" panose="020B0604020202020204" pitchFamily="34" charset="0"/>
                <a:cs typeface="Arial" panose="020B0604020202020204" pitchFamily="34" charset="0"/>
              </a:rPr>
              <a:t>A B</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 can also help in the </a:t>
            </a:r>
            <a:r>
              <a:rPr lang="en-US" b="1" dirty="0" smtClean="0">
                <a:solidFill>
                  <a:schemeClr val="tx1"/>
                </a:solidFill>
                <a:latin typeface="Arial" panose="020B0604020202020204" pitchFamily="34" charset="0"/>
                <a:cs typeface="Arial" panose="020B0604020202020204" pitchFamily="34" charset="0"/>
              </a:rPr>
              <a:t>identification of critical system</a:t>
            </a:r>
          </a:p>
          <a:p>
            <a:pPr lvl="1"/>
            <a:r>
              <a:rPr lang="en-US" sz="2000" dirty="0" smtClean="0">
                <a:solidFill>
                  <a:schemeClr val="tx1"/>
                </a:solidFill>
                <a:latin typeface="Arial" panose="020B0604020202020204" pitchFamily="34" charset="0"/>
                <a:cs typeface="Arial" panose="020B0604020202020204" pitchFamily="34" charset="0"/>
              </a:rPr>
              <a:t>That support the mission-essential function</a:t>
            </a:r>
          </a:p>
          <a:p>
            <a:r>
              <a:rPr lang="en-US" dirty="0" smtClean="0">
                <a:solidFill>
                  <a:schemeClr val="tx1"/>
                </a:solidFill>
                <a:latin typeface="Arial" panose="020B0604020202020204" pitchFamily="34" charset="0"/>
                <a:cs typeface="Arial" panose="020B0604020202020204" pitchFamily="34" charset="0"/>
              </a:rPr>
              <a:t>Identifying a </a:t>
            </a:r>
            <a:r>
              <a:rPr lang="en-US" b="1" dirty="0" smtClean="0">
                <a:solidFill>
                  <a:schemeClr val="tx1"/>
                </a:solidFill>
                <a:latin typeface="Arial" panose="020B0604020202020204" pitchFamily="34" charset="0"/>
                <a:cs typeface="Arial" panose="020B0604020202020204" pitchFamily="34" charset="0"/>
              </a:rPr>
              <a:t>single point of failure</a:t>
            </a:r>
          </a:p>
          <a:p>
            <a:pPr lvl="1"/>
            <a:r>
              <a:rPr lang="en-US" sz="2000" dirty="0" smtClean="0">
                <a:solidFill>
                  <a:schemeClr val="tx1"/>
                </a:solidFill>
                <a:latin typeface="Arial" panose="020B0604020202020204" pitchFamily="34" charset="0"/>
                <a:cs typeface="Arial" panose="020B0604020202020204" pitchFamily="34" charset="0"/>
              </a:rPr>
              <a:t>Which is a component or entity in a system which will disable the entire system, should it no longer function</a:t>
            </a:r>
          </a:p>
          <a:p>
            <a:pPr lvl="1"/>
            <a:r>
              <a:rPr lang="en-US" sz="2000" dirty="0" smtClean="0">
                <a:solidFill>
                  <a:schemeClr val="tx1"/>
                </a:solidFill>
                <a:latin typeface="Arial" panose="020B0604020202020204" pitchFamily="34" charset="0"/>
                <a:cs typeface="Arial" panose="020B0604020202020204" pitchFamily="34" charset="0"/>
              </a:rPr>
              <a:t>Minimizing these single failure points results in high availability </a:t>
            </a:r>
          </a:p>
          <a:p>
            <a:r>
              <a:rPr lang="en-US" dirty="0" smtClean="0">
                <a:solidFill>
                  <a:schemeClr val="tx1"/>
                </a:solidFill>
                <a:latin typeface="Arial" panose="020B0604020202020204" pitchFamily="34" charset="0"/>
                <a:cs typeface="Arial" panose="020B0604020202020204" pitchFamily="34" charset="0"/>
              </a:rPr>
              <a:t>Many B</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also contain a</a:t>
            </a:r>
            <a:r>
              <a:rPr lang="en-US" b="1" dirty="0" smtClean="0">
                <a:solidFill>
                  <a:schemeClr val="tx1"/>
                </a:solidFill>
                <a:latin typeface="Arial" panose="020B0604020202020204" pitchFamily="34" charset="0"/>
                <a:cs typeface="Arial" panose="020B0604020202020204" pitchFamily="34" charset="0"/>
              </a:rPr>
              <a:t> privacy impact assessment</a:t>
            </a:r>
          </a:p>
          <a:p>
            <a:pPr lvl="1"/>
            <a:r>
              <a:rPr lang="en-US" sz="2000" dirty="0" smtClean="0">
                <a:solidFill>
                  <a:schemeClr val="tx1"/>
                </a:solidFill>
                <a:latin typeface="Arial" panose="020B0604020202020204" pitchFamily="34" charset="0"/>
                <a:cs typeface="Arial" panose="020B0604020202020204" pitchFamily="34" charset="0"/>
              </a:rPr>
              <a:t>Used to identify and mitigate privacy risks</a:t>
            </a:r>
          </a:p>
          <a:p>
            <a:r>
              <a:rPr lang="en-US" b="1" dirty="0" smtClean="0">
                <a:solidFill>
                  <a:schemeClr val="tx1"/>
                </a:solidFill>
                <a:latin typeface="Arial" panose="020B0604020202020204" pitchFamily="34" charset="0"/>
                <a:cs typeface="Arial" panose="020B0604020202020204" pitchFamily="34" charset="0"/>
              </a:rPr>
              <a:t>Privacy threshold assessment </a:t>
            </a:r>
          </a:p>
          <a:p>
            <a:pPr lvl="1"/>
            <a:r>
              <a:rPr lang="en-US" sz="2000" dirty="0" smtClean="0">
                <a:solidFill>
                  <a:schemeClr val="tx1"/>
                </a:solidFill>
                <a:latin typeface="Arial" panose="020B0604020202020204" pitchFamily="34" charset="0"/>
                <a:cs typeface="Arial" panose="020B0604020202020204" pitchFamily="34" charset="0"/>
              </a:rPr>
              <a:t>Can determine if a system contains personally identifiable information (P</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215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Disaster Recovery Plan (</a:t>
            </a:r>
            <a:r>
              <a:rPr lang="en-US" sz="2800" b="1" dirty="0" smtClean="0">
                <a:solidFill>
                  <a:srgbClr val="0080A9"/>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(1 of 5)</a:t>
            </a:r>
          </a:p>
        </p:txBody>
      </p:sp>
      <p:sp>
        <p:nvSpPr>
          <p:cNvPr id="3" name="Content Placeholder 2"/>
          <p:cNvSpPr>
            <a:spLocks noGrp="1"/>
          </p:cNvSpPr>
          <p:nvPr>
            <p:ph idx="1"/>
          </p:nvPr>
        </p:nvSpPr>
        <p:spPr>
          <a:xfrm>
            <a:off x="365125" y="1538818"/>
            <a:ext cx="8415338" cy="3847207"/>
          </a:xfrm>
        </p:spPr>
        <p:txBody>
          <a:bodyPr/>
          <a:lstStyle/>
          <a:p>
            <a:r>
              <a:rPr lang="en-US" altLang="en-US" b="1" dirty="0">
                <a:solidFill>
                  <a:schemeClr val="tx1"/>
                </a:solidFill>
                <a:latin typeface="Arial" panose="020B0604020202020204" pitchFamily="34" charset="0"/>
                <a:cs typeface="Arial" panose="020B0604020202020204" pitchFamily="34" charset="0"/>
              </a:rPr>
              <a:t>Disaster recovery plan (</a:t>
            </a:r>
            <a:r>
              <a:rPr lang="en-US" altLang="en-US" b="1"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a:t>
            </a:r>
            <a:r>
              <a:rPr lang="en-US" altLang="en-US" b="1" dirty="0">
                <a:solidFill>
                  <a:schemeClr val="tx1"/>
                </a:solidFill>
                <a:latin typeface="Arial" panose="020B0604020202020204" pitchFamily="34" charset="0"/>
                <a:cs typeface="Arial" panose="020B0604020202020204" pitchFamily="34" charset="0"/>
              </a:rPr>
              <a:t>)</a:t>
            </a:r>
          </a:p>
          <a:p>
            <a:pPr lvl="1"/>
            <a:r>
              <a:rPr lang="en-US" altLang="en-US" sz="2000" dirty="0">
                <a:solidFill>
                  <a:schemeClr val="tx1"/>
                </a:solidFill>
                <a:latin typeface="Arial" panose="020B0604020202020204" pitchFamily="34" charset="0"/>
                <a:cs typeface="Arial" panose="020B0604020202020204" pitchFamily="34" charset="0"/>
              </a:rPr>
              <a:t>Focuses on protecting and restoring information technology </a:t>
            </a:r>
            <a:r>
              <a:rPr lang="en-US" altLang="en-US" sz="2000" dirty="0" smtClean="0">
                <a:solidFill>
                  <a:schemeClr val="tx1"/>
                </a:solidFill>
                <a:latin typeface="Arial" panose="020B0604020202020204" pitchFamily="34" charset="0"/>
                <a:cs typeface="Arial" panose="020B0604020202020204" pitchFamily="34" charset="0"/>
              </a:rPr>
              <a:t>functions</a:t>
            </a:r>
          </a:p>
          <a:p>
            <a:r>
              <a:rPr lang="en-US" altLang="en-US" dirty="0">
                <a:solidFill>
                  <a:schemeClr val="tx1"/>
                </a:solidFill>
                <a:latin typeface="Arial" panose="020B0604020202020204" pitchFamily="34" charset="0"/>
                <a:cs typeface="Arial" panose="020B0604020202020204" pitchFamily="34" charset="0"/>
              </a:rPr>
              <a:t>Written document detailing process for restoring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 </a:t>
            </a:r>
            <a:r>
              <a:rPr lang="en-US" altLang="en-US" dirty="0">
                <a:solidFill>
                  <a:schemeClr val="tx1"/>
                </a:solidFill>
                <a:latin typeface="Arial" panose="020B0604020202020204" pitchFamily="34" charset="0"/>
                <a:cs typeface="Arial" panose="020B0604020202020204" pitchFamily="34" charset="0"/>
              </a:rPr>
              <a:t>resources:</a:t>
            </a:r>
          </a:p>
          <a:p>
            <a:pPr lvl="1"/>
            <a:r>
              <a:rPr lang="en-US" altLang="en-US" sz="2000" dirty="0">
                <a:solidFill>
                  <a:schemeClr val="tx1"/>
                </a:solidFill>
                <a:latin typeface="Arial" panose="020B0604020202020204" pitchFamily="34" charset="0"/>
                <a:cs typeface="Arial" panose="020B0604020202020204" pitchFamily="34" charset="0"/>
              </a:rPr>
              <a:t>Following a disruptive event</a:t>
            </a:r>
          </a:p>
          <a:p>
            <a:r>
              <a:rPr lang="en-US" altLang="en-US" dirty="0">
                <a:solidFill>
                  <a:schemeClr val="tx1"/>
                </a:solidFill>
                <a:latin typeface="Arial" panose="020B0604020202020204" pitchFamily="34" charset="0"/>
                <a:cs typeface="Arial" panose="020B0604020202020204" pitchFamily="34" charset="0"/>
              </a:rPr>
              <a:t>Comprehensive in scope</a:t>
            </a:r>
          </a:p>
          <a:p>
            <a:pPr lvl="1"/>
            <a:r>
              <a:rPr lang="en-US" altLang="en-US" sz="2000" dirty="0">
                <a:solidFill>
                  <a:schemeClr val="tx1"/>
                </a:solidFill>
                <a:latin typeface="Arial" panose="020B0604020202020204" pitchFamily="34" charset="0"/>
                <a:cs typeface="Arial" panose="020B0604020202020204" pitchFamily="34" charset="0"/>
              </a:rPr>
              <a:t>Intended to be a detailed document that is updated regularly</a:t>
            </a:r>
          </a:p>
          <a:p>
            <a:r>
              <a:rPr lang="en-US" altLang="en-US" dirty="0" smtClean="0">
                <a:solidFill>
                  <a:schemeClr val="tx1"/>
                </a:solidFill>
                <a:latin typeface="Arial" panose="020B0604020202020204" pitchFamily="34" charset="0"/>
                <a:cs typeface="Arial" panose="020B0604020202020204" pitchFamily="34" charset="0"/>
              </a:rPr>
              <a:t>Most D</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p>
          <a:p>
            <a:pPr lvl="1"/>
            <a:r>
              <a:rPr lang="en-US" altLang="en-US" sz="2000" dirty="0" smtClean="0">
                <a:solidFill>
                  <a:schemeClr val="tx1"/>
                </a:solidFill>
                <a:latin typeface="Arial" panose="020B0604020202020204" pitchFamily="34" charset="0"/>
                <a:cs typeface="Arial" panose="020B0604020202020204" pitchFamily="34" charset="0"/>
              </a:rPr>
              <a:t>Have a common set of features</a:t>
            </a:r>
          </a:p>
          <a:p>
            <a:pPr lvl="1"/>
            <a:r>
              <a:rPr lang="en-US" altLang="en-US" sz="2000" dirty="0" smtClean="0">
                <a:solidFill>
                  <a:schemeClr val="tx1"/>
                </a:solidFill>
                <a:latin typeface="Arial" panose="020B0604020202020204" pitchFamily="34" charset="0"/>
                <a:cs typeface="Arial" panose="020B0604020202020204" pitchFamily="34" charset="0"/>
              </a:rPr>
              <a:t>Cover specific topics</a:t>
            </a:r>
          </a:p>
          <a:p>
            <a:pPr lvl="1"/>
            <a:r>
              <a:rPr lang="en-US" altLang="en-US" sz="2000" dirty="0" smtClean="0">
                <a:solidFill>
                  <a:schemeClr val="tx1"/>
                </a:solidFill>
                <a:latin typeface="Arial" panose="020B0604020202020204" pitchFamily="34" charset="0"/>
                <a:cs typeface="Arial" panose="020B0604020202020204" pitchFamily="34" charset="0"/>
              </a:rPr>
              <a:t>Require testing for verification</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780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Disaster Recovery Plan (</a:t>
            </a:r>
            <a:r>
              <a:rPr lang="en-US" sz="2800" b="1" dirty="0" smtClean="0">
                <a:solidFill>
                  <a:srgbClr val="0080A9"/>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(2 of 5)</a:t>
            </a:r>
          </a:p>
        </p:txBody>
      </p:sp>
      <p:sp>
        <p:nvSpPr>
          <p:cNvPr id="3" name="Content Placeholder 2"/>
          <p:cNvSpPr>
            <a:spLocks noGrp="1"/>
          </p:cNvSpPr>
          <p:nvPr>
            <p:ph idx="1"/>
          </p:nvPr>
        </p:nvSpPr>
        <p:spPr>
          <a:xfrm>
            <a:off x="365125" y="1538818"/>
            <a:ext cx="8415338" cy="2585323"/>
          </a:xfrm>
        </p:spPr>
        <p:txBody>
          <a:bodyPr/>
          <a:lstStyle/>
          <a:p>
            <a:r>
              <a:rPr lang="en-US" altLang="en-US" dirty="0" smtClean="0">
                <a:solidFill>
                  <a:schemeClr val="tx1"/>
                </a:solidFill>
                <a:latin typeface="Arial" panose="020B0604020202020204" pitchFamily="34" charset="0"/>
                <a:cs typeface="Arial" panose="020B0604020202020204" pitchFamily="34" charset="0"/>
              </a:rPr>
              <a:t>Features</a:t>
            </a:r>
          </a:p>
          <a:p>
            <a:r>
              <a:rPr lang="en-US" altLang="en-US" dirty="0" smtClean="0">
                <a:solidFill>
                  <a:schemeClr val="tx1"/>
                </a:solidFill>
                <a:latin typeface="Arial" panose="020B0604020202020204" pitchFamily="34" charset="0"/>
                <a:cs typeface="Arial" panose="020B0604020202020204" pitchFamily="34" charset="0"/>
              </a:rPr>
              <a:t>Typical outline of a D</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p>
          <a:p>
            <a:pPr lvl="1"/>
            <a:r>
              <a:rPr lang="en-US" altLang="en-US" sz="2000" dirty="0" smtClean="0">
                <a:solidFill>
                  <a:schemeClr val="tx1"/>
                </a:solidFill>
                <a:latin typeface="Arial" panose="020B0604020202020204" pitchFamily="34" charset="0"/>
                <a:cs typeface="Arial" panose="020B0604020202020204" pitchFamily="34" charset="0"/>
              </a:rPr>
              <a:t>Unit 1: Purpose and Scope</a:t>
            </a:r>
          </a:p>
          <a:p>
            <a:pPr lvl="1"/>
            <a:r>
              <a:rPr lang="en-US" altLang="en-US" sz="2000" dirty="0" smtClean="0">
                <a:solidFill>
                  <a:schemeClr val="tx1"/>
                </a:solidFill>
                <a:latin typeface="Arial" panose="020B0604020202020204" pitchFamily="34" charset="0"/>
                <a:cs typeface="Arial" panose="020B0604020202020204" pitchFamily="34" charset="0"/>
              </a:rPr>
              <a:t>Unit 2: Recovery Team</a:t>
            </a:r>
          </a:p>
          <a:p>
            <a:pPr lvl="1"/>
            <a:r>
              <a:rPr lang="en-US" altLang="en-US" sz="2000" dirty="0" smtClean="0">
                <a:solidFill>
                  <a:schemeClr val="tx1"/>
                </a:solidFill>
                <a:latin typeface="Arial" panose="020B0604020202020204" pitchFamily="34" charset="0"/>
                <a:cs typeface="Arial" panose="020B0604020202020204" pitchFamily="34" charset="0"/>
              </a:rPr>
              <a:t>Unit 3: Preparing for a Disaster</a:t>
            </a:r>
          </a:p>
          <a:p>
            <a:pPr lvl="1"/>
            <a:r>
              <a:rPr lang="en-US" altLang="en-US" sz="2000" dirty="0" smtClean="0">
                <a:solidFill>
                  <a:schemeClr val="tx1"/>
                </a:solidFill>
                <a:latin typeface="Arial" panose="020B0604020202020204" pitchFamily="34" charset="0"/>
                <a:cs typeface="Arial" panose="020B0604020202020204" pitchFamily="34" charset="0"/>
              </a:rPr>
              <a:t>Unit 4: Emergency Procedures</a:t>
            </a:r>
          </a:p>
          <a:p>
            <a:pPr lvl="1"/>
            <a:r>
              <a:rPr lang="en-US" altLang="en-US" sz="2000" dirty="0" smtClean="0">
                <a:solidFill>
                  <a:schemeClr val="tx1"/>
                </a:solidFill>
                <a:latin typeface="Arial" panose="020B0604020202020204" pitchFamily="34" charset="0"/>
                <a:cs typeface="Arial" panose="020B0604020202020204" pitchFamily="34" charset="0"/>
              </a:rPr>
              <a:t>Unit 5: Restoration Procedures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785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Disaster Recovery Plan (</a:t>
            </a:r>
            <a:r>
              <a:rPr lang="en-US" sz="2800" b="1" dirty="0" smtClean="0">
                <a:solidFill>
                  <a:srgbClr val="0080A9"/>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(3 of 5)</a:t>
            </a:r>
          </a:p>
        </p:txBody>
      </p:sp>
      <p:sp>
        <p:nvSpPr>
          <p:cNvPr id="3" name="Content Placeholder 2"/>
          <p:cNvSpPr>
            <a:spLocks noGrp="1"/>
          </p:cNvSpPr>
          <p:nvPr>
            <p:ph idx="1"/>
          </p:nvPr>
        </p:nvSpPr>
        <p:spPr>
          <a:xfrm>
            <a:off x="365125" y="1538818"/>
            <a:ext cx="8415338" cy="2970044"/>
          </a:xfrm>
        </p:spPr>
        <p:txBody>
          <a:bodyPr/>
          <a:lstStyle/>
          <a:p>
            <a:r>
              <a:rPr lang="en-US" altLang="en-US" dirty="0" smtClean="0">
                <a:solidFill>
                  <a:schemeClr val="tx1"/>
                </a:solidFill>
                <a:latin typeface="Arial" panose="020B0604020202020204" pitchFamily="34" charset="0"/>
                <a:cs typeface="Arial" panose="020B0604020202020204" pitchFamily="34" charset="0"/>
              </a:rPr>
              <a:t>Topics</a:t>
            </a:r>
          </a:p>
          <a:p>
            <a:pPr lvl="1"/>
            <a:r>
              <a:rPr lang="en-US" altLang="en-US" sz="2000" dirty="0" smtClean="0">
                <a:solidFill>
                  <a:schemeClr val="tx1"/>
                </a:solidFill>
                <a:latin typeface="Arial" panose="020B0604020202020204" pitchFamily="34" charset="0"/>
                <a:cs typeface="Arial" panose="020B0604020202020204" pitchFamily="34" charset="0"/>
              </a:rPr>
              <a:t>Sequence in restoring systems (</a:t>
            </a:r>
            <a:r>
              <a:rPr lang="en-US" altLang="en-US" sz="2000" b="1" dirty="0" smtClean="0">
                <a:solidFill>
                  <a:schemeClr val="tx1"/>
                </a:solidFill>
                <a:latin typeface="Arial" panose="020B0604020202020204" pitchFamily="34" charset="0"/>
                <a:cs typeface="Arial" panose="020B0604020202020204" pitchFamily="34" charset="0"/>
              </a:rPr>
              <a:t>order of restoration</a:t>
            </a:r>
            <a:r>
              <a:rPr lang="en-US" altLang="en-US" sz="2000" dirty="0" smtClean="0">
                <a:solidFill>
                  <a:schemeClr val="tx1"/>
                </a:solidFill>
                <a:latin typeface="Arial" panose="020B0604020202020204" pitchFamily="34" charset="0"/>
                <a:cs typeface="Arial" panose="020B0604020202020204" pitchFamily="34" charset="0"/>
              </a:rPr>
              <a:t>)</a:t>
            </a:r>
          </a:p>
          <a:p>
            <a:pPr lvl="2"/>
            <a:r>
              <a:rPr lang="en-US" altLang="en-US" sz="2000" dirty="0" smtClean="0">
                <a:solidFill>
                  <a:schemeClr val="tx1"/>
                </a:solidFill>
                <a:latin typeface="Arial" panose="020B0604020202020204" pitchFamily="34" charset="0"/>
                <a:cs typeface="Arial" panose="020B0604020202020204" pitchFamily="34" charset="0"/>
              </a:rPr>
              <a:t>Which systems should have priority and be restored before other systems?</a:t>
            </a:r>
          </a:p>
          <a:p>
            <a:pPr lvl="1"/>
            <a:r>
              <a:rPr lang="en-US" altLang="en-US" sz="2000" dirty="0" smtClean="0">
                <a:solidFill>
                  <a:schemeClr val="tx1"/>
                </a:solidFill>
                <a:latin typeface="Arial" panose="020B0604020202020204" pitchFamily="34" charset="0"/>
                <a:cs typeface="Arial" panose="020B0604020202020204" pitchFamily="34" charset="0"/>
              </a:rPr>
              <a:t>What should be done if a disaster makes the current location for processing data no longer available</a:t>
            </a:r>
          </a:p>
          <a:p>
            <a:pPr lvl="2"/>
            <a:r>
              <a:rPr lang="en-US" altLang="en-US" sz="2000" dirty="0" smtClean="0">
                <a:solidFill>
                  <a:schemeClr val="tx1"/>
                </a:solidFill>
                <a:latin typeface="Arial" panose="020B0604020202020204" pitchFamily="34" charset="0"/>
                <a:cs typeface="Arial" panose="020B0604020202020204" pitchFamily="34" charset="0"/>
              </a:rPr>
              <a:t>An alternative processing site must be identified</a:t>
            </a:r>
          </a:p>
          <a:p>
            <a:pPr lvl="2"/>
            <a:r>
              <a:rPr lang="en-US" altLang="en-US" sz="2000" b="1" dirty="0" smtClean="0">
                <a:solidFill>
                  <a:schemeClr val="tx1"/>
                </a:solidFill>
                <a:latin typeface="Arial" panose="020B0604020202020204" pitchFamily="34" charset="0"/>
                <a:cs typeface="Arial" panose="020B0604020202020204" pitchFamily="34" charset="0"/>
              </a:rPr>
              <a:t>Failback</a:t>
            </a:r>
            <a:r>
              <a:rPr lang="en-US" altLang="en-US" sz="2000" dirty="0" smtClean="0">
                <a:solidFill>
                  <a:schemeClr val="tx1"/>
                </a:solidFill>
                <a:latin typeface="Arial" panose="020B0604020202020204" pitchFamily="34" charset="0"/>
                <a:cs typeface="Arial" panose="020B0604020202020204" pitchFamily="34" charset="0"/>
              </a:rPr>
              <a:t> – the process of resynchronizing data back to the primary location</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38228346"/>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6144</Words>
  <Application>Microsoft Office PowerPoint</Application>
  <PresentationFormat>On-screen Show (4:3)</PresentationFormat>
  <Paragraphs>522</Paragraphs>
  <Slides>58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Times New Roman</vt:lpstr>
      <vt:lpstr>Office Theme</vt:lpstr>
      <vt:lpstr>ISEC Lecture 8 Organizational Security</vt:lpstr>
      <vt:lpstr>Objectives</vt:lpstr>
      <vt:lpstr>What is Business Continuity?</vt:lpstr>
      <vt:lpstr>Business Continuity Planning (B C P)</vt:lpstr>
      <vt:lpstr>Business Impact Analysis (B I A) (1 of 2)</vt:lpstr>
      <vt:lpstr>Business Impact Analysis (B I A) (2 of 2)</vt:lpstr>
      <vt:lpstr>Disaster Recovery Plan (D R P) (1 of 5)</vt:lpstr>
      <vt:lpstr>Disaster Recovery Plan (D R P) (2 of 5)</vt:lpstr>
      <vt:lpstr>Disaster Recovery Plan (D R P) (3 of 5)</vt:lpstr>
      <vt:lpstr>Disaster Recovery Plan (D R P) (4 of 5)</vt:lpstr>
      <vt:lpstr>Disaster Recovery Plan (D R P) (5 of 5)</vt:lpstr>
      <vt:lpstr>Fault Tolerance Through Redundancy</vt:lpstr>
      <vt:lpstr>Servers (1 of 3)</vt:lpstr>
      <vt:lpstr>Servers (2 of 3)</vt:lpstr>
      <vt:lpstr>Servers (3 of 3)</vt:lpstr>
      <vt:lpstr>Storage (1 of 6)</vt:lpstr>
      <vt:lpstr>Storage (2 of 6)</vt:lpstr>
      <vt:lpstr>Storage (3 of 6)</vt:lpstr>
      <vt:lpstr>Storage (4 of 6)</vt:lpstr>
      <vt:lpstr>Storage (5 of 6)</vt:lpstr>
      <vt:lpstr>Storage (6 of 6)</vt:lpstr>
      <vt:lpstr>Networks</vt:lpstr>
      <vt:lpstr>Power (1 of 2)</vt:lpstr>
      <vt:lpstr>Power (2 of 2)</vt:lpstr>
      <vt:lpstr>Recovery Sites (1 of 3)</vt:lpstr>
      <vt:lpstr>Recovery Sites (2 of 3)</vt:lpstr>
      <vt:lpstr>Recovery Sites (3 of 3)</vt:lpstr>
      <vt:lpstr>Data (1 of 5)</vt:lpstr>
      <vt:lpstr>Data (2 of 5)</vt:lpstr>
      <vt:lpstr>Data (3 of 5)</vt:lpstr>
      <vt:lpstr>Data (4 of 5)</vt:lpstr>
      <vt:lpstr>Data (5 of 5)</vt:lpstr>
      <vt:lpstr>Off-Site Backups (1 of 2)</vt:lpstr>
      <vt:lpstr>Off-Site Backups (2 of 2)</vt:lpstr>
      <vt:lpstr>Environmental Controls</vt:lpstr>
      <vt:lpstr>Fire Suppression (1 of 2)</vt:lpstr>
      <vt:lpstr>Fire Suppression (2 of 2)</vt:lpstr>
      <vt:lpstr>PowerPoint Presentation</vt:lpstr>
      <vt:lpstr>PowerPoint Presentation</vt:lpstr>
      <vt:lpstr>Electromagnetic Disruption Protection</vt:lpstr>
      <vt:lpstr>H V A C</vt:lpstr>
      <vt:lpstr>Incident Response</vt:lpstr>
      <vt:lpstr>What is Forensics?</vt:lpstr>
      <vt:lpstr>Incident Response Plan (1 of 2)</vt:lpstr>
      <vt:lpstr>Incident Response Plan (2 of 2)</vt:lpstr>
      <vt:lpstr>Forensic Procedures</vt:lpstr>
      <vt:lpstr>Secure the Crime Scene (1 of 2)</vt:lpstr>
      <vt:lpstr>Secure the Crime Scene (2 of 2)</vt:lpstr>
      <vt:lpstr>Preserve the Evidence (1 of 3)</vt:lpstr>
      <vt:lpstr>Preserve the Evidence (2 of 3)</vt:lpstr>
      <vt:lpstr>Preserve the Evidence (3 of 3)</vt:lpstr>
      <vt:lpstr>Establish the Chain of Custody</vt:lpstr>
      <vt:lpstr>Examine for Evidence</vt:lpstr>
      <vt:lpstr>Examine for Evidence</vt:lpstr>
      <vt:lpstr>Enable Recovery</vt:lpstr>
      <vt:lpstr>Chapter Summary (1 of 3)</vt:lpstr>
      <vt:lpstr>Chapter Summary (2 of 3)</vt:lpstr>
      <vt:lpstr>Chapter Summary (3 of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ISEC Lecture 8 Organizational Security</dc:title>
  <dc:creator>Lee Kay Beng</dc:creator>
  <cp:lastModifiedBy>Lee Kay Beng</cp:lastModifiedBy>
  <cp:revision>9</cp:revision>
  <dcterms:modified xsi:type="dcterms:W3CDTF">2022-01-14T05:50:42Z</dcterms:modified>
</cp:coreProperties>
</file>