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Work Sans Medium"/>
      <p:regular r:id="rId13"/>
      <p:bold r:id="rId14"/>
      <p:italic r:id="rId15"/>
      <p:boldItalic r:id="rId16"/>
    </p:embeddedFont>
    <p:embeddedFont>
      <p:font typeface="Work Sans"/>
      <p:regular r:id="rId17"/>
      <p:bold r:id="rId18"/>
      <p:italic r:id="rId19"/>
      <p:boldItalic r:id="rId20"/>
    </p:embeddedFont>
    <p:embeddedFont>
      <p:font typeface="Work Sans SemiBold"/>
      <p:regular r:id="rId21"/>
      <p:bold r:id="rId22"/>
      <p:italic r:id="rId23"/>
      <p:boldItalic r:id="rId24"/>
    </p:embeddedFont>
    <p:embeddedFont>
      <p:font typeface="Open Sans Medium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boldItalic.fntdata"/><Relationship Id="rId22" Type="http://schemas.openxmlformats.org/officeDocument/2006/relationships/font" Target="fonts/WorkSansSemiBold-bold.fntdata"/><Relationship Id="rId21" Type="http://schemas.openxmlformats.org/officeDocument/2006/relationships/font" Target="fonts/WorkSansSemiBold-regular.fntdata"/><Relationship Id="rId24" Type="http://schemas.openxmlformats.org/officeDocument/2006/relationships/font" Target="fonts/WorkSansSemiBold-boldItalic.fntdata"/><Relationship Id="rId23" Type="http://schemas.openxmlformats.org/officeDocument/2006/relationships/font" Target="fonts/WorkSansSemiBol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Medium-bold.fntdata"/><Relationship Id="rId25" Type="http://schemas.openxmlformats.org/officeDocument/2006/relationships/font" Target="fonts/OpenSansMedium-regular.fntdata"/><Relationship Id="rId28" Type="http://schemas.openxmlformats.org/officeDocument/2006/relationships/font" Target="fonts/OpenSansMedium-boldItalic.fntdata"/><Relationship Id="rId27" Type="http://schemas.openxmlformats.org/officeDocument/2006/relationships/font" Target="fonts/OpenSans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font" Target="fonts/WorkSansMedium-regular.fntdata"/><Relationship Id="rId12" Type="http://schemas.openxmlformats.org/officeDocument/2006/relationships/slide" Target="slides/slide7.xml"/><Relationship Id="rId15" Type="http://schemas.openxmlformats.org/officeDocument/2006/relationships/font" Target="fonts/WorkSansMedium-italic.fntdata"/><Relationship Id="rId14" Type="http://schemas.openxmlformats.org/officeDocument/2006/relationships/font" Target="fonts/WorkSansMedium-bold.fntdata"/><Relationship Id="rId17" Type="http://schemas.openxmlformats.org/officeDocument/2006/relationships/font" Target="fonts/WorkSans-regular.fntdata"/><Relationship Id="rId16" Type="http://schemas.openxmlformats.org/officeDocument/2006/relationships/font" Target="fonts/WorkSansMedium-boldItalic.fntdata"/><Relationship Id="rId19" Type="http://schemas.openxmlformats.org/officeDocument/2006/relationships/font" Target="fonts/WorkSans-italic.fntdata"/><Relationship Id="rId18" Type="http://schemas.openxmlformats.org/officeDocument/2006/relationships/font" Target="fonts/Work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a3565e71f_0_1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a3565e71f_0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a3565e7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a3565e7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a3565e7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a3565e7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a3565e71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a3565e71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a3565e71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a3565e71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a3565e71f_0_1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a3565e71f_0_1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1425" y="2735325"/>
            <a:ext cx="9144000" cy="1278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Password Cracking</a:t>
            </a:r>
            <a:r>
              <a:rPr lang="en">
                <a:solidFill>
                  <a:srgbClr val="99999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endParaRPr>
              <a:solidFill>
                <a:srgbClr val="99999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7000" y="3766225"/>
            <a:ext cx="9030000" cy="899400"/>
          </a:xfrm>
          <a:prstGeom prst="rect">
            <a:avLst/>
          </a:prstGeom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John the Ripper</a:t>
            </a:r>
            <a:endParaRPr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-8" y="4606100"/>
            <a:ext cx="3415800" cy="46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Presented By : Kachi &amp; KK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196375" y="992000"/>
            <a:ext cx="8520600" cy="66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2800">
                <a:latin typeface="Open Sans"/>
                <a:ea typeface="Open Sans"/>
                <a:cs typeface="Open Sans"/>
                <a:sym typeface="Open Sans"/>
              </a:rPr>
              <a:t>About John the Ripper</a:t>
            </a:r>
            <a:endParaRPr b="1" sz="4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1134800"/>
            <a:ext cx="8520600" cy="3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John the Ripper</a:t>
            </a:r>
            <a:r>
              <a:rPr lang="en" sz="20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(JtR) is a:</a:t>
            </a:r>
            <a:endParaRPr sz="14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- Free, open-source password cracking tool.</a:t>
            </a:r>
            <a:endParaRPr sz="14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- Used for testing password strength.</a:t>
            </a:r>
            <a:endParaRPr sz="14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- Supports many platforms like Linux, Windows, and macOS.</a:t>
            </a:r>
            <a:endParaRPr sz="14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Features:</a:t>
            </a:r>
            <a:endParaRPr b="1" sz="1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- Supports hash types (MD5, SHA-1, NTLM).</a:t>
            </a:r>
            <a:endParaRPr sz="14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- Extensible via community modules.</a:t>
            </a:r>
            <a:endParaRPr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8350" y="2443175"/>
            <a:ext cx="2607475" cy="260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3636"/>
              <a:buFont typeface="Arial"/>
              <a:buNone/>
            </a:pPr>
            <a:r>
              <a:rPr b="1" lang="en"/>
              <a:t>How John the Ripper Works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7382100" cy="32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Types of Attacks Used by John the Ripper: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1. </a:t>
            </a: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Dictionary Attack</a:t>
            </a:r>
            <a:r>
              <a:rPr lang="en" sz="20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: Uses a predefined list of passwords.</a:t>
            </a:r>
            <a:endParaRPr sz="14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2. </a:t>
            </a: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Brute-Force Attack:</a:t>
            </a:r>
            <a:r>
              <a:rPr lang="en" sz="20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Tries all possible combinations.</a:t>
            </a:r>
            <a:endParaRPr sz="14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3. </a:t>
            </a: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Hybrid Attack</a:t>
            </a:r>
            <a:r>
              <a:rPr lang="en" sz="20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: Combines dictionary and brute-force methods.</a:t>
            </a:r>
            <a:endParaRPr sz="14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Key Feature</a:t>
            </a:r>
            <a:r>
              <a:rPr lang="en" sz="20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: Configurable rules for customizing attacks.</a:t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4900" y="2147875"/>
            <a:ext cx="1893100" cy="18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1427" r="1437" t="0"/>
          <a:stretch/>
        </p:blipFill>
        <p:spPr>
          <a:xfrm>
            <a:off x="1589397" y="0"/>
            <a:ext cx="596520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Ethical and Legal Implications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28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Always follow ethical guidelines: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- Obtain explicit permission before testing passwords.</a:t>
            </a:r>
            <a:endParaRPr sz="14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- Use for authorized penetration testing or research purposes.</a:t>
            </a:r>
            <a:endParaRPr sz="14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Legal Consequences of Unauthorized Use</a:t>
            </a:r>
            <a:r>
              <a:rPr lang="en" sz="20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:</a:t>
            </a:r>
            <a:endParaRPr sz="14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- Breach of privacy laws.</a:t>
            </a:r>
            <a:endParaRPr sz="14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- Severe penalties under computer misuse acts.</a:t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3153" y="2401928"/>
            <a:ext cx="2629150" cy="2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3636"/>
              <a:buFont typeface="Arial"/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Limitations of John the Ripper</a:t>
            </a:r>
            <a:endParaRPr b="1" sz="44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Challenges JtR Faces</a:t>
            </a:r>
            <a:r>
              <a:rPr lang="en" sz="20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:</a:t>
            </a:r>
            <a:endParaRPr sz="14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- Struggles with long and highly complex passwords.</a:t>
            </a:r>
            <a:endParaRPr sz="14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- Limited effectiveness against modern encryption techniques.</a:t>
            </a:r>
            <a:endParaRPr sz="14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- Computationally expensive for brute-force attacks.</a:t>
            </a:r>
            <a:endParaRPr sz="14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Success Comparison </a:t>
            </a:r>
            <a:r>
              <a:rPr lang="en" sz="20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:</a:t>
            </a:r>
            <a:endParaRPr sz="14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Simple Password (e.g., 1234): Seconds - High Success</a:t>
            </a:r>
            <a:endParaRPr sz="14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Complex Password ($Tr0ngP@ss!): Hours/Days - Low Success</a:t>
            </a:r>
            <a:endParaRPr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8275" y="223850"/>
            <a:ext cx="1524025" cy="15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/>
              <a:t>Conclusion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168825" y="1069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Key Takeaways</a:t>
            </a:r>
            <a:r>
              <a:rPr lang="en" sz="20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:</a:t>
            </a:r>
            <a:endParaRPr sz="14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- John the Ripper is a powerful tool for ethical hacking.</a:t>
            </a:r>
            <a:endParaRPr sz="14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- Highlights the importance of strong password practices.</a:t>
            </a:r>
            <a:endParaRPr sz="14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- Use responsibly to improve cybersecurity, not exploit vulnerabilities.</a:t>
            </a:r>
            <a:endParaRPr sz="1400">
              <a:solidFill>
                <a:schemeClr val="dk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strong password is your first defense; keep it secure.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5674" y="1321625"/>
            <a:ext cx="19883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