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64" r:id="rId7"/>
    <p:sldId id="267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74" autoAdjust="0"/>
  </p:normalViewPr>
  <p:slideViewPr>
    <p:cSldViewPr showGuides="1">
      <p:cViewPr varScale="1">
        <p:scale>
          <a:sx n="151" d="100"/>
          <a:sy n="151" d="100"/>
        </p:scale>
        <p:origin x="432" y="13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Verbessertes Verständnis: unterschied Gute Köche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        unterschied Frau Mann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        unterschiede bei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allergikern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        unterschiede Vegetarier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Methodik: 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Teilnehmer: Verschiedene Kochrezepte, vegetarische/nicht vegetarische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gerichte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  schlechte Sternebewertung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  hohe Kalorienanzahl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unterschiedliche Zubereitungszeiten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Eyetracking: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TobiProLab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within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subjects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design: jeder Proband hat die gleichen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rezepte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bekommen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gleiches</a:t>
            </a:r>
            <a:r>
              <a:rPr lang="en-US" dirty="0"/>
              <a:t> </a:t>
            </a:r>
            <a:r>
              <a:rPr lang="en-US" dirty="0" err="1"/>
              <a:t>nochmal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Scarf Plot </a:t>
            </a:r>
            <a:r>
              <a:rPr lang="en-US" dirty="0" err="1"/>
              <a:t>abgebildet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erfahrene</a:t>
            </a:r>
            <a:r>
              <a:rPr lang="en-US" dirty="0"/>
              <a:t> </a:t>
            </a:r>
            <a:r>
              <a:rPr lang="en-US" dirty="0" err="1"/>
              <a:t>Köche</a:t>
            </a:r>
            <a:r>
              <a:rPr lang="en-US" dirty="0"/>
              <a:t> </a:t>
            </a:r>
            <a:r>
              <a:rPr lang="en-US" dirty="0" err="1"/>
              <a:t>verbringen</a:t>
            </a:r>
            <a:r>
              <a:rPr lang="en-US" dirty="0"/>
              <a:t> am </a:t>
            </a:r>
            <a:r>
              <a:rPr lang="en-US" dirty="0" err="1"/>
              <a:t>Anfang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Zeit in der </a:t>
            </a:r>
            <a:r>
              <a:rPr lang="en-US" dirty="0" err="1"/>
              <a:t>Zutatenliste</a:t>
            </a:r>
            <a:r>
              <a:rPr lang="en-US" dirty="0"/>
              <a:t> und </a:t>
            </a:r>
            <a:r>
              <a:rPr lang="en-US" dirty="0" err="1"/>
              <a:t>unerfahrene</a:t>
            </a:r>
            <a:r>
              <a:rPr lang="en-US" dirty="0"/>
              <a:t> </a:t>
            </a:r>
            <a:r>
              <a:rPr lang="en-US" dirty="0" err="1"/>
              <a:t>Köche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 Schneller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Zubereitungstext</a:t>
            </a:r>
            <a:r>
              <a:rPr lang="en-US" dirty="0"/>
              <a:t> </a:t>
            </a:r>
            <a:r>
              <a:rPr lang="en-US" dirty="0" err="1"/>
              <a:t>über</a:t>
            </a:r>
            <a:endParaRPr lang="en-US" dirty="0"/>
          </a:p>
          <a:p>
            <a:r>
              <a:rPr lang="en-US" dirty="0"/>
              <a:t>- da </a:t>
            </a:r>
            <a:r>
              <a:rPr lang="en-US" dirty="0" err="1"/>
              <a:t>könnte</a:t>
            </a:r>
            <a:r>
              <a:rPr lang="en-US" dirty="0"/>
              <a:t> man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schließen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erfahrenen</a:t>
            </a:r>
            <a:r>
              <a:rPr lang="en-US" dirty="0"/>
              <a:t> </a:t>
            </a:r>
            <a:r>
              <a:rPr lang="en-US" dirty="0" err="1"/>
              <a:t>Köche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Zutatenliste</a:t>
            </a:r>
            <a:r>
              <a:rPr lang="en-US" dirty="0"/>
              <a:t> </a:t>
            </a:r>
            <a:r>
              <a:rPr lang="en-US" dirty="0" err="1"/>
              <a:t>anschauen</a:t>
            </a:r>
            <a:r>
              <a:rPr lang="en-US" dirty="0"/>
              <a:t>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groben</a:t>
            </a:r>
            <a:r>
              <a:rPr lang="en-US" dirty="0"/>
              <a:t> Plan </a:t>
            </a:r>
            <a:r>
              <a:rPr lang="en-US" dirty="0" err="1"/>
              <a:t>haben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das </a:t>
            </a:r>
            <a:r>
              <a:rPr lang="en-US" dirty="0" err="1"/>
              <a:t>Gericht</a:t>
            </a:r>
            <a:r>
              <a:rPr lang="en-US" dirty="0"/>
              <a:t> </a:t>
            </a:r>
            <a:r>
              <a:rPr lang="en-US" dirty="0" err="1"/>
              <a:t>zubereitet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muss und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Zubereitungstext</a:t>
            </a:r>
            <a:r>
              <a:rPr lang="en-US" dirty="0"/>
              <a:t> </a:t>
            </a:r>
            <a:r>
              <a:rPr lang="en-US" dirty="0" err="1"/>
              <a:t>nachlesen</a:t>
            </a:r>
            <a:r>
              <a:rPr lang="en-US" dirty="0"/>
              <a:t> </a:t>
            </a:r>
            <a:r>
              <a:rPr lang="en-US" dirty="0" err="1"/>
              <a:t>müssen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Rohdaten</a:t>
            </a:r>
            <a:r>
              <a:rPr lang="en-US" dirty="0"/>
              <a:t> in </a:t>
            </a:r>
            <a:r>
              <a:rPr lang="en-US" dirty="0" err="1"/>
              <a:t>strukturierte</a:t>
            </a:r>
            <a:r>
              <a:rPr lang="en-US" dirty="0"/>
              <a:t> und </a:t>
            </a:r>
            <a:r>
              <a:rPr lang="en-US" dirty="0" err="1"/>
              <a:t>saubere</a:t>
            </a:r>
            <a:r>
              <a:rPr lang="en-US" dirty="0"/>
              <a:t> Form </a:t>
            </a:r>
            <a:r>
              <a:rPr lang="en-US" dirty="0" err="1"/>
              <a:t>gießen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Daten</a:t>
            </a:r>
            <a:r>
              <a:rPr lang="en-US" dirty="0"/>
              <a:t> Klassen </a:t>
            </a:r>
            <a:r>
              <a:rPr lang="en-US" dirty="0" err="1"/>
              <a:t>definiert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Kapseln</a:t>
            </a:r>
            <a:r>
              <a:rPr lang="en-US" dirty="0"/>
              <a:t> für </a:t>
            </a:r>
            <a:r>
              <a:rPr lang="en-US" dirty="0" err="1"/>
              <a:t>Modulares</a:t>
            </a:r>
            <a:r>
              <a:rPr lang="en-US" dirty="0"/>
              <a:t> </a:t>
            </a:r>
            <a:r>
              <a:rPr lang="en-US" dirty="0" err="1"/>
              <a:t>arbeiten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Spalten</a:t>
            </a:r>
            <a:r>
              <a:rPr lang="en-US" dirty="0"/>
              <a:t>, die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benötigen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Daten</a:t>
            </a:r>
            <a:r>
              <a:rPr lang="en-US" dirty="0"/>
              <a:t> von </a:t>
            </a:r>
            <a:r>
              <a:rPr lang="en-US" dirty="0" err="1"/>
              <a:t>Fragebogen</a:t>
            </a:r>
            <a:r>
              <a:rPr lang="en-US" dirty="0"/>
              <a:t> in </a:t>
            </a:r>
            <a:r>
              <a:rPr lang="en-US" dirty="0" err="1"/>
              <a:t>TestPerson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- Data cleaning: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Gaze Points </a:t>
            </a:r>
            <a:r>
              <a:rPr lang="en-US" dirty="0" err="1"/>
              <a:t>entfernen</a:t>
            </a:r>
            <a:r>
              <a:rPr lang="en-US" dirty="0"/>
              <a:t> die </a:t>
            </a:r>
            <a:r>
              <a:rPr lang="en-US" dirty="0" err="1"/>
              <a:t>außerhalb</a:t>
            </a:r>
            <a:r>
              <a:rPr lang="en-US" dirty="0"/>
              <a:t> des </a:t>
            </a:r>
            <a:r>
              <a:rPr lang="en-US" dirty="0" err="1"/>
              <a:t>Bildschirms</a:t>
            </a:r>
            <a:r>
              <a:rPr lang="en-US" dirty="0"/>
              <a:t> </a:t>
            </a:r>
            <a:r>
              <a:rPr lang="en-US" dirty="0" err="1"/>
              <a:t>liegen</a:t>
            </a:r>
            <a:endParaRPr lang="en-US" dirty="0"/>
          </a:p>
          <a:p>
            <a:r>
              <a:rPr lang="en-US" dirty="0"/>
              <a:t>- Alle </a:t>
            </a:r>
            <a:r>
              <a:rPr lang="en-US" dirty="0" err="1"/>
              <a:t>Informationen</a:t>
            </a:r>
            <a:r>
              <a:rPr lang="en-US" dirty="0"/>
              <a:t> in </a:t>
            </a:r>
            <a:r>
              <a:rPr lang="en-US" dirty="0" err="1"/>
              <a:t>Klasse</a:t>
            </a:r>
            <a:r>
              <a:rPr lang="en-US" dirty="0"/>
              <a:t> Test </a:t>
            </a:r>
            <a:r>
              <a:rPr lang="en-US" dirty="0" err="1"/>
              <a:t>zusammengefasst</a:t>
            </a:r>
            <a:r>
              <a:rPr lang="en-US" dirty="0"/>
              <a:t>, wo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Plots </a:t>
            </a:r>
            <a:r>
              <a:rPr lang="en-US" dirty="0" err="1"/>
              <a:t>erstellen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19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Forschungsfrage</a:t>
            </a:r>
            <a:r>
              <a:rPr lang="en-US" dirty="0"/>
              <a:t> </a:t>
            </a:r>
            <a:r>
              <a:rPr lang="en-US" dirty="0" err="1"/>
              <a:t>untersuchen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Bild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erster</a:t>
            </a:r>
            <a:r>
              <a:rPr lang="en-US" dirty="0"/>
              <a:t> </a:t>
            </a:r>
            <a:r>
              <a:rPr lang="en-US" dirty="0" err="1"/>
              <a:t>visuller</a:t>
            </a:r>
            <a:r>
              <a:rPr lang="en-US" dirty="0"/>
              <a:t> anker </a:t>
            </a:r>
            <a:r>
              <a:rPr lang="en-US" dirty="0" err="1"/>
              <a:t>dient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vegetarier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 on es </a:t>
            </a:r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Vegetarier</a:t>
            </a:r>
            <a:r>
              <a:rPr lang="en-US" dirty="0"/>
              <a:t> </a:t>
            </a:r>
            <a:r>
              <a:rPr lang="en-US" dirty="0" err="1"/>
              <a:t>nicht-Vegetarische</a:t>
            </a:r>
            <a:r>
              <a:rPr lang="en-US" dirty="0"/>
              <a:t> </a:t>
            </a:r>
            <a:r>
              <a:rPr lang="en-US" dirty="0" err="1"/>
              <a:t>Gerichte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vegetarische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Rezepte</a:t>
            </a:r>
            <a:r>
              <a:rPr lang="en-US" dirty="0"/>
              <a:t> </a:t>
            </a:r>
            <a:r>
              <a:rPr lang="en-US" dirty="0" err="1"/>
              <a:t>rausgesucht</a:t>
            </a:r>
            <a:r>
              <a:rPr lang="en-US" dirty="0"/>
              <a:t> die kcal </a:t>
            </a:r>
            <a:r>
              <a:rPr lang="en-US" dirty="0" err="1"/>
              <a:t>angegeben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und </a:t>
            </a:r>
            <a:r>
              <a:rPr lang="en-US" dirty="0" err="1"/>
              <a:t>Probanden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auf </a:t>
            </a:r>
            <a:r>
              <a:rPr lang="en-US" dirty="0" err="1"/>
              <a:t>Ernährung</a:t>
            </a:r>
            <a:r>
              <a:rPr lang="en-US" dirty="0"/>
              <a:t> </a:t>
            </a:r>
            <a:r>
              <a:rPr lang="en-US" dirty="0" err="1"/>
              <a:t>achten</a:t>
            </a:r>
            <a:endParaRPr lang="en-US" dirty="0"/>
          </a:p>
          <a:p>
            <a:r>
              <a:rPr lang="en-US" dirty="0"/>
              <a:t>- In </a:t>
            </a:r>
            <a:r>
              <a:rPr lang="en-US" dirty="0" err="1"/>
              <a:t>Fragebogen</a:t>
            </a:r>
            <a:r>
              <a:rPr lang="en-US" dirty="0"/>
              <a:t> </a:t>
            </a:r>
            <a:r>
              <a:rPr lang="en-US" dirty="0" err="1"/>
              <a:t>mussten</a:t>
            </a:r>
            <a:r>
              <a:rPr lang="en-US" dirty="0"/>
              <a:t> </a:t>
            </a:r>
            <a:r>
              <a:rPr lang="en-US" dirty="0" err="1"/>
              <a:t>Probanden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Kocherfahrung</a:t>
            </a:r>
            <a:r>
              <a:rPr lang="en-US" dirty="0"/>
              <a:t> </a:t>
            </a:r>
            <a:r>
              <a:rPr lang="en-US" dirty="0" err="1"/>
              <a:t>beantworten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Probanden</a:t>
            </a:r>
            <a:r>
              <a:rPr lang="en-US" dirty="0"/>
              <a:t> in </a:t>
            </a:r>
            <a:r>
              <a:rPr lang="en-US" dirty="0" err="1"/>
              <a:t>gute</a:t>
            </a:r>
            <a:r>
              <a:rPr lang="en-US" dirty="0"/>
              <a:t> und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Köche</a:t>
            </a:r>
            <a:r>
              <a:rPr lang="en-US" dirty="0"/>
              <a:t> </a:t>
            </a:r>
            <a:r>
              <a:rPr lang="en-US" dirty="0" err="1"/>
              <a:t>unterteilt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untersuchen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Probanden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verschiedener</a:t>
            </a:r>
            <a:r>
              <a:rPr lang="en-US" dirty="0"/>
              <a:t> </a:t>
            </a:r>
            <a:r>
              <a:rPr lang="en-US" dirty="0" err="1"/>
              <a:t>Kocherfahrung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Rezepte</a:t>
            </a:r>
            <a:r>
              <a:rPr lang="en-US" dirty="0"/>
              <a:t> </a:t>
            </a:r>
            <a:r>
              <a:rPr lang="en-US" dirty="0" err="1"/>
              <a:t>navigieren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Männer</a:t>
            </a:r>
            <a:r>
              <a:rPr lang="en-US" dirty="0"/>
              <a:t> und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Personen</a:t>
            </a:r>
            <a:r>
              <a:rPr lang="en-US" dirty="0"/>
              <a:t> für </a:t>
            </a:r>
            <a:r>
              <a:rPr lang="en-US" dirty="0" err="1"/>
              <a:t>Allergien</a:t>
            </a:r>
            <a:r>
              <a:rPr lang="en-US" dirty="0"/>
              <a:t> </a:t>
            </a:r>
            <a:r>
              <a:rPr lang="en-US" dirty="0" err="1"/>
              <a:t>darum</a:t>
            </a:r>
            <a:r>
              <a:rPr lang="en-US" dirty="0"/>
              <a:t> </a:t>
            </a:r>
            <a:r>
              <a:rPr lang="en-US" dirty="0" err="1"/>
              <a:t>konnten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Geschlechtspezifische</a:t>
            </a:r>
            <a:r>
              <a:rPr lang="en-US" dirty="0"/>
              <a:t> und </a:t>
            </a:r>
            <a:r>
              <a:rPr lang="en-US" dirty="0" err="1"/>
              <a:t>Allergien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Aussagen</a:t>
            </a:r>
            <a:r>
              <a:rPr lang="en-US" dirty="0"/>
              <a:t> </a:t>
            </a:r>
            <a:r>
              <a:rPr lang="en-US" dirty="0" err="1"/>
              <a:t>treffen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79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Hypothese wiederlegt weil bei Test Person mit ID 1 bei den Bildern Semmeln und Schweinebraten kein Gaze  Point auf dem Bild liegt</a:t>
            </a:r>
            <a:endParaRPr lang="de-DE" dirty="0">
              <a:effectLst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Dennoch liegt das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hauptaugenmerk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auf dem Bild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3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Hypothese hat sich bestätigt, da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vegetarier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auf die zutatenliste bei nicht vegetarischen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gerichten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länger schaut</a:t>
            </a:r>
            <a:b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Jedoch nicht so aussagekräftig da wir nur wenige vegetarische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Probanten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hatten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88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Hypothese widerlegt: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Probanten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die nicht auf ihre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ernährung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achten sehen sich die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calorienangaben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sogar ein bisschen länger an. Außerdem achten diese mehr auf die zutatenliste.</a:t>
            </a:r>
            <a:b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Vllt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weil Personen die auf ihre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ernährung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achten das anhand des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bildes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schon einschätzen können.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3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Forschungsfrage</a:t>
            </a:r>
            <a:r>
              <a:rPr lang="en-US" dirty="0"/>
              <a:t>, </a:t>
            </a:r>
            <a:r>
              <a:rPr lang="en-US" dirty="0" err="1"/>
              <a:t>Hypothese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Problemstellung</a:t>
            </a:r>
            <a:r>
              <a:rPr lang="en-US" dirty="0"/>
              <a:t>: </a:t>
            </a:r>
            <a:r>
              <a:rPr lang="de-DE" dirty="0"/>
              <a:t>Pro Proband, pro Folie eine AOI Sequenz</a:t>
            </a:r>
          </a:p>
          <a:p>
            <a:r>
              <a:rPr lang="de-DE" dirty="0"/>
              <a:t>- AOI Sequenz erklären</a:t>
            </a:r>
          </a:p>
          <a:p>
            <a:r>
              <a:rPr lang="de-DE" dirty="0"/>
              <a:t>- Ziel erklären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17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Um das </a:t>
            </a: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erreichen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geschrieben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an AOI </a:t>
            </a:r>
            <a:r>
              <a:rPr lang="en-US" dirty="0" err="1"/>
              <a:t>Sequenzen</a:t>
            </a:r>
            <a:r>
              <a:rPr lang="en-US" dirty="0"/>
              <a:t> </a:t>
            </a:r>
            <a:r>
              <a:rPr lang="en-US" dirty="0" err="1"/>
              <a:t>füttern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auf der </a:t>
            </a:r>
            <a:r>
              <a:rPr lang="en-US" dirty="0" err="1"/>
              <a:t>vorherigen</a:t>
            </a:r>
            <a:r>
              <a:rPr lang="en-US" dirty="0"/>
              <a:t> Folie </a:t>
            </a:r>
            <a:r>
              <a:rPr lang="en-US" dirty="0" err="1"/>
              <a:t>gesehen</a:t>
            </a:r>
            <a:r>
              <a:rPr lang="de-DE" dirty="0"/>
              <a:t> und er erstellt dann eine durchschnittliche AOI Sequenz</a:t>
            </a:r>
          </a:p>
          <a:p>
            <a:r>
              <a:rPr lang="de-DE" dirty="0"/>
              <a:t>- als erstes wird die durchschnittliche AOI </a:t>
            </a:r>
            <a:r>
              <a:rPr lang="de-DE" dirty="0" err="1"/>
              <a:t>Sequzenz</a:t>
            </a:r>
            <a:r>
              <a:rPr lang="de-DE" dirty="0"/>
              <a:t> länge berechnet</a:t>
            </a:r>
          </a:p>
          <a:p>
            <a:r>
              <a:rPr lang="de-DE" dirty="0"/>
              <a:t>- danach muss der Startpunkt festgelegt werden -&gt; Startpunkt ist Punkt welcher am häufigsten der Startpunkt in den AOI Sequenzen war</a:t>
            </a:r>
          </a:p>
          <a:p>
            <a:r>
              <a:rPr lang="de-DE" dirty="0"/>
              <a:t>- dann wird ein </a:t>
            </a:r>
            <a:r>
              <a:rPr lang="de-DE" dirty="0" err="1"/>
              <a:t>follower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erstellt, welches für die aktuelle AOI die Häufigkeit der ganzen </a:t>
            </a:r>
            <a:r>
              <a:rPr lang="de-DE" dirty="0" err="1"/>
              <a:t>follower</a:t>
            </a:r>
            <a:r>
              <a:rPr lang="de-DE" dirty="0"/>
              <a:t> AOIs berechnet</a:t>
            </a:r>
          </a:p>
          <a:p>
            <a:r>
              <a:rPr lang="de-DE" dirty="0"/>
              <a:t>- dann wir die AOI ID, die am häufigsten der Follower war genommen und in die „durchschnittliche“ AOI Sequenz liste angehängt</a:t>
            </a:r>
          </a:p>
          <a:p>
            <a:r>
              <a:rPr lang="de-DE" dirty="0"/>
              <a:t>- das wird so oft durchlaufen bist die durchschnittliche AOI </a:t>
            </a:r>
            <a:r>
              <a:rPr lang="de-DE" dirty="0" err="1"/>
              <a:t>Sequzenz</a:t>
            </a:r>
            <a:r>
              <a:rPr lang="de-DE" dirty="0"/>
              <a:t> länge </a:t>
            </a:r>
            <a:r>
              <a:rPr lang="de-DE" dirty="0" err="1"/>
              <a:t>errreicht</a:t>
            </a:r>
            <a:r>
              <a:rPr lang="de-DE" dirty="0"/>
              <a:t> ist</a:t>
            </a:r>
          </a:p>
          <a:p>
            <a:r>
              <a:rPr lang="de-DE" dirty="0"/>
              <a:t>- Zum Schluss wird dann pro AOI ID die durchschnittliche Zeit berechnet, wie viel Zeit ein User in der AOI verbracht 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192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durchschnittliche</a:t>
            </a:r>
            <a:r>
              <a:rPr lang="en-US" dirty="0"/>
              <a:t> AOI </a:t>
            </a:r>
            <a:r>
              <a:rPr lang="en-US" dirty="0" err="1"/>
              <a:t>Sequenz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Diagramm</a:t>
            </a:r>
            <a:r>
              <a:rPr lang="en-US" dirty="0"/>
              <a:t> </a:t>
            </a:r>
            <a:r>
              <a:rPr lang="en-US" dirty="0" err="1"/>
              <a:t>gegossen</a:t>
            </a:r>
            <a:r>
              <a:rPr lang="en-US" dirty="0"/>
              <a:t>, </a:t>
            </a:r>
            <a:r>
              <a:rPr lang="en-US" dirty="0" err="1"/>
              <a:t>zeigt</a:t>
            </a:r>
            <a:r>
              <a:rPr lang="en-US" dirty="0"/>
              <a:t> </a:t>
            </a:r>
            <a:r>
              <a:rPr lang="en-US" dirty="0" err="1"/>
              <a:t>Reihenfolge</a:t>
            </a:r>
            <a:r>
              <a:rPr lang="en-US" dirty="0"/>
              <a:t> in der </a:t>
            </a:r>
            <a:r>
              <a:rPr lang="en-US" dirty="0" err="1"/>
              <a:t>Probanden</a:t>
            </a:r>
            <a:r>
              <a:rPr lang="en-US" dirty="0"/>
              <a:t> die AOIs </a:t>
            </a:r>
            <a:r>
              <a:rPr lang="en-US" dirty="0" err="1"/>
              <a:t>betrachtet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Diagramm</a:t>
            </a:r>
            <a:r>
              <a:rPr lang="en-US" dirty="0"/>
              <a:t> </a:t>
            </a:r>
            <a:r>
              <a:rPr lang="en-US" dirty="0" err="1"/>
              <a:t>zeigt</a:t>
            </a:r>
            <a:r>
              <a:rPr lang="en-US" dirty="0"/>
              <a:t> </a:t>
            </a:r>
            <a:r>
              <a:rPr lang="en-US" dirty="0" err="1"/>
              <a:t>durchschnittliche</a:t>
            </a:r>
            <a:r>
              <a:rPr lang="en-US" dirty="0"/>
              <a:t> AOI </a:t>
            </a:r>
            <a:r>
              <a:rPr lang="en-US" dirty="0" err="1"/>
              <a:t>Sequenz</a:t>
            </a:r>
            <a:r>
              <a:rPr lang="en-US" dirty="0"/>
              <a:t> von </a:t>
            </a:r>
            <a:r>
              <a:rPr lang="en-US" dirty="0" err="1"/>
              <a:t>erfahrenen</a:t>
            </a:r>
            <a:r>
              <a:rPr lang="en-US" dirty="0"/>
              <a:t> und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erfahrenen</a:t>
            </a:r>
            <a:r>
              <a:rPr lang="en-US" dirty="0"/>
              <a:t> </a:t>
            </a:r>
            <a:r>
              <a:rPr lang="en-US" dirty="0" err="1"/>
              <a:t>Köchen</a:t>
            </a:r>
            <a:r>
              <a:rPr lang="en-US" dirty="0"/>
              <a:t>, die </a:t>
            </a:r>
            <a:r>
              <a:rPr lang="en-US" dirty="0" err="1"/>
              <a:t>Größe</a:t>
            </a:r>
            <a:r>
              <a:rPr lang="en-US" dirty="0"/>
              <a:t> des </a:t>
            </a:r>
            <a:r>
              <a:rPr lang="en-US" dirty="0" err="1"/>
              <a:t>Punkts</a:t>
            </a:r>
            <a:r>
              <a:rPr lang="en-US" dirty="0"/>
              <a:t> </a:t>
            </a:r>
            <a:r>
              <a:rPr lang="en-US" dirty="0" err="1"/>
              <a:t>repräsentiert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die Zeit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lange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Probanden</a:t>
            </a:r>
            <a:r>
              <a:rPr lang="en-US" dirty="0"/>
              <a:t> auf die </a:t>
            </a:r>
            <a:r>
              <a:rPr lang="en-US" dirty="0" err="1"/>
              <a:t>jeweilige</a:t>
            </a:r>
            <a:r>
              <a:rPr lang="en-US" dirty="0"/>
              <a:t> AOI </a:t>
            </a:r>
            <a:r>
              <a:rPr lang="en-US" dirty="0" err="1"/>
              <a:t>gesehen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  <a:p>
            <a:r>
              <a:rPr lang="en-US" dirty="0"/>
              <a:t>- AOI </a:t>
            </a:r>
            <a:r>
              <a:rPr lang="en-US" dirty="0" err="1"/>
              <a:t>Sequenz</a:t>
            </a:r>
            <a:r>
              <a:rPr lang="en-US" dirty="0"/>
              <a:t> von </a:t>
            </a:r>
            <a:r>
              <a:rPr lang="en-US" dirty="0" err="1"/>
              <a:t>erfahrenen</a:t>
            </a:r>
            <a:r>
              <a:rPr lang="en-US" dirty="0"/>
              <a:t> </a:t>
            </a:r>
            <a:r>
              <a:rPr lang="en-US" dirty="0" err="1"/>
              <a:t>Köchen</a:t>
            </a:r>
            <a:r>
              <a:rPr lang="en-US" dirty="0"/>
              <a:t> und </a:t>
            </a:r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erfahrenen</a:t>
            </a:r>
            <a:r>
              <a:rPr lang="en-US" dirty="0"/>
              <a:t> </a:t>
            </a:r>
            <a:r>
              <a:rPr lang="en-US" dirty="0" err="1"/>
              <a:t>Köchen</a:t>
            </a:r>
            <a:r>
              <a:rPr lang="en-US" dirty="0"/>
              <a:t> </a:t>
            </a:r>
            <a:r>
              <a:rPr lang="en-US" dirty="0" err="1"/>
              <a:t>ziemlich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allem</a:t>
            </a:r>
            <a:r>
              <a:rPr lang="en-US" dirty="0"/>
              <a:t> am </a:t>
            </a:r>
            <a:r>
              <a:rPr lang="en-US" dirty="0" err="1"/>
              <a:t>Anfang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Bild, </a:t>
            </a:r>
            <a:r>
              <a:rPr lang="en-US" dirty="0" err="1"/>
              <a:t>Zutaten</a:t>
            </a:r>
            <a:r>
              <a:rPr lang="en-US" dirty="0"/>
              <a:t> und </a:t>
            </a:r>
            <a:r>
              <a:rPr lang="en-US" dirty="0" err="1"/>
              <a:t>Zubereitungstext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aber</a:t>
            </a:r>
            <a:r>
              <a:rPr lang="en-US" dirty="0"/>
              <a:t> man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unerfahreren</a:t>
            </a:r>
            <a:r>
              <a:rPr lang="en-US" dirty="0"/>
              <a:t> </a:t>
            </a:r>
            <a:r>
              <a:rPr lang="en-US" dirty="0" err="1"/>
              <a:t>Köche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AOIs </a:t>
            </a:r>
            <a:r>
              <a:rPr lang="en-US" dirty="0" err="1"/>
              <a:t>springen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längere</a:t>
            </a:r>
            <a:r>
              <a:rPr lang="en-US" dirty="0"/>
              <a:t> </a:t>
            </a:r>
            <a:r>
              <a:rPr lang="en-US" dirty="0" err="1"/>
              <a:t>durschnittliche</a:t>
            </a:r>
            <a:r>
              <a:rPr lang="en-US" dirty="0"/>
              <a:t> </a:t>
            </a:r>
            <a:r>
              <a:rPr lang="en-US" dirty="0" err="1"/>
              <a:t>Sequenzlänge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14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528D6-5D72-3EAF-D344-E7A06D1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D5EE409-3209-9AD8-5B39-A784A9CA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Algorithmus, um eine „durchschnittliche“ AOI Sequenz zu erstellen.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CE74ADB-D871-F447-014F-3B4DE70D7D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Beeinflusst die Kocherfahrung, wie Menschen den Rezeptschritten folgen?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15FA90-504D-6CA3-1036-5A0258FD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C9D746-302C-6B6C-B020-230C6673B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169"/>
            <a:ext cx="9144000" cy="1652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3C186-6524-19FF-34B4-5CBA3A551D7C}"/>
              </a:ext>
            </a:extLst>
          </p:cNvPr>
          <p:cNvSpPr txBox="1"/>
          <p:nvPr/>
        </p:nvSpPr>
        <p:spPr>
          <a:xfrm>
            <a:off x="5004048" y="3079988"/>
            <a:ext cx="220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follower_array</a:t>
            </a:r>
            <a:r>
              <a:rPr lang="en-US" dirty="0"/>
              <a:t>:</a:t>
            </a:r>
          </a:p>
          <a:p>
            <a:r>
              <a:rPr lang="en-US" dirty="0"/>
              <a:t>[20, 3, 0, 0, 5, 0, 9, 0]</a:t>
            </a:r>
            <a:endParaRPr lang="de-DE" dirty="0"/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EB4413B8-377F-0CD4-4F6B-D20B691C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E1414D0D-8ED6-7108-EC5E-D5088176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401445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3CB005-94C5-1E8A-FA6A-7EA5358A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6CA59A5-3BF0-1E47-5889-C650C3854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Beeinflusst die Kocherfahrung, wie Menschen den Rezeptschritten folgen?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51D60D-BDDD-0CF0-3404-9B261138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052297-2120-BDD0-F0E9-B910EDC18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1" y="1811789"/>
            <a:ext cx="3860291" cy="22662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74BF1A-008D-3E21-2B40-DA884DEEDD40}"/>
              </a:ext>
            </a:extLst>
          </p:cNvPr>
          <p:cNvSpPr txBox="1"/>
          <p:nvPr/>
        </p:nvSpPr>
        <p:spPr>
          <a:xfrm>
            <a:off x="1670316" y="13981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Skilled</a:t>
            </a:r>
            <a:r>
              <a:rPr lang="de-DE" sz="1800" dirty="0"/>
              <a:t> </a:t>
            </a:r>
            <a:r>
              <a:rPr lang="de-DE" sz="1800" dirty="0" err="1"/>
              <a:t>cooks</a:t>
            </a:r>
            <a:endParaRPr lang="de-DE" sz="1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93B4F20-D087-A0A7-DF2C-F1613FAAB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42663"/>
            <a:ext cx="3860291" cy="22662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C140E58-FB8B-4B4A-39E0-1F52B90851F1}"/>
              </a:ext>
            </a:extLst>
          </p:cNvPr>
          <p:cNvSpPr txBox="1"/>
          <p:nvPr/>
        </p:nvSpPr>
        <p:spPr>
          <a:xfrm>
            <a:off x="5745494" y="1398183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skilled</a:t>
            </a:r>
            <a:r>
              <a:rPr lang="de-DE" sz="1800" dirty="0"/>
              <a:t> </a:t>
            </a:r>
            <a:r>
              <a:rPr lang="de-DE" sz="1800" dirty="0" err="1"/>
              <a:t>cooks</a:t>
            </a:r>
            <a:endParaRPr lang="de-DE" sz="1800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1AEB347-4384-0162-60A2-934BE881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410B42E9-16E7-C35B-817F-A0F849A4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367241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3CB005-94C5-1E8A-FA6A-7EA5358A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6CA59A5-3BF0-1E47-5889-C650C3854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Beeinflusst die Kocherfahrung, wie Menschen den Rezeptschritten folgen?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51D60D-BDDD-0CF0-3404-9B261138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74BF1A-008D-3E21-2B40-DA884DEEDD40}"/>
              </a:ext>
            </a:extLst>
          </p:cNvPr>
          <p:cNvSpPr txBox="1"/>
          <p:nvPr/>
        </p:nvSpPr>
        <p:spPr>
          <a:xfrm>
            <a:off x="6344320" y="177171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Skilled</a:t>
            </a:r>
            <a:r>
              <a:rPr lang="de-DE" sz="1800" dirty="0"/>
              <a:t> </a:t>
            </a:r>
            <a:r>
              <a:rPr lang="de-DE" sz="1800" dirty="0" err="1"/>
              <a:t>cooks</a:t>
            </a:r>
            <a:endParaRPr lang="de-DE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ED0617-DFDE-7AEC-531A-AF226C02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1203598"/>
            <a:ext cx="4752527" cy="17445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5D64139-D901-7D20-4845-1C9363B2F9B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9720" y="2973036"/>
            <a:ext cx="4752000" cy="17460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65D53A4-8774-E7AC-1CA7-F264877E103D}"/>
              </a:ext>
            </a:extLst>
          </p:cNvPr>
          <p:cNvSpPr txBox="1"/>
          <p:nvPr/>
        </p:nvSpPr>
        <p:spPr>
          <a:xfrm>
            <a:off x="6070452" y="3476704"/>
            <a:ext cx="227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skilled</a:t>
            </a:r>
            <a:r>
              <a:rPr lang="de-DE" sz="1800" dirty="0"/>
              <a:t> </a:t>
            </a:r>
            <a:r>
              <a:rPr lang="de-DE" sz="1800" dirty="0" err="1"/>
              <a:t>cooks</a:t>
            </a:r>
            <a:endParaRPr lang="de-DE" sz="1800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19A95882-24EF-F3CC-7E1E-C568B2A4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64AD87C-FB21-8FB1-AB8D-D244DC4C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63947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E2A84-F5C1-6314-82CD-42C9416C8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245866" cy="1567997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E8E5E8-9021-DBED-85C1-818B6D779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Code: https://gitlab.oth-regensburg.de/grm35372/set_eye_tracking_cooking_recipes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00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9B22D-27DD-7D1C-60E0-4837B01B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208463-4EBF-F37F-5180-F6B358F8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Leonard Kreil, Michael Graml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5763D-E7B1-C32F-5904-2D62ED4D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81EBA06-E3CD-7FDA-86DA-2C30E07C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Verbessertes Verständnis, wie Menschen Kochanweisungen visuell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Identifikation von Einflussfaktoren für effektivere Rezeptgestaltung</a:t>
            </a:r>
          </a:p>
          <a:p>
            <a:endParaRPr lang="de-DE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de-DE" dirty="0">
                <a:solidFill>
                  <a:srgbClr val="374151"/>
                </a:solidFill>
                <a:latin typeface="Söhne"/>
              </a:rPr>
              <a:t>Methodik: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Teilnehmer: </a:t>
            </a:r>
            <a:r>
              <a:rPr lang="de-DE" dirty="0">
                <a:solidFill>
                  <a:srgbClr val="374151"/>
                </a:solidFill>
                <a:latin typeface="Söhne"/>
              </a:rPr>
              <a:t>15 Probanden werden jeweils 10 Kochrezepte vorgelegt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74151"/>
                </a:solidFill>
                <a:latin typeface="Söhne"/>
              </a:rPr>
              <a:t>Aufgabe der Teilnehmer: „Lese die Kochrezepte so, als müsstest du eins der Gerichte heute Abend zubereiten. 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Eye-Tracking:  Blickpunkt des Teilnehmers wird während der Betrachtung getrackt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74151"/>
                </a:solidFill>
                <a:latin typeface="Söhne"/>
              </a:rPr>
              <a:t>Experimentaldesign: </a:t>
            </a:r>
            <a:r>
              <a:rPr lang="de-DE" dirty="0" err="1">
                <a:solidFill>
                  <a:srgbClr val="374151"/>
                </a:solidFill>
                <a:latin typeface="Söhne"/>
              </a:rPr>
              <a:t>Within-Subjects</a:t>
            </a:r>
            <a:r>
              <a:rPr lang="de-DE" dirty="0">
                <a:solidFill>
                  <a:srgbClr val="374151"/>
                </a:solidFill>
                <a:latin typeface="Söhne"/>
              </a:rPr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74151"/>
                </a:solidFill>
                <a:latin typeface="Söhne"/>
              </a:rPr>
              <a:t>Triangulation: Fragebogen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74151"/>
                </a:solidFill>
                <a:latin typeface="Söhne"/>
              </a:rPr>
              <a:t>Analyse: Mittels Python werden die Daten strukturiert und ausgewertet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2A76189-CCD3-0E05-C9C1-2255194AE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Motivation und Methodik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318AF26-665D-1AC8-828D-4C380F0F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0DC454-C749-6B46-9F07-D08071377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229974"/>
            <a:ext cx="2409576" cy="1355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4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966B49-A324-53A3-8D2A-0E3E456B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D95A0F3-7E3C-5778-4163-C141D028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Entwicklungsprozess: </a:t>
            </a:r>
            <a:r>
              <a:rPr lang="de-DE" dirty="0" err="1"/>
              <a:t>Scrum</a:t>
            </a:r>
            <a:endParaRPr lang="de-DE" dirty="0"/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½ </a:t>
            </a:r>
            <a:r>
              <a:rPr lang="de-DE" dirty="0" err="1"/>
              <a:t>Dailies</a:t>
            </a:r>
            <a:r>
              <a:rPr lang="de-DE" dirty="0"/>
              <a:t> 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Tracking der Aufgabenpakete in einem Kanban Board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Feature orientierte 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Pair-</a:t>
            </a:r>
            <a:r>
              <a:rPr lang="de-DE" dirty="0" err="1"/>
              <a:t>Programming</a:t>
            </a:r>
            <a:r>
              <a:rPr lang="de-DE" dirty="0"/>
              <a:t> bei Projektkritischen Softwareteilen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65589A-BA6B-92AB-1E5D-19A6FFDD6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 Entwicklung im Team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33B0B0D-E704-9C3C-D5F1-1540D980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F3F1E89D-395C-CA30-6045-200B80B1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4E27A4B-9F78-ED92-4AC2-27492B6E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233229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A7C2D-F8EB-AC71-2EE8-848EA12E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5D2E64E-1674-F980-1F6F-6197AD91A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285" y="1086224"/>
            <a:ext cx="6821946" cy="3506787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06B4976-8999-2BFE-791A-24EE12165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779E0AD-E55B-D286-1799-4016D88B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BD76CF62-953E-E219-F608-B394AF95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E204CF5C-4C8F-6B94-3554-A0DE6E7E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398068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42A6A-9E45-59D7-AA07-018C09D8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84D501-3CDF-9AD6-009D-683813EE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Betrachten Teilnehmer generell das Bild eines Gerichts als ersten visuellen Anker?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Betrachten Vegetarier nicht-vegetarische Gerichte anders als vegetarische Gerichte?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Beeinflusst das Interesse an gesunder Ernährung die Aufmerksamkeit von Probanden für die angegebenen Kalorien (kcal) in Kochrezepten?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Beeinflusst die Kocherfahrung, wie Menschen den Rezeptschritten folgen?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 es geschlechtsspezifische Unterschiede in der visuellen Verarbeitung von Kochrezepten, und wie können diese Unterschiede mit den jeweiligen Kocherfahrungen in Verbindung gebracht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Beeinflusst eine Allergie die Intensität, mit der Probanden die Zutatenliste in Kochrezepten betrachten?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DA3149-1972-7975-F556-87CE53E99A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Forschungsfragen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2027B0D-4428-5509-0024-EB6D207D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1F946236-E130-260D-594D-71037CDE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D1DC893E-671D-84FD-2167-38461846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45003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A44F7F-C535-B39C-A485-FF2940C8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67C9D21-F320-3CCE-AF87-24B3AB1D6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1500" dirty="0"/>
          </a:p>
          <a:p>
            <a:r>
              <a:rPr lang="de-DE" sz="1500" dirty="0"/>
              <a:t>Betrachten Teilnehmer generell das Bild eines Gerichts als ersten visuellen Anker?</a:t>
            </a:r>
          </a:p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98ADEA0-E6AD-BB19-C898-E3D944D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7E066DA-52E5-00FF-9F05-36FE129F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Hypothese: </a:t>
            </a:r>
            <a:r>
              <a:rPr lang="de-DE" dirty="0">
                <a:solidFill>
                  <a:schemeClr val="accent2"/>
                </a:solidFill>
              </a:rPr>
              <a:t>Innerhalb der ersten Sekunde liegt mindestens ein Gaze Point innerhalb des Bildes.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1023139-D159-324A-5B60-A914F4FBA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1" y="1851670"/>
            <a:ext cx="8100392" cy="2542623"/>
          </a:xfrm>
          <a:prstGeom prst="rect">
            <a:avLst/>
          </a:prstGeom>
        </p:spPr>
      </p:pic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36761191-5EFC-E7CA-E0A1-8A5F4CF1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196033F-239D-5AF3-E653-FFA20C25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396656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B2B95-1903-690D-668E-90425CCE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903658-9291-B70E-9E65-57AE692E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Hypothese: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Vegetarische Teilnehmer betrachten die Zutatenliste von nicht Vegetarischen Gerichten länger als die von Vegetarischen Gerichten.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B538A8-C768-322F-71B9-547D4715A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Betrachten Vegetarier nicht-vegetarische Gerichte anders als vegetarische Gerichte?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18B4D9D-FF95-A0FD-4E19-5B53841B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C92996-99AC-3CEE-436A-09CC1A88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52" y="1601433"/>
            <a:ext cx="6165495" cy="3054228"/>
          </a:xfrm>
          <a:prstGeom prst="rect">
            <a:avLst/>
          </a:prstGeom>
        </p:spPr>
      </p:pic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8325D60D-8D1D-F350-BAA4-B3C54645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2C7EB1DA-754A-633C-1223-070C3408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14178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D6C1002-E9D2-9787-8A96-B69246AF9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1500" dirty="0"/>
          </a:p>
          <a:p>
            <a:r>
              <a:rPr lang="de-DE" sz="1500" dirty="0"/>
              <a:t>Beeinflusst das Interesse an gesunder Ernährung die Aufmerksamkeit von Probanden für die angegebenen Kalorien (kcal) in Kochrezepten?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7D0036-30DE-E956-43A6-C5F08B95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7BFE95D-2AB1-5768-4382-02D9ADEC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Hypothese: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Personen, die besonders auf eine gesunde Ernährung achten, sehen sich die kcal-Angaben in Kochrezepten doppelt so lang an als Personen, deren Fokus weniger stark auf einer gesunden Ernährung liegt.</a:t>
            </a:r>
          </a:p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B5DDEFA-B700-B013-FDB4-D8C8A67F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C3C24B3-1E90-38F3-D896-94E26E1B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51670"/>
            <a:ext cx="5544616" cy="2746660"/>
          </a:xfrm>
          <a:prstGeom prst="rect">
            <a:avLst/>
          </a:prstGeom>
        </p:spPr>
      </p:pic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11695050-5D92-F705-EA19-F56C71CB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313BA4CA-9602-75D0-3B56-E0C8CBF1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10097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964E8D-002B-3FC1-0BC9-17A13DEA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8C5441-AD5E-6FEF-87A2-C47104C0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Hypothese: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Teilnehmer, die häufig aufwendige Gerichte kochen, betrachten die Elemente eines Kochrezepts in einer anderen Reihenfolge im Vergleich zu Teilnehmern, die selten einfache Gerichte kochen.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dirty="0"/>
          </a:p>
          <a:p>
            <a:r>
              <a:rPr lang="de-DE" u="sng" dirty="0"/>
              <a:t>Problemstellung: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Pro Proband, pro Folie eine AOI Sequenz:</a:t>
            </a:r>
          </a:p>
          <a:p>
            <a:pPr lvl="1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[(5, 692), (0, 244), (5, 772), (6, 60), (7, 821),(0, 103), (7, 4638), (4, 95), (1, 77), (3, 131), (0, 47), (5, 99)]</a:t>
            </a:r>
          </a:p>
          <a:p>
            <a:pPr lvl="1" indent="0">
              <a:buNone/>
            </a:pP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(AOI_ID, TIME)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 Um eine Vergleichbarkeit zu schaffen muss aus mehreren AOI Sequenzen eine „durchschnittliche“ Sequenz geschaffen werden.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BB12987-4296-B822-957E-D057B772D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Beeinflusst die Kocherfahrung, wie Menschen den Rezeptschritten folgen?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1024A90-349F-E1B6-40AA-A61B38AC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FB8FF15A-D246-B08E-3A8B-4985621C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en-US" dirty="0"/>
              <a:t>8.12.2023</a:t>
            </a:r>
            <a:endParaRPr lang="de-DE" dirty="0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7F73A108-448B-CBE7-3B82-2E597ACD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Leonard Kreil, Michael Graml</a:t>
            </a:r>
          </a:p>
        </p:txBody>
      </p:sp>
    </p:spTree>
    <p:extLst>
      <p:ext uri="{BB962C8B-B14F-4D97-AF65-F5344CB8AC3E}">
        <p14:creationId xmlns:p14="http://schemas.microsoft.com/office/powerpoint/2010/main" val="29760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5f9cb7-2852-4f48-a97c-cddbb4b1d084">
      <UserInfo>
        <DisplayName>Celine Beer</DisplayName>
        <AccountId>13227</AccountId>
        <AccountType/>
      </UserInfo>
      <UserInfo>
        <DisplayName>Cheryl Heinz</DisplayName>
        <AccountId>13234</AccountId>
        <AccountType/>
      </UserInfo>
      <UserInfo>
        <DisplayName>Emma Kelch</DisplayName>
        <AccountId>11798</AccountId>
        <AccountType/>
      </UserInfo>
      <UserInfo>
        <DisplayName>Lisa-Marie Pirkl</DisplayName>
        <AccountId>13783</AccountId>
        <AccountType/>
      </UserInfo>
      <UserInfo>
        <DisplayName>Turhan Dincer</DisplayName>
        <AccountId>13998</AccountId>
        <AccountType/>
      </UserInfo>
      <UserInfo>
        <DisplayName>Joshua König</DisplayName>
        <AccountId>14054</AccountId>
        <AccountType/>
      </UserInfo>
      <UserInfo>
        <DisplayName>Hannah Kilchert</DisplayName>
        <AccountId>11891</AccountId>
        <AccountType/>
      </UserInfo>
      <UserInfo>
        <DisplayName>Lisa Heigl</DisplayName>
        <AccountId>14144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2" ma:contentTypeDescription="Ein neues Dokument erstellen." ma:contentTypeScope="" ma:versionID="f5b45dfdcb59d069e5a5c7927525a6ec">
  <xsd:schema xmlns:xsd="http://www.w3.org/2001/XMLSchema" xmlns:xs="http://www.w3.org/2001/XMLSchema" xmlns:p="http://schemas.microsoft.com/office/2006/metadata/properties" xmlns:ns2="e55f9cb7-2852-4f48-a97c-cddbb4b1d084" targetNamespace="http://schemas.microsoft.com/office/2006/metadata/properties" ma:root="true" ma:fieldsID="a41292f6693d375895f1aa523a6e8d26" ns2:_="">
    <xsd:import namespace="e55f9cb7-2852-4f48-a97c-cddbb4b1d08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f9cb7-2852-4f48-a97c-cddbb4b1d0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metadata/properties"/>
    <ds:schemaRef ds:uri="http://schemas.microsoft.com/office/infopath/2007/PartnerControls"/>
    <ds:schemaRef ds:uri="e55f9cb7-2852-4f48-a97c-cddbb4b1d084"/>
  </ds:schemaRefs>
</ds:datastoreItem>
</file>

<file path=customXml/itemProps2.xml><?xml version="1.0" encoding="utf-8"?>
<ds:datastoreItem xmlns:ds="http://schemas.openxmlformats.org/officeDocument/2006/customXml" ds:itemID="{9BE274DE-F57E-441E-A154-5DA4425AB0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f9cb7-2852-4f48-a97c-cddbb4b1d0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1352</Words>
  <Application>Microsoft Office PowerPoint</Application>
  <PresentationFormat>On-screen Show (16:9)</PresentationFormat>
  <Paragraphs>160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Sans</vt:lpstr>
      <vt:lpstr>Söhne</vt:lpstr>
      <vt:lpstr>Wingdings</vt:lpstr>
      <vt:lpstr>OTH_PPT_16x9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Vielen Dank für Ihre Aufmerksamkeit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Michael Graml</cp:lastModifiedBy>
  <cp:revision>56</cp:revision>
  <dcterms:created xsi:type="dcterms:W3CDTF">2016-03-30T09:52:44Z</dcterms:created>
  <dcterms:modified xsi:type="dcterms:W3CDTF">2023-12-09T13:16:35Z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