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Lst>
  <p:sldSz cx="21383625"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38" d="100"/>
          <a:sy n="38" d="100"/>
        </p:scale>
        <p:origin x="12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de-DE"/>
              <a:t>Mastertitelformat bearbeiten</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0A2220C-DA26-4BCC-8D99-9028EE8938C2}" type="datetimeFigureOut">
              <a:rPr lang="de-DE" smtClean="0"/>
              <a:t>07.12.2023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120239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A2220C-DA26-4BCC-8D99-9028EE8938C2}" type="datetimeFigureOut">
              <a:rPr lang="de-DE" smtClean="0"/>
              <a:t>07.12.2023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390636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A2220C-DA26-4BCC-8D99-9028EE8938C2}" type="datetimeFigureOut">
              <a:rPr lang="de-DE" smtClean="0"/>
              <a:t>07.12.2023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326991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A2220C-DA26-4BCC-8D99-9028EE8938C2}" type="datetimeFigureOut">
              <a:rPr lang="de-DE" smtClean="0"/>
              <a:t>07.12.2023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280653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de-DE"/>
              <a:t>Mastertitelformat bearbeiten</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0A2220C-DA26-4BCC-8D99-9028EE8938C2}" type="datetimeFigureOut">
              <a:rPr lang="de-DE" smtClean="0"/>
              <a:t>07.12.2023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93317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0A2220C-DA26-4BCC-8D99-9028EE8938C2}" type="datetimeFigureOut">
              <a:rPr lang="de-DE" smtClean="0"/>
              <a:t>07.12.2023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292555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de-DE"/>
              <a:t>Mastertitelformat bearbeiten</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de-DE"/>
              <a:t>Mastertextformat bearbeiten</a:t>
            </a:r>
          </a:p>
        </p:txBody>
      </p:sp>
      <p:sp>
        <p:nvSpPr>
          <p:cNvPr id="4" name="Content Placeholder 3"/>
          <p:cNvSpPr>
            <a:spLocks noGrp="1"/>
          </p:cNvSpPr>
          <p:nvPr>
            <p:ph sz="half" idx="2"/>
          </p:nvPr>
        </p:nvSpPr>
        <p:spPr>
          <a:xfrm>
            <a:off x="1472912" y="5522763"/>
            <a:ext cx="9046274" cy="812315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de-DE"/>
              <a:t>Mastertextformat bearbeiten</a:t>
            </a:r>
          </a:p>
        </p:txBody>
      </p:sp>
      <p:sp>
        <p:nvSpPr>
          <p:cNvPr id="6" name="Content Placeholder 5"/>
          <p:cNvSpPr>
            <a:spLocks noGrp="1"/>
          </p:cNvSpPr>
          <p:nvPr>
            <p:ph sz="quarter" idx="4"/>
          </p:nvPr>
        </p:nvSpPr>
        <p:spPr>
          <a:xfrm>
            <a:off x="10825461" y="5522763"/>
            <a:ext cx="9090826" cy="812315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0A2220C-DA26-4BCC-8D99-9028EE8938C2}" type="datetimeFigureOut">
              <a:rPr lang="de-DE" smtClean="0"/>
              <a:t>07.12.2023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369508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0A2220C-DA26-4BCC-8D99-9028EE8938C2}" type="datetimeFigureOut">
              <a:rPr lang="de-DE" smtClean="0"/>
              <a:t>07.12.2023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417924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2220C-DA26-4BCC-8D99-9028EE8938C2}" type="datetimeFigureOut">
              <a:rPr lang="de-DE" smtClean="0"/>
              <a:t>07.12.2023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62064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de-DE"/>
              <a:t>Mastertitelformat bearbeiten</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de-DE"/>
              <a:t>Mastertextformat bearbeiten</a:t>
            </a:r>
          </a:p>
        </p:txBody>
      </p:sp>
      <p:sp>
        <p:nvSpPr>
          <p:cNvPr id="5" name="Date Placeholder 4"/>
          <p:cNvSpPr>
            <a:spLocks noGrp="1"/>
          </p:cNvSpPr>
          <p:nvPr>
            <p:ph type="dt" sz="half" idx="10"/>
          </p:nvPr>
        </p:nvSpPr>
        <p:spPr/>
        <p:txBody>
          <a:bodyPr/>
          <a:lstStyle/>
          <a:p>
            <a:fld id="{70A2220C-DA26-4BCC-8D99-9028EE8938C2}" type="datetimeFigureOut">
              <a:rPr lang="de-DE" smtClean="0"/>
              <a:t>07.12.2023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12180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de-DE"/>
              <a:t>Mastertitelformat bearbeiten</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de-DE"/>
              <a:t>Bild durch Klicken auf Symbol hinzufügen</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de-DE"/>
              <a:t>Mastertextformat bearbeiten</a:t>
            </a:r>
          </a:p>
        </p:txBody>
      </p:sp>
      <p:sp>
        <p:nvSpPr>
          <p:cNvPr id="5" name="Date Placeholder 4"/>
          <p:cNvSpPr>
            <a:spLocks noGrp="1"/>
          </p:cNvSpPr>
          <p:nvPr>
            <p:ph type="dt" sz="half" idx="10"/>
          </p:nvPr>
        </p:nvSpPr>
        <p:spPr/>
        <p:txBody>
          <a:bodyPr/>
          <a:lstStyle/>
          <a:p>
            <a:fld id="{70A2220C-DA26-4BCC-8D99-9028EE8938C2}" type="datetimeFigureOut">
              <a:rPr lang="de-DE" smtClean="0"/>
              <a:t>07.12.2023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7F2C71D-B968-4B36-9E63-4C44AF9D4BDB}" type="slidenum">
              <a:rPr lang="de-DE" smtClean="0"/>
              <a:t>‹Nr.›</a:t>
            </a:fld>
            <a:endParaRPr lang="de-DE"/>
          </a:p>
        </p:txBody>
      </p:sp>
    </p:spTree>
    <p:extLst>
      <p:ext uri="{BB962C8B-B14F-4D97-AF65-F5344CB8AC3E}">
        <p14:creationId xmlns:p14="http://schemas.microsoft.com/office/powerpoint/2010/main" val="154292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70A2220C-DA26-4BCC-8D99-9028EE8938C2}" type="datetimeFigureOut">
              <a:rPr lang="de-DE" smtClean="0"/>
              <a:t>07.12.2023</a:t>
            </a:fld>
            <a:endParaRPr lang="de-DE"/>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F7F2C71D-B968-4B36-9E63-4C44AF9D4BDB}" type="slidenum">
              <a:rPr lang="de-DE" smtClean="0"/>
              <a:t>‹Nr.›</a:t>
            </a:fld>
            <a:endParaRPr lang="de-DE"/>
          </a:p>
        </p:txBody>
      </p:sp>
    </p:spTree>
    <p:extLst>
      <p:ext uri="{BB962C8B-B14F-4D97-AF65-F5344CB8AC3E}">
        <p14:creationId xmlns:p14="http://schemas.microsoft.com/office/powerpoint/2010/main" val="7541866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3DFD97-38BC-6EBA-268F-648505E436D8}"/>
              </a:ext>
            </a:extLst>
          </p:cNvPr>
          <p:cNvSpPr/>
          <p:nvPr/>
        </p:nvSpPr>
        <p:spPr>
          <a:xfrm>
            <a:off x="-18913" y="844122"/>
            <a:ext cx="21402537" cy="14275227"/>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516" dirty="0"/>
          </a:p>
        </p:txBody>
      </p:sp>
      <p:sp>
        <p:nvSpPr>
          <p:cNvPr id="2" name="Rectangle 1">
            <a:extLst>
              <a:ext uri="{FF2B5EF4-FFF2-40B4-BE49-F238E27FC236}">
                <a16:creationId xmlns:a16="http://schemas.microsoft.com/office/drawing/2014/main" id="{A8E02274-05F6-937D-288A-6E73112C1AD6}"/>
              </a:ext>
            </a:extLst>
          </p:cNvPr>
          <p:cNvSpPr/>
          <p:nvPr/>
        </p:nvSpPr>
        <p:spPr>
          <a:xfrm>
            <a:off x="-1" y="0"/>
            <a:ext cx="21383625" cy="865313"/>
          </a:xfrm>
          <a:prstGeom prst="rect">
            <a:avLst/>
          </a:prstGeom>
          <a:solidFill>
            <a:schemeClr val="accent1">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16" dirty="0"/>
              <a:t>A Comprehensive Eye-Tracking Study on Reading Cooking Recipes</a:t>
            </a:r>
          </a:p>
          <a:p>
            <a:pPr algn="ctr"/>
            <a:r>
              <a:rPr lang="en-US" sz="1774" dirty="0"/>
              <a:t>Leonard </a:t>
            </a:r>
            <a:r>
              <a:rPr lang="en-US" sz="1774" dirty="0" err="1"/>
              <a:t>Kreil</a:t>
            </a:r>
            <a:r>
              <a:rPr lang="en-US" sz="1774" dirty="0"/>
              <a:t>, Michael Graml</a:t>
            </a:r>
            <a:endParaRPr lang="de-DE" sz="1774" dirty="0"/>
          </a:p>
        </p:txBody>
      </p:sp>
      <p:sp>
        <p:nvSpPr>
          <p:cNvPr id="4" name="Rectangle: Rounded Corners 3">
            <a:extLst>
              <a:ext uri="{FF2B5EF4-FFF2-40B4-BE49-F238E27FC236}">
                <a16:creationId xmlns:a16="http://schemas.microsoft.com/office/drawing/2014/main" id="{1F9E67CE-9BAD-B330-0BE5-842C963CEAB4}"/>
              </a:ext>
            </a:extLst>
          </p:cNvPr>
          <p:cNvSpPr/>
          <p:nvPr/>
        </p:nvSpPr>
        <p:spPr>
          <a:xfrm>
            <a:off x="139903" y="954392"/>
            <a:ext cx="21092152" cy="112898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16" dirty="0">
                <a:solidFill>
                  <a:schemeClr val="tx1"/>
                </a:solidFill>
              </a:rPr>
              <a:t>Motivation:</a:t>
            </a:r>
          </a:p>
          <a:p>
            <a:pPr algn="ctr"/>
            <a:r>
              <a:rPr lang="en-US" sz="1774" dirty="0">
                <a:solidFill>
                  <a:schemeClr val="tx1"/>
                </a:solidFill>
                <a:latin typeface="Söhne"/>
              </a:rPr>
              <a:t>Discover how people's cooking skills, interest in healthy eating, and the way they look at recipe details are all connected. Our eye-tracking study dives into whether cooking experience influences how they read recipes, if curiosity about healthy eating affects attention to calories, and if people generally start by looking at the dish's picture.</a:t>
            </a:r>
            <a:endParaRPr lang="de-DE" sz="1774" dirty="0">
              <a:solidFill>
                <a:schemeClr val="tx1"/>
              </a:solidFill>
            </a:endParaRPr>
          </a:p>
        </p:txBody>
      </p:sp>
      <p:sp>
        <p:nvSpPr>
          <p:cNvPr id="5" name="Rectangle: Rounded Corners 3">
            <a:extLst>
              <a:ext uri="{FF2B5EF4-FFF2-40B4-BE49-F238E27FC236}">
                <a16:creationId xmlns:a16="http://schemas.microsoft.com/office/drawing/2014/main" id="{31C222CA-F757-F7C6-48D5-3439D020D07A}"/>
              </a:ext>
            </a:extLst>
          </p:cNvPr>
          <p:cNvSpPr/>
          <p:nvPr/>
        </p:nvSpPr>
        <p:spPr>
          <a:xfrm>
            <a:off x="511827" y="3651593"/>
            <a:ext cx="6253922" cy="133170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516" dirty="0">
                <a:solidFill>
                  <a:schemeClr val="tx1"/>
                </a:solidFill>
              </a:rPr>
              <a:t>Research Question</a:t>
            </a:r>
            <a:r>
              <a:rPr lang="en-US" sz="2516" dirty="0">
                <a:solidFill>
                  <a:schemeClr val="tx1"/>
                </a:solidFill>
              </a:rPr>
              <a:t>:</a:t>
            </a:r>
            <a:br>
              <a:rPr lang="en-US" sz="2516" dirty="0">
                <a:solidFill>
                  <a:schemeClr val="tx1"/>
                </a:solidFill>
              </a:rPr>
            </a:br>
            <a:r>
              <a:rPr lang="en-US" sz="1774" dirty="0">
                <a:solidFill>
                  <a:schemeClr val="tx1"/>
                </a:solidFill>
                <a:latin typeface="Söhne"/>
              </a:rPr>
              <a:t>Does cooking experience affect </a:t>
            </a:r>
            <a:br>
              <a:rPr lang="en-US" sz="1774" dirty="0">
                <a:solidFill>
                  <a:schemeClr val="tx1"/>
                </a:solidFill>
                <a:latin typeface="Söhne"/>
              </a:rPr>
            </a:br>
            <a:r>
              <a:rPr lang="en-US" sz="1774" dirty="0">
                <a:solidFill>
                  <a:schemeClr val="tx1"/>
                </a:solidFill>
                <a:latin typeface="Söhne"/>
              </a:rPr>
              <a:t>how people follow the recipe </a:t>
            </a:r>
            <a:br>
              <a:rPr lang="en-US" sz="1774" dirty="0">
                <a:solidFill>
                  <a:schemeClr val="tx1"/>
                </a:solidFill>
                <a:latin typeface="Söhne"/>
              </a:rPr>
            </a:br>
            <a:r>
              <a:rPr lang="en-US" sz="1774" dirty="0">
                <a:solidFill>
                  <a:schemeClr val="tx1"/>
                </a:solidFill>
                <a:latin typeface="Söhne"/>
              </a:rPr>
              <a:t>steps?</a:t>
            </a:r>
          </a:p>
        </p:txBody>
      </p:sp>
      <p:sp>
        <p:nvSpPr>
          <p:cNvPr id="6" name="Rectangle: Rounded Corners 3">
            <a:extLst>
              <a:ext uri="{FF2B5EF4-FFF2-40B4-BE49-F238E27FC236}">
                <a16:creationId xmlns:a16="http://schemas.microsoft.com/office/drawing/2014/main" id="{9DFC65DF-2E84-E122-C21A-BD8C5B0BDB60}"/>
              </a:ext>
            </a:extLst>
          </p:cNvPr>
          <p:cNvSpPr/>
          <p:nvPr/>
        </p:nvSpPr>
        <p:spPr>
          <a:xfrm>
            <a:off x="14924767" y="3613704"/>
            <a:ext cx="6253921" cy="133171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516" dirty="0">
                <a:solidFill>
                  <a:schemeClr val="tx1"/>
                </a:solidFill>
              </a:rPr>
              <a:t>Research Question</a:t>
            </a:r>
            <a:r>
              <a:rPr lang="en-US" sz="2516" dirty="0">
                <a:solidFill>
                  <a:schemeClr val="tx1"/>
                </a:solidFill>
              </a:rPr>
              <a:t>: </a:t>
            </a:r>
            <a:br>
              <a:rPr lang="en-US" sz="2516" dirty="0">
                <a:solidFill>
                  <a:schemeClr val="tx1"/>
                </a:solidFill>
              </a:rPr>
            </a:br>
            <a:r>
              <a:rPr lang="en-US" sz="1774" dirty="0">
                <a:solidFill>
                  <a:schemeClr val="tx1"/>
                </a:solidFill>
                <a:latin typeface="Söhne"/>
              </a:rPr>
              <a:t>Do vegetarians view non-vegetarian dishes differently than vegetarian dishes?</a:t>
            </a:r>
          </a:p>
        </p:txBody>
      </p:sp>
      <p:sp>
        <p:nvSpPr>
          <p:cNvPr id="7" name="Rectangle: Rounded Corners 3">
            <a:extLst>
              <a:ext uri="{FF2B5EF4-FFF2-40B4-BE49-F238E27FC236}">
                <a16:creationId xmlns:a16="http://schemas.microsoft.com/office/drawing/2014/main" id="{B8B191C7-E719-DAE0-FBBA-422FD31BD1FB}"/>
              </a:ext>
            </a:extLst>
          </p:cNvPr>
          <p:cNvSpPr/>
          <p:nvPr/>
        </p:nvSpPr>
        <p:spPr>
          <a:xfrm>
            <a:off x="7718298" y="3660524"/>
            <a:ext cx="6253921" cy="1331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516" dirty="0">
                <a:solidFill>
                  <a:schemeClr val="tx1"/>
                </a:solidFill>
              </a:rPr>
              <a:t>Research Question</a:t>
            </a:r>
            <a:r>
              <a:rPr lang="en-US" sz="2516" dirty="0">
                <a:solidFill>
                  <a:schemeClr val="tx1"/>
                </a:solidFill>
              </a:rPr>
              <a:t>:</a:t>
            </a:r>
            <a:br>
              <a:rPr lang="en-US" sz="2516" dirty="0">
                <a:solidFill>
                  <a:schemeClr val="tx1"/>
                </a:solidFill>
              </a:rPr>
            </a:br>
            <a:r>
              <a:rPr lang="en-US" sz="1774" dirty="0">
                <a:solidFill>
                  <a:schemeClr val="tx1"/>
                </a:solidFill>
                <a:latin typeface="Söhne"/>
              </a:rPr>
              <a:t>Do participants generally consider the image of a dish as the first visual anchor?</a:t>
            </a:r>
            <a:endParaRPr lang="de-DE" sz="1774" dirty="0">
              <a:solidFill>
                <a:schemeClr val="tx1"/>
              </a:solidFill>
            </a:endParaRPr>
          </a:p>
        </p:txBody>
      </p:sp>
      <p:cxnSp>
        <p:nvCxnSpPr>
          <p:cNvPr id="10" name="Gerade Verbindung mit Pfeil 9">
            <a:extLst>
              <a:ext uri="{FF2B5EF4-FFF2-40B4-BE49-F238E27FC236}">
                <a16:creationId xmlns:a16="http://schemas.microsoft.com/office/drawing/2014/main" id="{4F8EDFB2-0590-42DA-BE08-D2416A81E396}"/>
              </a:ext>
            </a:extLst>
          </p:cNvPr>
          <p:cNvCxnSpPr/>
          <p:nvPr/>
        </p:nvCxnSpPr>
        <p:spPr>
          <a:xfrm>
            <a:off x="18068080" y="3220822"/>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0B45778F-7BAD-62A3-A382-F8B62F4CDB1B}"/>
              </a:ext>
            </a:extLst>
          </p:cNvPr>
          <p:cNvCxnSpPr/>
          <p:nvPr/>
        </p:nvCxnSpPr>
        <p:spPr>
          <a:xfrm>
            <a:off x="10845259" y="3251244"/>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a:extLst>
              <a:ext uri="{FF2B5EF4-FFF2-40B4-BE49-F238E27FC236}">
                <a16:creationId xmlns:a16="http://schemas.microsoft.com/office/drawing/2014/main" id="{08AA0B3A-01DE-994E-08EA-15338FDA6609}"/>
              </a:ext>
            </a:extLst>
          </p:cNvPr>
          <p:cNvCxnSpPr/>
          <p:nvPr/>
        </p:nvCxnSpPr>
        <p:spPr>
          <a:xfrm>
            <a:off x="18068080" y="4998589"/>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Gerade Verbindung mit Pfeil 21">
            <a:extLst>
              <a:ext uri="{FF2B5EF4-FFF2-40B4-BE49-F238E27FC236}">
                <a16:creationId xmlns:a16="http://schemas.microsoft.com/office/drawing/2014/main" id="{6498FEEE-BD51-5A78-7DAD-7B4AD8BE227D}"/>
              </a:ext>
            </a:extLst>
          </p:cNvPr>
          <p:cNvCxnSpPr/>
          <p:nvPr/>
        </p:nvCxnSpPr>
        <p:spPr>
          <a:xfrm>
            <a:off x="3638788" y="4988121"/>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0D6CFB84-2EDF-EEFD-8214-AC615BDE93E7}"/>
              </a:ext>
            </a:extLst>
          </p:cNvPr>
          <p:cNvCxnSpPr/>
          <p:nvPr/>
        </p:nvCxnSpPr>
        <p:spPr>
          <a:xfrm>
            <a:off x="10879830" y="4992232"/>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30">
            <a:extLst>
              <a:ext uri="{FF2B5EF4-FFF2-40B4-BE49-F238E27FC236}">
                <a16:creationId xmlns:a16="http://schemas.microsoft.com/office/drawing/2014/main" id="{4B6BD729-1F77-C3A4-6189-90A3E032BC40}"/>
              </a:ext>
            </a:extLst>
          </p:cNvPr>
          <p:cNvCxnSpPr/>
          <p:nvPr/>
        </p:nvCxnSpPr>
        <p:spPr>
          <a:xfrm>
            <a:off x="3614177" y="3280182"/>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 name="Rectangle: Rounded Corners 3">
            <a:extLst>
              <a:ext uri="{FF2B5EF4-FFF2-40B4-BE49-F238E27FC236}">
                <a16:creationId xmlns:a16="http://schemas.microsoft.com/office/drawing/2014/main" id="{5083BB8F-A41F-AC44-0A49-0D3A53706A15}"/>
              </a:ext>
            </a:extLst>
          </p:cNvPr>
          <p:cNvSpPr/>
          <p:nvPr/>
        </p:nvSpPr>
        <p:spPr>
          <a:xfrm>
            <a:off x="1416748" y="5376098"/>
            <a:ext cx="4444078" cy="4289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516" dirty="0" err="1">
                <a:solidFill>
                  <a:schemeClr val="tx1"/>
                </a:solidFill>
              </a:rPr>
              <a:t>skilled</a:t>
            </a:r>
            <a:r>
              <a:rPr lang="de-DE" sz="2516" dirty="0">
                <a:solidFill>
                  <a:schemeClr val="tx1"/>
                </a:solidFill>
              </a:rPr>
              <a:t> </a:t>
            </a:r>
            <a:r>
              <a:rPr lang="de-DE" sz="2516" dirty="0" err="1">
                <a:solidFill>
                  <a:schemeClr val="tx1"/>
                </a:solidFill>
              </a:rPr>
              <a:t>cook</a:t>
            </a:r>
            <a:endParaRPr lang="en-US" sz="1774" dirty="0">
              <a:solidFill>
                <a:schemeClr val="tx1"/>
              </a:solidFill>
              <a:latin typeface="Söhne"/>
            </a:endParaRPr>
          </a:p>
        </p:txBody>
      </p:sp>
      <p:sp>
        <p:nvSpPr>
          <p:cNvPr id="33" name="Rectangle: Rounded Corners 3">
            <a:extLst>
              <a:ext uri="{FF2B5EF4-FFF2-40B4-BE49-F238E27FC236}">
                <a16:creationId xmlns:a16="http://schemas.microsoft.com/office/drawing/2014/main" id="{C1DB2DB5-8A2B-8100-01B5-79CE38092BFC}"/>
              </a:ext>
            </a:extLst>
          </p:cNvPr>
          <p:cNvSpPr/>
          <p:nvPr/>
        </p:nvSpPr>
        <p:spPr>
          <a:xfrm>
            <a:off x="1416748" y="8413026"/>
            <a:ext cx="4444078" cy="42893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516" dirty="0" err="1">
                <a:solidFill>
                  <a:schemeClr val="tx1"/>
                </a:solidFill>
              </a:rPr>
              <a:t>less</a:t>
            </a:r>
            <a:r>
              <a:rPr lang="de-DE" sz="2516" dirty="0">
                <a:solidFill>
                  <a:schemeClr val="tx1"/>
                </a:solidFill>
              </a:rPr>
              <a:t> </a:t>
            </a:r>
            <a:r>
              <a:rPr lang="de-DE" sz="2516" dirty="0" err="1">
                <a:solidFill>
                  <a:schemeClr val="tx1"/>
                </a:solidFill>
              </a:rPr>
              <a:t>skilled</a:t>
            </a:r>
            <a:r>
              <a:rPr lang="de-DE" sz="2516" dirty="0">
                <a:solidFill>
                  <a:schemeClr val="tx1"/>
                </a:solidFill>
              </a:rPr>
              <a:t> </a:t>
            </a:r>
            <a:r>
              <a:rPr lang="de-DE" sz="2516" dirty="0" err="1">
                <a:solidFill>
                  <a:schemeClr val="tx1"/>
                </a:solidFill>
              </a:rPr>
              <a:t>cook</a:t>
            </a:r>
            <a:endParaRPr lang="en-US" sz="1774" dirty="0">
              <a:solidFill>
                <a:schemeClr val="tx1"/>
              </a:solidFill>
              <a:latin typeface="Söhne"/>
            </a:endParaRPr>
          </a:p>
        </p:txBody>
      </p:sp>
      <p:sp>
        <p:nvSpPr>
          <p:cNvPr id="36" name="Rectangle: Rounded Corners 3">
            <a:extLst>
              <a:ext uri="{FF2B5EF4-FFF2-40B4-BE49-F238E27FC236}">
                <a16:creationId xmlns:a16="http://schemas.microsoft.com/office/drawing/2014/main" id="{A4B33DCD-29B4-FABE-3E64-A2AAB3313DED}"/>
              </a:ext>
            </a:extLst>
          </p:cNvPr>
          <p:cNvSpPr/>
          <p:nvPr/>
        </p:nvSpPr>
        <p:spPr>
          <a:xfrm>
            <a:off x="14888618" y="5407868"/>
            <a:ext cx="6253921" cy="4500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16">
                <a:solidFill>
                  <a:schemeClr val="tx1"/>
                </a:solidFill>
                <a:latin typeface="Söhne"/>
              </a:rPr>
              <a:t>differences in AOI fixation times </a:t>
            </a:r>
            <a:endParaRPr lang="en-US" sz="1774">
              <a:solidFill>
                <a:schemeClr val="tx1"/>
              </a:solidFill>
              <a:latin typeface="Söhne"/>
            </a:endParaRPr>
          </a:p>
        </p:txBody>
      </p:sp>
      <p:cxnSp>
        <p:nvCxnSpPr>
          <p:cNvPr id="37" name="Gerade Verbindung mit Pfeil 36">
            <a:extLst>
              <a:ext uri="{FF2B5EF4-FFF2-40B4-BE49-F238E27FC236}">
                <a16:creationId xmlns:a16="http://schemas.microsoft.com/office/drawing/2014/main" id="{48F1AAC1-A562-70BE-E256-3D8374B1C6EB}"/>
              </a:ext>
            </a:extLst>
          </p:cNvPr>
          <p:cNvCxnSpPr/>
          <p:nvPr/>
        </p:nvCxnSpPr>
        <p:spPr>
          <a:xfrm>
            <a:off x="3588458" y="11470274"/>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2" name="Rectangle: Rounded Corners 3">
            <a:extLst>
              <a:ext uri="{FF2B5EF4-FFF2-40B4-BE49-F238E27FC236}">
                <a16:creationId xmlns:a16="http://schemas.microsoft.com/office/drawing/2014/main" id="{ADAB6728-9781-D27B-CBA1-619E25B8ABD3}"/>
              </a:ext>
            </a:extLst>
          </p:cNvPr>
          <p:cNvSpPr/>
          <p:nvPr/>
        </p:nvSpPr>
        <p:spPr>
          <a:xfrm>
            <a:off x="402529" y="11879554"/>
            <a:ext cx="6253922" cy="133170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516" dirty="0">
                <a:solidFill>
                  <a:schemeClr val="tx1"/>
                </a:solidFill>
              </a:rPr>
              <a:t>Hypothesis</a:t>
            </a:r>
            <a:r>
              <a:rPr lang="en-US" sz="2516" dirty="0">
                <a:solidFill>
                  <a:schemeClr val="tx1"/>
                </a:solidFill>
              </a:rPr>
              <a:t>:</a:t>
            </a:r>
            <a:br>
              <a:rPr lang="en-US" sz="2516" dirty="0">
                <a:solidFill>
                  <a:schemeClr val="tx1"/>
                </a:solidFill>
              </a:rPr>
            </a:br>
            <a:r>
              <a:rPr lang="en-US" sz="1774" dirty="0">
                <a:solidFill>
                  <a:schemeClr val="tx1"/>
                </a:solidFill>
                <a:latin typeface="Söhne"/>
              </a:rPr>
              <a:t>Participants who frequently cook elaborate dishes consider elements of a cooking recipe in a different order compared to participants who rarely cook simple dishes.</a:t>
            </a:r>
          </a:p>
        </p:txBody>
      </p:sp>
      <p:sp>
        <p:nvSpPr>
          <p:cNvPr id="43" name="Rectangle: Rounded Corners 3">
            <a:extLst>
              <a:ext uri="{FF2B5EF4-FFF2-40B4-BE49-F238E27FC236}">
                <a16:creationId xmlns:a16="http://schemas.microsoft.com/office/drawing/2014/main" id="{8B8A2868-E4A8-D287-6924-8CE00ADC49C9}"/>
              </a:ext>
            </a:extLst>
          </p:cNvPr>
          <p:cNvSpPr/>
          <p:nvPr/>
        </p:nvSpPr>
        <p:spPr>
          <a:xfrm>
            <a:off x="7718297" y="11879554"/>
            <a:ext cx="6253922" cy="1331706"/>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516" dirty="0">
                <a:solidFill>
                  <a:schemeClr val="tx1"/>
                </a:solidFill>
              </a:rPr>
              <a:t>Hypothesis </a:t>
            </a:r>
            <a:r>
              <a:rPr lang="en-US" sz="2516" dirty="0">
                <a:solidFill>
                  <a:schemeClr val="tx1"/>
                </a:solidFill>
              </a:rPr>
              <a:t>:</a:t>
            </a:r>
            <a:br>
              <a:rPr lang="en-US" sz="2516" dirty="0">
                <a:solidFill>
                  <a:schemeClr val="tx1"/>
                </a:solidFill>
              </a:rPr>
            </a:br>
            <a:r>
              <a:rPr lang="en-US" sz="1774" dirty="0">
                <a:solidFill>
                  <a:schemeClr val="tx1"/>
                </a:solidFill>
                <a:latin typeface="Söhne"/>
              </a:rPr>
              <a:t>Within the first second, a participant always looks at the image of a cooking recipe.</a:t>
            </a:r>
          </a:p>
        </p:txBody>
      </p:sp>
      <p:sp>
        <p:nvSpPr>
          <p:cNvPr id="44" name="Rectangle: Rounded Corners 3">
            <a:extLst>
              <a:ext uri="{FF2B5EF4-FFF2-40B4-BE49-F238E27FC236}">
                <a16:creationId xmlns:a16="http://schemas.microsoft.com/office/drawing/2014/main" id="{86439871-3943-E289-249D-221C10072908}"/>
              </a:ext>
            </a:extLst>
          </p:cNvPr>
          <p:cNvSpPr/>
          <p:nvPr/>
        </p:nvSpPr>
        <p:spPr>
          <a:xfrm>
            <a:off x="14991450" y="11879554"/>
            <a:ext cx="6253922" cy="1331706"/>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516" dirty="0">
                <a:solidFill>
                  <a:schemeClr val="tx1"/>
                </a:solidFill>
              </a:rPr>
              <a:t>Hypothesis </a:t>
            </a:r>
            <a:r>
              <a:rPr lang="en-US" sz="2516" dirty="0">
                <a:solidFill>
                  <a:schemeClr val="tx1"/>
                </a:solidFill>
              </a:rPr>
              <a:t>:</a:t>
            </a:r>
            <a:br>
              <a:rPr lang="en-US" sz="2516" dirty="0">
                <a:solidFill>
                  <a:schemeClr val="tx1"/>
                </a:solidFill>
              </a:rPr>
            </a:br>
            <a:r>
              <a:rPr lang="en-US" sz="1774" dirty="0">
                <a:solidFill>
                  <a:schemeClr val="tx1"/>
                </a:solidFill>
                <a:latin typeface="Söhne"/>
              </a:rPr>
              <a:t>Vegetarian participants exhibit different total AOI fixation times for vegetarian and non-vegetarian dishes.</a:t>
            </a:r>
          </a:p>
        </p:txBody>
      </p:sp>
      <p:cxnSp>
        <p:nvCxnSpPr>
          <p:cNvPr id="51" name="Gerade Verbindung mit Pfeil 50">
            <a:extLst>
              <a:ext uri="{FF2B5EF4-FFF2-40B4-BE49-F238E27FC236}">
                <a16:creationId xmlns:a16="http://schemas.microsoft.com/office/drawing/2014/main" id="{28E9D1B7-BFCF-C4FA-ACB1-E8ECD8B2EB24}"/>
              </a:ext>
            </a:extLst>
          </p:cNvPr>
          <p:cNvCxnSpPr>
            <a:cxnSpLocks/>
          </p:cNvCxnSpPr>
          <p:nvPr/>
        </p:nvCxnSpPr>
        <p:spPr>
          <a:xfrm>
            <a:off x="18068080" y="8866153"/>
            <a:ext cx="0" cy="3013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3" name="Gerade Verbindung mit Pfeil 52">
            <a:extLst>
              <a:ext uri="{FF2B5EF4-FFF2-40B4-BE49-F238E27FC236}">
                <a16:creationId xmlns:a16="http://schemas.microsoft.com/office/drawing/2014/main" id="{E5F2355D-AD0F-84FC-0F39-96B8606CF591}"/>
              </a:ext>
            </a:extLst>
          </p:cNvPr>
          <p:cNvCxnSpPr>
            <a:cxnSpLocks/>
          </p:cNvCxnSpPr>
          <p:nvPr/>
        </p:nvCxnSpPr>
        <p:spPr>
          <a:xfrm>
            <a:off x="10879830" y="10141215"/>
            <a:ext cx="0" cy="17383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1" name="Rectangle: Rounded Corners 3">
            <a:extLst>
              <a:ext uri="{FF2B5EF4-FFF2-40B4-BE49-F238E27FC236}">
                <a16:creationId xmlns:a16="http://schemas.microsoft.com/office/drawing/2014/main" id="{16185A47-96BC-EC17-D28A-87B110266A37}"/>
              </a:ext>
            </a:extLst>
          </p:cNvPr>
          <p:cNvSpPr/>
          <p:nvPr/>
        </p:nvSpPr>
        <p:spPr>
          <a:xfrm>
            <a:off x="153220" y="13584391"/>
            <a:ext cx="21092152" cy="12229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16" dirty="0">
                <a:solidFill>
                  <a:schemeClr val="tx1"/>
                </a:solidFill>
              </a:rPr>
              <a:t>Conclusion and outlook:</a:t>
            </a:r>
          </a:p>
          <a:p>
            <a:pPr algn="ctr"/>
            <a:r>
              <a:rPr lang="en-US" sz="1774" dirty="0">
                <a:solidFill>
                  <a:schemeClr val="tx1"/>
                </a:solidFill>
                <a:latin typeface="Söhne"/>
              </a:rPr>
              <a:t>Cooking experience shapes how people follow recipe steps, with the dish image as the key focus. Vegetarians show distinct viewing patterns for non-vegetarian and vegetarian dishes, supporting our hypotheses.</a:t>
            </a:r>
            <a:br>
              <a:rPr lang="en-US" sz="1774" dirty="0">
                <a:solidFill>
                  <a:schemeClr val="tx1"/>
                </a:solidFill>
                <a:latin typeface="Söhne"/>
              </a:rPr>
            </a:br>
            <a:r>
              <a:rPr lang="en-US" sz="1774" dirty="0">
                <a:solidFill>
                  <a:schemeClr val="tx1"/>
                </a:solidFill>
                <a:latin typeface="Söhne"/>
              </a:rPr>
              <a:t>Future research could explore wider influences like cultural and nutritional factors and validate findings with larger samples. Understanding these nuances could improve cooking instructions for diverse culinary backgrounds and diets.</a:t>
            </a:r>
            <a:endParaRPr lang="de-DE" sz="1774" dirty="0">
              <a:solidFill>
                <a:schemeClr val="tx1"/>
              </a:solidFill>
            </a:endParaRPr>
          </a:p>
        </p:txBody>
      </p:sp>
      <p:sp>
        <p:nvSpPr>
          <p:cNvPr id="65" name="Rectangle: Rounded Corners 3">
            <a:extLst>
              <a:ext uri="{FF2B5EF4-FFF2-40B4-BE49-F238E27FC236}">
                <a16:creationId xmlns:a16="http://schemas.microsoft.com/office/drawing/2014/main" id="{BAAAF037-7D53-3582-EA1F-AF13D7D80D47}"/>
              </a:ext>
            </a:extLst>
          </p:cNvPr>
          <p:cNvSpPr/>
          <p:nvPr/>
        </p:nvSpPr>
        <p:spPr>
          <a:xfrm>
            <a:off x="153220" y="2379405"/>
            <a:ext cx="21092152" cy="10903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16" dirty="0">
                <a:solidFill>
                  <a:schemeClr val="tx1"/>
                </a:solidFill>
              </a:rPr>
              <a:t>Methodology:</a:t>
            </a:r>
          </a:p>
          <a:p>
            <a:pPr algn="ctr"/>
            <a:r>
              <a:rPr lang="en-US" sz="1774" dirty="0">
                <a:solidFill>
                  <a:schemeClr val="tx1"/>
                </a:solidFill>
                <a:latin typeface="Söhne"/>
              </a:rPr>
              <a:t>Fifteen subjects engaged with 10 cooking recipes each, tracked by an eye tracker, followed by a post-session survey. Eye-tracking data was analyzed for gaze patterns, exploring correlations between cooking experience and AOI visiting sequences. </a:t>
            </a:r>
            <a:endParaRPr lang="de-DE" sz="1774" dirty="0">
              <a:solidFill>
                <a:schemeClr val="tx1"/>
              </a:solidFill>
            </a:endParaRPr>
          </a:p>
        </p:txBody>
      </p:sp>
      <p:cxnSp>
        <p:nvCxnSpPr>
          <p:cNvPr id="66" name="Gerade Verbindung mit Pfeil 65">
            <a:extLst>
              <a:ext uri="{FF2B5EF4-FFF2-40B4-BE49-F238E27FC236}">
                <a16:creationId xmlns:a16="http://schemas.microsoft.com/office/drawing/2014/main" id="{B8CF7D7A-762E-B959-7EB5-2AA585FC463D}"/>
              </a:ext>
            </a:extLst>
          </p:cNvPr>
          <p:cNvCxnSpPr>
            <a:cxnSpLocks/>
          </p:cNvCxnSpPr>
          <p:nvPr/>
        </p:nvCxnSpPr>
        <p:spPr>
          <a:xfrm>
            <a:off x="10845258" y="2083376"/>
            <a:ext cx="0" cy="2960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Gerade Verbindung mit Pfeil 70">
            <a:extLst>
              <a:ext uri="{FF2B5EF4-FFF2-40B4-BE49-F238E27FC236}">
                <a16:creationId xmlns:a16="http://schemas.microsoft.com/office/drawing/2014/main" id="{7F7CF8F0-6343-CA88-877F-7FF062B6B4FD}"/>
              </a:ext>
            </a:extLst>
          </p:cNvPr>
          <p:cNvCxnSpPr/>
          <p:nvPr/>
        </p:nvCxnSpPr>
        <p:spPr>
          <a:xfrm>
            <a:off x="3520838" y="13211260"/>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Gerade Verbindung mit Pfeil 71">
            <a:extLst>
              <a:ext uri="{FF2B5EF4-FFF2-40B4-BE49-F238E27FC236}">
                <a16:creationId xmlns:a16="http://schemas.microsoft.com/office/drawing/2014/main" id="{32602AF1-4DA8-2DFE-2899-6F8540157CE1}"/>
              </a:ext>
            </a:extLst>
          </p:cNvPr>
          <p:cNvCxnSpPr/>
          <p:nvPr/>
        </p:nvCxnSpPr>
        <p:spPr>
          <a:xfrm>
            <a:off x="18118411" y="13175111"/>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Gerade Verbindung mit Pfeil 72">
            <a:extLst>
              <a:ext uri="{FF2B5EF4-FFF2-40B4-BE49-F238E27FC236}">
                <a16:creationId xmlns:a16="http://schemas.microsoft.com/office/drawing/2014/main" id="{A09C5588-C63C-A8F2-B62B-CC6F51E077C6}"/>
              </a:ext>
            </a:extLst>
          </p:cNvPr>
          <p:cNvCxnSpPr/>
          <p:nvPr/>
        </p:nvCxnSpPr>
        <p:spPr>
          <a:xfrm>
            <a:off x="10845258" y="13202101"/>
            <a:ext cx="0" cy="409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75" name="Grafik 74">
            <a:extLst>
              <a:ext uri="{FF2B5EF4-FFF2-40B4-BE49-F238E27FC236}">
                <a16:creationId xmlns:a16="http://schemas.microsoft.com/office/drawing/2014/main" id="{927BA3F5-0D89-173E-D52C-2C983FC54DA8}"/>
              </a:ext>
            </a:extLst>
          </p:cNvPr>
          <p:cNvPicPr>
            <a:picLocks noChangeAspect="1"/>
          </p:cNvPicPr>
          <p:nvPr/>
        </p:nvPicPr>
        <p:blipFill>
          <a:blip r:embed="rId2"/>
          <a:stretch>
            <a:fillRect/>
          </a:stretch>
        </p:blipFill>
        <p:spPr>
          <a:xfrm>
            <a:off x="7770155" y="5376098"/>
            <a:ext cx="6219350" cy="4702435"/>
          </a:xfrm>
          <a:prstGeom prst="rect">
            <a:avLst/>
          </a:prstGeom>
        </p:spPr>
      </p:pic>
      <p:pic>
        <p:nvPicPr>
          <p:cNvPr id="77" name="Grafik 76">
            <a:extLst>
              <a:ext uri="{FF2B5EF4-FFF2-40B4-BE49-F238E27FC236}">
                <a16:creationId xmlns:a16="http://schemas.microsoft.com/office/drawing/2014/main" id="{6A7EBBDA-6053-11F5-EDAC-F3D08BE14265}"/>
              </a:ext>
            </a:extLst>
          </p:cNvPr>
          <p:cNvPicPr>
            <a:picLocks noChangeAspect="1"/>
          </p:cNvPicPr>
          <p:nvPr/>
        </p:nvPicPr>
        <p:blipFill>
          <a:blip r:embed="rId3"/>
          <a:stretch>
            <a:fillRect/>
          </a:stretch>
        </p:blipFill>
        <p:spPr>
          <a:xfrm>
            <a:off x="1462444" y="5827420"/>
            <a:ext cx="4370727" cy="2565913"/>
          </a:xfrm>
          <a:prstGeom prst="rect">
            <a:avLst/>
          </a:prstGeom>
        </p:spPr>
      </p:pic>
      <p:pic>
        <p:nvPicPr>
          <p:cNvPr id="79" name="Grafik 78">
            <a:extLst>
              <a:ext uri="{FF2B5EF4-FFF2-40B4-BE49-F238E27FC236}">
                <a16:creationId xmlns:a16="http://schemas.microsoft.com/office/drawing/2014/main" id="{E48F3D67-4E5A-598B-F15F-EFDD9326FC3A}"/>
              </a:ext>
            </a:extLst>
          </p:cNvPr>
          <p:cNvPicPr>
            <a:picLocks noChangeAspect="1"/>
          </p:cNvPicPr>
          <p:nvPr/>
        </p:nvPicPr>
        <p:blipFill>
          <a:blip r:embed="rId4"/>
          <a:stretch>
            <a:fillRect/>
          </a:stretch>
        </p:blipFill>
        <p:spPr>
          <a:xfrm>
            <a:off x="1457022" y="8857724"/>
            <a:ext cx="4363529" cy="2561687"/>
          </a:xfrm>
          <a:prstGeom prst="rect">
            <a:avLst/>
          </a:prstGeom>
        </p:spPr>
      </p:pic>
      <p:pic>
        <p:nvPicPr>
          <p:cNvPr id="81" name="Grafik 80">
            <a:extLst>
              <a:ext uri="{FF2B5EF4-FFF2-40B4-BE49-F238E27FC236}">
                <a16:creationId xmlns:a16="http://schemas.microsoft.com/office/drawing/2014/main" id="{C61FBD67-4A58-85C0-2F92-9248DDF62378}"/>
              </a:ext>
            </a:extLst>
          </p:cNvPr>
          <p:cNvPicPr>
            <a:picLocks noChangeAspect="1"/>
          </p:cNvPicPr>
          <p:nvPr/>
        </p:nvPicPr>
        <p:blipFill>
          <a:blip r:embed="rId5"/>
          <a:stretch>
            <a:fillRect/>
          </a:stretch>
        </p:blipFill>
        <p:spPr>
          <a:xfrm>
            <a:off x="14923197" y="5873140"/>
            <a:ext cx="6219345" cy="2993013"/>
          </a:xfrm>
          <a:prstGeom prst="rect">
            <a:avLst/>
          </a:prstGeom>
        </p:spPr>
      </p:pic>
    </p:spTree>
    <p:extLst>
      <p:ext uri="{BB962C8B-B14F-4D97-AF65-F5344CB8AC3E}">
        <p14:creationId xmlns:p14="http://schemas.microsoft.com/office/powerpoint/2010/main" val="30897343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310</Words>
  <Application>Microsoft Office PowerPoint</Application>
  <PresentationFormat>Benutzerdefiniert</PresentationFormat>
  <Paragraphs>17</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Söhne</vt: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Graml</dc:creator>
  <cp:lastModifiedBy>Leonard Kreil</cp:lastModifiedBy>
  <cp:revision>2</cp:revision>
  <dcterms:created xsi:type="dcterms:W3CDTF">2023-12-07T08:18:34Z</dcterms:created>
  <dcterms:modified xsi:type="dcterms:W3CDTF">2023-12-07T14:44:16Z</dcterms:modified>
</cp:coreProperties>
</file>