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4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6" autoAdjust="0"/>
    <p:restoredTop sz="94676" autoAdjust="0"/>
  </p:normalViewPr>
  <p:slideViewPr>
    <p:cSldViewPr showGuides="1">
      <p:cViewPr varScale="1">
        <p:scale>
          <a:sx n="91" d="100"/>
          <a:sy n="91" d="100"/>
        </p:scale>
        <p:origin x="77" y="269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03F19-2237-FC67-7459-3AF281B9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DAC8D0-1625-7317-D1CD-0F17BB68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528D6-5D72-3EAF-D344-E7A06D1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D5EE409-3209-9AD8-5B39-A784A9CA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Algorithmus, um eine „durchschnittliche“ AOI Sequenz zu erstellen.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E74ADB-D871-F447-014F-3B4DE70D7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15FA90-504D-6CA3-1036-5A0258FD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45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07ACB2-0371-BAAC-EF75-188C4570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53D7E5-8906-00A9-A921-2B2BBAD5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CB005-94C5-1E8A-FA6A-7EA5358A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CA59A5-3BF0-1E47-5889-C650C3854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51D60D-BDDD-0CF0-3404-9B26113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052297-2120-BDD0-F0E9-B910EDC1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1" y="1811789"/>
            <a:ext cx="3860291" cy="22662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74BF1A-008D-3E21-2B40-DA884DEEDD40}"/>
              </a:ext>
            </a:extLst>
          </p:cNvPr>
          <p:cNvSpPr txBox="1"/>
          <p:nvPr/>
        </p:nvSpPr>
        <p:spPr>
          <a:xfrm>
            <a:off x="1670316" y="13981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93B4F20-D087-A0A7-DF2C-F1613FAA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42663"/>
            <a:ext cx="3860291" cy="22662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C140E58-FB8B-4B4A-39E0-1F52B90851F1}"/>
              </a:ext>
            </a:extLst>
          </p:cNvPr>
          <p:cNvSpPr txBox="1"/>
          <p:nvPr/>
        </p:nvSpPr>
        <p:spPr>
          <a:xfrm>
            <a:off x="5745494" y="1398183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7241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07ACB2-0371-BAAC-EF75-188C4570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53D7E5-8906-00A9-A921-2B2BBAD5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CB005-94C5-1E8A-FA6A-7EA5358A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CA59A5-3BF0-1E47-5889-C650C3854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51D60D-BDDD-0CF0-3404-9B26113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74BF1A-008D-3E21-2B40-DA884DEEDD40}"/>
              </a:ext>
            </a:extLst>
          </p:cNvPr>
          <p:cNvSpPr txBox="1"/>
          <p:nvPr/>
        </p:nvSpPr>
        <p:spPr>
          <a:xfrm>
            <a:off x="6344320" y="177171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ED0617-DFDE-7AEC-531A-AF226C02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203598"/>
            <a:ext cx="4752527" cy="17445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D64139-D901-7D20-4845-1C9363B2F9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0" y="2973036"/>
            <a:ext cx="4752000" cy="1746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65D53A4-8774-E7AC-1CA7-F264877E103D}"/>
              </a:ext>
            </a:extLst>
          </p:cNvPr>
          <p:cNvSpPr txBox="1"/>
          <p:nvPr/>
        </p:nvSpPr>
        <p:spPr>
          <a:xfrm>
            <a:off x="6070452" y="3476704"/>
            <a:ext cx="22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skilled</a:t>
            </a:r>
            <a:r>
              <a:rPr lang="de-DE" sz="1800" dirty="0"/>
              <a:t> </a:t>
            </a:r>
            <a:r>
              <a:rPr lang="de-DE" sz="1800" dirty="0" err="1"/>
              <a:t>cooks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394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E2A84-F5C1-6314-82CD-42C9416C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245866" cy="1567997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8E5E8-9021-DBED-85C1-818B6D779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0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9B22D-27DD-7D1C-60E0-4837B01B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208463-4EBF-F37F-5180-F6B358F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5763D-E7B1-C32F-5904-2D62ED4D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81EBA06-E3CD-7FDA-86DA-2C30E07C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Verbessertes Verständnis, wie Menschen Kochanweisungen visuell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Identifikation von Einflussfaktoren für effektivere Rezeptgestaltung</a:t>
            </a:r>
          </a:p>
          <a:p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de-DE" dirty="0">
                <a:solidFill>
                  <a:srgbClr val="374151"/>
                </a:solidFill>
                <a:latin typeface="Söhne"/>
              </a:rPr>
              <a:t>Methodik: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Teilnehmer: 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15 Probanden werden jeweils 10 Kochrezepte vorgelegt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Aufgabe der Teilnehmer: „Lese die Kochrezepte so, als müsstest du eins der Gerichte heute Abend zubereiten. 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Eye-Tracking:  Blickpunkt des Teilnehmers wird während der Betrachtung getrackt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Experimentaldesign: </a:t>
            </a:r>
            <a:r>
              <a:rPr lang="de-DE" dirty="0" err="1">
                <a:solidFill>
                  <a:srgbClr val="374151"/>
                </a:solidFill>
                <a:latin typeface="Söhne"/>
              </a:rPr>
              <a:t>Within-Subjects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Triangulation: Fragebogen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74151"/>
                </a:solidFill>
                <a:latin typeface="Söhne"/>
              </a:rPr>
              <a:t>Analyse: Mittels Python werden die Daten strukturiert und ausgewertet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2A76189-CCD3-0E05-C9C1-2255194AE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 und Methodik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318AF26-665D-1AC8-828D-4C380F0F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F3170F-CCA6-7D45-C2DB-77C50629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3A42D-0D28-59E2-A201-84FF1414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966B49-A324-53A3-8D2A-0E3E456B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95A0F3-7E3C-5778-4163-C141D028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Entwicklungsprozess: </a:t>
            </a:r>
            <a:r>
              <a:rPr lang="de-DE" dirty="0" err="1"/>
              <a:t>Scrum</a:t>
            </a:r>
            <a:endParaRPr lang="de-DE" dirty="0"/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½ </a:t>
            </a:r>
            <a:r>
              <a:rPr lang="de-DE" dirty="0" err="1"/>
              <a:t>Dailies</a:t>
            </a:r>
            <a:r>
              <a:rPr lang="de-DE" dirty="0"/>
              <a:t> 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Tracking der Aufgabenpakete in einem Kanban Board</a:t>
            </a:r>
          </a:p>
          <a:p>
            <a:pPr marL="652436" lvl="1" indent="-285750">
              <a:buFont typeface="Arial" panose="020B0604020202020204" pitchFamily="34" charset="0"/>
              <a:buChar char="•"/>
            </a:pPr>
            <a:r>
              <a:rPr lang="de-DE" dirty="0"/>
              <a:t>Feature orientierte 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Pair-</a:t>
            </a:r>
            <a:r>
              <a:rPr lang="de-DE" dirty="0" err="1"/>
              <a:t>Programming</a:t>
            </a:r>
            <a:r>
              <a:rPr lang="de-DE" dirty="0"/>
              <a:t> bei Projektkritischen Softwareteilen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65589A-BA6B-92AB-1E5D-19A6FFDD6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 Entwicklung im Team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33B0B0D-E704-9C3C-D5F1-1540D980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29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EF9D2D-CA48-B4E3-DBD5-1A40A512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61D20-5CD6-BC77-DF14-DD81D9CA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42A6A-9E45-59D7-AA07-018C09D8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84D501-3CDF-9AD6-009D-683813EE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Betrachten Teilnehmer generell das Bild eines Gerichts als ersten visuellen Anker?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Betrachten Vegetarier nicht-vegetarische Gerichte anders als vegetarische Gerichte?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Beeinflusst das Interesse an gesunder Ernährung die Aufmerksamkeit von Probanden für die angegebenen Kalorien (kcal) in Kochrezepten?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Beeinflusst die Kocherfahrung, wie Menschen den Rezeptschritten folgen?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DA3149-1972-7975-F556-87CE53E99A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2027B0D-4428-5509-0024-EB6D207D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0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144A5D-D4BA-84DD-0712-E827EBA1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653B67-5B28-499A-AA10-40C8DD9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A7C2D-F8EB-AC71-2EE8-848EA12E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5D2E64E-1674-F980-1F6F-6197AD91A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85" y="1086224"/>
            <a:ext cx="6821946" cy="3506787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6B4976-8999-2BFE-791A-24EE12165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779E0AD-E55B-D286-1799-4016D88B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6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53EDD5-4B48-FCF5-1886-40648FBA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ECB299-F927-93FC-5ACC-FF270862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44F7F-C535-B39C-A485-FF2940C8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67C9D21-F320-3CCE-AF87-24B3AB1D6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1500" dirty="0"/>
          </a:p>
          <a:p>
            <a:r>
              <a:rPr lang="de-DE" sz="1500" dirty="0"/>
              <a:t>Betrachten Teilnehmer generell das Bild eines Gerichts als ersten visuellen Anker?</a:t>
            </a: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98ADEA0-E6AD-BB19-C898-E3D944D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7E066DA-52E5-00FF-9F05-36FE129F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2"/>
                </a:solidFill>
              </a:rPr>
              <a:t>Innerhalb der ersten Sekunde liegt mindestens ein Gaze Point innerhalb des Bildes.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023139-D159-324A-5B60-A914F4FB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1" y="1851670"/>
            <a:ext cx="8100392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C87023-85E7-6887-F6F6-B70DF6BE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14.07.2016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153F63-CBC6-9434-11DB-60C23A5F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B2B95-1903-690D-668E-90425CC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903658-9291-B70E-9E65-57AE692E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Vegetarische Teilnehmer zeigen unterschiedliche Gesamtbetrachtungszeiten (AOI-Fixierung) für vegetarische und nicht-vegetarische Gerichte.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B538A8-C768-322F-71B9-547D4715A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Betrachten Vegetarier nicht-vegetarische Gerichte anders als vegetarische Gerichte?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18B4D9D-FF95-A0FD-4E19-5B53841B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C92996-99AC-3CEE-436A-09CC1A88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52" y="1601433"/>
            <a:ext cx="6165495" cy="30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D6C1002-E9D2-9787-8A96-B69246AF9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1500" dirty="0"/>
          </a:p>
          <a:p>
            <a:r>
              <a:rPr lang="de-DE" sz="1500" dirty="0"/>
              <a:t>Beeinflusst das Interesse an gesunder Ernährung die Aufmerksamkeit von Probanden für die angegebenen Kalorien (kcal) in Kochrezepten?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5104AD-23EF-450E-467A-E8AEBEC1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A1D6FD-21A2-2AAE-5B62-073540F0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D0036-30DE-E956-43A6-C5F08B95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7BFE95D-2AB1-5768-4382-02D9ADEC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Personen, die besonders auf eine gesunde Ernährung achten, sehen sich die kcal-Angaben in Kochrezepten länger an als Personen, deren Fokus weniger stark auf einer gesunden Ernährung liegt.</a:t>
            </a: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5DDEFA-B700-B013-FDB4-D8C8A67F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3C24B3-1E90-38F3-D896-94E26E1B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51670"/>
            <a:ext cx="5544616" cy="27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7DE69-0F87-4E7E-CA53-E2ACD076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D7AA46-7094-FCFF-190C-287310E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64E8D-002B-3FC1-0BC9-17A13DEA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8C5441-AD5E-6FEF-87A2-C47104C0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Hypothese: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Teilnehmer, die häufig aufwendige Gerichte kochen, betrachten die Elemente eines Kochrezepts in einer anderen Reihenfolge im Vergleich zu Teilnehmern, die selten einfache Gerichte kochen.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dirty="0"/>
          </a:p>
          <a:p>
            <a:r>
              <a:rPr lang="de-DE" u="sng" dirty="0"/>
              <a:t>Problemstellung: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Pro Proband, pro Folie eine AOI Sequenz:</a:t>
            </a:r>
          </a:p>
          <a:p>
            <a:pPr lvl="1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[(5, 692), (0, 244), (5, 772), (6, 60), (7, 821),(0, 103), (7, 4638), (4, 95), (1, 77), (3, 131), (0, 47), (5, 99)]</a:t>
            </a:r>
          </a:p>
          <a:p>
            <a:pPr lvl="1" indent="0">
              <a:buNone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(AOI_ID, TIME)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 Um eine Vergleichbarkeit zu schaffen muss aus mehreren AOI Sequenzen eine „durchschnittliche“ Sequenz geschaffen werden.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BB12987-4296-B822-957E-D057B772D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500" dirty="0"/>
              <a:t>Beeinflusst die Kocherfahrung, wie Menschen den Rezeptschritten folgen?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024A90-349F-E1B6-40AA-A61B38AC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Eye-Tracking-Studie zum Lesen von Kochrezepten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0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2" ma:contentTypeDescription="Ein neues Dokument erstellen." ma:contentTypeScope="" ma:versionID="f5b45dfdcb59d069e5a5c7927525a6ec">
  <xsd:schema xmlns:xsd="http://www.w3.org/2001/XMLSchema" xmlns:xs="http://www.w3.org/2001/XMLSchema" xmlns:p="http://schemas.microsoft.com/office/2006/metadata/properties" xmlns:ns2="e55f9cb7-2852-4f48-a97c-cddbb4b1d084" targetNamespace="http://schemas.microsoft.com/office/2006/metadata/properties" ma:root="true" ma:fieldsID="a41292f6693d375895f1aa523a6e8d26" ns2:_="">
    <xsd:import namespace="e55f9cb7-2852-4f48-a97c-cddbb4b1d0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f9cb7-2852-4f48-a97c-cddbb4b1d0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5f9cb7-2852-4f48-a97c-cddbb4b1d084">
      <UserInfo>
        <DisplayName>Celine Beer</DisplayName>
        <AccountId>13227</AccountId>
        <AccountType/>
      </UserInfo>
      <UserInfo>
        <DisplayName>Cheryl Heinz</DisplayName>
        <AccountId>13234</AccountId>
        <AccountType/>
      </UserInfo>
      <UserInfo>
        <DisplayName>Emma Kelch</DisplayName>
        <AccountId>11798</AccountId>
        <AccountType/>
      </UserInfo>
      <UserInfo>
        <DisplayName>Lisa-Marie Pirkl</DisplayName>
        <AccountId>13783</AccountId>
        <AccountType/>
      </UserInfo>
      <UserInfo>
        <DisplayName>Turhan Dincer</DisplayName>
        <AccountId>13998</AccountId>
        <AccountType/>
      </UserInfo>
      <UserInfo>
        <DisplayName>Joshua König</DisplayName>
        <AccountId>14054</AccountId>
        <AccountType/>
      </UserInfo>
      <UserInfo>
        <DisplayName>Hannah Kilchert</DisplayName>
        <AccountId>11891</AccountId>
        <AccountType/>
      </UserInfo>
      <UserInfo>
        <DisplayName>Lisa Heigl</DisplayName>
        <AccountId>14144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E274DE-F57E-441E-A154-5DA4425AB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f9cb7-2852-4f48-a97c-cddbb4b1d0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metadata/properties"/>
    <ds:schemaRef ds:uri="http://schemas.microsoft.com/office/infopath/2007/PartnerControls"/>
    <ds:schemaRef ds:uri="e55f9cb7-2852-4f48-a97c-cddbb4b1d0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649</Words>
  <Application>Microsoft Office PowerPoint</Application>
  <PresentationFormat>Bildschirmpräsentation (16:9)</PresentationFormat>
  <Paragraphs>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Söhne</vt:lpstr>
      <vt:lpstr>Arial</vt:lpstr>
      <vt:lpstr>Calibri</vt:lpstr>
      <vt:lpstr>Lucida Sans</vt:lpstr>
      <vt:lpstr>Wingdings</vt:lpstr>
      <vt:lpstr>OTH_PPT_16x9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Eye-Tracking-Studie zum Lesen von Kochrezepten</vt:lpstr>
      <vt:lpstr>Vielen Dank für Ihre Aufmerksamkeit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Leonard Kreil</cp:lastModifiedBy>
  <cp:revision>48</cp:revision>
  <dcterms:created xsi:type="dcterms:W3CDTF">2016-03-30T09:52:44Z</dcterms:created>
  <dcterms:modified xsi:type="dcterms:W3CDTF">2023-12-07T14:44:09Z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