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94" r:id="rId2"/>
    <p:sldId id="495" r:id="rId3"/>
    <p:sldId id="496" r:id="rId4"/>
    <p:sldId id="640" r:id="rId5"/>
    <p:sldId id="639" r:id="rId6"/>
    <p:sldId id="641" r:id="rId7"/>
    <p:sldId id="642" r:id="rId8"/>
    <p:sldId id="643" r:id="rId9"/>
    <p:sldId id="644" r:id="rId10"/>
  </p:sldIdLst>
  <p:sldSz cx="19642138" cy="11049000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80" userDrawn="1">
          <p15:clr>
            <a:srgbClr val="A4A3A4"/>
          </p15:clr>
        </p15:guide>
        <p15:guide id="2" pos="31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FFFF"/>
    <a:srgbClr val="CC6600"/>
    <a:srgbClr val="00005C"/>
    <a:srgbClr val="000066"/>
    <a:srgbClr val="CBCBD3"/>
    <a:srgbClr val="808080"/>
    <a:srgbClr val="B2B2B2"/>
    <a:srgbClr val="CCECFF"/>
    <a:srgbClr val="CBC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68" autoAdjust="0"/>
    <p:restoredTop sz="99546" autoAdjust="0"/>
  </p:normalViewPr>
  <p:slideViewPr>
    <p:cSldViewPr>
      <p:cViewPr varScale="1">
        <p:scale>
          <a:sx n="31" d="100"/>
          <a:sy n="31" d="100"/>
        </p:scale>
        <p:origin x="114" y="1368"/>
      </p:cViewPr>
      <p:guideLst>
        <p:guide orient="horz" pos="3480"/>
        <p:guide pos="3157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133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541" cy="46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9" tIns="46040" rIns="92079" bIns="46040" numCol="1" anchor="t" anchorCtr="0" compatLnSpc="1">
            <a:prstTxWarp prst="textNoShape">
              <a:avLst/>
            </a:prstTxWarp>
          </a:bodyPr>
          <a:lstStyle>
            <a:lvl1pPr defTabSz="920504">
              <a:defRPr sz="1200" b="0"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5733" y="0"/>
            <a:ext cx="2921541" cy="46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9" tIns="46040" rIns="92079" bIns="46040" numCol="1" anchor="t" anchorCtr="0" compatLnSpc="1">
            <a:prstTxWarp prst="textNoShape">
              <a:avLst/>
            </a:prstTxWarp>
          </a:bodyPr>
          <a:lstStyle>
            <a:lvl1pPr algn="r" defTabSz="920504">
              <a:defRPr sz="1200" b="0"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6225"/>
            <a:ext cx="2921541" cy="53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9" tIns="46040" rIns="92079" bIns="46040" numCol="1" anchor="b" anchorCtr="0" compatLnSpc="1">
            <a:prstTxWarp prst="textNoShape">
              <a:avLst/>
            </a:prstTxWarp>
          </a:bodyPr>
          <a:lstStyle>
            <a:lvl1pPr defTabSz="920504">
              <a:defRPr sz="1200" b="0"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5733" y="9426225"/>
            <a:ext cx="2921541" cy="53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9" tIns="46040" rIns="92079" bIns="46040" numCol="1" anchor="b" anchorCtr="0" compatLnSpc="1">
            <a:prstTxWarp prst="textNoShape">
              <a:avLst/>
            </a:prstTxWarp>
          </a:bodyPr>
          <a:lstStyle>
            <a:lvl1pPr algn="r" defTabSz="920504">
              <a:defRPr sz="1200" b="0"/>
            </a:lvl1pPr>
          </a:lstStyle>
          <a:p>
            <a:pPr>
              <a:defRPr/>
            </a:pPr>
            <a:fld id="{83AEAF19-FC10-45D7-928F-AB898A52E84F}" type="slidenum">
              <a:rPr lang="en-GB" altLang="zh-CN"/>
              <a:pPr>
                <a:defRPr/>
              </a:pPr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84004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 smtClean="0"/>
            </a:lvl1pPr>
          </a:lstStyle>
          <a:p>
            <a:pPr>
              <a:defRPr/>
            </a:pPr>
            <a:fld id="{194A9BC3-8C4A-4CE0-AB60-E0A6C3F1442B}" type="datetimeFigureOut">
              <a:rPr lang="en-US"/>
              <a:pPr>
                <a:defRPr/>
              </a:pPr>
              <a:t>3/28/2023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21" tIns="44111" rIns="88221" bIns="44111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64" y="4714653"/>
            <a:ext cx="5438748" cy="4466756"/>
          </a:xfrm>
          <a:prstGeom prst="rect">
            <a:avLst/>
          </a:prstGeom>
        </p:spPr>
        <p:txBody>
          <a:bodyPr vert="horz" lIns="88221" tIns="44111" rIns="88221" bIns="4411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30B97F2-30AE-4909-9310-1B633C2C2B3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66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9381E2-5EEE-404B-95E4-C8107916C9E5}" type="slidenum">
              <a:rPr lang="zh-CN" altLang="en-GB" smtClean="0"/>
              <a:pPr/>
              <a:t>3</a:t>
            </a:fld>
            <a:endParaRPr lang="en-GB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534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9381E2-5EEE-404B-95E4-C8107916C9E5}" type="slidenum">
              <a:rPr lang="zh-CN" altLang="en-GB" smtClean="0"/>
              <a:pPr/>
              <a:t>4</a:t>
            </a:fld>
            <a:endParaRPr lang="en-GB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9381E2-5EEE-404B-95E4-C8107916C9E5}" type="slidenum">
              <a:rPr lang="zh-CN" altLang="en-GB" smtClean="0"/>
              <a:pPr/>
              <a:t>5</a:t>
            </a:fld>
            <a:endParaRPr lang="en-GB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95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9381E2-5EEE-404B-95E4-C8107916C9E5}" type="slidenum">
              <a:rPr lang="zh-CN" altLang="en-GB" smtClean="0"/>
              <a:pPr/>
              <a:t>6</a:t>
            </a:fld>
            <a:endParaRPr lang="en-GB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196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9381E2-5EEE-404B-95E4-C8107916C9E5}" type="slidenum">
              <a:rPr lang="zh-CN" altLang="en-GB" smtClean="0"/>
              <a:pPr/>
              <a:t>7</a:t>
            </a:fld>
            <a:endParaRPr lang="en-GB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740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9381E2-5EEE-404B-95E4-C8107916C9E5}" type="slidenum">
              <a:rPr lang="zh-CN" altLang="en-GB" smtClean="0"/>
              <a:pPr/>
              <a:t>8</a:t>
            </a:fld>
            <a:endParaRPr lang="en-GB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61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9381E2-5EEE-404B-95E4-C8107916C9E5}" type="slidenum">
              <a:rPr lang="zh-CN" altLang="en-GB" smtClean="0"/>
              <a:pPr/>
              <a:t>9</a:t>
            </a:fld>
            <a:endParaRPr lang="en-GB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97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1772583" cy="11049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ltGray">
          <a:xfrm>
            <a:off x="1" y="5708650"/>
            <a:ext cx="7182156" cy="196850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400" b="0">
              <a:ea typeface="宋体" pitchFamily="2" charset="-122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63500"/>
            <a:ext cx="19791850" cy="1111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-3992" y="1447800"/>
            <a:ext cx="19646130" cy="2203450"/>
            <a:chOff x="-1" y="1729"/>
            <a:chExt cx="5761" cy="862"/>
          </a:xfrm>
        </p:grpSpPr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29"/>
              <a:ext cx="5761" cy="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12"/>
            <p:cNvSpPr>
              <a:spLocks noChangeShapeType="1"/>
            </p:cNvSpPr>
            <p:nvPr userDrawn="1"/>
          </p:nvSpPr>
          <p:spPr bwMode="auto">
            <a:xfrm>
              <a:off x="0" y="2591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 b="0"/>
            </a:p>
          </p:txBody>
        </p:sp>
        <p:sp>
          <p:nvSpPr>
            <p:cNvPr id="10" name="Line 13"/>
            <p:cNvSpPr>
              <a:spLocks noChangeShapeType="1"/>
            </p:cNvSpPr>
            <p:nvPr userDrawn="1"/>
          </p:nvSpPr>
          <p:spPr bwMode="auto">
            <a:xfrm>
              <a:off x="-1" y="1729"/>
              <a:ext cx="576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 b="0"/>
            </a:p>
          </p:txBody>
        </p:sp>
      </p:grpSp>
      <p:sp>
        <p:nvSpPr>
          <p:cNvPr id="337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73161" y="3438525"/>
            <a:ext cx="16695817" cy="18415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110005" y="6261101"/>
            <a:ext cx="13749497" cy="28241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fld id="{F6CBE7CD-477D-409D-AF77-FE8566C65311}" type="slidenum">
              <a:rPr lang="en-GB" altLang="zh-CN"/>
              <a:pPr>
                <a:defRPr/>
              </a:pPr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61601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07" y="439738"/>
            <a:ext cx="6461545" cy="187166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9199" y="439738"/>
            <a:ext cx="10980833" cy="94297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2107" y="2311400"/>
            <a:ext cx="6461545" cy="7558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813AD-2D7B-4CFA-8727-8E05808ADAFF}" type="slidenum">
              <a:rPr lang="en-GB" altLang="zh-CN"/>
              <a:pPr>
                <a:defRPr/>
              </a:pPr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12329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578" y="7734300"/>
            <a:ext cx="11785283" cy="91281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50578" y="987425"/>
            <a:ext cx="11785283" cy="6629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50578" y="8647114"/>
            <a:ext cx="11785283" cy="12969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EFEF1-C398-4C70-B28A-3A7C07431F3D}" type="slidenum">
              <a:rPr lang="en-GB" altLang="zh-CN"/>
              <a:pPr>
                <a:defRPr/>
              </a:pPr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588635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DB151-32DA-40A6-91B4-C974AC78A515}" type="slidenum">
              <a:rPr lang="en-GB" altLang="zh-CN"/>
              <a:pPr>
                <a:defRPr/>
              </a:pPr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296312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63086" y="838201"/>
            <a:ext cx="4205892" cy="8983663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1415" y="838201"/>
            <a:ext cx="12430041" cy="8983663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23E3B-C14A-4E44-914B-B36D9FC5396A}" type="slidenum">
              <a:rPr lang="en-GB" altLang="zh-CN"/>
              <a:pPr>
                <a:defRPr/>
              </a:pPr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071373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414" y="838200"/>
            <a:ext cx="16695817" cy="13081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73161" y="3190875"/>
            <a:ext cx="8252093" cy="66309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6885" y="3190875"/>
            <a:ext cx="8252093" cy="66309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086CA-7E26-482A-B0A0-CA84E4666CEB}" type="slidenum">
              <a:rPr lang="en-GB" altLang="zh-CN"/>
              <a:pPr>
                <a:defRPr/>
              </a:pPr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407889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905000" indent="-381000">
              <a:buClr>
                <a:srgbClr val="FF0000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EE5F2-EF0B-49B8-B08E-914FE8B57353}" type="slidenum">
              <a:rPr lang="en-GB" altLang="zh-CN"/>
              <a:pPr>
                <a:defRPr/>
              </a:pPr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47794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9219B-473D-4E34-B5FD-3D77E13591DC}" type="slidenum">
              <a:rPr lang="en-GB" altLang="zh-CN" smtClean="0"/>
              <a:pPr>
                <a:defRPr/>
              </a:pPr>
              <a:t>‹#›</a:t>
            </a:fld>
            <a:endParaRPr lang="en-GB" altLang="zh-CN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3637493" y="9556948"/>
            <a:ext cx="5472608" cy="149205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8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9219B-473D-4E34-B5FD-3D77E13591DC}" type="slidenum">
              <a:rPr lang="en-GB" altLang="zh-CN" smtClean="0"/>
              <a:pPr>
                <a:defRPr/>
              </a:pPr>
              <a:t>‹#›</a:t>
            </a:fld>
            <a:endParaRPr lang="en-GB" altLang="zh-CN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915988"/>
            <a:ext cx="19642138" cy="129614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38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1011" y="7099301"/>
            <a:ext cx="16695817" cy="2195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1011" y="4683126"/>
            <a:ext cx="16695817" cy="2416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33AF0-B414-4F80-9A77-6E2B52DA0DA9}" type="slidenum">
              <a:rPr lang="en-GB" altLang="zh-CN"/>
              <a:pPr>
                <a:defRPr/>
              </a:pPr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2902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3161" y="3190875"/>
            <a:ext cx="8252093" cy="6630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6885" y="3190875"/>
            <a:ext cx="8252093" cy="6630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E655B-DDF9-41CA-88F9-3884C5AC70CA}" type="slidenum">
              <a:rPr lang="en-GB" altLang="zh-CN"/>
              <a:pPr>
                <a:defRPr/>
              </a:pPr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60962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07" y="442913"/>
            <a:ext cx="17677924" cy="18415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07" y="2473325"/>
            <a:ext cx="8679270" cy="10302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107" y="3503614"/>
            <a:ext cx="8679270" cy="6365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78767" y="2473325"/>
            <a:ext cx="8681265" cy="10302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78767" y="3503614"/>
            <a:ext cx="8681265" cy="6365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5291C-2776-4371-846F-4D9A4C133CE8}" type="slidenum">
              <a:rPr lang="en-GB" altLang="zh-CN"/>
              <a:pPr>
                <a:defRPr/>
              </a:pPr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97216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469141" y="10066338"/>
            <a:ext cx="4092112" cy="738187"/>
          </a:xfrm>
          <a:ln/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2F9C934-5788-4A58-8C8D-C47BA8493817}" type="slidenum">
              <a:rPr lang="en-GB" altLang="zh-CN" smtClean="0"/>
              <a:pPr>
                <a:defRPr/>
              </a:pPr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677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E0ECE-453C-4237-AA77-FD749673F62D}" type="slidenum">
              <a:rPr lang="en-GB" altLang="zh-CN"/>
              <a:pPr>
                <a:defRPr/>
              </a:pPr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81367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9" name="Rectangle 11"/>
          <p:cNvSpPr>
            <a:spLocks noChangeArrowheads="1"/>
          </p:cNvSpPr>
          <p:nvPr userDrawn="1"/>
        </p:nvSpPr>
        <p:spPr bwMode="auto">
          <a:xfrm>
            <a:off x="0" y="0"/>
            <a:ext cx="19642138" cy="11049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1414" y="838200"/>
            <a:ext cx="16695817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52382" tIns="76191" rIns="152382" bIns="7619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3161" y="3190875"/>
            <a:ext cx="16695817" cy="663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2382" tIns="76191" rIns="152382" bIns="7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/>
              <a:t>Click to edit Master text styles</a:t>
            </a:r>
          </a:p>
          <a:p>
            <a:pPr lvl="1"/>
            <a:r>
              <a:rPr lang="en-GB" altLang="zh-CN" dirty="0"/>
              <a:t>Second level</a:t>
            </a:r>
          </a:p>
          <a:p>
            <a:pPr lvl="2"/>
            <a:r>
              <a:rPr lang="en-GB" altLang="zh-CN" dirty="0"/>
              <a:t>Third level</a:t>
            </a:r>
          </a:p>
          <a:p>
            <a:pPr lvl="3"/>
            <a:r>
              <a:rPr lang="en-GB" altLang="zh-CN" dirty="0"/>
              <a:t>Fourth level</a:t>
            </a:r>
          </a:p>
          <a:p>
            <a:pPr lvl="4"/>
            <a:r>
              <a:rPr lang="en-GB" altLang="zh-CN" dirty="0"/>
              <a:t>Fifth level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73161" y="10066339"/>
            <a:ext cx="4092112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2382" tIns="76191" rIns="152382" bIns="7619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2300" b="0"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711064" y="10066339"/>
            <a:ext cx="622001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2382" tIns="76191" rIns="152382" bIns="76191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2300" b="0"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 dirty="0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076866" y="10066339"/>
            <a:ext cx="4092112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2382" tIns="76191" rIns="152382" bIns="7619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2300" b="0">
                <a:ea typeface="宋体" pitchFamily="2" charset="-122"/>
              </a:defRPr>
            </a:lvl1pPr>
          </a:lstStyle>
          <a:p>
            <a:pPr>
              <a:defRPr/>
            </a:pPr>
            <a:fld id="{A9A9219B-473D-4E34-B5FD-3D77E13591DC}" type="slidenum">
              <a:rPr lang="en-GB" altLang="zh-CN"/>
              <a:pPr>
                <a:defRPr/>
              </a:pPr>
              <a:t>‹#›</a:t>
            </a:fld>
            <a:endParaRPr lang="en-GB" altLang="zh-CN" dirty="0"/>
          </a:p>
        </p:txBody>
      </p:sp>
      <p:sp>
        <p:nvSpPr>
          <p:cNvPr id="32776" name="Rectangle 8"/>
          <p:cNvSpPr>
            <a:spLocks noChangeArrowheads="1"/>
          </p:cNvSpPr>
          <p:nvPr userDrawn="1"/>
        </p:nvSpPr>
        <p:spPr bwMode="auto">
          <a:xfrm>
            <a:off x="0" y="982664"/>
            <a:ext cx="1159765" cy="1157287"/>
          </a:xfrm>
          <a:prstGeom prst="rect">
            <a:avLst/>
          </a:prstGeom>
          <a:solidFill>
            <a:srgbClr val="FB18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32777" name="Rectangle 9"/>
          <p:cNvSpPr>
            <a:spLocks noChangeArrowheads="1"/>
          </p:cNvSpPr>
          <p:nvPr userDrawn="1"/>
        </p:nvSpPr>
        <p:spPr bwMode="auto">
          <a:xfrm>
            <a:off x="1145792" y="982664"/>
            <a:ext cx="18496347" cy="1157287"/>
          </a:xfrm>
          <a:prstGeom prst="rect">
            <a:avLst/>
          </a:prstGeom>
          <a:solidFill>
            <a:srgbClr val="10097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 b="0">
              <a:ea typeface="宋体" pitchFamily="2" charset="-122"/>
            </a:endParaRPr>
          </a:p>
        </p:txBody>
      </p:sp>
      <p:pic>
        <p:nvPicPr>
          <p:cNvPr id="1034" name="Picture 11" descr="H:\Documents\My Pictures\Hi-res JPEGs\brandmark(300x62).gif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819" y="10080626"/>
            <a:ext cx="4311689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57" r:id="rId1"/>
    <p:sldLayoutId id="2147483846" r:id="rId2"/>
    <p:sldLayoutId id="2147483859" r:id="rId3"/>
    <p:sldLayoutId id="2147483858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</p:sldLayoutIdLst>
  <p:hf hdr="0" ftr="0" dt="0"/>
  <p:txStyles>
    <p:titleStyle>
      <a:lvl1pPr algn="l" defTabSz="1524000" rtl="0" eaLnBrk="0" fontAlgn="base" hangingPunct="0">
        <a:spcBef>
          <a:spcPct val="0"/>
        </a:spcBef>
        <a:spcAft>
          <a:spcPct val="0"/>
        </a:spcAft>
        <a:defRPr kumimoji="1" sz="6000" b="1">
          <a:solidFill>
            <a:srgbClr val="FFFFFF"/>
          </a:solidFill>
          <a:latin typeface="+mj-lt"/>
          <a:ea typeface="+mj-ea"/>
          <a:cs typeface="+mj-cs"/>
        </a:defRPr>
      </a:lvl1pPr>
      <a:lvl2pPr algn="l" defTabSz="1524000" rtl="0" eaLnBrk="0" fontAlgn="base" hangingPunct="0">
        <a:spcBef>
          <a:spcPct val="0"/>
        </a:spcBef>
        <a:spcAft>
          <a:spcPct val="0"/>
        </a:spcAft>
        <a:defRPr kumimoji="1" sz="6000" b="1">
          <a:solidFill>
            <a:srgbClr val="FFFFFF"/>
          </a:solidFill>
          <a:latin typeface="Calibri" pitchFamily="34" charset="0"/>
        </a:defRPr>
      </a:lvl2pPr>
      <a:lvl3pPr algn="l" defTabSz="1524000" rtl="0" eaLnBrk="0" fontAlgn="base" hangingPunct="0">
        <a:spcBef>
          <a:spcPct val="0"/>
        </a:spcBef>
        <a:spcAft>
          <a:spcPct val="0"/>
        </a:spcAft>
        <a:defRPr kumimoji="1" sz="6000" b="1">
          <a:solidFill>
            <a:srgbClr val="FFFFFF"/>
          </a:solidFill>
          <a:latin typeface="Calibri" pitchFamily="34" charset="0"/>
        </a:defRPr>
      </a:lvl3pPr>
      <a:lvl4pPr algn="l" defTabSz="1524000" rtl="0" eaLnBrk="0" fontAlgn="base" hangingPunct="0">
        <a:spcBef>
          <a:spcPct val="0"/>
        </a:spcBef>
        <a:spcAft>
          <a:spcPct val="0"/>
        </a:spcAft>
        <a:defRPr kumimoji="1" sz="6000" b="1">
          <a:solidFill>
            <a:srgbClr val="FFFFFF"/>
          </a:solidFill>
          <a:latin typeface="Calibri" pitchFamily="34" charset="0"/>
        </a:defRPr>
      </a:lvl4pPr>
      <a:lvl5pPr algn="l" defTabSz="1524000" rtl="0" eaLnBrk="0" fontAlgn="base" hangingPunct="0">
        <a:spcBef>
          <a:spcPct val="0"/>
        </a:spcBef>
        <a:spcAft>
          <a:spcPct val="0"/>
        </a:spcAft>
        <a:defRPr kumimoji="1" sz="6000" b="1">
          <a:solidFill>
            <a:srgbClr val="FFFFFF"/>
          </a:solidFill>
          <a:latin typeface="Calibri" pitchFamily="34" charset="0"/>
        </a:defRPr>
      </a:lvl5pPr>
      <a:lvl6pPr marL="457200" algn="l" defTabSz="1524000" rtl="0" eaLnBrk="0" fontAlgn="base" hangingPunct="0">
        <a:spcBef>
          <a:spcPct val="0"/>
        </a:spcBef>
        <a:spcAft>
          <a:spcPct val="0"/>
        </a:spcAft>
        <a:defRPr kumimoji="1" sz="6000" b="1">
          <a:solidFill>
            <a:srgbClr val="FFFFFF"/>
          </a:solidFill>
          <a:latin typeface="Calibri" pitchFamily="34" charset="0"/>
        </a:defRPr>
      </a:lvl6pPr>
      <a:lvl7pPr marL="914400" algn="l" defTabSz="1524000" rtl="0" eaLnBrk="0" fontAlgn="base" hangingPunct="0">
        <a:spcBef>
          <a:spcPct val="0"/>
        </a:spcBef>
        <a:spcAft>
          <a:spcPct val="0"/>
        </a:spcAft>
        <a:defRPr kumimoji="1" sz="6000" b="1">
          <a:solidFill>
            <a:srgbClr val="FFFFFF"/>
          </a:solidFill>
          <a:latin typeface="Calibri" pitchFamily="34" charset="0"/>
        </a:defRPr>
      </a:lvl7pPr>
      <a:lvl8pPr marL="1371600" algn="l" defTabSz="1524000" rtl="0" eaLnBrk="0" fontAlgn="base" hangingPunct="0">
        <a:spcBef>
          <a:spcPct val="0"/>
        </a:spcBef>
        <a:spcAft>
          <a:spcPct val="0"/>
        </a:spcAft>
        <a:defRPr kumimoji="1" sz="6000" b="1">
          <a:solidFill>
            <a:srgbClr val="FFFFFF"/>
          </a:solidFill>
          <a:latin typeface="Calibri" pitchFamily="34" charset="0"/>
        </a:defRPr>
      </a:lvl8pPr>
      <a:lvl9pPr marL="1828800" algn="l" defTabSz="1524000" rtl="0" eaLnBrk="0" fontAlgn="base" hangingPunct="0">
        <a:spcBef>
          <a:spcPct val="0"/>
        </a:spcBef>
        <a:spcAft>
          <a:spcPct val="0"/>
        </a:spcAft>
        <a:defRPr kumimoji="1" sz="6000" b="1">
          <a:solidFill>
            <a:srgbClr val="FFFFFF"/>
          </a:solidFill>
          <a:latin typeface="Calibri" pitchFamily="34" charset="0"/>
        </a:defRPr>
      </a:lvl9pPr>
    </p:titleStyle>
    <p:bodyStyle>
      <a:lvl1pPr marL="571500" indent="-571500" algn="l" defTabSz="1524000" rtl="0" eaLnBrk="0" fontAlgn="base" hangingPunct="0">
        <a:spcBef>
          <a:spcPct val="20000"/>
        </a:spcBef>
        <a:spcAft>
          <a:spcPct val="0"/>
        </a:spcAft>
        <a:buClr>
          <a:srgbClr val="100971"/>
        </a:buClr>
        <a:buChar char="•"/>
        <a:defRPr kumimoji="1" sz="3600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1238250" indent="-476250" algn="l" defTabSz="1524000" rtl="0" eaLnBrk="0" fontAlgn="base" hangingPunct="0">
        <a:spcBef>
          <a:spcPct val="20000"/>
        </a:spcBef>
        <a:spcAft>
          <a:spcPct val="0"/>
        </a:spcAft>
        <a:buClr>
          <a:srgbClr val="100971"/>
        </a:buClr>
        <a:buFont typeface="Wingdings" pitchFamily="2" charset="2"/>
        <a:buChar char="§"/>
        <a:defRPr kumimoji="1" sz="3600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905000" indent="-381000" algn="l" defTabSz="15240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kumimoji="1" sz="3600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2667000" indent="-381000" algn="l" defTabSz="1524000" rtl="0" eaLnBrk="0" fontAlgn="base" hangingPunct="0">
        <a:spcBef>
          <a:spcPct val="20000"/>
        </a:spcBef>
        <a:spcAft>
          <a:spcPct val="0"/>
        </a:spcAft>
        <a:buClr>
          <a:srgbClr val="100971"/>
        </a:buClr>
        <a:buFont typeface="Wingdings" pitchFamily="2" charset="2"/>
        <a:buChar char="§"/>
        <a:defRPr kumimoji="1" sz="3600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3427413" indent="-379413" algn="l" defTabSz="1524000" rtl="0" eaLnBrk="0" fontAlgn="base" hangingPunct="0">
        <a:spcBef>
          <a:spcPct val="20000"/>
        </a:spcBef>
        <a:spcAft>
          <a:spcPct val="0"/>
        </a:spcAft>
        <a:buClr>
          <a:srgbClr val="100971"/>
        </a:buClr>
        <a:buFont typeface="Wingdings" pitchFamily="2" charset="2"/>
        <a:buChar char="§"/>
        <a:defRPr kumimoji="1" sz="3600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3884613" indent="-379413" algn="l" defTabSz="1524000" rtl="0" eaLnBrk="0" fontAlgn="base" hangingPunct="0">
        <a:spcBef>
          <a:spcPct val="20000"/>
        </a:spcBef>
        <a:spcAft>
          <a:spcPct val="0"/>
        </a:spcAft>
        <a:buClr>
          <a:srgbClr val="100971"/>
        </a:buClr>
        <a:buChar char="•"/>
        <a:defRPr kumimoji="1" sz="4000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4341813" indent="-379413" algn="l" defTabSz="1524000" rtl="0" eaLnBrk="0" fontAlgn="base" hangingPunct="0">
        <a:spcBef>
          <a:spcPct val="20000"/>
        </a:spcBef>
        <a:spcAft>
          <a:spcPct val="0"/>
        </a:spcAft>
        <a:buClr>
          <a:srgbClr val="100971"/>
        </a:buClr>
        <a:buChar char="•"/>
        <a:defRPr kumimoji="1" sz="4000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4799013" indent="-379413" algn="l" defTabSz="1524000" rtl="0" eaLnBrk="0" fontAlgn="base" hangingPunct="0">
        <a:spcBef>
          <a:spcPct val="20000"/>
        </a:spcBef>
        <a:spcAft>
          <a:spcPct val="0"/>
        </a:spcAft>
        <a:buClr>
          <a:srgbClr val="100971"/>
        </a:buClr>
        <a:buChar char="•"/>
        <a:defRPr kumimoji="1" sz="4000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5256213" indent="-379413" algn="l" defTabSz="1524000" rtl="0" eaLnBrk="0" fontAlgn="base" hangingPunct="0">
        <a:spcBef>
          <a:spcPct val="20000"/>
        </a:spcBef>
        <a:spcAft>
          <a:spcPct val="0"/>
        </a:spcAft>
        <a:buClr>
          <a:srgbClr val="100971"/>
        </a:buClr>
        <a:buChar char="•"/>
        <a:defRPr kumimoji="1" sz="4000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76453" y="8188796"/>
            <a:ext cx="10969625" cy="1815033"/>
          </a:xfrm>
        </p:spPr>
        <p:txBody>
          <a:bodyPr/>
          <a:lstStyle/>
          <a:p>
            <a:pPr>
              <a:defRPr/>
            </a:pPr>
            <a:r>
              <a:rPr lang="en-GB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Hongbo Du</a:t>
            </a:r>
          </a:p>
          <a:p>
            <a:pPr>
              <a:defRPr/>
            </a:pPr>
            <a:r>
              <a:rPr lang="en-GB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School of Computing</a:t>
            </a: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2620269" y="4623180"/>
            <a:ext cx="14401600" cy="2376264"/>
          </a:xfrm>
        </p:spPr>
        <p:txBody>
          <a:bodyPr anchor="ctr"/>
          <a:lstStyle/>
          <a:p>
            <a:pPr algn="ctr"/>
            <a:r>
              <a:rPr lang="en-GB" sz="4400" dirty="0"/>
              <a:t>Applied Techniques of Data Mining and Machine Learning</a:t>
            </a:r>
            <a:br>
              <a:rPr lang="en-GB" dirty="0"/>
            </a:br>
            <a:br>
              <a:rPr lang="en-GB" sz="1800" dirty="0"/>
            </a:br>
            <a:r>
              <a:rPr lang="en-GB" dirty="0"/>
              <a:t>Coursework Induction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EF0C20-B0AE-4177-AB25-59EC4C21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CBE7CD-477D-409D-AF77-FE8566C65311}" type="slidenum">
              <a:rPr lang="en-GB" altLang="zh-CN" smtClean="0"/>
              <a:pPr>
                <a:defRPr/>
              </a:pPr>
              <a:t>1</a:t>
            </a:fld>
            <a:endParaRPr lang="en-GB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FF1D0D5-A0B9-46D3-B0B3-3AA768535626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80109" y="999417"/>
            <a:ext cx="7857067" cy="1140707"/>
          </a:xfrm>
        </p:spPr>
        <p:txBody>
          <a:bodyPr/>
          <a:lstStyle/>
          <a:p>
            <a:pPr eaLnBrk="1" hangingPunct="1"/>
            <a:r>
              <a:rPr lang="en-GB" sz="6444" dirty="0">
                <a:ea typeface="SimSun" pitchFamily="2" charset="-122"/>
              </a:rPr>
              <a:t>Outline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6133" y="3076228"/>
            <a:ext cx="17137904" cy="55245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zh-CN" sz="4400" b="1" dirty="0">
                <a:ea typeface="SimSun" pitchFamily="2" charset="-122"/>
              </a:rPr>
              <a:t>Aim and purpose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zh-CN" sz="4400" b="1" dirty="0">
                <a:ea typeface="SimSun" pitchFamily="2" charset="-122"/>
              </a:rPr>
              <a:t>Work Involved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zh-CN" sz="4400" b="1" dirty="0">
                <a:ea typeface="SimSun" pitchFamily="2" charset="-122"/>
              </a:rPr>
              <a:t>Preparation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zh-CN" sz="4400" b="1" dirty="0">
                <a:ea typeface="SimSun" pitchFamily="2" charset="-122"/>
              </a:rPr>
              <a:t>Execution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zh-CN" sz="4400" b="1" dirty="0">
                <a:ea typeface="SimSun" pitchFamily="2" charset="-122"/>
              </a:rPr>
              <a:t>Deliverables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zh-CN" sz="4400" b="1" dirty="0">
                <a:ea typeface="SimSun" pitchFamily="2" charset="-122"/>
              </a:rPr>
              <a:t>Assessment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zh-CN" sz="4400" b="1" dirty="0">
                <a:ea typeface="SimSun" pitchFamily="2" charset="-122"/>
              </a:rPr>
              <a:t>Advice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endParaRPr lang="en-GB" altLang="zh-CN" sz="4400" b="1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65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0109" y="757277"/>
            <a:ext cx="16695817" cy="1308100"/>
          </a:xfrm>
        </p:spPr>
        <p:txBody>
          <a:bodyPr/>
          <a:lstStyle/>
          <a:p>
            <a:pPr eaLnBrk="1" hangingPunct="1"/>
            <a:r>
              <a:rPr lang="en-US" b="1" dirty="0"/>
              <a:t>Aim and Pur</a:t>
            </a:r>
            <a:r>
              <a:rPr lang="en-US" dirty="0"/>
              <a:t>pose</a:t>
            </a:r>
            <a:endParaRPr lang="en-US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0109" y="2376837"/>
            <a:ext cx="17857984" cy="8416707"/>
          </a:xfrm>
        </p:spPr>
        <p:txBody>
          <a:bodyPr/>
          <a:lstStyle/>
          <a:p>
            <a:pPr eaLnBrk="1" hangingPunct="1"/>
            <a:r>
              <a:rPr lang="en-US" sz="4511" b="1" dirty="0"/>
              <a:t>Aim: </a:t>
            </a:r>
            <a:r>
              <a:rPr lang="en-US" sz="4511" dirty="0"/>
              <a:t>to conduct a piece of data mining from the start to finish</a:t>
            </a:r>
          </a:p>
          <a:p>
            <a:pPr eaLnBrk="1" hangingPunct="1"/>
            <a:r>
              <a:rPr lang="en-US" sz="4511" b="1" dirty="0"/>
              <a:t>Objectives:</a:t>
            </a:r>
          </a:p>
          <a:p>
            <a:pPr lvl="1" eaLnBrk="1" hangingPunct="1"/>
            <a:r>
              <a:rPr lang="en-US" sz="4000" dirty="0"/>
              <a:t>Gain understanding application background where data is from;</a:t>
            </a:r>
          </a:p>
          <a:p>
            <a:pPr lvl="1" eaLnBrk="1" hangingPunct="1"/>
            <a:r>
              <a:rPr lang="en-US" sz="4000" dirty="0"/>
              <a:t>Understanding broadly why data mining is used the application</a:t>
            </a:r>
          </a:p>
          <a:p>
            <a:pPr lvl="1" eaLnBrk="1" hangingPunct="1"/>
            <a:r>
              <a:rPr lang="en-US" sz="4000" dirty="0"/>
              <a:t>Gain good understanding on data, assess data quality, and clarity hypotheses</a:t>
            </a:r>
          </a:p>
          <a:p>
            <a:pPr lvl="1" eaLnBrk="1" hangingPunct="1"/>
            <a:r>
              <a:rPr lang="en-US" sz="4000" dirty="0"/>
              <a:t>Prepare data through necessary data pre-processing</a:t>
            </a:r>
          </a:p>
          <a:p>
            <a:pPr lvl="1" eaLnBrk="1" hangingPunct="1"/>
            <a:r>
              <a:rPr lang="en-US" sz="4000" dirty="0"/>
              <a:t>Learn models from the data using suitable solutions/algorithms</a:t>
            </a:r>
          </a:p>
          <a:p>
            <a:pPr lvl="1" eaLnBrk="1" hangingPunct="1"/>
            <a:r>
              <a:rPr lang="en-US" sz="4000" dirty="0"/>
              <a:t>Evaluate the “goodness” of the learnt models</a:t>
            </a:r>
          </a:p>
          <a:p>
            <a:pPr lvl="1" eaLnBrk="1" hangingPunct="1"/>
            <a:r>
              <a:rPr lang="en-US" sz="4000" dirty="0"/>
              <a:t>Draw conclusions and make recommendations</a:t>
            </a:r>
          </a:p>
          <a:p>
            <a:pPr eaLnBrk="1" hangingPunct="1"/>
            <a:r>
              <a:rPr lang="en-US" sz="4511" b="1" dirty="0"/>
              <a:t>Purpose: </a:t>
            </a:r>
            <a:r>
              <a:rPr lang="en-US" sz="4511" dirty="0"/>
              <a:t>fulfill several Intended Learning Outcomes: 2 - 6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261229" y="10056945"/>
            <a:ext cx="3069167" cy="736600"/>
          </a:xfrm>
          <a:noFill/>
        </p:spPr>
        <p:txBody>
          <a:bodyPr/>
          <a:lstStyle/>
          <a:p>
            <a:pPr algn="r"/>
            <a:fld id="{7D84DCF5-2B31-45DE-9A84-157B04B501CD}" type="slidenum">
              <a:rPr lang="en-US" smtClean="0">
                <a:solidFill>
                  <a:srgbClr val="000000"/>
                </a:solidFill>
              </a:rPr>
              <a:pPr algn="r"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0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0109" y="757277"/>
            <a:ext cx="16695817" cy="1308100"/>
          </a:xfrm>
        </p:spPr>
        <p:txBody>
          <a:bodyPr/>
          <a:lstStyle/>
          <a:p>
            <a:pPr eaLnBrk="1" hangingPunct="1"/>
            <a:r>
              <a:rPr lang="en-US" b="1" dirty="0"/>
              <a:t>Works Involved: Going through CRISP-DM Cycle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0109" y="2376837"/>
            <a:ext cx="17857984" cy="8416707"/>
          </a:xfrm>
        </p:spPr>
        <p:txBody>
          <a:bodyPr/>
          <a:lstStyle/>
          <a:p>
            <a:pPr eaLnBrk="1" hangingPunct="1"/>
            <a:r>
              <a:rPr lang="en-US" sz="4000" dirty="0"/>
              <a:t>Project Preparation						1 week</a:t>
            </a:r>
          </a:p>
          <a:p>
            <a:pPr eaLnBrk="1" hangingPunct="1"/>
            <a:r>
              <a:rPr lang="en-US" sz="4000" dirty="0"/>
              <a:t>Review of Business Background and Literature			1 week</a:t>
            </a:r>
          </a:p>
          <a:p>
            <a:pPr eaLnBrk="1" hangingPunct="1"/>
            <a:r>
              <a:rPr lang="en-US" sz="4000" dirty="0"/>
              <a:t>Conduct data understanding and quality assessment		1 week</a:t>
            </a:r>
          </a:p>
          <a:p>
            <a:pPr eaLnBrk="1" hangingPunct="1"/>
            <a:r>
              <a:rPr lang="en-US" sz="4000" dirty="0"/>
              <a:t>In an iterative process, perform the following tasks		4 weeks</a:t>
            </a:r>
          </a:p>
          <a:p>
            <a:pPr lvl="1" eaLnBrk="1" hangingPunct="1"/>
            <a:r>
              <a:rPr lang="en-US" sz="4000" dirty="0"/>
              <a:t>Data pre-processing</a:t>
            </a:r>
          </a:p>
          <a:p>
            <a:pPr lvl="1" eaLnBrk="1" hangingPunct="1"/>
            <a:r>
              <a:rPr lang="en-US" sz="4000" dirty="0"/>
              <a:t>Modelling</a:t>
            </a:r>
          </a:p>
          <a:p>
            <a:pPr lvl="1" eaLnBrk="1" hangingPunct="1"/>
            <a:r>
              <a:rPr lang="en-US" sz="4000" dirty="0"/>
              <a:t>Evaluation </a:t>
            </a:r>
          </a:p>
          <a:p>
            <a:pPr marL="95250" indent="0" eaLnBrk="1" hangingPunct="1">
              <a:buNone/>
            </a:pPr>
            <a:r>
              <a:rPr lang="en-US" sz="4000" dirty="0"/>
              <a:t>    for at least 2 different solutions</a:t>
            </a:r>
          </a:p>
          <a:p>
            <a:pPr eaLnBrk="1" hangingPunct="1"/>
            <a:r>
              <a:rPr lang="en-US" sz="4000" dirty="0"/>
              <a:t>Review the whole process and verify the work 			1 week</a:t>
            </a:r>
          </a:p>
          <a:p>
            <a:pPr eaLnBrk="1" hangingPunct="1"/>
            <a:r>
              <a:rPr lang="en-US" sz="4000" dirty="0"/>
              <a:t>Think how the findings can be used and exploited</a:t>
            </a:r>
          </a:p>
          <a:p>
            <a:pPr eaLnBrk="1" hangingPunct="1"/>
            <a:r>
              <a:rPr lang="en-US" sz="4000" dirty="0"/>
              <a:t>Address/Discuss any ethical concerns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261229" y="10056945"/>
            <a:ext cx="3069167" cy="736600"/>
          </a:xfrm>
          <a:noFill/>
        </p:spPr>
        <p:txBody>
          <a:bodyPr/>
          <a:lstStyle/>
          <a:p>
            <a:pPr algn="r"/>
            <a:fld id="{7D84DCF5-2B31-45DE-9A84-157B04B501CD}" type="slidenum">
              <a:rPr lang="en-US" smtClean="0">
                <a:solidFill>
                  <a:srgbClr val="000000"/>
                </a:solidFill>
              </a:rPr>
              <a:pPr algn="r"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08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0109" y="757277"/>
            <a:ext cx="16695817" cy="1308100"/>
          </a:xfrm>
        </p:spPr>
        <p:txBody>
          <a:bodyPr/>
          <a:lstStyle/>
          <a:p>
            <a:pPr eaLnBrk="1" hangingPunct="1"/>
            <a:r>
              <a:rPr lang="en-US" b="1" dirty="0"/>
              <a:t>Project Preparation…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0109" y="2376838"/>
            <a:ext cx="17857984" cy="7680108"/>
          </a:xfrm>
        </p:spPr>
        <p:txBody>
          <a:bodyPr/>
          <a:lstStyle/>
          <a:p>
            <a:pPr eaLnBrk="1" hangingPunct="1"/>
            <a:r>
              <a:rPr lang="en-US" sz="4000" dirty="0"/>
              <a:t>Data</a:t>
            </a:r>
          </a:p>
          <a:p>
            <a:pPr lvl="1" eaLnBrk="1" hangingPunct="1"/>
            <a:r>
              <a:rPr lang="en-US" sz="4000" dirty="0"/>
              <a:t>From public domain</a:t>
            </a:r>
          </a:p>
          <a:p>
            <a:pPr lvl="1" eaLnBrk="1" hangingPunct="1"/>
            <a:r>
              <a:rPr lang="en-US" sz="4000" dirty="0"/>
              <a:t>Thousands of rows and tens of columns</a:t>
            </a:r>
          </a:p>
          <a:p>
            <a:pPr eaLnBrk="1" hangingPunct="1"/>
            <a:r>
              <a:rPr lang="en-US" sz="4000" dirty="0"/>
              <a:t>Software: </a:t>
            </a:r>
          </a:p>
          <a:p>
            <a:pPr lvl="1" eaLnBrk="1" hangingPunct="1"/>
            <a:r>
              <a:rPr lang="en-US" sz="4000" dirty="0"/>
              <a:t>Interactive tools: Weka, RapidMiner</a:t>
            </a:r>
          </a:p>
          <a:p>
            <a:pPr lvl="1" eaLnBrk="1" hangingPunct="1"/>
            <a:r>
              <a:rPr lang="en-US" sz="4000" dirty="0"/>
              <a:t>Programming: python + libraries</a:t>
            </a:r>
          </a:p>
          <a:p>
            <a:pPr lvl="1" eaLnBrk="1" hangingPunct="1"/>
            <a:r>
              <a:rPr lang="en-US" sz="4000" dirty="0"/>
              <a:t>Your choice</a:t>
            </a:r>
          </a:p>
          <a:p>
            <a:pPr eaLnBrk="1" hangingPunct="1"/>
            <a:r>
              <a:rPr lang="en-US" sz="4000" dirty="0"/>
              <a:t>Team:</a:t>
            </a:r>
          </a:p>
          <a:p>
            <a:pPr lvl="1" eaLnBrk="1" hangingPunct="1"/>
            <a:r>
              <a:rPr lang="en-US" sz="4000" dirty="0"/>
              <a:t>Solo or 2 – 3</a:t>
            </a:r>
          </a:p>
          <a:p>
            <a:pPr lvl="1" eaLnBrk="1" hangingPunct="1"/>
            <a:r>
              <a:rPr lang="en-US" sz="4000" dirty="0"/>
              <a:t>Same workflow, multiplied by the team size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261229" y="10056945"/>
            <a:ext cx="3069167" cy="736600"/>
          </a:xfrm>
          <a:noFill/>
        </p:spPr>
        <p:txBody>
          <a:bodyPr/>
          <a:lstStyle/>
          <a:p>
            <a:pPr algn="r"/>
            <a:fld id="{7D84DCF5-2B31-45DE-9A84-157B04B501CD}" type="slidenum">
              <a:rPr lang="en-US" smtClean="0">
                <a:solidFill>
                  <a:srgbClr val="000000"/>
                </a:solidFill>
              </a:rPr>
              <a:pPr algn="r"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60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0109" y="757277"/>
            <a:ext cx="16695817" cy="1308100"/>
          </a:xfrm>
        </p:spPr>
        <p:txBody>
          <a:bodyPr/>
          <a:lstStyle/>
          <a:p>
            <a:pPr eaLnBrk="1" hangingPunct="1"/>
            <a:r>
              <a:rPr lang="en-US" b="1" dirty="0"/>
              <a:t>Project Execution…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0109" y="3542669"/>
            <a:ext cx="17857984" cy="4947862"/>
          </a:xfrm>
        </p:spPr>
        <p:txBody>
          <a:bodyPr/>
          <a:lstStyle/>
          <a:p>
            <a:pPr eaLnBrk="1" hangingPunct="1"/>
            <a:r>
              <a:rPr lang="en-US" sz="4000" dirty="0"/>
              <a:t>Through the steps of CRISP-DM methodology</a:t>
            </a:r>
          </a:p>
          <a:p>
            <a:pPr eaLnBrk="1" hangingPunct="1"/>
            <a:r>
              <a:rPr lang="en-US" sz="4000" dirty="0"/>
              <a:t>Mapping the generic tasks in CRISP-DM into your own specific tasks</a:t>
            </a:r>
          </a:p>
          <a:p>
            <a:pPr eaLnBrk="1" hangingPunct="1"/>
            <a:r>
              <a:rPr lang="en-US" sz="4000" dirty="0"/>
              <a:t>Join force on background investigation and literature review (control the scope)</a:t>
            </a:r>
          </a:p>
          <a:p>
            <a:pPr eaLnBrk="1" hangingPunct="1"/>
            <a:r>
              <a:rPr lang="en-US" sz="4000" dirty="0"/>
              <a:t>Individual “mining cycles”: pre-processing </a:t>
            </a:r>
            <a:r>
              <a:rPr lang="en-US" sz="4000" dirty="0">
                <a:sym typeface="Symbol" panose="05050102010706020507" pitchFamily="18" charset="2"/>
              </a:rPr>
              <a:t> </a:t>
            </a:r>
            <a:r>
              <a:rPr lang="en-US" sz="4000" dirty="0"/>
              <a:t>modelling</a:t>
            </a:r>
            <a:r>
              <a:rPr lang="en-US" sz="4000" dirty="0">
                <a:sym typeface="Symbol" panose="05050102010706020507" pitchFamily="18" charset="2"/>
              </a:rPr>
              <a:t>  </a:t>
            </a:r>
            <a:r>
              <a:rPr lang="en-US" sz="4000" dirty="0"/>
              <a:t>evaluation</a:t>
            </a:r>
          </a:p>
          <a:p>
            <a:pPr eaLnBrk="1" hangingPunct="1"/>
            <a:r>
              <a:rPr lang="en-US" sz="4000" dirty="0"/>
              <a:t>summarizing, verifying and consolidating the work done </a:t>
            </a:r>
          </a:p>
          <a:p>
            <a:pPr eaLnBrk="1" hangingPunct="1"/>
            <a:r>
              <a:rPr lang="en-US" sz="4000" dirty="0"/>
              <a:t>Report writing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261229" y="10056945"/>
            <a:ext cx="3069167" cy="736600"/>
          </a:xfrm>
          <a:noFill/>
        </p:spPr>
        <p:txBody>
          <a:bodyPr/>
          <a:lstStyle/>
          <a:p>
            <a:pPr algn="r"/>
            <a:fld id="{7D84DCF5-2B31-45DE-9A84-157B04B501CD}" type="slidenum">
              <a:rPr lang="en-US" smtClean="0">
                <a:solidFill>
                  <a:srgbClr val="000000"/>
                </a:solidFill>
              </a:rPr>
              <a:pPr algn="r"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0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0109" y="757277"/>
            <a:ext cx="16695817" cy="1308100"/>
          </a:xfrm>
        </p:spPr>
        <p:txBody>
          <a:bodyPr/>
          <a:lstStyle/>
          <a:p>
            <a:pPr eaLnBrk="1" hangingPunct="1"/>
            <a:r>
              <a:rPr lang="en-US" b="1" dirty="0"/>
              <a:t>Project Deliverable: a Well-Written Report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0109" y="2644179"/>
            <a:ext cx="17857984" cy="7412765"/>
          </a:xfrm>
        </p:spPr>
        <p:txBody>
          <a:bodyPr/>
          <a:lstStyle/>
          <a:p>
            <a:pPr eaLnBrk="1" hangingPunct="1"/>
            <a:r>
              <a:rPr lang="en-US" sz="4000" dirty="0"/>
              <a:t>Main Structure (guideline only)</a:t>
            </a:r>
          </a:p>
          <a:p>
            <a:pPr marL="1504950" lvl="1" indent="-742950" eaLnBrk="1" hangingPunct="1">
              <a:buFont typeface="+mj-lt"/>
              <a:buAutoNum type="arabicPeriod"/>
            </a:pPr>
            <a:r>
              <a:rPr lang="en-US" sz="4000" dirty="0"/>
              <a:t>Business Understanding: background and literature review</a:t>
            </a:r>
          </a:p>
          <a:p>
            <a:pPr marL="1504950" lvl="1" indent="-742950" eaLnBrk="1" hangingPunct="1">
              <a:buFont typeface="+mj-lt"/>
              <a:buAutoNum type="arabicPeriod"/>
            </a:pPr>
            <a:r>
              <a:rPr lang="en-US" sz="4000" dirty="0"/>
              <a:t>Data Exploration and Understanding</a:t>
            </a:r>
          </a:p>
          <a:p>
            <a:pPr marL="1504950" lvl="1" indent="-742950" eaLnBrk="1" hangingPunct="1">
              <a:buFont typeface="+mj-lt"/>
              <a:buAutoNum type="arabicPeriod"/>
            </a:pPr>
            <a:r>
              <a:rPr lang="en-US" sz="4000" dirty="0"/>
              <a:t>Data Pre-processing and preparation</a:t>
            </a:r>
          </a:p>
          <a:p>
            <a:pPr marL="1504950" lvl="1" indent="-742950" eaLnBrk="1" hangingPunct="1">
              <a:buFont typeface="+mj-lt"/>
              <a:buAutoNum type="arabicPeriod"/>
            </a:pPr>
            <a:r>
              <a:rPr lang="en-US" sz="4000" dirty="0"/>
              <a:t>Modelling/Mining and evaluation</a:t>
            </a:r>
          </a:p>
          <a:p>
            <a:pPr marL="1504950" lvl="1" indent="-742950" eaLnBrk="1" hangingPunct="1">
              <a:buFont typeface="+mj-lt"/>
              <a:buAutoNum type="arabicPeriod"/>
            </a:pPr>
            <a:r>
              <a:rPr lang="en-US" sz="4000" dirty="0"/>
              <a:t>Project evaluation</a:t>
            </a:r>
          </a:p>
          <a:p>
            <a:pPr marL="1504950" lvl="1" indent="-742950" eaLnBrk="1" hangingPunct="1">
              <a:buFont typeface="+mj-lt"/>
              <a:buAutoNum type="arabicPeriod"/>
            </a:pPr>
            <a:r>
              <a:rPr lang="en-US" sz="4000" dirty="0"/>
              <a:t>Summary (findings, recommendations, ethical concerns)</a:t>
            </a:r>
          </a:p>
          <a:p>
            <a:pPr eaLnBrk="1" hangingPunct="1"/>
            <a:r>
              <a:rPr lang="en-US" sz="4000" dirty="0"/>
              <a:t>Report size</a:t>
            </a:r>
          </a:p>
          <a:p>
            <a:pPr lvl="1" eaLnBrk="1" hangingPunct="1"/>
            <a:r>
              <a:rPr lang="en-US" sz="4000" dirty="0"/>
              <a:t>Number of words: within 4,000 words</a:t>
            </a:r>
          </a:p>
          <a:p>
            <a:pPr lvl="1" eaLnBrk="1" hangingPunct="1"/>
            <a:r>
              <a:rPr lang="en-US" sz="4000" dirty="0"/>
              <a:t>Use of figures and tables, and use of Appendix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261229" y="10056945"/>
            <a:ext cx="3069167" cy="736600"/>
          </a:xfrm>
          <a:noFill/>
        </p:spPr>
        <p:txBody>
          <a:bodyPr/>
          <a:lstStyle/>
          <a:p>
            <a:pPr algn="r"/>
            <a:fld id="{7D84DCF5-2B31-45DE-9A84-157B04B501CD}" type="slidenum">
              <a:rPr lang="en-US" smtClean="0">
                <a:solidFill>
                  <a:srgbClr val="000000"/>
                </a:solidFill>
              </a:rPr>
              <a:pPr algn="r"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5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0109" y="757277"/>
            <a:ext cx="16695817" cy="1308100"/>
          </a:xfrm>
        </p:spPr>
        <p:txBody>
          <a:bodyPr/>
          <a:lstStyle/>
          <a:p>
            <a:pPr eaLnBrk="1" hangingPunct="1"/>
            <a:r>
              <a:rPr lang="en-US" b="1" dirty="0"/>
              <a:t>Project Assessment: Marking Scheme + Rubric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0109" y="2504223"/>
            <a:ext cx="17857984" cy="7412765"/>
          </a:xfrm>
        </p:spPr>
        <p:txBody>
          <a:bodyPr/>
          <a:lstStyle/>
          <a:p>
            <a:pPr eaLnBrk="1" hangingPunct="1"/>
            <a:r>
              <a:rPr lang="en-US" sz="4000" dirty="0"/>
              <a:t>Mark Allocation</a:t>
            </a:r>
          </a:p>
          <a:p>
            <a:pPr lvl="1" eaLnBrk="1" hangingPunct="1"/>
            <a:r>
              <a:rPr lang="en-US" sz="4000" dirty="0"/>
              <a:t>Business Understanding: 					20 marks</a:t>
            </a:r>
          </a:p>
          <a:p>
            <a:pPr lvl="1" eaLnBrk="1" hangingPunct="1"/>
            <a:r>
              <a:rPr lang="en-US" sz="4000" dirty="0"/>
              <a:t>Data Exploration and Understanding:				15 marks</a:t>
            </a:r>
          </a:p>
          <a:p>
            <a:pPr lvl="1" eaLnBrk="1" hangingPunct="1"/>
            <a:r>
              <a:rPr lang="en-US" sz="4000" dirty="0"/>
              <a:t>Data Pre-processing and preparation:				25 marks</a:t>
            </a:r>
          </a:p>
          <a:p>
            <a:pPr lvl="1" eaLnBrk="1" hangingPunct="1"/>
            <a:r>
              <a:rPr lang="en-US" sz="4000" dirty="0"/>
              <a:t>Modelling/Mining and evaluation:				25 marks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4000" dirty="0"/>
              <a:t>Project evaluation and Summary:				15 marks</a:t>
            </a:r>
          </a:p>
          <a:p>
            <a:pPr eaLnBrk="1" hangingPunct="1"/>
            <a:r>
              <a:rPr lang="en-US" sz="4000" dirty="0"/>
              <a:t>Use of Rubric</a:t>
            </a:r>
          </a:p>
          <a:p>
            <a:pPr lvl="1" eaLnBrk="1" hangingPunct="1"/>
            <a:r>
              <a:rPr lang="en-US" sz="4000" dirty="0"/>
              <a:t>What to assess: work quality at each step</a:t>
            </a:r>
          </a:p>
          <a:p>
            <a:pPr lvl="1" eaLnBrk="1" hangingPunct="1"/>
            <a:r>
              <a:rPr lang="en-US" sz="4000" dirty="0"/>
              <a:t>How to assess: correctness and validity, completeness, critiques, judgement</a:t>
            </a:r>
          </a:p>
          <a:p>
            <a:pPr lvl="1" eaLnBrk="1" hangingPunct="1"/>
            <a:r>
              <a:rPr lang="en-US" sz="4000" dirty="0"/>
              <a:t>Grading: Distinction, Merit, Pass or Fail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261229" y="10056945"/>
            <a:ext cx="3069167" cy="736600"/>
          </a:xfrm>
          <a:noFill/>
        </p:spPr>
        <p:txBody>
          <a:bodyPr/>
          <a:lstStyle/>
          <a:p>
            <a:pPr algn="r"/>
            <a:fld id="{7D84DCF5-2B31-45DE-9A84-157B04B501CD}" type="slidenum">
              <a:rPr lang="en-US" smtClean="0">
                <a:solidFill>
                  <a:srgbClr val="000000"/>
                </a:solidFill>
              </a:rPr>
              <a:pPr algn="r"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0109" y="757277"/>
            <a:ext cx="16695817" cy="1308100"/>
          </a:xfrm>
        </p:spPr>
        <p:txBody>
          <a:bodyPr/>
          <a:lstStyle/>
          <a:p>
            <a:pPr eaLnBrk="1" hangingPunct="1"/>
            <a:r>
              <a:rPr lang="en-US" b="1" dirty="0"/>
              <a:t>Advice from Module Leader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0109" y="2504223"/>
            <a:ext cx="18218024" cy="7412765"/>
          </a:xfrm>
        </p:spPr>
        <p:txBody>
          <a:bodyPr/>
          <a:lstStyle/>
          <a:p>
            <a:pPr eaLnBrk="1" hangingPunct="1"/>
            <a:r>
              <a:rPr lang="en-US" sz="4000" dirty="0"/>
              <a:t>Remember that you are an MSc student: maturity, self-reliance, and time control</a:t>
            </a:r>
          </a:p>
          <a:p>
            <a:pPr eaLnBrk="1" hangingPunct="1"/>
            <a:r>
              <a:rPr lang="en-US" sz="4000" dirty="0"/>
              <a:t>Work with a clear objective + A constant working mind</a:t>
            </a:r>
          </a:p>
          <a:p>
            <a:pPr eaLnBrk="1" hangingPunct="1"/>
            <a:r>
              <a:rPr lang="en-US" sz="4000" dirty="0"/>
              <a:t>Uncertainty </a:t>
            </a:r>
            <a:r>
              <a:rPr lang="en-US" sz="4000" dirty="0">
                <a:sym typeface="Symbol" panose="05050102010706020507" pitchFamily="18" charset="2"/>
              </a:rPr>
              <a:t> </a:t>
            </a:r>
            <a:r>
              <a:rPr lang="en-US" sz="4000" dirty="0"/>
              <a:t>certain amount of trial and error</a:t>
            </a:r>
          </a:p>
          <a:p>
            <a:pPr eaLnBrk="1" hangingPunct="1"/>
            <a:r>
              <a:rPr lang="en-US" sz="4000" dirty="0"/>
              <a:t>Approach: agile, not waterfall</a:t>
            </a:r>
          </a:p>
          <a:p>
            <a:pPr eaLnBrk="1" hangingPunct="1"/>
            <a:r>
              <a:rPr lang="en-US" sz="4000" dirty="0"/>
              <a:t>Join force at the start (background) and end (project evaluation + summary)</a:t>
            </a:r>
          </a:p>
          <a:p>
            <a:pPr eaLnBrk="1" hangingPunct="1"/>
            <a:r>
              <a:rPr lang="en-US" sz="4000" dirty="0"/>
              <a:t>Work individually on the mining cycle</a:t>
            </a:r>
          </a:p>
          <a:p>
            <a:pPr eaLnBrk="1" hangingPunct="1"/>
            <a:r>
              <a:rPr lang="en-US" sz="4000" dirty="0"/>
              <a:t>Discussions and constructive criticism always useful</a:t>
            </a:r>
          </a:p>
          <a:p>
            <a:pPr eaLnBrk="1" hangingPunct="1"/>
            <a:r>
              <a:rPr lang="en-US" sz="4000" dirty="0"/>
              <a:t>Excellent time management</a:t>
            </a:r>
          </a:p>
          <a:p>
            <a:pPr eaLnBrk="1" hangingPunct="1"/>
            <a:r>
              <a:rPr lang="en-US" sz="4000" dirty="0"/>
              <a:t>Professionalism on the deliverable</a:t>
            </a:r>
          </a:p>
          <a:p>
            <a:pPr eaLnBrk="1" hangingPunct="1"/>
            <a:endParaRPr lang="en-US" sz="4000" dirty="0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261229" y="10056945"/>
            <a:ext cx="3069167" cy="736600"/>
          </a:xfrm>
          <a:noFill/>
        </p:spPr>
        <p:txBody>
          <a:bodyPr/>
          <a:lstStyle/>
          <a:p>
            <a:pPr algn="r"/>
            <a:fld id="{7D84DCF5-2B31-45DE-9A84-157B04B501CD}" type="slidenum">
              <a:rPr lang="en-US" smtClean="0">
                <a:solidFill>
                  <a:srgbClr val="000000"/>
                </a:solidFill>
              </a:rPr>
              <a:pPr algn="r"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939501"/>
      </p:ext>
    </p:extLst>
  </p:cSld>
  <p:clrMapOvr>
    <a:masterClrMapping/>
  </p:clrMapOvr>
</p:sld>
</file>

<file path=ppt/theme/theme1.xml><?xml version="1.0" encoding="utf-8"?>
<a:theme xmlns:a="http://schemas.openxmlformats.org/drawingml/2006/main" name="Whirlpool">
  <a:themeElements>
    <a:clrScheme name="Whirlpool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E2DC15D23A341B6E6B38CDBA4A0F1" ma:contentTypeVersion="4" ma:contentTypeDescription="Create a new document." ma:contentTypeScope="" ma:versionID="24cf878a8143d7239778360f07f418dc">
  <xsd:schema xmlns:xsd="http://www.w3.org/2001/XMLSchema" xmlns:xs="http://www.w3.org/2001/XMLSchema" xmlns:p="http://schemas.microsoft.com/office/2006/metadata/properties" xmlns:ns2="cbdec0e6-e8e3-4cb3-a7fc-9fa646e73ea5" targetNamespace="http://schemas.microsoft.com/office/2006/metadata/properties" ma:root="true" ma:fieldsID="5e0057eeb8fed6b6c9f12fad7e275ac3" ns2:_="">
    <xsd:import namespace="cbdec0e6-e8e3-4cb3-a7fc-9fa646e73e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ec0e6-e8e3-4cb3-a7fc-9fa646e73e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F2698F-B29D-441B-926C-1ACB38EDB59D}"/>
</file>

<file path=customXml/itemProps2.xml><?xml version="1.0" encoding="utf-8"?>
<ds:datastoreItem xmlns:ds="http://schemas.openxmlformats.org/officeDocument/2006/customXml" ds:itemID="{0A05210C-F98A-419B-9914-3095CE4AEDCF}"/>
</file>

<file path=customXml/itemProps3.xml><?xml version="1.0" encoding="utf-8"?>
<ds:datastoreItem xmlns:ds="http://schemas.openxmlformats.org/officeDocument/2006/customXml" ds:itemID="{0D5E0001-DE09-4A8F-9FDA-AB06F43E320B}"/>
</file>

<file path=docProps/app.xml><?xml version="1.0" encoding="utf-8"?>
<Properties xmlns="http://schemas.openxmlformats.org/officeDocument/2006/extended-properties" xmlns:vt="http://schemas.openxmlformats.org/officeDocument/2006/docPropsVTypes">
  <Template>\\Bs_nts1\InterDept\Application Data\Microsoft\Templates\Presentation Designs\Whirlpool.pot</Template>
  <TotalTime>6128</TotalTime>
  <Words>560</Words>
  <Application>Microsoft Office PowerPoint</Application>
  <PresentationFormat>Custom</PresentationFormat>
  <Paragraphs>100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Whirlpool</vt:lpstr>
      <vt:lpstr>Applied Techniques of Data Mining and Machine Learning  Coursework Induction</vt:lpstr>
      <vt:lpstr>Outline</vt:lpstr>
      <vt:lpstr>Aim and Purpose</vt:lpstr>
      <vt:lpstr>Works Involved: Going through CRISP-DM Cycle</vt:lpstr>
      <vt:lpstr>Project Preparation…</vt:lpstr>
      <vt:lpstr>Project Execution…</vt:lpstr>
      <vt:lpstr>Project Deliverable: a Well-Written Report</vt:lpstr>
      <vt:lpstr>Project Assessment: Marking Scheme + Rubric</vt:lpstr>
      <vt:lpstr>Advice from Module Leader</vt:lpstr>
    </vt:vector>
  </TitlesOfParts>
  <Company>University of Buckingham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Computing Department AAC Subcommittee Meeting 20 May 2015</dc:title>
  <dc:subject>Applied Computing</dc:subject>
  <dc:creator>Harin Sellahewa</dc:creator>
  <dc:description/>
  <cp:lastModifiedBy>Hongbo Du</cp:lastModifiedBy>
  <cp:revision>640</cp:revision>
  <cp:lastPrinted>2015-10-13T16:11:31Z</cp:lastPrinted>
  <dcterms:created xsi:type="dcterms:W3CDTF">2003-01-06T10:41:04Z</dcterms:created>
  <dcterms:modified xsi:type="dcterms:W3CDTF">2023-03-28T10:54:50Z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0x010100A2CE2DC15D23A341B6E6B38CDBA4A0F1</vt:lpwstr>
  </property>
</Properties>
</file>