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51"/>
  </p:notesMasterIdLst>
  <p:handoutMasterIdLst>
    <p:handoutMasterId r:id="rId52"/>
  </p:handoutMasterIdLst>
  <p:sldIdLst>
    <p:sldId id="256" r:id="rId5"/>
    <p:sldId id="277" r:id="rId6"/>
    <p:sldId id="278" r:id="rId7"/>
    <p:sldId id="287" r:id="rId8"/>
    <p:sldId id="257" r:id="rId9"/>
    <p:sldId id="285" r:id="rId10"/>
    <p:sldId id="258" r:id="rId11"/>
    <p:sldId id="272" r:id="rId12"/>
    <p:sldId id="274" r:id="rId13"/>
    <p:sldId id="284" r:id="rId14"/>
    <p:sldId id="283" r:id="rId15"/>
    <p:sldId id="282" r:id="rId16"/>
    <p:sldId id="281" r:id="rId17"/>
    <p:sldId id="280" r:id="rId18"/>
    <p:sldId id="262" r:id="rId19"/>
    <p:sldId id="279" r:id="rId20"/>
    <p:sldId id="273" r:id="rId21"/>
    <p:sldId id="289" r:id="rId22"/>
    <p:sldId id="286" r:id="rId23"/>
    <p:sldId id="290" r:id="rId24"/>
    <p:sldId id="288" r:id="rId25"/>
    <p:sldId id="291" r:id="rId26"/>
    <p:sldId id="308" r:id="rId27"/>
    <p:sldId id="307" r:id="rId28"/>
    <p:sldId id="293" r:id="rId29"/>
    <p:sldId id="301" r:id="rId30"/>
    <p:sldId id="302" r:id="rId31"/>
    <p:sldId id="303" r:id="rId32"/>
    <p:sldId id="294" r:id="rId33"/>
    <p:sldId id="295" r:id="rId34"/>
    <p:sldId id="296" r:id="rId35"/>
    <p:sldId id="297" r:id="rId36"/>
    <p:sldId id="298" r:id="rId37"/>
    <p:sldId id="299" r:id="rId38"/>
    <p:sldId id="300" r:id="rId39"/>
    <p:sldId id="292" r:id="rId40"/>
    <p:sldId id="269" r:id="rId41"/>
    <p:sldId id="265" r:id="rId42"/>
    <p:sldId id="264" r:id="rId43"/>
    <p:sldId id="263" r:id="rId44"/>
    <p:sldId id="270" r:id="rId45"/>
    <p:sldId id="259" r:id="rId46"/>
    <p:sldId id="260" r:id="rId47"/>
    <p:sldId id="261" r:id="rId48"/>
    <p:sldId id="266" r:id="rId49"/>
    <p:sldId id="27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B5"/>
    <a:srgbClr val="898989"/>
    <a:srgbClr val="69E583"/>
    <a:srgbClr val="E600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1" autoAdjust="0"/>
    <p:restoredTop sz="90655" autoAdjust="0"/>
  </p:normalViewPr>
  <p:slideViewPr>
    <p:cSldViewPr snapToGrid="0">
      <p:cViewPr varScale="1">
        <p:scale>
          <a:sx n="100" d="100"/>
          <a:sy n="100" d="100"/>
        </p:scale>
        <p:origin x="876" y="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n-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mn-lt"/>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mn-lt"/>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n-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arxiv.org/abs/1705.05355"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image" Target="../media/image3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8.jpg"/><Relationship Id="rId7" Type="http://schemas.openxmlformats.org/officeDocument/2006/relationships/image" Target="../media/image41.jpg"/><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image" Target="../media/image40.jpg"/><Relationship Id="rId5" Type="http://schemas.openxmlformats.org/officeDocument/2006/relationships/image" Target="../media/image36.png"/><Relationship Id="rId4" Type="http://schemas.openxmlformats.org/officeDocument/2006/relationships/image" Target="../media/image39.jpg"/><Relationship Id="rId9" Type="http://schemas.openxmlformats.org/officeDocument/2006/relationships/image" Target="../media/image43.jpg"/></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learn.microsoft.com/en-us/azure/machine-learning/concept-automated-ml?view=azureml-api-2"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38330" y="3429000"/>
            <a:ext cx="6519482" cy="2128042"/>
          </a:xfrm>
        </p:spPr>
        <p:txBody>
          <a:bodyPr/>
          <a:lstStyle/>
          <a:p>
            <a:r>
              <a:rPr lang="en-US" dirty="0"/>
              <a:t>Train and Deploy models with Azure AUTOML</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831665"/>
          </a:xfrm>
        </p:spPr>
        <p:txBody>
          <a:bodyPr>
            <a:normAutofit/>
          </a:bodyPr>
          <a:lstStyle/>
          <a:p>
            <a:pPr>
              <a:spcBef>
                <a:spcPts val="0"/>
              </a:spcBef>
            </a:pPr>
            <a:r>
              <a:rPr lang="en-US" sz="2000" b="1" dirty="0"/>
              <a:t>Leonard Püttmann</a:t>
            </a:r>
          </a:p>
          <a:p>
            <a:pPr>
              <a:spcBef>
                <a:spcPts val="0"/>
              </a:spcBef>
            </a:pPr>
            <a:r>
              <a:rPr lang="en-US" dirty="0"/>
              <a:t>Data Scientist at Kern AI</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3C779-66A7-8F05-F39B-4B9AC7D5844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89C8FF8-14A4-7048-09C0-0697B1EB6FAA}"/>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6" name="Title 1">
            <a:extLst>
              <a:ext uri="{FF2B5EF4-FFF2-40B4-BE49-F238E27FC236}">
                <a16:creationId xmlns:a16="http://schemas.microsoft.com/office/drawing/2014/main" id="{C2EE598E-D87A-DF7A-B18C-11D53532F383}"/>
              </a:ext>
            </a:extLst>
          </p:cNvPr>
          <p:cNvSpPr>
            <a:spLocks noGrp="1"/>
          </p:cNvSpPr>
          <p:nvPr>
            <p:ph type="title"/>
          </p:nvPr>
        </p:nvSpPr>
        <p:spPr>
          <a:xfrm>
            <a:off x="270122" y="240086"/>
            <a:ext cx="5411586" cy="470127"/>
          </a:xfrm>
        </p:spPr>
        <p:txBody>
          <a:bodyPr/>
          <a:lstStyle/>
          <a:p>
            <a:pPr algn="l"/>
            <a:r>
              <a:rPr lang="en-US" dirty="0"/>
              <a:t>What is </a:t>
            </a:r>
            <a:r>
              <a:rPr lang="en-US" dirty="0" err="1"/>
              <a:t>AutoML</a:t>
            </a:r>
            <a:endParaRPr lang="en-US" dirty="0"/>
          </a:p>
        </p:txBody>
      </p:sp>
    </p:spTree>
    <p:extLst>
      <p:ext uri="{BB962C8B-B14F-4D97-AF65-F5344CB8AC3E}">
        <p14:creationId xmlns:p14="http://schemas.microsoft.com/office/powerpoint/2010/main" val="22465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787E4-8A01-BB52-7EFF-C92FF4D074A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D8EEE2A-1B0F-8FE5-3A31-A9828DE465FC}"/>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6" name="Title 1">
            <a:extLst>
              <a:ext uri="{FF2B5EF4-FFF2-40B4-BE49-F238E27FC236}">
                <a16:creationId xmlns:a16="http://schemas.microsoft.com/office/drawing/2014/main" id="{5ED643FC-C9FB-F7FF-71DE-A45F610D307F}"/>
              </a:ext>
            </a:extLst>
          </p:cNvPr>
          <p:cNvSpPr>
            <a:spLocks noGrp="1"/>
          </p:cNvSpPr>
          <p:nvPr>
            <p:ph type="title"/>
          </p:nvPr>
        </p:nvSpPr>
        <p:spPr>
          <a:xfrm>
            <a:off x="270122" y="240086"/>
            <a:ext cx="5411586" cy="470127"/>
          </a:xfrm>
        </p:spPr>
        <p:txBody>
          <a:bodyPr/>
          <a:lstStyle/>
          <a:p>
            <a:pPr algn="l"/>
            <a:r>
              <a:rPr lang="en-US" dirty="0"/>
              <a:t>What is </a:t>
            </a:r>
            <a:r>
              <a:rPr lang="en-US" dirty="0" err="1"/>
              <a:t>AutoML</a:t>
            </a:r>
            <a:endParaRPr lang="en-US" dirty="0"/>
          </a:p>
        </p:txBody>
      </p:sp>
      <p:pic>
        <p:nvPicPr>
          <p:cNvPr id="3" name="Graphic 2" descr="Tick with solid fill">
            <a:extLst>
              <a:ext uri="{FF2B5EF4-FFF2-40B4-BE49-F238E27FC236}">
                <a16:creationId xmlns:a16="http://schemas.microsoft.com/office/drawing/2014/main" id="{3605C34B-F432-5ED9-3BCA-4820377E4B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80715" y="1736552"/>
            <a:ext cx="742950" cy="742950"/>
          </a:xfrm>
          <a:prstGeom prst="rect">
            <a:avLst/>
          </a:prstGeom>
        </p:spPr>
      </p:pic>
      <p:sp>
        <p:nvSpPr>
          <p:cNvPr id="7" name="TextBox 6">
            <a:extLst>
              <a:ext uri="{FF2B5EF4-FFF2-40B4-BE49-F238E27FC236}">
                <a16:creationId xmlns:a16="http://schemas.microsoft.com/office/drawing/2014/main" id="{2209D07A-4685-782A-1747-7FD4A6C00738}"/>
              </a:ext>
            </a:extLst>
          </p:cNvPr>
          <p:cNvSpPr txBox="1"/>
          <p:nvPr/>
        </p:nvSpPr>
        <p:spPr>
          <a:xfrm>
            <a:off x="2223671" y="2583063"/>
            <a:ext cx="3948529" cy="113787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Professionals </a:t>
            </a:r>
          </a:p>
          <a:p>
            <a:pPr marL="342900" indent="-342900">
              <a:lnSpc>
                <a:spcPct val="150000"/>
              </a:lnSpc>
              <a:buFont typeface="Arial" panose="020B0604020202020204" pitchFamily="34" charset="0"/>
              <a:buChar char="•"/>
            </a:pPr>
            <a:r>
              <a:rPr lang="en-US" sz="2400" dirty="0"/>
              <a:t>Experienced developers</a:t>
            </a:r>
            <a:endParaRPr lang="de-DE" sz="2400" dirty="0"/>
          </a:p>
        </p:txBody>
      </p:sp>
    </p:spTree>
    <p:extLst>
      <p:ext uri="{BB962C8B-B14F-4D97-AF65-F5344CB8AC3E}">
        <p14:creationId xmlns:p14="http://schemas.microsoft.com/office/powerpoint/2010/main" val="1168387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67DF8-A7CF-1C3A-3839-A0448AB4419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BB053D4-24BD-A5C1-440F-341D7CA94637}"/>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6" name="Title 1">
            <a:extLst>
              <a:ext uri="{FF2B5EF4-FFF2-40B4-BE49-F238E27FC236}">
                <a16:creationId xmlns:a16="http://schemas.microsoft.com/office/drawing/2014/main" id="{2D69F809-1C08-DF69-720D-09878ADBC62A}"/>
              </a:ext>
            </a:extLst>
          </p:cNvPr>
          <p:cNvSpPr>
            <a:spLocks noGrp="1"/>
          </p:cNvSpPr>
          <p:nvPr>
            <p:ph type="title"/>
          </p:nvPr>
        </p:nvSpPr>
        <p:spPr>
          <a:xfrm>
            <a:off x="270122" y="240086"/>
            <a:ext cx="5411586" cy="470127"/>
          </a:xfrm>
        </p:spPr>
        <p:txBody>
          <a:bodyPr/>
          <a:lstStyle/>
          <a:p>
            <a:pPr algn="l"/>
            <a:r>
              <a:rPr lang="en-US" dirty="0"/>
              <a:t>What is </a:t>
            </a:r>
            <a:r>
              <a:rPr lang="en-US" dirty="0" err="1"/>
              <a:t>AutoML</a:t>
            </a:r>
            <a:endParaRPr lang="en-US" dirty="0"/>
          </a:p>
        </p:txBody>
      </p:sp>
      <p:pic>
        <p:nvPicPr>
          <p:cNvPr id="3" name="Graphic 2" descr="Tick with solid fill">
            <a:extLst>
              <a:ext uri="{FF2B5EF4-FFF2-40B4-BE49-F238E27FC236}">
                <a16:creationId xmlns:a16="http://schemas.microsoft.com/office/drawing/2014/main" id="{12D3459B-5E29-E85D-CE42-9CD3612310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80715" y="1736552"/>
            <a:ext cx="742950" cy="742950"/>
          </a:xfrm>
          <a:prstGeom prst="rect">
            <a:avLst/>
          </a:prstGeom>
        </p:spPr>
      </p:pic>
      <p:sp>
        <p:nvSpPr>
          <p:cNvPr id="7" name="TextBox 6">
            <a:extLst>
              <a:ext uri="{FF2B5EF4-FFF2-40B4-BE49-F238E27FC236}">
                <a16:creationId xmlns:a16="http://schemas.microsoft.com/office/drawing/2014/main" id="{FB59EC03-6820-D484-FE96-E07891C88EAA}"/>
              </a:ext>
            </a:extLst>
          </p:cNvPr>
          <p:cNvSpPr txBox="1"/>
          <p:nvPr/>
        </p:nvSpPr>
        <p:spPr>
          <a:xfrm>
            <a:off x="2223671" y="2583063"/>
            <a:ext cx="3948529" cy="113787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Professionals </a:t>
            </a:r>
          </a:p>
          <a:p>
            <a:pPr marL="342900" indent="-342900">
              <a:lnSpc>
                <a:spcPct val="150000"/>
              </a:lnSpc>
              <a:buFont typeface="Arial" panose="020B0604020202020204" pitchFamily="34" charset="0"/>
              <a:buChar char="•"/>
            </a:pPr>
            <a:r>
              <a:rPr lang="en-US" sz="2400" dirty="0"/>
              <a:t>Experienced developers</a:t>
            </a:r>
            <a:endParaRPr lang="de-DE" sz="2400" dirty="0"/>
          </a:p>
        </p:txBody>
      </p:sp>
      <p:sp>
        <p:nvSpPr>
          <p:cNvPr id="11" name="TextBox 10">
            <a:extLst>
              <a:ext uri="{FF2B5EF4-FFF2-40B4-BE49-F238E27FC236}">
                <a16:creationId xmlns:a16="http://schemas.microsoft.com/office/drawing/2014/main" id="{52510FD6-B633-3BEF-FE7C-8A9487D85A7D}"/>
              </a:ext>
            </a:extLst>
          </p:cNvPr>
          <p:cNvSpPr txBox="1"/>
          <p:nvPr/>
        </p:nvSpPr>
        <p:spPr>
          <a:xfrm>
            <a:off x="2804465" y="4262383"/>
            <a:ext cx="1752555" cy="583878"/>
          </a:xfrm>
          <a:prstGeom prst="rect">
            <a:avLst/>
          </a:prstGeom>
          <a:noFill/>
        </p:spPr>
        <p:txBody>
          <a:bodyPr wrap="square">
            <a:spAutoFit/>
          </a:bodyPr>
          <a:lstStyle/>
          <a:p>
            <a:pPr>
              <a:lnSpc>
                <a:spcPct val="150000"/>
              </a:lnSpc>
            </a:pPr>
            <a:r>
              <a:rPr lang="de-DE" sz="2400" dirty="0" err="1"/>
              <a:t>Production</a:t>
            </a:r>
            <a:endParaRPr lang="de-DE" sz="2400" dirty="0"/>
          </a:p>
        </p:txBody>
      </p:sp>
      <p:cxnSp>
        <p:nvCxnSpPr>
          <p:cNvPr id="13" name="Straight Arrow Connector 12">
            <a:extLst>
              <a:ext uri="{FF2B5EF4-FFF2-40B4-BE49-F238E27FC236}">
                <a16:creationId xmlns:a16="http://schemas.microsoft.com/office/drawing/2014/main" id="{BA6A7A25-1C1B-F56A-B65E-A94B81EA661A}"/>
              </a:ext>
            </a:extLst>
          </p:cNvPr>
          <p:cNvCxnSpPr/>
          <p:nvPr/>
        </p:nvCxnSpPr>
        <p:spPr>
          <a:xfrm>
            <a:off x="3652189" y="3873339"/>
            <a:ext cx="0" cy="3176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35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86C98-7C11-765D-5D3F-BE6109D2E11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3BDA5BD-C7A4-27AA-8A0B-47FFCD66669D}"/>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6" name="Title 1">
            <a:extLst>
              <a:ext uri="{FF2B5EF4-FFF2-40B4-BE49-F238E27FC236}">
                <a16:creationId xmlns:a16="http://schemas.microsoft.com/office/drawing/2014/main" id="{2F4779BB-1D0C-E3A7-1191-E8BA29FEC7C4}"/>
              </a:ext>
            </a:extLst>
          </p:cNvPr>
          <p:cNvSpPr>
            <a:spLocks noGrp="1"/>
          </p:cNvSpPr>
          <p:nvPr>
            <p:ph type="title"/>
          </p:nvPr>
        </p:nvSpPr>
        <p:spPr>
          <a:xfrm>
            <a:off x="270122" y="240086"/>
            <a:ext cx="5411586" cy="470127"/>
          </a:xfrm>
        </p:spPr>
        <p:txBody>
          <a:bodyPr/>
          <a:lstStyle/>
          <a:p>
            <a:pPr algn="l"/>
            <a:r>
              <a:rPr lang="en-US" dirty="0"/>
              <a:t>What is </a:t>
            </a:r>
            <a:r>
              <a:rPr lang="en-US" dirty="0" err="1"/>
              <a:t>AutoML</a:t>
            </a:r>
            <a:endParaRPr lang="en-US" dirty="0"/>
          </a:p>
        </p:txBody>
      </p:sp>
      <p:pic>
        <p:nvPicPr>
          <p:cNvPr id="3" name="Graphic 2" descr="Tick with solid fill">
            <a:extLst>
              <a:ext uri="{FF2B5EF4-FFF2-40B4-BE49-F238E27FC236}">
                <a16:creationId xmlns:a16="http://schemas.microsoft.com/office/drawing/2014/main" id="{9DC5E11B-20EC-4147-77FC-20E6DAEE94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80715" y="1736552"/>
            <a:ext cx="742950" cy="742950"/>
          </a:xfrm>
          <a:prstGeom prst="rect">
            <a:avLst/>
          </a:prstGeom>
        </p:spPr>
      </p:pic>
      <p:sp>
        <p:nvSpPr>
          <p:cNvPr id="7" name="TextBox 6">
            <a:extLst>
              <a:ext uri="{FF2B5EF4-FFF2-40B4-BE49-F238E27FC236}">
                <a16:creationId xmlns:a16="http://schemas.microsoft.com/office/drawing/2014/main" id="{C5D9DEEE-4FAE-A1BE-7F39-E8B5BC94B147}"/>
              </a:ext>
            </a:extLst>
          </p:cNvPr>
          <p:cNvSpPr txBox="1"/>
          <p:nvPr/>
        </p:nvSpPr>
        <p:spPr>
          <a:xfrm>
            <a:off x="2223671" y="2583063"/>
            <a:ext cx="3948529" cy="113787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Professionals </a:t>
            </a:r>
          </a:p>
          <a:p>
            <a:pPr marL="342900" indent="-342900">
              <a:lnSpc>
                <a:spcPct val="150000"/>
              </a:lnSpc>
              <a:buFont typeface="Arial" panose="020B0604020202020204" pitchFamily="34" charset="0"/>
              <a:buChar char="•"/>
            </a:pPr>
            <a:r>
              <a:rPr lang="en-US" sz="2400" dirty="0"/>
              <a:t>Experienced developers</a:t>
            </a:r>
            <a:endParaRPr lang="de-DE" sz="2400" dirty="0"/>
          </a:p>
        </p:txBody>
      </p:sp>
      <p:pic>
        <p:nvPicPr>
          <p:cNvPr id="10" name="Graphic 9" descr="Tick with solid fill">
            <a:extLst>
              <a:ext uri="{FF2B5EF4-FFF2-40B4-BE49-F238E27FC236}">
                <a16:creationId xmlns:a16="http://schemas.microsoft.com/office/drawing/2014/main" id="{55AEBC54-A321-EA13-1655-BF10B0A38B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1000" y="1736552"/>
            <a:ext cx="742950" cy="742950"/>
          </a:xfrm>
          <a:prstGeom prst="rect">
            <a:avLst/>
          </a:prstGeom>
        </p:spPr>
      </p:pic>
      <p:sp>
        <p:nvSpPr>
          <p:cNvPr id="11" name="TextBox 10">
            <a:extLst>
              <a:ext uri="{FF2B5EF4-FFF2-40B4-BE49-F238E27FC236}">
                <a16:creationId xmlns:a16="http://schemas.microsoft.com/office/drawing/2014/main" id="{988AFB1F-0D3F-771F-68B0-AD2C20DA8C72}"/>
              </a:ext>
            </a:extLst>
          </p:cNvPr>
          <p:cNvSpPr txBox="1"/>
          <p:nvPr/>
        </p:nvSpPr>
        <p:spPr>
          <a:xfrm>
            <a:off x="2804465" y="4262383"/>
            <a:ext cx="1752555" cy="583878"/>
          </a:xfrm>
          <a:prstGeom prst="rect">
            <a:avLst/>
          </a:prstGeom>
          <a:noFill/>
        </p:spPr>
        <p:txBody>
          <a:bodyPr wrap="square">
            <a:spAutoFit/>
          </a:bodyPr>
          <a:lstStyle/>
          <a:p>
            <a:pPr>
              <a:lnSpc>
                <a:spcPct val="150000"/>
              </a:lnSpc>
            </a:pPr>
            <a:r>
              <a:rPr lang="de-DE" sz="2400" dirty="0" err="1"/>
              <a:t>Production</a:t>
            </a:r>
            <a:endParaRPr lang="de-DE" sz="2400" dirty="0"/>
          </a:p>
        </p:txBody>
      </p:sp>
      <p:cxnSp>
        <p:nvCxnSpPr>
          <p:cNvPr id="13" name="Straight Arrow Connector 12">
            <a:extLst>
              <a:ext uri="{FF2B5EF4-FFF2-40B4-BE49-F238E27FC236}">
                <a16:creationId xmlns:a16="http://schemas.microsoft.com/office/drawing/2014/main" id="{1A7324D4-F4BF-7AA4-D421-9BE2E52F38AF}"/>
              </a:ext>
            </a:extLst>
          </p:cNvPr>
          <p:cNvCxnSpPr/>
          <p:nvPr/>
        </p:nvCxnSpPr>
        <p:spPr>
          <a:xfrm>
            <a:off x="3652189" y="3873339"/>
            <a:ext cx="0" cy="3176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AAA07C0-2150-C942-1917-8B07ACA370A1}"/>
              </a:ext>
            </a:extLst>
          </p:cNvPr>
          <p:cNvSpPr txBox="1"/>
          <p:nvPr/>
        </p:nvSpPr>
        <p:spPr>
          <a:xfrm>
            <a:off x="7405271" y="2666800"/>
            <a:ext cx="3948529" cy="113787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Students</a:t>
            </a:r>
          </a:p>
          <a:p>
            <a:pPr marL="342900" indent="-342900">
              <a:lnSpc>
                <a:spcPct val="150000"/>
              </a:lnSpc>
              <a:buFont typeface="Arial" panose="020B0604020202020204" pitchFamily="34" charset="0"/>
              <a:buChar char="•"/>
            </a:pPr>
            <a:r>
              <a:rPr lang="en-US" sz="2400" dirty="0"/>
              <a:t>New developers</a:t>
            </a:r>
          </a:p>
        </p:txBody>
      </p:sp>
    </p:spTree>
    <p:extLst>
      <p:ext uri="{BB962C8B-B14F-4D97-AF65-F5344CB8AC3E}">
        <p14:creationId xmlns:p14="http://schemas.microsoft.com/office/powerpoint/2010/main" val="128176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B4639-5B78-1E55-C24D-6E6B721A177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9BC48F2-31B4-79FE-14D3-931CDAB74EC2}"/>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6" name="Title 1">
            <a:extLst>
              <a:ext uri="{FF2B5EF4-FFF2-40B4-BE49-F238E27FC236}">
                <a16:creationId xmlns:a16="http://schemas.microsoft.com/office/drawing/2014/main" id="{1B29F5D7-AE69-2C48-F8D1-EF3E6F730CFD}"/>
              </a:ext>
            </a:extLst>
          </p:cNvPr>
          <p:cNvSpPr>
            <a:spLocks noGrp="1"/>
          </p:cNvSpPr>
          <p:nvPr>
            <p:ph type="title"/>
          </p:nvPr>
        </p:nvSpPr>
        <p:spPr>
          <a:xfrm>
            <a:off x="270122" y="240086"/>
            <a:ext cx="5411586" cy="470127"/>
          </a:xfrm>
        </p:spPr>
        <p:txBody>
          <a:bodyPr/>
          <a:lstStyle/>
          <a:p>
            <a:pPr algn="l"/>
            <a:r>
              <a:rPr lang="en-US" dirty="0"/>
              <a:t>What is </a:t>
            </a:r>
            <a:r>
              <a:rPr lang="en-US" dirty="0" err="1"/>
              <a:t>AutoML</a:t>
            </a:r>
            <a:endParaRPr lang="en-US" dirty="0"/>
          </a:p>
        </p:txBody>
      </p:sp>
      <p:pic>
        <p:nvPicPr>
          <p:cNvPr id="3" name="Graphic 2" descr="Tick with solid fill">
            <a:extLst>
              <a:ext uri="{FF2B5EF4-FFF2-40B4-BE49-F238E27FC236}">
                <a16:creationId xmlns:a16="http://schemas.microsoft.com/office/drawing/2014/main" id="{493DB582-DAE3-68B3-4D37-18554DFC3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80715" y="1736552"/>
            <a:ext cx="742950" cy="742950"/>
          </a:xfrm>
          <a:prstGeom prst="rect">
            <a:avLst/>
          </a:prstGeom>
        </p:spPr>
      </p:pic>
      <p:sp>
        <p:nvSpPr>
          <p:cNvPr id="7" name="TextBox 6">
            <a:extLst>
              <a:ext uri="{FF2B5EF4-FFF2-40B4-BE49-F238E27FC236}">
                <a16:creationId xmlns:a16="http://schemas.microsoft.com/office/drawing/2014/main" id="{6447338D-C9C0-9FD8-5D79-A539F35B1D60}"/>
              </a:ext>
            </a:extLst>
          </p:cNvPr>
          <p:cNvSpPr txBox="1"/>
          <p:nvPr/>
        </p:nvSpPr>
        <p:spPr>
          <a:xfrm>
            <a:off x="2223671" y="2583063"/>
            <a:ext cx="3948529" cy="113787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Professionals </a:t>
            </a:r>
          </a:p>
          <a:p>
            <a:pPr marL="342900" indent="-342900">
              <a:lnSpc>
                <a:spcPct val="150000"/>
              </a:lnSpc>
              <a:buFont typeface="Arial" panose="020B0604020202020204" pitchFamily="34" charset="0"/>
              <a:buChar char="•"/>
            </a:pPr>
            <a:r>
              <a:rPr lang="en-US" sz="2400" dirty="0"/>
              <a:t>Experienced developers</a:t>
            </a:r>
            <a:endParaRPr lang="de-DE" sz="2400" dirty="0"/>
          </a:p>
        </p:txBody>
      </p:sp>
      <p:pic>
        <p:nvPicPr>
          <p:cNvPr id="10" name="Graphic 9" descr="Tick with solid fill">
            <a:extLst>
              <a:ext uri="{FF2B5EF4-FFF2-40B4-BE49-F238E27FC236}">
                <a16:creationId xmlns:a16="http://schemas.microsoft.com/office/drawing/2014/main" id="{88DB0A8F-1554-6A50-FCE0-4AD9006B6F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1000" y="1736552"/>
            <a:ext cx="742950" cy="742950"/>
          </a:xfrm>
          <a:prstGeom prst="rect">
            <a:avLst/>
          </a:prstGeom>
        </p:spPr>
      </p:pic>
      <p:sp>
        <p:nvSpPr>
          <p:cNvPr id="11" name="TextBox 10">
            <a:extLst>
              <a:ext uri="{FF2B5EF4-FFF2-40B4-BE49-F238E27FC236}">
                <a16:creationId xmlns:a16="http://schemas.microsoft.com/office/drawing/2014/main" id="{84B156BB-788D-157C-DBBF-5D3A138CE2F2}"/>
              </a:ext>
            </a:extLst>
          </p:cNvPr>
          <p:cNvSpPr txBox="1"/>
          <p:nvPr/>
        </p:nvSpPr>
        <p:spPr>
          <a:xfrm>
            <a:off x="2804465" y="4262383"/>
            <a:ext cx="1752555" cy="583878"/>
          </a:xfrm>
          <a:prstGeom prst="rect">
            <a:avLst/>
          </a:prstGeom>
          <a:noFill/>
        </p:spPr>
        <p:txBody>
          <a:bodyPr wrap="square">
            <a:spAutoFit/>
          </a:bodyPr>
          <a:lstStyle/>
          <a:p>
            <a:pPr>
              <a:lnSpc>
                <a:spcPct val="150000"/>
              </a:lnSpc>
            </a:pPr>
            <a:r>
              <a:rPr lang="de-DE" sz="2400" dirty="0" err="1"/>
              <a:t>Production</a:t>
            </a:r>
            <a:endParaRPr lang="de-DE" sz="2400" dirty="0"/>
          </a:p>
        </p:txBody>
      </p:sp>
      <p:cxnSp>
        <p:nvCxnSpPr>
          <p:cNvPr id="13" name="Straight Arrow Connector 12">
            <a:extLst>
              <a:ext uri="{FF2B5EF4-FFF2-40B4-BE49-F238E27FC236}">
                <a16:creationId xmlns:a16="http://schemas.microsoft.com/office/drawing/2014/main" id="{E5778D50-9150-33F4-296C-7DE0B9EA16AA}"/>
              </a:ext>
            </a:extLst>
          </p:cNvPr>
          <p:cNvCxnSpPr/>
          <p:nvPr/>
        </p:nvCxnSpPr>
        <p:spPr>
          <a:xfrm>
            <a:off x="3652189" y="3873339"/>
            <a:ext cx="0" cy="3176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224A78-1166-BE1A-AA4C-E57190718699}"/>
              </a:ext>
            </a:extLst>
          </p:cNvPr>
          <p:cNvSpPr txBox="1"/>
          <p:nvPr/>
        </p:nvSpPr>
        <p:spPr>
          <a:xfrm>
            <a:off x="7405271" y="2666800"/>
            <a:ext cx="3948529" cy="113787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Students</a:t>
            </a:r>
          </a:p>
          <a:p>
            <a:pPr marL="342900" indent="-342900">
              <a:lnSpc>
                <a:spcPct val="150000"/>
              </a:lnSpc>
              <a:buFont typeface="Arial" panose="020B0604020202020204" pitchFamily="34" charset="0"/>
              <a:buChar char="•"/>
            </a:pPr>
            <a:r>
              <a:rPr lang="en-US" sz="2400" dirty="0"/>
              <a:t>New developers</a:t>
            </a:r>
          </a:p>
        </p:txBody>
      </p:sp>
      <p:sp>
        <p:nvSpPr>
          <p:cNvPr id="15" name="TextBox 14">
            <a:extLst>
              <a:ext uri="{FF2B5EF4-FFF2-40B4-BE49-F238E27FC236}">
                <a16:creationId xmlns:a16="http://schemas.microsoft.com/office/drawing/2014/main" id="{94F39696-70A3-D2DD-1F30-8187477DB6A3}"/>
              </a:ext>
            </a:extLst>
          </p:cNvPr>
          <p:cNvSpPr txBox="1"/>
          <p:nvPr/>
        </p:nvSpPr>
        <p:spPr>
          <a:xfrm>
            <a:off x="7135565" y="4283828"/>
            <a:ext cx="2931020" cy="583878"/>
          </a:xfrm>
          <a:prstGeom prst="rect">
            <a:avLst/>
          </a:prstGeom>
          <a:noFill/>
        </p:spPr>
        <p:txBody>
          <a:bodyPr wrap="square">
            <a:spAutoFit/>
          </a:bodyPr>
          <a:lstStyle/>
          <a:p>
            <a:pPr>
              <a:lnSpc>
                <a:spcPct val="150000"/>
              </a:lnSpc>
            </a:pPr>
            <a:r>
              <a:rPr lang="de-DE" sz="2400" dirty="0" err="1"/>
              <a:t>Testing</a:t>
            </a:r>
            <a:r>
              <a:rPr lang="de-DE" sz="2400" dirty="0"/>
              <a:t>/ Learning</a:t>
            </a:r>
          </a:p>
        </p:txBody>
      </p:sp>
      <p:cxnSp>
        <p:nvCxnSpPr>
          <p:cNvPr id="16" name="Straight Arrow Connector 15">
            <a:extLst>
              <a:ext uri="{FF2B5EF4-FFF2-40B4-BE49-F238E27FC236}">
                <a16:creationId xmlns:a16="http://schemas.microsoft.com/office/drawing/2014/main" id="{AFBD19B8-95C5-59B9-5CF0-FC9457C335CE}"/>
              </a:ext>
            </a:extLst>
          </p:cNvPr>
          <p:cNvCxnSpPr/>
          <p:nvPr/>
        </p:nvCxnSpPr>
        <p:spPr>
          <a:xfrm>
            <a:off x="8372475" y="3873339"/>
            <a:ext cx="0" cy="3176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41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dirty="0"/>
              <a:t>Moving </a:t>
            </a:r>
            <a:r>
              <a:rPr lang="en-US" dirty="0" err="1"/>
              <a:t>AutoML</a:t>
            </a:r>
            <a:r>
              <a:rPr lang="en-US" dirty="0"/>
              <a:t> to the Cloud</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31859"/>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D2E8F-A432-8049-2742-525B3BE1E8F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0E6264-4039-D9D4-5DEC-F86635F3FFA6}"/>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6" name="Title 1">
            <a:extLst>
              <a:ext uri="{FF2B5EF4-FFF2-40B4-BE49-F238E27FC236}">
                <a16:creationId xmlns:a16="http://schemas.microsoft.com/office/drawing/2014/main" id="{4BA72AB7-84BD-81AD-4989-B7461F473B38}"/>
              </a:ext>
            </a:extLst>
          </p:cNvPr>
          <p:cNvSpPr>
            <a:spLocks noGrp="1"/>
          </p:cNvSpPr>
          <p:nvPr>
            <p:ph type="title"/>
          </p:nvPr>
        </p:nvSpPr>
        <p:spPr>
          <a:xfrm>
            <a:off x="270122" y="240086"/>
            <a:ext cx="5411586" cy="470127"/>
          </a:xfrm>
        </p:spPr>
        <p:txBody>
          <a:bodyPr/>
          <a:lstStyle/>
          <a:p>
            <a:pPr algn="l"/>
            <a:r>
              <a:rPr lang="en-US" dirty="0"/>
              <a:t>What is </a:t>
            </a:r>
            <a:r>
              <a:rPr lang="en-US" b="1" dirty="0">
                <a:solidFill>
                  <a:srgbClr val="0064B5"/>
                </a:solidFill>
              </a:rPr>
              <a:t>Azure</a:t>
            </a:r>
            <a:r>
              <a:rPr lang="en-US" dirty="0"/>
              <a:t> </a:t>
            </a:r>
            <a:r>
              <a:rPr lang="en-US" dirty="0" err="1"/>
              <a:t>AutoML</a:t>
            </a:r>
            <a:endParaRPr lang="en-US" dirty="0"/>
          </a:p>
        </p:txBody>
      </p:sp>
      <p:sp>
        <p:nvSpPr>
          <p:cNvPr id="3" name="TextBox 2">
            <a:extLst>
              <a:ext uri="{FF2B5EF4-FFF2-40B4-BE49-F238E27FC236}">
                <a16:creationId xmlns:a16="http://schemas.microsoft.com/office/drawing/2014/main" id="{97BB9DFF-97F0-E1BA-FAD3-3135CC105A82}"/>
              </a:ext>
            </a:extLst>
          </p:cNvPr>
          <p:cNvSpPr txBox="1"/>
          <p:nvPr/>
        </p:nvSpPr>
        <p:spPr>
          <a:xfrm>
            <a:off x="270122" y="6033184"/>
            <a:ext cx="6094520" cy="646331"/>
          </a:xfrm>
          <a:prstGeom prst="rect">
            <a:avLst/>
          </a:prstGeom>
          <a:noFill/>
        </p:spPr>
        <p:txBody>
          <a:bodyPr wrap="square">
            <a:spAutoFit/>
          </a:bodyPr>
          <a:lstStyle/>
          <a:p>
            <a:r>
              <a:rPr lang="en-US" dirty="0">
                <a:hlinkClick r:id="rId2"/>
              </a:rPr>
              <a:t>[1705.05355] Probabilistic Matrix Factorization for Automated Machine Learning (arxiv.org)</a:t>
            </a:r>
            <a:endParaRPr lang="de-DE" dirty="0"/>
          </a:p>
        </p:txBody>
      </p:sp>
      <p:pic>
        <p:nvPicPr>
          <p:cNvPr id="7" name="Picture 6" descr="A screenshot of a computer&#10;&#10;Description automatically generated">
            <a:extLst>
              <a:ext uri="{FF2B5EF4-FFF2-40B4-BE49-F238E27FC236}">
                <a16:creationId xmlns:a16="http://schemas.microsoft.com/office/drawing/2014/main" id="{9F1B34DA-7094-C01A-97FA-18DD2FA1044F}"/>
              </a:ext>
            </a:extLst>
          </p:cNvPr>
          <p:cNvPicPr>
            <a:picLocks noChangeAspect="1"/>
          </p:cNvPicPr>
          <p:nvPr/>
        </p:nvPicPr>
        <p:blipFill>
          <a:blip r:embed="rId3"/>
          <a:stretch>
            <a:fillRect/>
          </a:stretch>
        </p:blipFill>
        <p:spPr>
          <a:xfrm>
            <a:off x="5758294" y="3068586"/>
            <a:ext cx="6094520" cy="2551911"/>
          </a:xfrm>
          <a:prstGeom prst="rect">
            <a:avLst/>
          </a:prstGeom>
          <a:ln w="28575">
            <a:solidFill>
              <a:srgbClr val="898989"/>
            </a:solidFill>
          </a:ln>
        </p:spPr>
      </p:pic>
      <p:sp>
        <p:nvSpPr>
          <p:cNvPr id="10" name="TextBox 9">
            <a:extLst>
              <a:ext uri="{FF2B5EF4-FFF2-40B4-BE49-F238E27FC236}">
                <a16:creationId xmlns:a16="http://schemas.microsoft.com/office/drawing/2014/main" id="{2A301A55-B5B3-A6CD-C08E-97393CA19F49}"/>
              </a:ext>
            </a:extLst>
          </p:cNvPr>
          <p:cNvSpPr txBox="1"/>
          <p:nvPr/>
        </p:nvSpPr>
        <p:spPr>
          <a:xfrm>
            <a:off x="432971" y="960975"/>
            <a:ext cx="4805779" cy="169187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Highly scalable</a:t>
            </a:r>
          </a:p>
          <a:p>
            <a:pPr marL="342900" indent="-342900">
              <a:lnSpc>
                <a:spcPct val="150000"/>
              </a:lnSpc>
              <a:buFont typeface="Arial" panose="020B0604020202020204" pitchFamily="34" charset="0"/>
              <a:buChar char="•"/>
            </a:pPr>
            <a:r>
              <a:rPr lang="en-US" sz="2400" dirty="0"/>
              <a:t>Easy to use -&gt; Azure ML Studio</a:t>
            </a:r>
          </a:p>
          <a:p>
            <a:pPr marL="342900" indent="-342900">
              <a:lnSpc>
                <a:spcPct val="150000"/>
              </a:lnSpc>
              <a:buFont typeface="Arial" panose="020B0604020202020204" pitchFamily="34" charset="0"/>
              <a:buChar char="•"/>
            </a:pPr>
            <a:r>
              <a:rPr lang="en-US" sz="2400" dirty="0"/>
              <a:t>Accurate for many use cases</a:t>
            </a:r>
          </a:p>
        </p:txBody>
      </p:sp>
    </p:spTree>
    <p:extLst>
      <p:ext uri="{BB962C8B-B14F-4D97-AF65-F5344CB8AC3E}">
        <p14:creationId xmlns:p14="http://schemas.microsoft.com/office/powerpoint/2010/main" val="29158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F721D-B7F9-8C5E-7A46-F8860FDA209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746FF51-DB36-182B-9E7D-B22F9EA81478}"/>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6" name="Title 1">
            <a:extLst>
              <a:ext uri="{FF2B5EF4-FFF2-40B4-BE49-F238E27FC236}">
                <a16:creationId xmlns:a16="http://schemas.microsoft.com/office/drawing/2014/main" id="{89D8175E-C1C9-EB4F-E90B-81475134C558}"/>
              </a:ext>
            </a:extLst>
          </p:cNvPr>
          <p:cNvSpPr>
            <a:spLocks noGrp="1"/>
          </p:cNvSpPr>
          <p:nvPr>
            <p:ph type="title"/>
          </p:nvPr>
        </p:nvSpPr>
        <p:spPr>
          <a:xfrm>
            <a:off x="270122" y="240086"/>
            <a:ext cx="5411586" cy="470127"/>
          </a:xfrm>
        </p:spPr>
        <p:txBody>
          <a:bodyPr/>
          <a:lstStyle/>
          <a:p>
            <a:pPr algn="l"/>
            <a:r>
              <a:rPr lang="en-US" dirty="0" err="1"/>
              <a:t>Automl</a:t>
            </a:r>
            <a:r>
              <a:rPr lang="en-US" dirty="0"/>
              <a:t> vs </a:t>
            </a:r>
            <a:r>
              <a:rPr lang="en-US" dirty="0" err="1"/>
              <a:t>Hpo</a:t>
            </a:r>
            <a:endParaRPr lang="en-US" dirty="0"/>
          </a:p>
        </p:txBody>
      </p:sp>
      <p:sp>
        <p:nvSpPr>
          <p:cNvPr id="7" name="TextBox 6">
            <a:extLst>
              <a:ext uri="{FF2B5EF4-FFF2-40B4-BE49-F238E27FC236}">
                <a16:creationId xmlns:a16="http://schemas.microsoft.com/office/drawing/2014/main" id="{D7AB02E4-3C70-3D97-26E2-C5B8B317BEBA}"/>
              </a:ext>
            </a:extLst>
          </p:cNvPr>
          <p:cNvSpPr txBox="1"/>
          <p:nvPr/>
        </p:nvSpPr>
        <p:spPr>
          <a:xfrm>
            <a:off x="1244771" y="2047339"/>
            <a:ext cx="4332304" cy="954107"/>
          </a:xfrm>
          <a:prstGeom prst="rect">
            <a:avLst/>
          </a:prstGeom>
          <a:noFill/>
        </p:spPr>
        <p:txBody>
          <a:bodyPr wrap="square">
            <a:spAutoFit/>
          </a:bodyPr>
          <a:lstStyle/>
          <a:p>
            <a:pPr algn="ctr"/>
            <a:r>
              <a:rPr lang="en-US" sz="2800" dirty="0">
                <a:solidFill>
                  <a:schemeClr val="accent6">
                    <a:lumMod val="75000"/>
                  </a:schemeClr>
                </a:solidFill>
              </a:rPr>
              <a:t>Hyperparameter Optimization</a:t>
            </a:r>
            <a:endParaRPr lang="de-DE" sz="2800" dirty="0">
              <a:solidFill>
                <a:schemeClr val="accent6">
                  <a:lumMod val="75000"/>
                </a:schemeClr>
              </a:solidFill>
            </a:endParaRPr>
          </a:p>
        </p:txBody>
      </p:sp>
      <p:sp>
        <p:nvSpPr>
          <p:cNvPr id="8" name="TextBox 7">
            <a:extLst>
              <a:ext uri="{FF2B5EF4-FFF2-40B4-BE49-F238E27FC236}">
                <a16:creationId xmlns:a16="http://schemas.microsoft.com/office/drawing/2014/main" id="{CBA8C4BC-791D-6501-15C4-0897B53D5995}"/>
              </a:ext>
            </a:extLst>
          </p:cNvPr>
          <p:cNvSpPr txBox="1"/>
          <p:nvPr/>
        </p:nvSpPr>
        <p:spPr>
          <a:xfrm>
            <a:off x="1636499" y="3134612"/>
            <a:ext cx="3548849" cy="1200329"/>
          </a:xfrm>
          <a:prstGeom prst="rect">
            <a:avLst/>
          </a:prstGeom>
          <a:noFill/>
        </p:spPr>
        <p:txBody>
          <a:bodyPr wrap="square">
            <a:spAutoFit/>
          </a:bodyPr>
          <a:lstStyle/>
          <a:p>
            <a:pPr algn="ctr"/>
            <a:r>
              <a:rPr lang="en-US" dirty="0"/>
              <a:t>Improving and finding the best Hyperparameters of a single model type to improve performance</a:t>
            </a:r>
            <a:endParaRPr lang="de-DE" dirty="0"/>
          </a:p>
        </p:txBody>
      </p:sp>
      <p:sp>
        <p:nvSpPr>
          <p:cNvPr id="9" name="TextBox 8">
            <a:extLst>
              <a:ext uri="{FF2B5EF4-FFF2-40B4-BE49-F238E27FC236}">
                <a16:creationId xmlns:a16="http://schemas.microsoft.com/office/drawing/2014/main" id="{53F0A5E0-BDB2-F894-A075-F5003930B7A5}"/>
              </a:ext>
            </a:extLst>
          </p:cNvPr>
          <p:cNvSpPr txBox="1"/>
          <p:nvPr/>
        </p:nvSpPr>
        <p:spPr>
          <a:xfrm>
            <a:off x="6125595" y="2047338"/>
            <a:ext cx="4332304" cy="954107"/>
          </a:xfrm>
          <a:prstGeom prst="rect">
            <a:avLst/>
          </a:prstGeom>
          <a:noFill/>
        </p:spPr>
        <p:txBody>
          <a:bodyPr wrap="square">
            <a:spAutoFit/>
          </a:bodyPr>
          <a:lstStyle/>
          <a:p>
            <a:pPr algn="ctr"/>
            <a:r>
              <a:rPr lang="en-US" sz="2800" dirty="0">
                <a:solidFill>
                  <a:schemeClr val="accent5">
                    <a:lumMod val="75000"/>
                  </a:schemeClr>
                </a:solidFill>
              </a:rPr>
              <a:t>Automated </a:t>
            </a:r>
          </a:p>
          <a:p>
            <a:pPr algn="ctr"/>
            <a:r>
              <a:rPr lang="en-US" sz="2800" dirty="0">
                <a:solidFill>
                  <a:schemeClr val="accent5">
                    <a:lumMod val="75000"/>
                  </a:schemeClr>
                </a:solidFill>
              </a:rPr>
              <a:t>Machine Learning</a:t>
            </a:r>
            <a:endParaRPr lang="de-DE" sz="2800" dirty="0">
              <a:solidFill>
                <a:schemeClr val="accent5">
                  <a:lumMod val="75000"/>
                </a:schemeClr>
              </a:solidFill>
            </a:endParaRPr>
          </a:p>
        </p:txBody>
      </p:sp>
      <p:sp>
        <p:nvSpPr>
          <p:cNvPr id="10" name="TextBox 9">
            <a:extLst>
              <a:ext uri="{FF2B5EF4-FFF2-40B4-BE49-F238E27FC236}">
                <a16:creationId xmlns:a16="http://schemas.microsoft.com/office/drawing/2014/main" id="{5AF1BA48-E7F8-713F-688F-361874584BE6}"/>
              </a:ext>
            </a:extLst>
          </p:cNvPr>
          <p:cNvSpPr txBox="1"/>
          <p:nvPr/>
        </p:nvSpPr>
        <p:spPr>
          <a:xfrm>
            <a:off x="6517322" y="3134612"/>
            <a:ext cx="3548849" cy="1200329"/>
          </a:xfrm>
          <a:prstGeom prst="rect">
            <a:avLst/>
          </a:prstGeom>
          <a:noFill/>
        </p:spPr>
        <p:txBody>
          <a:bodyPr wrap="square">
            <a:spAutoFit/>
          </a:bodyPr>
          <a:lstStyle/>
          <a:p>
            <a:pPr algn="ctr"/>
            <a:r>
              <a:rPr lang="en-US" dirty="0"/>
              <a:t>Feature engineering and transformation, finding the best type of model. Broader approach to the whole ML pipeline.</a:t>
            </a:r>
            <a:endParaRPr lang="de-DE" dirty="0"/>
          </a:p>
        </p:txBody>
      </p:sp>
    </p:spTree>
    <p:extLst>
      <p:ext uri="{BB962C8B-B14F-4D97-AF65-F5344CB8AC3E}">
        <p14:creationId xmlns:p14="http://schemas.microsoft.com/office/powerpoint/2010/main" val="1907087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4A8E4-B034-D8B4-E2B1-44E45D759D4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6A72572-1EF8-2644-0D05-36E8795F9074}"/>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6" name="Title 1">
            <a:extLst>
              <a:ext uri="{FF2B5EF4-FFF2-40B4-BE49-F238E27FC236}">
                <a16:creationId xmlns:a16="http://schemas.microsoft.com/office/drawing/2014/main" id="{035DDE57-BB2C-DF03-9EDB-BB4B78E720E2}"/>
              </a:ext>
            </a:extLst>
          </p:cNvPr>
          <p:cNvSpPr>
            <a:spLocks noGrp="1"/>
          </p:cNvSpPr>
          <p:nvPr>
            <p:ph type="title"/>
          </p:nvPr>
        </p:nvSpPr>
        <p:spPr>
          <a:xfrm>
            <a:off x="270122" y="240086"/>
            <a:ext cx="5411586" cy="470127"/>
          </a:xfrm>
        </p:spPr>
        <p:txBody>
          <a:bodyPr/>
          <a:lstStyle/>
          <a:p>
            <a:pPr algn="l"/>
            <a:r>
              <a:rPr lang="en-US" dirty="0"/>
              <a:t>Title</a:t>
            </a:r>
          </a:p>
        </p:txBody>
      </p:sp>
    </p:spTree>
    <p:extLst>
      <p:ext uri="{BB962C8B-B14F-4D97-AF65-F5344CB8AC3E}">
        <p14:creationId xmlns:p14="http://schemas.microsoft.com/office/powerpoint/2010/main" val="155233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5CC44-222B-B239-BCDD-F5AA9AE576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2A9C42-6137-43C4-D91A-7C6CE5314C05}"/>
              </a:ext>
            </a:extLst>
          </p:cNvPr>
          <p:cNvSpPr>
            <a:spLocks noGrp="1"/>
          </p:cNvSpPr>
          <p:nvPr>
            <p:ph type="ctrTitle"/>
          </p:nvPr>
        </p:nvSpPr>
        <p:spPr>
          <a:xfrm>
            <a:off x="6991350" y="522514"/>
            <a:ext cx="4179570" cy="3341857"/>
          </a:xfrm>
        </p:spPr>
        <p:txBody>
          <a:bodyPr/>
          <a:lstStyle/>
          <a:p>
            <a:r>
              <a:rPr lang="en-US" dirty="0"/>
              <a:t>Some Azure ML</a:t>
            </a:r>
            <a:br>
              <a:rPr lang="en-US" dirty="0"/>
            </a:br>
            <a:r>
              <a:rPr lang="en-US" dirty="0"/>
              <a:t>Basics </a:t>
            </a:r>
          </a:p>
        </p:txBody>
      </p:sp>
      <p:sp>
        <p:nvSpPr>
          <p:cNvPr id="3" name="Subtitle 2">
            <a:extLst>
              <a:ext uri="{FF2B5EF4-FFF2-40B4-BE49-F238E27FC236}">
                <a16:creationId xmlns:a16="http://schemas.microsoft.com/office/drawing/2014/main" id="{24C45D10-524C-F2D4-21D5-E3D66AA5812C}"/>
              </a:ext>
            </a:extLst>
          </p:cNvPr>
          <p:cNvSpPr>
            <a:spLocks noGrp="1"/>
          </p:cNvSpPr>
          <p:nvPr>
            <p:ph type="subTitle" idx="1"/>
          </p:nvPr>
        </p:nvSpPr>
        <p:spPr>
          <a:xfrm>
            <a:off x="6991350" y="3931859"/>
            <a:ext cx="4179570" cy="365125"/>
          </a:xfrm>
        </p:spPr>
        <p:txBody>
          <a:bodyPr/>
          <a:lstStyle/>
          <a:p>
            <a:r>
              <a:rPr lang="en-US" dirty="0"/>
              <a:t>Authentication, Compute &amp; more</a:t>
            </a:r>
          </a:p>
        </p:txBody>
      </p:sp>
    </p:spTree>
    <p:extLst>
      <p:ext uri="{BB962C8B-B14F-4D97-AF65-F5344CB8AC3E}">
        <p14:creationId xmlns:p14="http://schemas.microsoft.com/office/powerpoint/2010/main" val="202238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68E99-5BF8-F326-C96A-9D9781EB8F54}"/>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3F85F5A-BAC3-8C33-4506-147C252106B7}"/>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6" name="Title 1">
            <a:extLst>
              <a:ext uri="{FF2B5EF4-FFF2-40B4-BE49-F238E27FC236}">
                <a16:creationId xmlns:a16="http://schemas.microsoft.com/office/drawing/2014/main" id="{73C24E01-B074-4CA5-7A15-137D397A1C1C}"/>
              </a:ext>
            </a:extLst>
          </p:cNvPr>
          <p:cNvSpPr>
            <a:spLocks noGrp="1"/>
          </p:cNvSpPr>
          <p:nvPr>
            <p:ph type="title"/>
          </p:nvPr>
        </p:nvSpPr>
        <p:spPr>
          <a:xfrm>
            <a:off x="270122" y="240086"/>
            <a:ext cx="5411586" cy="470127"/>
          </a:xfrm>
        </p:spPr>
        <p:txBody>
          <a:bodyPr/>
          <a:lstStyle/>
          <a:p>
            <a:pPr algn="l"/>
            <a:r>
              <a:rPr lang="en-US" dirty="0"/>
              <a:t>About me</a:t>
            </a:r>
          </a:p>
        </p:txBody>
      </p:sp>
      <p:pic>
        <p:nvPicPr>
          <p:cNvPr id="3" name="Picture 2" descr="A person wearing glasses and a lanyard&#10;&#10;Description automatically generated">
            <a:extLst>
              <a:ext uri="{FF2B5EF4-FFF2-40B4-BE49-F238E27FC236}">
                <a16:creationId xmlns:a16="http://schemas.microsoft.com/office/drawing/2014/main" id="{29887293-6EBC-4889-123C-D86BFC78488C}"/>
              </a:ext>
            </a:extLst>
          </p:cNvPr>
          <p:cNvPicPr>
            <a:picLocks noChangeAspect="1"/>
          </p:cNvPicPr>
          <p:nvPr/>
        </p:nvPicPr>
        <p:blipFill>
          <a:blip r:embed="rId2"/>
          <a:stretch>
            <a:fillRect/>
          </a:stretch>
        </p:blipFill>
        <p:spPr>
          <a:xfrm>
            <a:off x="2011339" y="1154203"/>
            <a:ext cx="3417162" cy="2274797"/>
          </a:xfrm>
          <a:prstGeom prst="rect">
            <a:avLst/>
          </a:prstGeom>
          <a:ln w="28575">
            <a:solidFill>
              <a:srgbClr val="898989"/>
            </a:solidFill>
          </a:ln>
        </p:spPr>
      </p:pic>
      <p:pic>
        <p:nvPicPr>
          <p:cNvPr id="9" name="Picture 8" descr="A person with a beard and glasses&#10;&#10;Description automatically generated">
            <a:extLst>
              <a:ext uri="{FF2B5EF4-FFF2-40B4-BE49-F238E27FC236}">
                <a16:creationId xmlns:a16="http://schemas.microsoft.com/office/drawing/2014/main" id="{71DAB8FB-294D-B587-C641-92A01B6ED5FF}"/>
              </a:ext>
            </a:extLst>
          </p:cNvPr>
          <p:cNvPicPr>
            <a:picLocks noChangeAspect="1"/>
          </p:cNvPicPr>
          <p:nvPr/>
        </p:nvPicPr>
        <p:blipFill>
          <a:blip r:embed="rId3"/>
          <a:stretch>
            <a:fillRect/>
          </a:stretch>
        </p:blipFill>
        <p:spPr>
          <a:xfrm>
            <a:off x="894090" y="2375603"/>
            <a:ext cx="1944359" cy="1944359"/>
          </a:xfrm>
          <a:prstGeom prst="rect">
            <a:avLst/>
          </a:prstGeom>
          <a:ln w="28575">
            <a:solidFill>
              <a:schemeClr val="tx1">
                <a:lumMod val="50000"/>
                <a:lumOff val="50000"/>
              </a:schemeClr>
            </a:solidFill>
          </a:ln>
        </p:spPr>
      </p:pic>
      <p:pic>
        <p:nvPicPr>
          <p:cNvPr id="1026" name="Picture 2">
            <a:extLst>
              <a:ext uri="{FF2B5EF4-FFF2-40B4-BE49-F238E27FC236}">
                <a16:creationId xmlns:a16="http://schemas.microsoft.com/office/drawing/2014/main" id="{8E46E01C-A23E-FACC-E04E-D39CAB2C35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695" y="4789941"/>
            <a:ext cx="1588130" cy="84845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CE74B8B0-FE9A-9BF1-210A-7B1DD63CF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5319" y="4914901"/>
            <a:ext cx="2419078" cy="6506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a:extLst>
              <a:ext uri="{FF2B5EF4-FFF2-40B4-BE49-F238E27FC236}">
                <a16:creationId xmlns:a16="http://schemas.microsoft.com/office/drawing/2014/main" id="{A74C94B8-1C47-31F3-2254-4DDA24DB14A7}"/>
              </a:ext>
            </a:extLst>
          </p:cNvPr>
          <p:cNvSpPr txBox="1">
            <a:spLocks/>
          </p:cNvSpPr>
          <p:nvPr/>
        </p:nvSpPr>
        <p:spPr>
          <a:xfrm>
            <a:off x="6205536" y="1501958"/>
            <a:ext cx="4995863" cy="2263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Background in </a:t>
            </a:r>
            <a:r>
              <a:rPr lang="en-US" b="1" dirty="0">
                <a:solidFill>
                  <a:srgbClr val="E60028"/>
                </a:solidFill>
              </a:rPr>
              <a:t>economics</a:t>
            </a:r>
          </a:p>
          <a:p>
            <a:r>
              <a:rPr lang="en-US" dirty="0"/>
              <a:t>Data Scientist at </a:t>
            </a:r>
            <a:r>
              <a:rPr lang="en-US" b="1" dirty="0">
                <a:solidFill>
                  <a:srgbClr val="69E583"/>
                </a:solidFill>
              </a:rPr>
              <a:t>Kern AI </a:t>
            </a:r>
          </a:p>
          <a:p>
            <a:r>
              <a:rPr lang="en-US" dirty="0"/>
              <a:t>Mainly working with NLP, big interest in </a:t>
            </a:r>
            <a:r>
              <a:rPr lang="en-US" b="1" dirty="0"/>
              <a:t>cloud computing</a:t>
            </a:r>
          </a:p>
        </p:txBody>
      </p:sp>
      <p:pic>
        <p:nvPicPr>
          <p:cNvPr id="1029" name="Picture 5" descr="Logo&#10;&#10;Description automatically generated">
            <a:extLst>
              <a:ext uri="{FF2B5EF4-FFF2-40B4-BE49-F238E27FC236}">
                <a16:creationId xmlns:a16="http://schemas.microsoft.com/office/drawing/2014/main" id="{8453E997-FD1C-A19A-FE53-77B813B653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120" y="5605702"/>
            <a:ext cx="732991" cy="379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AA5501-8332-67D0-1C0E-D1E4EBF971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6221647"/>
            <a:ext cx="411832" cy="4118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a:extLst>
              <a:ext uri="{FF2B5EF4-FFF2-40B4-BE49-F238E27FC236}">
                <a16:creationId xmlns:a16="http://schemas.microsoft.com/office/drawing/2014/main" id="{E098CE59-CA65-B615-F91B-8F080A1D894C}"/>
              </a:ext>
            </a:extLst>
          </p:cNvPr>
          <p:cNvSpPr txBox="1">
            <a:spLocks/>
          </p:cNvSpPr>
          <p:nvPr/>
        </p:nvSpPr>
        <p:spPr>
          <a:xfrm>
            <a:off x="1250032" y="5605702"/>
            <a:ext cx="2378993" cy="4701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Leonard Püttmann</a:t>
            </a:r>
          </a:p>
        </p:txBody>
      </p:sp>
      <p:sp>
        <p:nvSpPr>
          <p:cNvPr id="13" name="Text Placeholder 2">
            <a:extLst>
              <a:ext uri="{FF2B5EF4-FFF2-40B4-BE49-F238E27FC236}">
                <a16:creationId xmlns:a16="http://schemas.microsoft.com/office/drawing/2014/main" id="{6A48ECC5-18B8-8DE4-648F-A3405E69C820}"/>
              </a:ext>
            </a:extLst>
          </p:cNvPr>
          <p:cNvSpPr txBox="1">
            <a:spLocks/>
          </p:cNvSpPr>
          <p:nvPr/>
        </p:nvSpPr>
        <p:spPr>
          <a:xfrm>
            <a:off x="1269082" y="6261600"/>
            <a:ext cx="4826918" cy="4701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github.com/</a:t>
            </a:r>
            <a:r>
              <a:rPr lang="en-US" sz="2000" dirty="0" err="1"/>
              <a:t>LeonardPuettmann</a:t>
            </a:r>
            <a:r>
              <a:rPr lang="en-US" sz="2000" dirty="0" err="1">
                <a:solidFill>
                  <a:schemeClr val="bg1">
                    <a:lumMod val="85000"/>
                  </a:schemeClr>
                </a:solidFill>
              </a:rPr>
              <a:t>Kern</a:t>
            </a:r>
            <a:endParaRPr lang="en-US" sz="2000" dirty="0">
              <a:solidFill>
                <a:schemeClr val="bg1">
                  <a:lumMod val="85000"/>
                </a:schemeClr>
              </a:solidFill>
            </a:endParaRPr>
          </a:p>
        </p:txBody>
      </p:sp>
    </p:spTree>
    <p:extLst>
      <p:ext uri="{BB962C8B-B14F-4D97-AF65-F5344CB8AC3E}">
        <p14:creationId xmlns:p14="http://schemas.microsoft.com/office/powerpoint/2010/main" val="3316815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923BA-D758-0A11-7654-53863A95351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B45A0CF-2E4D-F4A8-E34B-1FF94C41D1C6}"/>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
        <p:nvSpPr>
          <p:cNvPr id="6" name="Title 1">
            <a:extLst>
              <a:ext uri="{FF2B5EF4-FFF2-40B4-BE49-F238E27FC236}">
                <a16:creationId xmlns:a16="http://schemas.microsoft.com/office/drawing/2014/main" id="{2D9B44B0-2D1F-0560-1E03-32F0F8310583}"/>
              </a:ext>
            </a:extLst>
          </p:cNvPr>
          <p:cNvSpPr>
            <a:spLocks noGrp="1"/>
          </p:cNvSpPr>
          <p:nvPr>
            <p:ph type="title"/>
          </p:nvPr>
        </p:nvSpPr>
        <p:spPr>
          <a:xfrm>
            <a:off x="270122" y="240086"/>
            <a:ext cx="5411586" cy="470127"/>
          </a:xfrm>
        </p:spPr>
        <p:txBody>
          <a:bodyPr/>
          <a:lstStyle/>
          <a:p>
            <a:pPr algn="l"/>
            <a:r>
              <a:rPr lang="en-US" dirty="0"/>
              <a:t>Title</a:t>
            </a:r>
          </a:p>
        </p:txBody>
      </p:sp>
    </p:spTree>
    <p:extLst>
      <p:ext uri="{BB962C8B-B14F-4D97-AF65-F5344CB8AC3E}">
        <p14:creationId xmlns:p14="http://schemas.microsoft.com/office/powerpoint/2010/main" val="357309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F75BC-FEA9-8C84-DFC8-53AD8DCDA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7F582-104D-D235-B14C-C49B760B0815}"/>
              </a:ext>
            </a:extLst>
          </p:cNvPr>
          <p:cNvSpPr>
            <a:spLocks noGrp="1"/>
          </p:cNvSpPr>
          <p:nvPr>
            <p:ph type="ctrTitle"/>
          </p:nvPr>
        </p:nvSpPr>
        <p:spPr>
          <a:xfrm>
            <a:off x="6991350" y="522514"/>
            <a:ext cx="4179570" cy="3341857"/>
          </a:xfrm>
        </p:spPr>
        <p:txBody>
          <a:bodyPr/>
          <a:lstStyle/>
          <a:p>
            <a:r>
              <a:rPr lang="en-US" dirty="0"/>
              <a:t>Training a Model</a:t>
            </a:r>
          </a:p>
        </p:txBody>
      </p:sp>
      <p:sp>
        <p:nvSpPr>
          <p:cNvPr id="3" name="Subtitle 2">
            <a:extLst>
              <a:ext uri="{FF2B5EF4-FFF2-40B4-BE49-F238E27FC236}">
                <a16:creationId xmlns:a16="http://schemas.microsoft.com/office/drawing/2014/main" id="{F5A3B702-B916-0F30-87F4-2B61CF4BF025}"/>
              </a:ext>
            </a:extLst>
          </p:cNvPr>
          <p:cNvSpPr>
            <a:spLocks noGrp="1"/>
          </p:cNvSpPr>
          <p:nvPr>
            <p:ph type="subTitle" idx="1"/>
          </p:nvPr>
        </p:nvSpPr>
        <p:spPr>
          <a:xfrm>
            <a:off x="6991350" y="3931859"/>
            <a:ext cx="4179570" cy="365125"/>
          </a:xfrm>
        </p:spPr>
        <p:txBody>
          <a:bodyPr/>
          <a:lstStyle/>
          <a:p>
            <a:r>
              <a:rPr lang="en-US" dirty="0"/>
              <a:t>With Azure </a:t>
            </a:r>
            <a:r>
              <a:rPr lang="en-US" dirty="0" err="1"/>
              <a:t>AutoML</a:t>
            </a:r>
            <a:endParaRPr lang="en-US" dirty="0"/>
          </a:p>
        </p:txBody>
      </p:sp>
    </p:spTree>
    <p:extLst>
      <p:ext uri="{BB962C8B-B14F-4D97-AF65-F5344CB8AC3E}">
        <p14:creationId xmlns:p14="http://schemas.microsoft.com/office/powerpoint/2010/main" val="2297830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80AE4-3F87-638E-3398-E0C8E890FCA2}"/>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934F02E-B936-42A2-EA93-61A1737CF4F5}"/>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
        <p:nvSpPr>
          <p:cNvPr id="6" name="Title 1">
            <a:extLst>
              <a:ext uri="{FF2B5EF4-FFF2-40B4-BE49-F238E27FC236}">
                <a16:creationId xmlns:a16="http://schemas.microsoft.com/office/drawing/2014/main" id="{0935639C-8E5B-970C-4D13-0755FF048954}"/>
              </a:ext>
            </a:extLst>
          </p:cNvPr>
          <p:cNvSpPr>
            <a:spLocks noGrp="1"/>
          </p:cNvSpPr>
          <p:nvPr>
            <p:ph type="title"/>
          </p:nvPr>
        </p:nvSpPr>
        <p:spPr>
          <a:xfrm>
            <a:off x="270122" y="240086"/>
            <a:ext cx="5411586" cy="470127"/>
          </a:xfrm>
        </p:spPr>
        <p:txBody>
          <a:bodyPr/>
          <a:lstStyle/>
          <a:p>
            <a:pPr algn="l"/>
            <a:r>
              <a:rPr lang="en-US" dirty="0"/>
              <a:t>Hands-on</a:t>
            </a:r>
          </a:p>
        </p:txBody>
      </p:sp>
      <p:sp>
        <p:nvSpPr>
          <p:cNvPr id="2" name="TextBox 1">
            <a:extLst>
              <a:ext uri="{FF2B5EF4-FFF2-40B4-BE49-F238E27FC236}">
                <a16:creationId xmlns:a16="http://schemas.microsoft.com/office/drawing/2014/main" id="{F553436E-97DB-0AFD-A022-225268E11AB7}"/>
              </a:ext>
            </a:extLst>
          </p:cNvPr>
          <p:cNvSpPr txBox="1"/>
          <p:nvPr/>
        </p:nvSpPr>
        <p:spPr>
          <a:xfrm>
            <a:off x="3780524" y="2951946"/>
            <a:ext cx="4630951" cy="954107"/>
          </a:xfrm>
          <a:prstGeom prst="rect">
            <a:avLst/>
          </a:prstGeom>
          <a:noFill/>
        </p:spPr>
        <p:txBody>
          <a:bodyPr wrap="square">
            <a:spAutoFit/>
          </a:bodyPr>
          <a:lstStyle/>
          <a:p>
            <a:pPr algn="ctr"/>
            <a:r>
              <a:rPr lang="en-US" sz="2800" dirty="0"/>
              <a:t>Let’s switch to our </a:t>
            </a:r>
            <a:r>
              <a:rPr lang="en-US" sz="2800" b="1" dirty="0">
                <a:solidFill>
                  <a:srgbClr val="0064B5"/>
                </a:solidFill>
              </a:rPr>
              <a:t>Notebook</a:t>
            </a:r>
            <a:r>
              <a:rPr lang="en-US" sz="2800" dirty="0"/>
              <a:t> and the </a:t>
            </a:r>
            <a:r>
              <a:rPr lang="en-US" sz="2800" b="1" dirty="0">
                <a:solidFill>
                  <a:srgbClr val="0064B5"/>
                </a:solidFill>
              </a:rPr>
              <a:t>Azure ML Studio</a:t>
            </a:r>
            <a:r>
              <a:rPr lang="en-US" sz="2800" dirty="0"/>
              <a:t>! </a:t>
            </a:r>
            <a:r>
              <a:rPr lang="en-US" sz="2800" dirty="0">
                <a:sym typeface="Wingdings" panose="05000000000000000000" pitchFamily="2" charset="2"/>
              </a:rPr>
              <a:t> </a:t>
            </a:r>
            <a:endParaRPr lang="de-DE" sz="2800" dirty="0"/>
          </a:p>
        </p:txBody>
      </p:sp>
    </p:spTree>
    <p:extLst>
      <p:ext uri="{BB962C8B-B14F-4D97-AF65-F5344CB8AC3E}">
        <p14:creationId xmlns:p14="http://schemas.microsoft.com/office/powerpoint/2010/main" val="3767596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4AAEC-B449-175F-75B8-93155FD86E3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0FDE1D4-A7A3-A8A8-8492-80C6D03E62AA}"/>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
        <p:nvSpPr>
          <p:cNvPr id="6" name="Title 1">
            <a:extLst>
              <a:ext uri="{FF2B5EF4-FFF2-40B4-BE49-F238E27FC236}">
                <a16:creationId xmlns:a16="http://schemas.microsoft.com/office/drawing/2014/main" id="{8358F373-347D-6786-D84F-F7947827F76C}"/>
              </a:ext>
            </a:extLst>
          </p:cNvPr>
          <p:cNvSpPr>
            <a:spLocks noGrp="1"/>
          </p:cNvSpPr>
          <p:nvPr>
            <p:ph type="title"/>
          </p:nvPr>
        </p:nvSpPr>
        <p:spPr>
          <a:xfrm>
            <a:off x="270122" y="240086"/>
            <a:ext cx="5411586" cy="470127"/>
          </a:xfrm>
        </p:spPr>
        <p:txBody>
          <a:bodyPr/>
          <a:lstStyle/>
          <a:p>
            <a:pPr algn="l"/>
            <a:r>
              <a:rPr lang="en-US" dirty="0"/>
              <a:t>Creating a dataset</a:t>
            </a:r>
          </a:p>
        </p:txBody>
      </p:sp>
      <p:pic>
        <p:nvPicPr>
          <p:cNvPr id="3" name="Picture 2" descr="A screenshot of a computer&#10;&#10;Description automatically generated">
            <a:extLst>
              <a:ext uri="{FF2B5EF4-FFF2-40B4-BE49-F238E27FC236}">
                <a16:creationId xmlns:a16="http://schemas.microsoft.com/office/drawing/2014/main" id="{2D6D5F85-855D-78C5-6758-961C1D7E37A6}"/>
              </a:ext>
            </a:extLst>
          </p:cNvPr>
          <p:cNvPicPr>
            <a:picLocks noChangeAspect="1"/>
          </p:cNvPicPr>
          <p:nvPr/>
        </p:nvPicPr>
        <p:blipFill>
          <a:blip r:embed="rId2"/>
          <a:stretch>
            <a:fillRect/>
          </a:stretch>
        </p:blipFill>
        <p:spPr>
          <a:xfrm>
            <a:off x="495300" y="777939"/>
            <a:ext cx="11068050" cy="5760973"/>
          </a:xfrm>
          <a:prstGeom prst="rect">
            <a:avLst/>
          </a:prstGeom>
        </p:spPr>
      </p:pic>
      <p:cxnSp>
        <p:nvCxnSpPr>
          <p:cNvPr id="4" name="Straight Arrow Connector 3">
            <a:extLst>
              <a:ext uri="{FF2B5EF4-FFF2-40B4-BE49-F238E27FC236}">
                <a16:creationId xmlns:a16="http://schemas.microsoft.com/office/drawing/2014/main" id="{AC3D824A-8CCD-B744-EC37-948DE4242A68}"/>
              </a:ext>
            </a:extLst>
          </p:cNvPr>
          <p:cNvCxnSpPr>
            <a:cxnSpLocks/>
          </p:cNvCxnSpPr>
          <p:nvPr/>
        </p:nvCxnSpPr>
        <p:spPr>
          <a:xfrm flipH="1">
            <a:off x="2904477" y="2017454"/>
            <a:ext cx="314325" cy="190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987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90F2D-1203-2DD5-FF68-3EC692747B63}"/>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1D9C391-8B2E-F095-FADB-1A0210735B98}"/>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
        <p:nvSpPr>
          <p:cNvPr id="6" name="Title 1">
            <a:extLst>
              <a:ext uri="{FF2B5EF4-FFF2-40B4-BE49-F238E27FC236}">
                <a16:creationId xmlns:a16="http://schemas.microsoft.com/office/drawing/2014/main" id="{58A67DA8-41A9-9AFE-A7AD-8C63606FDE14}"/>
              </a:ext>
            </a:extLst>
          </p:cNvPr>
          <p:cNvSpPr>
            <a:spLocks noGrp="1"/>
          </p:cNvSpPr>
          <p:nvPr>
            <p:ph type="title"/>
          </p:nvPr>
        </p:nvSpPr>
        <p:spPr>
          <a:xfrm>
            <a:off x="270122" y="240086"/>
            <a:ext cx="5411586" cy="470127"/>
          </a:xfrm>
        </p:spPr>
        <p:txBody>
          <a:bodyPr/>
          <a:lstStyle/>
          <a:p>
            <a:pPr algn="l"/>
            <a:r>
              <a:rPr lang="en-US" dirty="0"/>
              <a:t>Creating a dataset</a:t>
            </a:r>
          </a:p>
        </p:txBody>
      </p:sp>
      <p:pic>
        <p:nvPicPr>
          <p:cNvPr id="3" name="Picture 2" descr="A screenshot of a computer&#10;&#10;Description automatically generated">
            <a:extLst>
              <a:ext uri="{FF2B5EF4-FFF2-40B4-BE49-F238E27FC236}">
                <a16:creationId xmlns:a16="http://schemas.microsoft.com/office/drawing/2014/main" id="{110A5774-AEA9-12FF-4033-F7A51B8A59A9}"/>
              </a:ext>
            </a:extLst>
          </p:cNvPr>
          <p:cNvPicPr>
            <a:picLocks noChangeAspect="1"/>
          </p:cNvPicPr>
          <p:nvPr/>
        </p:nvPicPr>
        <p:blipFill>
          <a:blip r:embed="rId2"/>
          <a:stretch>
            <a:fillRect/>
          </a:stretch>
        </p:blipFill>
        <p:spPr>
          <a:xfrm>
            <a:off x="577432" y="830781"/>
            <a:ext cx="11037136" cy="5787133"/>
          </a:xfrm>
          <a:prstGeom prst="rect">
            <a:avLst/>
          </a:prstGeom>
        </p:spPr>
      </p:pic>
      <p:cxnSp>
        <p:nvCxnSpPr>
          <p:cNvPr id="4" name="Straight Arrow Connector 3">
            <a:extLst>
              <a:ext uri="{FF2B5EF4-FFF2-40B4-BE49-F238E27FC236}">
                <a16:creationId xmlns:a16="http://schemas.microsoft.com/office/drawing/2014/main" id="{C9ED9D07-D95D-38A0-F82D-D129EED460D3}"/>
              </a:ext>
            </a:extLst>
          </p:cNvPr>
          <p:cNvCxnSpPr>
            <a:cxnSpLocks/>
          </p:cNvCxnSpPr>
          <p:nvPr/>
        </p:nvCxnSpPr>
        <p:spPr>
          <a:xfrm flipH="1">
            <a:off x="3467100" y="3629097"/>
            <a:ext cx="314325" cy="190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002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F284F-E8C3-37AE-9D30-CAAF0CEC643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21D7662-82CF-E073-6559-C3246F5E599F}"/>
              </a:ext>
            </a:extLst>
          </p:cNvPr>
          <p:cNvSpPr>
            <a:spLocks noGrp="1"/>
          </p:cNvSpPr>
          <p:nvPr>
            <p:ph type="sldNum" sz="quarter" idx="12"/>
          </p:nvPr>
        </p:nvSpPr>
        <p:spPr/>
        <p:txBody>
          <a:bodyPr/>
          <a:lstStyle/>
          <a:p>
            <a:fld id="{A49DFD55-3C28-40EF-9E31-A92D2E4017FF}" type="slidenum">
              <a:rPr lang="en-US" smtClean="0"/>
              <a:pPr/>
              <a:t>25</a:t>
            </a:fld>
            <a:endParaRPr lang="en-US" dirty="0"/>
          </a:p>
        </p:txBody>
      </p:sp>
      <p:sp>
        <p:nvSpPr>
          <p:cNvPr id="6" name="Title 1">
            <a:extLst>
              <a:ext uri="{FF2B5EF4-FFF2-40B4-BE49-F238E27FC236}">
                <a16:creationId xmlns:a16="http://schemas.microsoft.com/office/drawing/2014/main" id="{D38F0808-A252-85A5-ED46-3AFAEFB1BA27}"/>
              </a:ext>
            </a:extLst>
          </p:cNvPr>
          <p:cNvSpPr>
            <a:spLocks noGrp="1"/>
          </p:cNvSpPr>
          <p:nvPr>
            <p:ph type="title"/>
          </p:nvPr>
        </p:nvSpPr>
        <p:spPr>
          <a:xfrm>
            <a:off x="270122" y="240086"/>
            <a:ext cx="5411586" cy="470127"/>
          </a:xfrm>
        </p:spPr>
        <p:txBody>
          <a:bodyPr/>
          <a:lstStyle/>
          <a:p>
            <a:pPr algn="l"/>
            <a:r>
              <a:rPr lang="en-US" dirty="0"/>
              <a:t>Creating a dataset</a:t>
            </a:r>
          </a:p>
        </p:txBody>
      </p:sp>
      <p:pic>
        <p:nvPicPr>
          <p:cNvPr id="4" name="Picture 3" descr="A screenshot of a computer&#10;&#10;Description automatically generated">
            <a:extLst>
              <a:ext uri="{FF2B5EF4-FFF2-40B4-BE49-F238E27FC236}">
                <a16:creationId xmlns:a16="http://schemas.microsoft.com/office/drawing/2014/main" id="{9F1E63FF-E230-5422-D250-E7F22FD531C2}"/>
              </a:ext>
            </a:extLst>
          </p:cNvPr>
          <p:cNvPicPr>
            <a:picLocks noChangeAspect="1"/>
          </p:cNvPicPr>
          <p:nvPr/>
        </p:nvPicPr>
        <p:blipFill>
          <a:blip r:embed="rId2"/>
          <a:stretch>
            <a:fillRect/>
          </a:stretch>
        </p:blipFill>
        <p:spPr>
          <a:xfrm>
            <a:off x="466725" y="833447"/>
            <a:ext cx="10887075" cy="5705465"/>
          </a:xfrm>
          <a:prstGeom prst="rect">
            <a:avLst/>
          </a:prstGeom>
        </p:spPr>
      </p:pic>
      <p:cxnSp>
        <p:nvCxnSpPr>
          <p:cNvPr id="7" name="Straight Arrow Connector 6">
            <a:extLst>
              <a:ext uri="{FF2B5EF4-FFF2-40B4-BE49-F238E27FC236}">
                <a16:creationId xmlns:a16="http://schemas.microsoft.com/office/drawing/2014/main" id="{AD3F0F92-8F0E-C8DA-2310-796454DCBDD9}"/>
              </a:ext>
            </a:extLst>
          </p:cNvPr>
          <p:cNvCxnSpPr>
            <a:cxnSpLocks/>
          </p:cNvCxnSpPr>
          <p:nvPr/>
        </p:nvCxnSpPr>
        <p:spPr>
          <a:xfrm flipH="1">
            <a:off x="6477000" y="3429000"/>
            <a:ext cx="314325" cy="190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479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C3FB0-39F1-42FC-D893-B8351386DF43}"/>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8D2ED13-CEB3-5964-A47C-691F8875F506}"/>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
        <p:nvSpPr>
          <p:cNvPr id="6" name="Title 1">
            <a:extLst>
              <a:ext uri="{FF2B5EF4-FFF2-40B4-BE49-F238E27FC236}">
                <a16:creationId xmlns:a16="http://schemas.microsoft.com/office/drawing/2014/main" id="{104F64DD-FCC3-C8D4-ADC7-2322FF9929D9}"/>
              </a:ext>
            </a:extLst>
          </p:cNvPr>
          <p:cNvSpPr>
            <a:spLocks noGrp="1"/>
          </p:cNvSpPr>
          <p:nvPr>
            <p:ph type="title"/>
          </p:nvPr>
        </p:nvSpPr>
        <p:spPr>
          <a:xfrm>
            <a:off x="270122" y="240086"/>
            <a:ext cx="5411586" cy="470127"/>
          </a:xfrm>
        </p:spPr>
        <p:txBody>
          <a:bodyPr/>
          <a:lstStyle/>
          <a:p>
            <a:pPr algn="l"/>
            <a:r>
              <a:rPr lang="en-US" dirty="0"/>
              <a:t>Creating a dataset</a:t>
            </a:r>
          </a:p>
        </p:txBody>
      </p:sp>
      <p:pic>
        <p:nvPicPr>
          <p:cNvPr id="3" name="Picture 2" descr="A screenshot of a computer&#10;&#10;Description automatically generated">
            <a:extLst>
              <a:ext uri="{FF2B5EF4-FFF2-40B4-BE49-F238E27FC236}">
                <a16:creationId xmlns:a16="http://schemas.microsoft.com/office/drawing/2014/main" id="{A26E7CB0-8344-DC11-7BCA-8C17ACF2847E}"/>
              </a:ext>
            </a:extLst>
          </p:cNvPr>
          <p:cNvPicPr>
            <a:picLocks noChangeAspect="1"/>
          </p:cNvPicPr>
          <p:nvPr/>
        </p:nvPicPr>
        <p:blipFill>
          <a:blip r:embed="rId2"/>
          <a:stretch>
            <a:fillRect/>
          </a:stretch>
        </p:blipFill>
        <p:spPr>
          <a:xfrm>
            <a:off x="569900" y="840496"/>
            <a:ext cx="11052200" cy="5777418"/>
          </a:xfrm>
          <a:prstGeom prst="rect">
            <a:avLst/>
          </a:prstGeom>
        </p:spPr>
      </p:pic>
      <p:cxnSp>
        <p:nvCxnSpPr>
          <p:cNvPr id="4" name="Straight Arrow Connector 3">
            <a:extLst>
              <a:ext uri="{FF2B5EF4-FFF2-40B4-BE49-F238E27FC236}">
                <a16:creationId xmlns:a16="http://schemas.microsoft.com/office/drawing/2014/main" id="{67842650-1D5B-457E-29F4-7EF06238A275}"/>
              </a:ext>
            </a:extLst>
          </p:cNvPr>
          <p:cNvCxnSpPr>
            <a:cxnSpLocks/>
          </p:cNvCxnSpPr>
          <p:nvPr/>
        </p:nvCxnSpPr>
        <p:spPr>
          <a:xfrm flipH="1">
            <a:off x="4391025" y="3633955"/>
            <a:ext cx="314325" cy="190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625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67989-5608-EDC9-2FC7-C57471C31C9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68CEE4E-3607-E96B-FE0F-5CC04F139977}"/>
              </a:ext>
            </a:extLst>
          </p:cNvPr>
          <p:cNvSpPr>
            <a:spLocks noGrp="1"/>
          </p:cNvSpPr>
          <p:nvPr>
            <p:ph type="sldNum" sz="quarter" idx="12"/>
          </p:nvPr>
        </p:nvSpPr>
        <p:spPr/>
        <p:txBody>
          <a:bodyPr/>
          <a:lstStyle/>
          <a:p>
            <a:fld id="{A49DFD55-3C28-40EF-9E31-A92D2E4017FF}" type="slidenum">
              <a:rPr lang="en-US" smtClean="0"/>
              <a:pPr/>
              <a:t>27</a:t>
            </a:fld>
            <a:endParaRPr lang="en-US" dirty="0"/>
          </a:p>
        </p:txBody>
      </p:sp>
      <p:sp>
        <p:nvSpPr>
          <p:cNvPr id="6" name="Title 1">
            <a:extLst>
              <a:ext uri="{FF2B5EF4-FFF2-40B4-BE49-F238E27FC236}">
                <a16:creationId xmlns:a16="http://schemas.microsoft.com/office/drawing/2014/main" id="{40683CAB-CD37-BA19-751C-F2351B10B7B4}"/>
              </a:ext>
            </a:extLst>
          </p:cNvPr>
          <p:cNvSpPr>
            <a:spLocks noGrp="1"/>
          </p:cNvSpPr>
          <p:nvPr>
            <p:ph type="title"/>
          </p:nvPr>
        </p:nvSpPr>
        <p:spPr>
          <a:xfrm>
            <a:off x="270122" y="240086"/>
            <a:ext cx="5411586" cy="470127"/>
          </a:xfrm>
        </p:spPr>
        <p:txBody>
          <a:bodyPr/>
          <a:lstStyle/>
          <a:p>
            <a:pPr algn="l"/>
            <a:r>
              <a:rPr lang="en-US" dirty="0"/>
              <a:t>Creating a dataset</a:t>
            </a:r>
          </a:p>
        </p:txBody>
      </p:sp>
      <p:pic>
        <p:nvPicPr>
          <p:cNvPr id="3" name="Picture 2" descr="A screenshot of a computer&#10;&#10;Description automatically generated">
            <a:extLst>
              <a:ext uri="{FF2B5EF4-FFF2-40B4-BE49-F238E27FC236}">
                <a16:creationId xmlns:a16="http://schemas.microsoft.com/office/drawing/2014/main" id="{59DFFE4C-8DDB-8CB1-C9FF-82DE8DD8F156}"/>
              </a:ext>
            </a:extLst>
          </p:cNvPr>
          <p:cNvPicPr>
            <a:picLocks noChangeAspect="1"/>
          </p:cNvPicPr>
          <p:nvPr/>
        </p:nvPicPr>
        <p:blipFill>
          <a:blip r:embed="rId2"/>
          <a:stretch>
            <a:fillRect/>
          </a:stretch>
        </p:blipFill>
        <p:spPr>
          <a:xfrm>
            <a:off x="588230" y="710213"/>
            <a:ext cx="11015540" cy="5795833"/>
          </a:xfrm>
          <a:prstGeom prst="rect">
            <a:avLst/>
          </a:prstGeom>
        </p:spPr>
      </p:pic>
      <p:cxnSp>
        <p:nvCxnSpPr>
          <p:cNvPr id="4" name="Straight Arrow Connector 3">
            <a:extLst>
              <a:ext uri="{FF2B5EF4-FFF2-40B4-BE49-F238E27FC236}">
                <a16:creationId xmlns:a16="http://schemas.microsoft.com/office/drawing/2014/main" id="{717B58C9-F28F-E246-44AD-C8BC217BB588}"/>
              </a:ext>
            </a:extLst>
          </p:cNvPr>
          <p:cNvCxnSpPr>
            <a:cxnSpLocks/>
          </p:cNvCxnSpPr>
          <p:nvPr/>
        </p:nvCxnSpPr>
        <p:spPr>
          <a:xfrm flipH="1">
            <a:off x="4152900" y="3417629"/>
            <a:ext cx="314325" cy="190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050B5A6-880F-2FED-9A76-3C3BA5FF5EC9}"/>
              </a:ext>
            </a:extLst>
          </p:cNvPr>
          <p:cNvCxnSpPr>
            <a:cxnSpLocks/>
          </p:cNvCxnSpPr>
          <p:nvPr/>
        </p:nvCxnSpPr>
        <p:spPr>
          <a:xfrm flipH="1">
            <a:off x="4310062" y="5957287"/>
            <a:ext cx="314325" cy="1905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86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D589A-CEA3-3866-9B59-83A588AAC51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E50562-B35E-C402-B5AC-F74168E21B09}"/>
              </a:ext>
            </a:extLst>
          </p:cNvPr>
          <p:cNvSpPr>
            <a:spLocks noGrp="1"/>
          </p:cNvSpPr>
          <p:nvPr>
            <p:ph type="sldNum" sz="quarter" idx="12"/>
          </p:nvPr>
        </p:nvSpPr>
        <p:spPr/>
        <p:txBody>
          <a:bodyPr/>
          <a:lstStyle/>
          <a:p>
            <a:fld id="{A49DFD55-3C28-40EF-9E31-A92D2E4017FF}" type="slidenum">
              <a:rPr lang="en-US" smtClean="0"/>
              <a:pPr/>
              <a:t>28</a:t>
            </a:fld>
            <a:endParaRPr lang="en-US" dirty="0"/>
          </a:p>
        </p:txBody>
      </p:sp>
      <p:sp>
        <p:nvSpPr>
          <p:cNvPr id="6" name="Title 1">
            <a:extLst>
              <a:ext uri="{FF2B5EF4-FFF2-40B4-BE49-F238E27FC236}">
                <a16:creationId xmlns:a16="http://schemas.microsoft.com/office/drawing/2014/main" id="{76D3EC95-D3F1-D6BB-7FD9-E7B03BE12D02}"/>
              </a:ext>
            </a:extLst>
          </p:cNvPr>
          <p:cNvSpPr>
            <a:spLocks noGrp="1"/>
          </p:cNvSpPr>
          <p:nvPr>
            <p:ph type="title"/>
          </p:nvPr>
        </p:nvSpPr>
        <p:spPr>
          <a:xfrm>
            <a:off x="270122" y="240086"/>
            <a:ext cx="5411586" cy="470127"/>
          </a:xfrm>
        </p:spPr>
        <p:txBody>
          <a:bodyPr/>
          <a:lstStyle/>
          <a:p>
            <a:pPr algn="l"/>
            <a:r>
              <a:rPr lang="en-US" dirty="0"/>
              <a:t>Creating a dataset</a:t>
            </a:r>
          </a:p>
        </p:txBody>
      </p:sp>
      <p:pic>
        <p:nvPicPr>
          <p:cNvPr id="3" name="Picture 2" descr="A screenshot of a computer&#10;&#10;Description automatically generated">
            <a:extLst>
              <a:ext uri="{FF2B5EF4-FFF2-40B4-BE49-F238E27FC236}">
                <a16:creationId xmlns:a16="http://schemas.microsoft.com/office/drawing/2014/main" id="{9FA83B1F-A596-C598-8917-0344AF3DC531}"/>
              </a:ext>
            </a:extLst>
          </p:cNvPr>
          <p:cNvPicPr>
            <a:picLocks noChangeAspect="1"/>
          </p:cNvPicPr>
          <p:nvPr/>
        </p:nvPicPr>
        <p:blipFill>
          <a:blip r:embed="rId2"/>
          <a:stretch>
            <a:fillRect/>
          </a:stretch>
        </p:blipFill>
        <p:spPr>
          <a:xfrm>
            <a:off x="838200" y="892420"/>
            <a:ext cx="10839450" cy="5646492"/>
          </a:xfrm>
          <a:prstGeom prst="rect">
            <a:avLst/>
          </a:prstGeom>
        </p:spPr>
      </p:pic>
      <p:cxnSp>
        <p:nvCxnSpPr>
          <p:cNvPr id="7" name="Straight Arrow Connector 6">
            <a:extLst>
              <a:ext uri="{FF2B5EF4-FFF2-40B4-BE49-F238E27FC236}">
                <a16:creationId xmlns:a16="http://schemas.microsoft.com/office/drawing/2014/main" id="{CC2D487A-3DA7-62B3-5733-4D15AA8CF773}"/>
              </a:ext>
            </a:extLst>
          </p:cNvPr>
          <p:cNvCxnSpPr/>
          <p:nvPr/>
        </p:nvCxnSpPr>
        <p:spPr>
          <a:xfrm flipH="1">
            <a:off x="4552950" y="5819775"/>
            <a:ext cx="514350"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612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A3F5D-70BB-7DC8-629D-05A78AC496C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DE36C04-985C-561C-E89E-E3A3FD263751}"/>
              </a:ext>
            </a:extLst>
          </p:cNvPr>
          <p:cNvSpPr>
            <a:spLocks noGrp="1"/>
          </p:cNvSpPr>
          <p:nvPr>
            <p:ph type="sldNum" sz="quarter" idx="12"/>
          </p:nvPr>
        </p:nvSpPr>
        <p:spPr/>
        <p:txBody>
          <a:bodyPr/>
          <a:lstStyle/>
          <a:p>
            <a:fld id="{A49DFD55-3C28-40EF-9E31-A92D2E4017FF}" type="slidenum">
              <a:rPr lang="en-US" smtClean="0"/>
              <a:pPr/>
              <a:t>29</a:t>
            </a:fld>
            <a:endParaRPr lang="en-US" dirty="0"/>
          </a:p>
        </p:txBody>
      </p:sp>
      <p:sp>
        <p:nvSpPr>
          <p:cNvPr id="6" name="Title 1">
            <a:extLst>
              <a:ext uri="{FF2B5EF4-FFF2-40B4-BE49-F238E27FC236}">
                <a16:creationId xmlns:a16="http://schemas.microsoft.com/office/drawing/2014/main" id="{4AEF0203-285D-5BF8-EEC8-4DCFC54487D0}"/>
              </a:ext>
            </a:extLst>
          </p:cNvPr>
          <p:cNvSpPr>
            <a:spLocks noGrp="1"/>
          </p:cNvSpPr>
          <p:nvPr>
            <p:ph type="title"/>
          </p:nvPr>
        </p:nvSpPr>
        <p:spPr>
          <a:xfrm>
            <a:off x="270122" y="240086"/>
            <a:ext cx="5411586" cy="470127"/>
          </a:xfrm>
        </p:spPr>
        <p:txBody>
          <a:bodyPr/>
          <a:lstStyle/>
          <a:p>
            <a:pPr algn="l"/>
            <a:r>
              <a:rPr lang="en-US" dirty="0"/>
              <a:t>Hands-on</a:t>
            </a:r>
          </a:p>
        </p:txBody>
      </p:sp>
    </p:spTree>
    <p:extLst>
      <p:ext uri="{BB962C8B-B14F-4D97-AF65-F5344CB8AC3E}">
        <p14:creationId xmlns:p14="http://schemas.microsoft.com/office/powerpoint/2010/main" val="88926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5C671-F89B-8754-201F-F57011A54E34}"/>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5C0617C-7138-C0C0-A882-88A3F7425638}"/>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6" name="Title 1">
            <a:extLst>
              <a:ext uri="{FF2B5EF4-FFF2-40B4-BE49-F238E27FC236}">
                <a16:creationId xmlns:a16="http://schemas.microsoft.com/office/drawing/2014/main" id="{9010F48B-5536-2427-C786-EFCEF508112B}"/>
              </a:ext>
            </a:extLst>
          </p:cNvPr>
          <p:cNvSpPr>
            <a:spLocks noGrp="1"/>
          </p:cNvSpPr>
          <p:nvPr>
            <p:ph type="title"/>
          </p:nvPr>
        </p:nvSpPr>
        <p:spPr>
          <a:xfrm>
            <a:off x="270122" y="240086"/>
            <a:ext cx="5411586" cy="470127"/>
          </a:xfrm>
        </p:spPr>
        <p:txBody>
          <a:bodyPr/>
          <a:lstStyle/>
          <a:p>
            <a:pPr algn="l"/>
            <a:r>
              <a:rPr lang="en-US" dirty="0"/>
              <a:t>About me</a:t>
            </a:r>
          </a:p>
        </p:txBody>
      </p:sp>
      <p:pic>
        <p:nvPicPr>
          <p:cNvPr id="4" name="Picture 3" descr="A blue and white logo&#10;&#10;Description automatically generated">
            <a:extLst>
              <a:ext uri="{FF2B5EF4-FFF2-40B4-BE49-F238E27FC236}">
                <a16:creationId xmlns:a16="http://schemas.microsoft.com/office/drawing/2014/main" id="{72518317-C99C-E2CC-309B-9B70E8AC52FB}"/>
              </a:ext>
            </a:extLst>
          </p:cNvPr>
          <p:cNvPicPr>
            <a:picLocks noChangeAspect="1"/>
          </p:cNvPicPr>
          <p:nvPr/>
        </p:nvPicPr>
        <p:blipFill>
          <a:blip r:embed="rId2"/>
          <a:stretch>
            <a:fillRect/>
          </a:stretch>
        </p:blipFill>
        <p:spPr>
          <a:xfrm>
            <a:off x="2793967" y="2297096"/>
            <a:ext cx="2263808" cy="2263808"/>
          </a:xfrm>
          <a:prstGeom prst="rect">
            <a:avLst/>
          </a:prstGeom>
        </p:spPr>
      </p:pic>
      <p:sp>
        <p:nvSpPr>
          <p:cNvPr id="7" name="Text Placeholder 2">
            <a:extLst>
              <a:ext uri="{FF2B5EF4-FFF2-40B4-BE49-F238E27FC236}">
                <a16:creationId xmlns:a16="http://schemas.microsoft.com/office/drawing/2014/main" id="{536B20FD-B8CD-5E47-1758-CA1D84C6DD94}"/>
              </a:ext>
            </a:extLst>
          </p:cNvPr>
          <p:cNvSpPr txBox="1">
            <a:spLocks/>
          </p:cNvSpPr>
          <p:nvPr/>
        </p:nvSpPr>
        <p:spPr>
          <a:xfrm>
            <a:off x="5776911" y="3045008"/>
            <a:ext cx="4681539" cy="9269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64B5"/>
                </a:solidFill>
              </a:rPr>
              <a:t>DP-100 | Azure Data Scientist Associate certified</a:t>
            </a:r>
          </a:p>
        </p:txBody>
      </p:sp>
    </p:spTree>
    <p:extLst>
      <p:ext uri="{BB962C8B-B14F-4D97-AF65-F5344CB8AC3E}">
        <p14:creationId xmlns:p14="http://schemas.microsoft.com/office/powerpoint/2010/main" val="2166653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8E1D1-BEB0-50F3-6C08-0A9C59271E53}"/>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2E97F0E-B003-8A0B-834C-40CE32F0B41B}"/>
              </a:ext>
            </a:extLst>
          </p:cNvPr>
          <p:cNvSpPr>
            <a:spLocks noGrp="1"/>
          </p:cNvSpPr>
          <p:nvPr>
            <p:ph type="sldNum" sz="quarter" idx="12"/>
          </p:nvPr>
        </p:nvSpPr>
        <p:spPr/>
        <p:txBody>
          <a:bodyPr/>
          <a:lstStyle/>
          <a:p>
            <a:fld id="{A49DFD55-3C28-40EF-9E31-A92D2E4017FF}" type="slidenum">
              <a:rPr lang="en-US" smtClean="0"/>
              <a:pPr/>
              <a:t>30</a:t>
            </a:fld>
            <a:endParaRPr lang="en-US" dirty="0"/>
          </a:p>
        </p:txBody>
      </p:sp>
      <p:sp>
        <p:nvSpPr>
          <p:cNvPr id="6" name="Title 1">
            <a:extLst>
              <a:ext uri="{FF2B5EF4-FFF2-40B4-BE49-F238E27FC236}">
                <a16:creationId xmlns:a16="http://schemas.microsoft.com/office/drawing/2014/main" id="{D9E53B3C-5510-C102-A2CD-B501DE0EA1C0}"/>
              </a:ext>
            </a:extLst>
          </p:cNvPr>
          <p:cNvSpPr>
            <a:spLocks noGrp="1"/>
          </p:cNvSpPr>
          <p:nvPr>
            <p:ph type="title"/>
          </p:nvPr>
        </p:nvSpPr>
        <p:spPr>
          <a:xfrm>
            <a:off x="270122" y="240086"/>
            <a:ext cx="5411586" cy="470127"/>
          </a:xfrm>
        </p:spPr>
        <p:txBody>
          <a:bodyPr/>
          <a:lstStyle/>
          <a:p>
            <a:pPr algn="l"/>
            <a:r>
              <a:rPr lang="en-US" dirty="0"/>
              <a:t>Hands-on</a:t>
            </a:r>
          </a:p>
        </p:txBody>
      </p:sp>
    </p:spTree>
    <p:extLst>
      <p:ext uri="{BB962C8B-B14F-4D97-AF65-F5344CB8AC3E}">
        <p14:creationId xmlns:p14="http://schemas.microsoft.com/office/powerpoint/2010/main" val="1236563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5B0D6-9696-CD2B-62B4-9F025FAA229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A5E6ED6-2583-E2BC-05B3-9369F653AC0B}"/>
              </a:ext>
            </a:extLst>
          </p:cNvPr>
          <p:cNvSpPr>
            <a:spLocks noGrp="1"/>
          </p:cNvSpPr>
          <p:nvPr>
            <p:ph type="sldNum" sz="quarter" idx="12"/>
          </p:nvPr>
        </p:nvSpPr>
        <p:spPr/>
        <p:txBody>
          <a:bodyPr/>
          <a:lstStyle/>
          <a:p>
            <a:fld id="{A49DFD55-3C28-40EF-9E31-A92D2E4017FF}" type="slidenum">
              <a:rPr lang="en-US" smtClean="0"/>
              <a:pPr/>
              <a:t>31</a:t>
            </a:fld>
            <a:endParaRPr lang="en-US" dirty="0"/>
          </a:p>
        </p:txBody>
      </p:sp>
      <p:sp>
        <p:nvSpPr>
          <p:cNvPr id="6" name="Title 1">
            <a:extLst>
              <a:ext uri="{FF2B5EF4-FFF2-40B4-BE49-F238E27FC236}">
                <a16:creationId xmlns:a16="http://schemas.microsoft.com/office/drawing/2014/main" id="{2B0A114C-A74F-FDC7-FCD7-886DC7834B31}"/>
              </a:ext>
            </a:extLst>
          </p:cNvPr>
          <p:cNvSpPr>
            <a:spLocks noGrp="1"/>
          </p:cNvSpPr>
          <p:nvPr>
            <p:ph type="title"/>
          </p:nvPr>
        </p:nvSpPr>
        <p:spPr>
          <a:xfrm>
            <a:off x="270122" y="240086"/>
            <a:ext cx="5411586" cy="470127"/>
          </a:xfrm>
        </p:spPr>
        <p:txBody>
          <a:bodyPr/>
          <a:lstStyle/>
          <a:p>
            <a:pPr algn="l"/>
            <a:r>
              <a:rPr lang="en-US" dirty="0"/>
              <a:t>Hands-on</a:t>
            </a:r>
          </a:p>
        </p:txBody>
      </p:sp>
    </p:spTree>
    <p:extLst>
      <p:ext uri="{BB962C8B-B14F-4D97-AF65-F5344CB8AC3E}">
        <p14:creationId xmlns:p14="http://schemas.microsoft.com/office/powerpoint/2010/main" val="375488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6D4EC-62BA-43C1-92A7-F2FBF12498B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E0CD4C-A192-2910-4376-8FFCFBE3DEB7}"/>
              </a:ext>
            </a:extLst>
          </p:cNvPr>
          <p:cNvSpPr>
            <a:spLocks noGrp="1"/>
          </p:cNvSpPr>
          <p:nvPr>
            <p:ph type="sldNum" sz="quarter" idx="12"/>
          </p:nvPr>
        </p:nvSpPr>
        <p:spPr/>
        <p:txBody>
          <a:bodyPr/>
          <a:lstStyle/>
          <a:p>
            <a:fld id="{A49DFD55-3C28-40EF-9E31-A92D2E4017FF}" type="slidenum">
              <a:rPr lang="en-US" smtClean="0"/>
              <a:pPr/>
              <a:t>32</a:t>
            </a:fld>
            <a:endParaRPr lang="en-US" dirty="0"/>
          </a:p>
        </p:txBody>
      </p:sp>
      <p:sp>
        <p:nvSpPr>
          <p:cNvPr id="6" name="Title 1">
            <a:extLst>
              <a:ext uri="{FF2B5EF4-FFF2-40B4-BE49-F238E27FC236}">
                <a16:creationId xmlns:a16="http://schemas.microsoft.com/office/drawing/2014/main" id="{D30D18B2-0791-F214-8927-CDB2C8D22573}"/>
              </a:ext>
            </a:extLst>
          </p:cNvPr>
          <p:cNvSpPr>
            <a:spLocks noGrp="1"/>
          </p:cNvSpPr>
          <p:nvPr>
            <p:ph type="title"/>
          </p:nvPr>
        </p:nvSpPr>
        <p:spPr>
          <a:xfrm>
            <a:off x="270122" y="240086"/>
            <a:ext cx="5411586" cy="470127"/>
          </a:xfrm>
        </p:spPr>
        <p:txBody>
          <a:bodyPr/>
          <a:lstStyle/>
          <a:p>
            <a:pPr algn="l"/>
            <a:r>
              <a:rPr lang="en-US" dirty="0"/>
              <a:t>Hands-on</a:t>
            </a:r>
          </a:p>
        </p:txBody>
      </p:sp>
    </p:spTree>
    <p:extLst>
      <p:ext uri="{BB962C8B-B14F-4D97-AF65-F5344CB8AC3E}">
        <p14:creationId xmlns:p14="http://schemas.microsoft.com/office/powerpoint/2010/main" val="118802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C6684-449F-2991-0AB6-67E26677987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A6F2F98-6C76-06B8-1C93-0656107494FE}"/>
              </a:ext>
            </a:extLst>
          </p:cNvPr>
          <p:cNvSpPr>
            <a:spLocks noGrp="1"/>
          </p:cNvSpPr>
          <p:nvPr>
            <p:ph type="sldNum" sz="quarter" idx="12"/>
          </p:nvPr>
        </p:nvSpPr>
        <p:spPr/>
        <p:txBody>
          <a:bodyPr/>
          <a:lstStyle/>
          <a:p>
            <a:fld id="{A49DFD55-3C28-40EF-9E31-A92D2E4017FF}" type="slidenum">
              <a:rPr lang="en-US" smtClean="0"/>
              <a:pPr/>
              <a:t>33</a:t>
            </a:fld>
            <a:endParaRPr lang="en-US" dirty="0"/>
          </a:p>
        </p:txBody>
      </p:sp>
      <p:sp>
        <p:nvSpPr>
          <p:cNvPr id="6" name="Title 1">
            <a:extLst>
              <a:ext uri="{FF2B5EF4-FFF2-40B4-BE49-F238E27FC236}">
                <a16:creationId xmlns:a16="http://schemas.microsoft.com/office/drawing/2014/main" id="{99895894-22E4-595C-9F13-03AFB3E8447D}"/>
              </a:ext>
            </a:extLst>
          </p:cNvPr>
          <p:cNvSpPr>
            <a:spLocks noGrp="1"/>
          </p:cNvSpPr>
          <p:nvPr>
            <p:ph type="title"/>
          </p:nvPr>
        </p:nvSpPr>
        <p:spPr>
          <a:xfrm>
            <a:off x="270122" y="240086"/>
            <a:ext cx="5411586" cy="470127"/>
          </a:xfrm>
        </p:spPr>
        <p:txBody>
          <a:bodyPr/>
          <a:lstStyle/>
          <a:p>
            <a:pPr algn="l"/>
            <a:r>
              <a:rPr lang="en-US" dirty="0"/>
              <a:t>Hands-on</a:t>
            </a:r>
          </a:p>
        </p:txBody>
      </p:sp>
    </p:spTree>
    <p:extLst>
      <p:ext uri="{BB962C8B-B14F-4D97-AF65-F5344CB8AC3E}">
        <p14:creationId xmlns:p14="http://schemas.microsoft.com/office/powerpoint/2010/main" val="1797939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36E3C-89D3-1327-3008-F9ACF37B5EAE}"/>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9CFD862-596C-1604-933F-C97F7D9E8677}"/>
              </a:ext>
            </a:extLst>
          </p:cNvPr>
          <p:cNvSpPr>
            <a:spLocks noGrp="1"/>
          </p:cNvSpPr>
          <p:nvPr>
            <p:ph type="sldNum" sz="quarter" idx="12"/>
          </p:nvPr>
        </p:nvSpPr>
        <p:spPr/>
        <p:txBody>
          <a:bodyPr/>
          <a:lstStyle/>
          <a:p>
            <a:fld id="{A49DFD55-3C28-40EF-9E31-A92D2E4017FF}" type="slidenum">
              <a:rPr lang="en-US" smtClean="0"/>
              <a:pPr/>
              <a:t>34</a:t>
            </a:fld>
            <a:endParaRPr lang="en-US" dirty="0"/>
          </a:p>
        </p:txBody>
      </p:sp>
      <p:sp>
        <p:nvSpPr>
          <p:cNvPr id="6" name="Title 1">
            <a:extLst>
              <a:ext uri="{FF2B5EF4-FFF2-40B4-BE49-F238E27FC236}">
                <a16:creationId xmlns:a16="http://schemas.microsoft.com/office/drawing/2014/main" id="{66EB13A7-F375-379A-4954-751124624031}"/>
              </a:ext>
            </a:extLst>
          </p:cNvPr>
          <p:cNvSpPr>
            <a:spLocks noGrp="1"/>
          </p:cNvSpPr>
          <p:nvPr>
            <p:ph type="title"/>
          </p:nvPr>
        </p:nvSpPr>
        <p:spPr>
          <a:xfrm>
            <a:off x="270122" y="240086"/>
            <a:ext cx="5411586" cy="470127"/>
          </a:xfrm>
        </p:spPr>
        <p:txBody>
          <a:bodyPr/>
          <a:lstStyle/>
          <a:p>
            <a:pPr algn="l"/>
            <a:r>
              <a:rPr lang="en-US" dirty="0"/>
              <a:t>Hands-on</a:t>
            </a:r>
          </a:p>
        </p:txBody>
      </p:sp>
    </p:spTree>
    <p:extLst>
      <p:ext uri="{BB962C8B-B14F-4D97-AF65-F5344CB8AC3E}">
        <p14:creationId xmlns:p14="http://schemas.microsoft.com/office/powerpoint/2010/main" val="1758015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0E1DC-B4A6-CA77-5409-8C5DBC0E4A0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8910F5-6D06-120D-4EDC-5B5A8B9E4F28}"/>
              </a:ext>
            </a:extLst>
          </p:cNvPr>
          <p:cNvSpPr>
            <a:spLocks noGrp="1"/>
          </p:cNvSpPr>
          <p:nvPr>
            <p:ph type="sldNum" sz="quarter" idx="12"/>
          </p:nvPr>
        </p:nvSpPr>
        <p:spPr/>
        <p:txBody>
          <a:bodyPr/>
          <a:lstStyle/>
          <a:p>
            <a:fld id="{A49DFD55-3C28-40EF-9E31-A92D2E4017FF}" type="slidenum">
              <a:rPr lang="en-US" smtClean="0"/>
              <a:pPr/>
              <a:t>35</a:t>
            </a:fld>
            <a:endParaRPr lang="en-US" dirty="0"/>
          </a:p>
        </p:txBody>
      </p:sp>
      <p:sp>
        <p:nvSpPr>
          <p:cNvPr id="6" name="Title 1">
            <a:extLst>
              <a:ext uri="{FF2B5EF4-FFF2-40B4-BE49-F238E27FC236}">
                <a16:creationId xmlns:a16="http://schemas.microsoft.com/office/drawing/2014/main" id="{AC7E2A84-2DEB-431E-A0FD-8E91A4D07BFC}"/>
              </a:ext>
            </a:extLst>
          </p:cNvPr>
          <p:cNvSpPr>
            <a:spLocks noGrp="1"/>
          </p:cNvSpPr>
          <p:nvPr>
            <p:ph type="title"/>
          </p:nvPr>
        </p:nvSpPr>
        <p:spPr>
          <a:xfrm>
            <a:off x="270122" y="240086"/>
            <a:ext cx="5411586" cy="470127"/>
          </a:xfrm>
        </p:spPr>
        <p:txBody>
          <a:bodyPr/>
          <a:lstStyle/>
          <a:p>
            <a:pPr algn="l"/>
            <a:r>
              <a:rPr lang="en-US" dirty="0"/>
              <a:t>Hands-on</a:t>
            </a:r>
          </a:p>
        </p:txBody>
      </p:sp>
    </p:spTree>
    <p:extLst>
      <p:ext uri="{BB962C8B-B14F-4D97-AF65-F5344CB8AC3E}">
        <p14:creationId xmlns:p14="http://schemas.microsoft.com/office/powerpoint/2010/main" val="1644854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06597-6937-CB7C-B10E-97A69D07F7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48A21-7128-BAEB-0FF9-5DCD8656482E}"/>
              </a:ext>
            </a:extLst>
          </p:cNvPr>
          <p:cNvSpPr>
            <a:spLocks noGrp="1"/>
          </p:cNvSpPr>
          <p:nvPr>
            <p:ph type="ctrTitle"/>
          </p:nvPr>
        </p:nvSpPr>
        <p:spPr>
          <a:xfrm>
            <a:off x="6991350" y="522514"/>
            <a:ext cx="4179570" cy="3341857"/>
          </a:xfrm>
        </p:spPr>
        <p:txBody>
          <a:bodyPr/>
          <a:lstStyle/>
          <a:p>
            <a:r>
              <a:rPr lang="en-US" dirty="0"/>
              <a:t>Some Azure ML</a:t>
            </a:r>
            <a:br>
              <a:rPr lang="en-US" dirty="0"/>
            </a:br>
            <a:r>
              <a:rPr lang="en-US" dirty="0"/>
              <a:t>Basics </a:t>
            </a:r>
          </a:p>
        </p:txBody>
      </p:sp>
      <p:sp>
        <p:nvSpPr>
          <p:cNvPr id="3" name="Subtitle 2">
            <a:extLst>
              <a:ext uri="{FF2B5EF4-FFF2-40B4-BE49-F238E27FC236}">
                <a16:creationId xmlns:a16="http://schemas.microsoft.com/office/drawing/2014/main" id="{1CE94235-EF21-CB95-7FD3-307C0B702C49}"/>
              </a:ext>
            </a:extLst>
          </p:cNvPr>
          <p:cNvSpPr>
            <a:spLocks noGrp="1"/>
          </p:cNvSpPr>
          <p:nvPr>
            <p:ph type="subTitle" idx="1"/>
          </p:nvPr>
        </p:nvSpPr>
        <p:spPr>
          <a:xfrm>
            <a:off x="6991350" y="3931859"/>
            <a:ext cx="4179570" cy="365125"/>
          </a:xfrm>
        </p:spPr>
        <p:txBody>
          <a:bodyPr/>
          <a:lstStyle/>
          <a:p>
            <a:r>
              <a:rPr lang="en-US" dirty="0"/>
              <a:t>Authentication, Compute &amp; more</a:t>
            </a:r>
          </a:p>
        </p:txBody>
      </p:sp>
    </p:spTree>
    <p:extLst>
      <p:ext uri="{BB962C8B-B14F-4D97-AF65-F5344CB8AC3E}">
        <p14:creationId xmlns:p14="http://schemas.microsoft.com/office/powerpoint/2010/main" val="533454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71641990"/>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dirty="0">
                          <a:solidFill>
                            <a:srgbClr val="FFFFFF"/>
                          </a:solidFill>
                          <a:effectLst/>
                        </a:rPr>
                        <a:t>​</a:t>
                      </a:r>
                      <a:endParaRPr lang="en-US" sz="1600" b="1" i="0" dirty="0">
                        <a:solidFill>
                          <a:srgbClr val="FFFFFF"/>
                        </a:solidFill>
                        <a:effectLst/>
                        <a:latin typeface="+mn-lt"/>
                      </a:endParaRPr>
                    </a:p>
                  </a:txBody>
                  <a:tcPr anchor="ctr"/>
                </a:tc>
                <a:tc>
                  <a:txBody>
                    <a:bodyPr/>
                    <a:lstStyle/>
                    <a:p>
                      <a:pPr algn="ctr" rtl="0" fontAlgn="base"/>
                      <a:r>
                        <a:rPr lang="en-US" sz="1600" b="0" dirty="0">
                          <a:solidFill>
                            <a:schemeClr val="accent1"/>
                          </a:solidFill>
                          <a:effectLst/>
                        </a:rPr>
                        <a:t>CATEGORY 1</a:t>
                      </a:r>
                      <a:endParaRPr lang="en-US" sz="1600" b="1" i="0" dirty="0">
                        <a:solidFill>
                          <a:schemeClr val="accent1"/>
                        </a:solidFill>
                        <a:effectLst/>
                        <a:latin typeface="+mn-lt"/>
                      </a:endParaRPr>
                    </a:p>
                  </a:txBody>
                  <a:tcPr anchor="ctr"/>
                </a:tc>
                <a:tc>
                  <a:txBody>
                    <a:bodyPr/>
                    <a:lstStyle/>
                    <a:p>
                      <a:pPr algn="ctr" rtl="0" fontAlgn="base"/>
                      <a:r>
                        <a:rPr lang="en-US" sz="1600" b="0" dirty="0">
                          <a:solidFill>
                            <a:schemeClr val="accent1"/>
                          </a:solidFill>
                          <a:effectLst/>
                        </a:rPr>
                        <a:t>CATEGORY 2</a:t>
                      </a:r>
                      <a:endParaRPr lang="en-US" sz="1600" b="1" i="0" dirty="0">
                        <a:solidFill>
                          <a:schemeClr val="accent1"/>
                        </a:solidFill>
                        <a:effectLst/>
                        <a:latin typeface="+mn-lt"/>
                      </a:endParaRPr>
                    </a:p>
                  </a:txBody>
                  <a:tcPr anchor="ctr"/>
                </a:tc>
                <a:tc>
                  <a:txBody>
                    <a:bodyPr/>
                    <a:lstStyle/>
                    <a:p>
                      <a:pPr algn="ctr" rtl="0" fontAlgn="base"/>
                      <a:r>
                        <a:rPr lang="en-US" sz="1600" b="0" kern="1200" dirty="0">
                          <a:solidFill>
                            <a:schemeClr val="accent1"/>
                          </a:solidFill>
                          <a:effectLst/>
                        </a:rPr>
                        <a:t>CATEGORY 3</a:t>
                      </a:r>
                      <a:r>
                        <a:rPr lang="en-US" sz="1600" b="1" dirty="0">
                          <a:solidFill>
                            <a:srgbClr val="FFFFFF"/>
                          </a:solidFill>
                          <a:effectLst/>
                        </a:rPr>
                        <a:t>​</a:t>
                      </a:r>
                      <a:endParaRPr lang="en-US" sz="1600" b="1" i="0" dirty="0">
                        <a:solidFill>
                          <a:srgbClr val="FFFFFF"/>
                        </a:solidFill>
                        <a:effectLst/>
                        <a:latin typeface="+mn-lt"/>
                      </a:endParaRPr>
                    </a:p>
                  </a:txBody>
                  <a:tcPr anchor="ctr"/>
                </a:tc>
                <a:tc>
                  <a:txBody>
                    <a:bodyPr/>
                    <a:lstStyle/>
                    <a:p>
                      <a:pPr algn="ctr" rtl="0" fontAlgn="base"/>
                      <a:r>
                        <a:rPr lang="en-US" sz="1600" b="0" kern="1200" dirty="0">
                          <a:solidFill>
                            <a:schemeClr val="accent1"/>
                          </a:solidFill>
                          <a:effectLst/>
                        </a:rPr>
                        <a:t>CATEGORY 4​</a:t>
                      </a:r>
                      <a:endParaRPr lang="en-US" sz="1600" b="0" i="0" kern="1200" dirty="0">
                        <a:solidFill>
                          <a:schemeClr val="accent1"/>
                        </a:solidFill>
                        <a:effectLst/>
                        <a:latin typeface="+mn-lt"/>
                        <a:ea typeface="+mn-ea"/>
                        <a:cs typeface="+mn-cs"/>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1400" b="0" dirty="0">
                          <a:solidFill>
                            <a:srgbClr val="333F50"/>
                          </a:solidFill>
                          <a:effectLst/>
                        </a:rPr>
                        <a:t>Q1</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2.3</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5</a:t>
                      </a:r>
                      <a:r>
                        <a:rPr lang="en-US" sz="1400" b="0" dirty="0">
                          <a:solidFill>
                            <a:srgbClr val="000000"/>
                          </a:solidFill>
                          <a:effectLst/>
                        </a:rPr>
                        <a:t>​.0</a:t>
                      </a:r>
                      <a:endParaRPr lang="en-US" sz="1400" b="0" i="0" dirty="0">
                        <a:solidFill>
                          <a:srgbClr val="000000"/>
                        </a:solidFill>
                        <a:effectLst/>
                        <a:latin typeface="+mn-lt"/>
                      </a:endParaRPr>
                    </a:p>
                  </a:txBody>
                  <a:tcPr anchor="ctr"/>
                </a:tc>
                <a:extLst>
                  <a:ext uri="{0D108BD9-81ED-4DB2-BD59-A6C34878D82A}">
                    <a16:rowId xmlns:a16="http://schemas.microsoft.com/office/drawing/2014/main" val="3134841754"/>
                  </a:ext>
                </a:extLst>
              </a:tr>
              <a:tr h="714194">
                <a:tc>
                  <a:txBody>
                    <a:bodyPr/>
                    <a:lstStyle/>
                    <a:p>
                      <a:pPr algn="ctr" rtl="0" fontAlgn="base"/>
                      <a:r>
                        <a:rPr lang="en-US" sz="1400" b="0" dirty="0">
                          <a:solidFill>
                            <a:srgbClr val="333F50"/>
                          </a:solidFill>
                          <a:effectLst/>
                        </a:rPr>
                        <a:t>Q2</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3.2</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5.1</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4.4</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3</a:t>
                      </a:r>
                      <a:r>
                        <a:rPr lang="en-US" sz="1400" b="0" dirty="0">
                          <a:solidFill>
                            <a:srgbClr val="000000"/>
                          </a:solidFill>
                          <a:effectLst/>
                        </a:rPr>
                        <a:t>​.0</a:t>
                      </a:r>
                      <a:endParaRPr lang="en-US" sz="1400" b="0" i="0" dirty="0">
                        <a:solidFill>
                          <a:srgbClr val="000000"/>
                        </a:solidFill>
                        <a:effectLst/>
                        <a:latin typeface="+mn-lt"/>
                      </a:endParaRPr>
                    </a:p>
                  </a:txBody>
                  <a:tcPr anchor="ctr"/>
                </a:tc>
                <a:extLst>
                  <a:ext uri="{0D108BD9-81ED-4DB2-BD59-A6C34878D82A}">
                    <a16:rowId xmlns:a16="http://schemas.microsoft.com/office/drawing/2014/main" val="4129140390"/>
                  </a:ext>
                </a:extLst>
              </a:tr>
              <a:tr h="714194">
                <a:tc>
                  <a:txBody>
                    <a:bodyPr/>
                    <a:lstStyle/>
                    <a:p>
                      <a:pPr algn="ctr" rtl="0" fontAlgn="base"/>
                      <a:r>
                        <a:rPr lang="en-US" sz="1400" b="0" dirty="0">
                          <a:solidFill>
                            <a:srgbClr val="333F50"/>
                          </a:solidFill>
                          <a:effectLst/>
                        </a:rPr>
                        <a:t>Q3</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2.1</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2.8</a:t>
                      </a:r>
                      <a:r>
                        <a:rPr lang="en-US" sz="1400" b="0" dirty="0">
                          <a:solidFill>
                            <a:srgbClr val="000000"/>
                          </a:solidFill>
                          <a:effectLst/>
                        </a:rPr>
                        <a:t>​</a:t>
                      </a:r>
                      <a:endParaRPr lang="en-US" sz="1400" b="0" i="0" dirty="0">
                        <a:solidFill>
                          <a:srgbClr val="000000"/>
                        </a:solidFill>
                        <a:effectLst/>
                        <a:latin typeface="+mn-lt"/>
                      </a:endParaRPr>
                    </a:p>
                  </a:txBody>
                  <a:tcPr anchor="ctr"/>
                </a:tc>
                <a:extLst>
                  <a:ext uri="{0D108BD9-81ED-4DB2-BD59-A6C34878D82A}">
                    <a16:rowId xmlns:a16="http://schemas.microsoft.com/office/drawing/2014/main" val="1699990805"/>
                  </a:ext>
                </a:extLst>
              </a:tr>
              <a:tr h="714194">
                <a:tc>
                  <a:txBody>
                    <a:bodyPr/>
                    <a:lstStyle/>
                    <a:p>
                      <a:pPr algn="ctr" rtl="0" fontAlgn="base"/>
                      <a:r>
                        <a:rPr lang="en-US" sz="1400" b="0" dirty="0">
                          <a:solidFill>
                            <a:srgbClr val="333F50"/>
                          </a:solidFill>
                          <a:effectLst/>
                        </a:rPr>
                        <a:t>Q4</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2.2</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7.0</a:t>
                      </a:r>
                      <a:endParaRPr lang="en-US" sz="1400" b="0"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38</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228567" y="892177"/>
            <a:ext cx="9577983" cy="1325563"/>
          </a:xfrm>
        </p:spPr>
        <p:txBody>
          <a:bodyPr/>
          <a:lstStyle/>
          <a:p>
            <a:r>
              <a:rPr lang="en-US" dirty="0"/>
              <a:t>MEET OUR TEAM</a:t>
            </a:r>
          </a:p>
        </p:txBody>
      </p:sp>
      <p:pic>
        <p:nvPicPr>
          <p:cNvPr id="6" name="Picture Placeholder 15" descr="Team member headshot">
            <a:extLst>
              <a:ext uri="{FF2B5EF4-FFF2-40B4-BE49-F238E27FC236}">
                <a16:creationId xmlns:a16="http://schemas.microsoft.com/office/drawing/2014/main" id="{7B3BFDC1-8EC7-A38B-9064-F456B71CDAC3}"/>
              </a:ext>
            </a:extLst>
          </p:cNvPr>
          <p:cNvPicPr>
            <a:picLocks noGrp="1" noChangeAspect="1"/>
          </p:cNvPicPr>
          <p:nvPr>
            <p:ph type="pic" sz="quarter" idx="14"/>
          </p:nvPr>
        </p:nvPicPr>
        <p:blipFill rotWithShape="1">
          <a:blip r:embed="rId2"/>
          <a:srcRect l="43" r="43"/>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660747"/>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l="43" r="43"/>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660747"/>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l="43" r="43"/>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660747"/>
          </a:xfrm>
        </p:spPr>
        <p:txBody>
          <a:bodyPr>
            <a:normAutofit/>
          </a:bodyPr>
          <a:lstStyle/>
          <a:p>
            <a:r>
              <a:rPr lang="en-US" dirty="0"/>
              <a:t>Chief Operations Officer</a:t>
            </a:r>
          </a:p>
        </p:txBody>
      </p:sp>
      <p:pic>
        <p:nvPicPr>
          <p:cNvPr id="17" name="Picture Placeholder 21" descr="Team member headshot">
            <a:extLst>
              <a:ext uri="{FF2B5EF4-FFF2-40B4-BE49-F238E27FC236}">
                <a16:creationId xmlns:a16="http://schemas.microsoft.com/office/drawing/2014/main" id="{3190BB92-D70B-74E0-7C61-51124FD70DEC}"/>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660747"/>
          </a:xfrm>
        </p:spPr>
        <p:txBody>
          <a:bodyPr/>
          <a:lstStyle/>
          <a:p>
            <a:r>
              <a:rPr lang="en-US" dirty="0"/>
              <a:t>VP Marketing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5570F-1F9A-B2CA-73FB-D3C3164AC484}"/>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D65477-5D25-0DE5-5672-EE7D54D6A8C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D9B1234-22DD-013F-C211-36701CC2B051}"/>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6" name="Title 1">
            <a:extLst>
              <a:ext uri="{FF2B5EF4-FFF2-40B4-BE49-F238E27FC236}">
                <a16:creationId xmlns:a16="http://schemas.microsoft.com/office/drawing/2014/main" id="{C7CBA4E0-89FF-4430-B84A-D259B3F7A6A7}"/>
              </a:ext>
            </a:extLst>
          </p:cNvPr>
          <p:cNvSpPr>
            <a:spLocks noGrp="1"/>
          </p:cNvSpPr>
          <p:nvPr>
            <p:ph type="title"/>
          </p:nvPr>
        </p:nvSpPr>
        <p:spPr>
          <a:xfrm>
            <a:off x="270122" y="240086"/>
            <a:ext cx="5411586" cy="470127"/>
          </a:xfrm>
        </p:spPr>
        <p:txBody>
          <a:bodyPr/>
          <a:lstStyle/>
          <a:p>
            <a:pPr algn="l"/>
            <a:r>
              <a:rPr lang="en-US" dirty="0"/>
              <a:t>Slides &amp; code</a:t>
            </a:r>
          </a:p>
        </p:txBody>
      </p:sp>
    </p:spTree>
    <p:extLst>
      <p:ext uri="{BB962C8B-B14F-4D97-AF65-F5344CB8AC3E}">
        <p14:creationId xmlns:p14="http://schemas.microsoft.com/office/powerpoint/2010/main" val="4162115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7"/>
            <a:ext cx="9088438" cy="1135899"/>
          </a:xfrm>
        </p:spPr>
        <p:txBody>
          <a:bodyPr/>
          <a:lstStyle/>
          <a:p>
            <a:r>
              <a:rPr lang="en-US" dirty="0"/>
              <a:t>MEET OUR TEAM  </a:t>
            </a:r>
          </a:p>
        </p:txBody>
      </p:sp>
      <p:pic>
        <p:nvPicPr>
          <p:cNvPr id="16" name="Picture Placeholder 126" descr="Team member headshot">
            <a:extLst>
              <a:ext uri="{FF2B5EF4-FFF2-40B4-BE49-F238E27FC236}">
                <a16:creationId xmlns:a16="http://schemas.microsoft.com/office/drawing/2014/main" id="{266A30B7-119F-18D7-4F7E-F11FCA29FBF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4863" r="4863"/>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570485"/>
            <a:ext cx="1828800" cy="202838"/>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779603"/>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570485"/>
            <a:ext cx="1828800" cy="202838"/>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779603"/>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570485"/>
            <a:ext cx="2105135" cy="202838"/>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779603"/>
            <a:ext cx="2299855" cy="343061"/>
          </a:xfrm>
        </p:spPr>
        <p:txBody>
          <a:bodyPr/>
          <a:lstStyle/>
          <a:p>
            <a:r>
              <a:rPr lang="en-US" dirty="0"/>
              <a:t>Chief Operations Officer</a:t>
            </a:r>
          </a:p>
        </p:txBody>
      </p:sp>
      <p:pic>
        <p:nvPicPr>
          <p:cNvPr id="6" name="Picture Placeholder 21" descr="Team member headshot">
            <a:extLst>
              <a:ext uri="{FF2B5EF4-FFF2-40B4-BE49-F238E27FC236}">
                <a16:creationId xmlns:a16="http://schemas.microsoft.com/office/drawing/2014/main" id="{33ECF93A-478B-A27E-0C69-55C8B55C496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570485"/>
            <a:ext cx="1828800" cy="202838"/>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779603"/>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429321"/>
            <a:ext cx="1828800" cy="202838"/>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38439"/>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429321"/>
            <a:ext cx="1828800" cy="202838"/>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38439"/>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429321"/>
            <a:ext cx="1828800" cy="202838"/>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38439"/>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429321"/>
            <a:ext cx="1828800" cy="202838"/>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38439"/>
            <a:ext cx="1844126" cy="343061"/>
          </a:xfrm>
        </p:spPr>
        <p:txBody>
          <a:bodyPr/>
          <a:lstStyle/>
          <a:p>
            <a:r>
              <a:rPr lang="en-US" dirty="0"/>
              <a:t>Content Developer</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34303"/>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825285138"/>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272533"/>
            <a:ext cx="4296508" cy="95329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306751"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872808"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479233"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2063433"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42</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572757"/>
            <a:ext cx="8421688" cy="1644984"/>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883877"/>
            <a:ext cx="3924300" cy="864157"/>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883877"/>
            <a:ext cx="3943627" cy="864157"/>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43</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38250" y="522515"/>
            <a:ext cx="9710646" cy="1377306"/>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023393"/>
            <a:ext cx="2882475" cy="768371"/>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023393"/>
            <a:ext cx="2896671" cy="768371"/>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023393"/>
            <a:ext cx="2882475" cy="768371"/>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54593"/>
            <a:ext cx="5111750" cy="1921958"/>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92195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45</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a:normAutofit/>
          </a:bodyPr>
          <a:lstStyle/>
          <a:p>
            <a:r>
              <a:rPr lang="en-US" dirty="0"/>
              <a:t>Leonard Püttmann</a:t>
            </a:r>
          </a:p>
          <a:p>
            <a:r>
              <a:rPr lang="en-US" dirty="0"/>
              <a:t>leonard.puettmann@kern.ai	</a:t>
            </a:r>
          </a:p>
          <a:p>
            <a:r>
              <a:rPr lang="en-US" dirty="0"/>
              <a:t>kern.ai</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46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575372"/>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25622" y="1838325"/>
            <a:ext cx="5784727" cy="4429125"/>
          </a:xfrm>
        </p:spPr>
        <p:txBody>
          <a:bodyPr>
            <a:normAutofit/>
          </a:bodyPr>
          <a:lstStyle/>
          <a:p>
            <a:pPr>
              <a:lnSpc>
                <a:spcPct val="100000"/>
              </a:lnSpc>
            </a:pPr>
            <a:r>
              <a:rPr lang="en-US" sz="2400" dirty="0"/>
              <a:t>- What is </a:t>
            </a:r>
            <a:r>
              <a:rPr lang="en-US" sz="2400" dirty="0" err="1"/>
              <a:t>AutoML</a:t>
            </a:r>
            <a:r>
              <a:rPr lang="en-US" sz="2400" dirty="0"/>
              <a:t> &amp; when to use it </a:t>
            </a:r>
          </a:p>
          <a:p>
            <a:pPr>
              <a:lnSpc>
                <a:spcPct val="100000"/>
              </a:lnSpc>
            </a:pPr>
            <a:r>
              <a:rPr lang="en-US" sz="2400" dirty="0">
                <a:solidFill>
                  <a:schemeClr val="bg1">
                    <a:lumMod val="75000"/>
                  </a:schemeClr>
                </a:solidFill>
              </a:rPr>
              <a:t>- When to move </a:t>
            </a:r>
            <a:r>
              <a:rPr lang="en-US" sz="2400" dirty="0" err="1">
                <a:solidFill>
                  <a:schemeClr val="bg1">
                    <a:lumMod val="75000"/>
                  </a:schemeClr>
                </a:solidFill>
              </a:rPr>
              <a:t>AutoML</a:t>
            </a:r>
            <a:r>
              <a:rPr lang="en-US" sz="2400" dirty="0">
                <a:solidFill>
                  <a:schemeClr val="bg1">
                    <a:lumMod val="75000"/>
                  </a:schemeClr>
                </a:solidFill>
              </a:rPr>
              <a:t> to the cloud</a:t>
            </a:r>
          </a:p>
          <a:p>
            <a:pPr>
              <a:lnSpc>
                <a:spcPct val="100000"/>
              </a:lnSpc>
            </a:pPr>
            <a:r>
              <a:rPr lang="en-US" sz="2400" dirty="0"/>
              <a:t>- Azure ML basics</a:t>
            </a:r>
          </a:p>
          <a:p>
            <a:pPr>
              <a:lnSpc>
                <a:spcPct val="100000"/>
              </a:lnSpc>
            </a:pPr>
            <a:r>
              <a:rPr lang="en-US" sz="1600" dirty="0"/>
              <a:t>	- Authentication &amp; Python SDK</a:t>
            </a:r>
          </a:p>
          <a:p>
            <a:pPr>
              <a:lnSpc>
                <a:spcPct val="100000"/>
              </a:lnSpc>
            </a:pPr>
            <a:r>
              <a:rPr lang="en-US" sz="1600" dirty="0"/>
              <a:t>	- Compute basics</a:t>
            </a:r>
          </a:p>
          <a:p>
            <a:pPr>
              <a:lnSpc>
                <a:spcPct val="100000"/>
              </a:lnSpc>
            </a:pPr>
            <a:r>
              <a:rPr lang="en-US" sz="2400" dirty="0">
                <a:solidFill>
                  <a:schemeClr val="bg1">
                    <a:lumMod val="75000"/>
                  </a:schemeClr>
                </a:solidFill>
              </a:rPr>
              <a:t>- Training a model with </a:t>
            </a:r>
            <a:r>
              <a:rPr lang="en-US" sz="2400" dirty="0" err="1">
                <a:solidFill>
                  <a:schemeClr val="bg1">
                    <a:lumMod val="75000"/>
                  </a:schemeClr>
                </a:solidFill>
              </a:rPr>
              <a:t>AutoML</a:t>
            </a:r>
            <a:r>
              <a:rPr lang="en-US" sz="2400" dirty="0">
                <a:solidFill>
                  <a:schemeClr val="bg1">
                    <a:lumMod val="75000"/>
                  </a:schemeClr>
                </a:solidFill>
              </a:rPr>
              <a:t> for a Kaggle competition</a:t>
            </a:r>
          </a:p>
          <a:p>
            <a:pPr>
              <a:lnSpc>
                <a:spcPct val="100000"/>
              </a:lnSpc>
            </a:pPr>
            <a:r>
              <a:rPr lang="en-US" sz="2400" dirty="0"/>
              <a:t>- Inspecting the models</a:t>
            </a:r>
          </a:p>
          <a:p>
            <a:pPr>
              <a:lnSpc>
                <a:spcPct val="100000"/>
              </a:lnSpc>
            </a:pPr>
            <a:r>
              <a:rPr lang="en-US" sz="2400" dirty="0">
                <a:solidFill>
                  <a:schemeClr val="bg1">
                    <a:lumMod val="75000"/>
                  </a:schemeClr>
                </a:solidFill>
              </a:rPr>
              <a:t>- Deploying &amp; predicting with Azure (Auto)ML models</a:t>
            </a:r>
          </a:p>
          <a:p>
            <a:pPr>
              <a:lnSpc>
                <a:spcPct val="100000"/>
              </a:lnSpc>
            </a:pPr>
            <a:endParaRPr lang="en-US" sz="2400" dirty="0">
              <a:solidFill>
                <a:schemeClr val="bg1">
                  <a:lumMod val="75000"/>
                </a:schemeClr>
              </a:solidFill>
            </a:endParaRPr>
          </a:p>
          <a:p>
            <a:pPr>
              <a:lnSpc>
                <a:spcPct val="100000"/>
              </a:lnSpc>
            </a:pPr>
            <a:endParaRPr lang="en-US" sz="1800"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0AFA6-025C-0AF3-45ED-C1308F470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3CA013-15B2-1A52-4CBB-CFE4D7C283D1}"/>
              </a:ext>
            </a:extLst>
          </p:cNvPr>
          <p:cNvSpPr>
            <a:spLocks noGrp="1"/>
          </p:cNvSpPr>
          <p:nvPr>
            <p:ph type="ctrTitle"/>
          </p:nvPr>
        </p:nvSpPr>
        <p:spPr>
          <a:xfrm>
            <a:off x="6991350" y="522514"/>
            <a:ext cx="4179570" cy="3341857"/>
          </a:xfrm>
        </p:spPr>
        <p:txBody>
          <a:bodyPr/>
          <a:lstStyle/>
          <a:p>
            <a:r>
              <a:rPr lang="en-US" dirty="0"/>
              <a:t>What is </a:t>
            </a:r>
            <a:r>
              <a:rPr lang="en-US" dirty="0" err="1"/>
              <a:t>AutoMl</a:t>
            </a:r>
            <a:r>
              <a:rPr lang="en-US" dirty="0"/>
              <a:t>?</a:t>
            </a:r>
          </a:p>
        </p:txBody>
      </p:sp>
      <p:sp>
        <p:nvSpPr>
          <p:cNvPr id="3" name="Subtitle 2">
            <a:extLst>
              <a:ext uri="{FF2B5EF4-FFF2-40B4-BE49-F238E27FC236}">
                <a16:creationId xmlns:a16="http://schemas.microsoft.com/office/drawing/2014/main" id="{C4168338-4575-AAAD-44AC-3ABF4B5C93B9}"/>
              </a:ext>
            </a:extLst>
          </p:cNvPr>
          <p:cNvSpPr>
            <a:spLocks noGrp="1"/>
          </p:cNvSpPr>
          <p:nvPr>
            <p:ph type="subTitle" idx="1"/>
          </p:nvPr>
        </p:nvSpPr>
        <p:spPr>
          <a:xfrm>
            <a:off x="6991350" y="3931859"/>
            <a:ext cx="4179570" cy="365125"/>
          </a:xfrm>
        </p:spPr>
        <p:txBody>
          <a:bodyPr/>
          <a:lstStyle/>
          <a:p>
            <a:r>
              <a:rPr lang="en-US" dirty="0"/>
              <a:t>And when should you use it?</a:t>
            </a:r>
          </a:p>
        </p:txBody>
      </p:sp>
    </p:spTree>
    <p:extLst>
      <p:ext uri="{BB962C8B-B14F-4D97-AF65-F5344CB8AC3E}">
        <p14:creationId xmlns:p14="http://schemas.microsoft.com/office/powerpoint/2010/main" val="411652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226360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2263602"/>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E7E33D-45A7-7D31-6F19-E7C567E0E3BD}"/>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6" name="Title 1">
            <a:extLst>
              <a:ext uri="{FF2B5EF4-FFF2-40B4-BE49-F238E27FC236}">
                <a16:creationId xmlns:a16="http://schemas.microsoft.com/office/drawing/2014/main" id="{50F67CB6-549B-8E2F-0475-43BC1C8B6245}"/>
              </a:ext>
            </a:extLst>
          </p:cNvPr>
          <p:cNvSpPr>
            <a:spLocks noGrp="1"/>
          </p:cNvSpPr>
          <p:nvPr>
            <p:ph type="title"/>
          </p:nvPr>
        </p:nvSpPr>
        <p:spPr>
          <a:xfrm>
            <a:off x="270122" y="240086"/>
            <a:ext cx="5411586" cy="470127"/>
          </a:xfrm>
        </p:spPr>
        <p:txBody>
          <a:bodyPr/>
          <a:lstStyle/>
          <a:p>
            <a:pPr algn="l"/>
            <a:r>
              <a:rPr lang="en-US" dirty="0"/>
              <a:t>What is </a:t>
            </a:r>
            <a:r>
              <a:rPr lang="en-US" dirty="0" err="1"/>
              <a:t>AutoML</a:t>
            </a:r>
            <a:r>
              <a:rPr lang="en-US" dirty="0"/>
              <a:t> </a:t>
            </a:r>
          </a:p>
        </p:txBody>
      </p:sp>
      <p:sp>
        <p:nvSpPr>
          <p:cNvPr id="8" name="TextBox 7">
            <a:extLst>
              <a:ext uri="{FF2B5EF4-FFF2-40B4-BE49-F238E27FC236}">
                <a16:creationId xmlns:a16="http://schemas.microsoft.com/office/drawing/2014/main" id="{F3935E7D-C57E-52F7-C827-7842C9765352}"/>
              </a:ext>
            </a:extLst>
          </p:cNvPr>
          <p:cNvSpPr txBox="1"/>
          <p:nvPr/>
        </p:nvSpPr>
        <p:spPr>
          <a:xfrm>
            <a:off x="2395121" y="2583063"/>
            <a:ext cx="7401757" cy="1691873"/>
          </a:xfrm>
          <a:prstGeom prst="rect">
            <a:avLst/>
          </a:prstGeom>
          <a:noFill/>
        </p:spPr>
        <p:txBody>
          <a:bodyPr wrap="square">
            <a:spAutoFit/>
          </a:bodyPr>
          <a:lstStyle/>
          <a:p>
            <a:pPr algn="ctr">
              <a:lnSpc>
                <a:spcPct val="150000"/>
              </a:lnSpc>
            </a:pPr>
            <a:r>
              <a:rPr lang="en-US" sz="2400" b="0" i="0" dirty="0">
                <a:effectLst/>
              </a:rPr>
              <a:t>Automated machine learning is the process of automating the </a:t>
            </a:r>
            <a:r>
              <a:rPr lang="en-US" sz="2400" b="1" i="0" dirty="0">
                <a:solidFill>
                  <a:srgbClr val="0064B5"/>
                </a:solidFill>
                <a:effectLst/>
              </a:rPr>
              <a:t>time-consuming</a:t>
            </a:r>
            <a:r>
              <a:rPr lang="en-US" sz="2400" b="0" i="0" dirty="0">
                <a:effectLst/>
              </a:rPr>
              <a:t>, </a:t>
            </a:r>
            <a:r>
              <a:rPr lang="en-US" sz="2400" b="1" i="0" dirty="0">
                <a:solidFill>
                  <a:srgbClr val="0064B5"/>
                </a:solidFill>
                <a:effectLst/>
              </a:rPr>
              <a:t>iterative</a:t>
            </a:r>
            <a:r>
              <a:rPr lang="en-US" sz="2400" b="0" i="0" dirty="0">
                <a:effectLst/>
              </a:rPr>
              <a:t> tasks of machine learning model development.</a:t>
            </a:r>
            <a:endParaRPr lang="de-DE" sz="2400" dirty="0"/>
          </a:p>
        </p:txBody>
      </p:sp>
    </p:spTree>
    <p:extLst>
      <p:ext uri="{BB962C8B-B14F-4D97-AF65-F5344CB8AC3E}">
        <p14:creationId xmlns:p14="http://schemas.microsoft.com/office/powerpoint/2010/main" val="371682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91D9C-6224-997C-110E-0D302638B086}"/>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03CA5B-A7CE-33DB-DFFE-7B0F5404E4E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75CAEAF-623D-63AD-3C21-95A69841E59D}"/>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6" name="Title 1">
            <a:extLst>
              <a:ext uri="{FF2B5EF4-FFF2-40B4-BE49-F238E27FC236}">
                <a16:creationId xmlns:a16="http://schemas.microsoft.com/office/drawing/2014/main" id="{54DF61C4-07AD-C8F9-F3ED-B5E1F74C3833}"/>
              </a:ext>
            </a:extLst>
          </p:cNvPr>
          <p:cNvSpPr>
            <a:spLocks noGrp="1"/>
          </p:cNvSpPr>
          <p:nvPr>
            <p:ph type="title"/>
          </p:nvPr>
        </p:nvSpPr>
        <p:spPr>
          <a:xfrm>
            <a:off x="270122" y="240086"/>
            <a:ext cx="5411586" cy="470127"/>
          </a:xfrm>
        </p:spPr>
        <p:txBody>
          <a:bodyPr/>
          <a:lstStyle/>
          <a:p>
            <a:pPr algn="l"/>
            <a:r>
              <a:rPr lang="en-US" dirty="0"/>
              <a:t>What is </a:t>
            </a:r>
            <a:r>
              <a:rPr lang="en-US" dirty="0" err="1"/>
              <a:t>AutoML</a:t>
            </a:r>
            <a:endParaRPr lang="en-US" dirty="0"/>
          </a:p>
        </p:txBody>
      </p:sp>
      <p:sp>
        <p:nvSpPr>
          <p:cNvPr id="8" name="TextBox 7">
            <a:extLst>
              <a:ext uri="{FF2B5EF4-FFF2-40B4-BE49-F238E27FC236}">
                <a16:creationId xmlns:a16="http://schemas.microsoft.com/office/drawing/2014/main" id="{A3A3B883-E639-2CF2-9F62-79895EDA697F}"/>
              </a:ext>
            </a:extLst>
          </p:cNvPr>
          <p:cNvSpPr txBox="1"/>
          <p:nvPr/>
        </p:nvSpPr>
        <p:spPr>
          <a:xfrm>
            <a:off x="2395121" y="2583063"/>
            <a:ext cx="7401757" cy="1691873"/>
          </a:xfrm>
          <a:prstGeom prst="rect">
            <a:avLst/>
          </a:prstGeom>
          <a:noFill/>
        </p:spPr>
        <p:txBody>
          <a:bodyPr wrap="square">
            <a:spAutoFit/>
          </a:bodyPr>
          <a:lstStyle/>
          <a:p>
            <a:pPr algn="ctr">
              <a:lnSpc>
                <a:spcPct val="150000"/>
              </a:lnSpc>
            </a:pPr>
            <a:r>
              <a:rPr lang="en-US" sz="2400" b="0" i="0" dirty="0">
                <a:effectLst/>
              </a:rPr>
              <a:t>It allows </a:t>
            </a:r>
            <a:r>
              <a:rPr lang="en-US" sz="2400" b="1" i="0" dirty="0">
                <a:solidFill>
                  <a:srgbClr val="0064B5"/>
                </a:solidFill>
                <a:effectLst/>
              </a:rPr>
              <a:t>data scientists</a:t>
            </a:r>
            <a:r>
              <a:rPr lang="en-US" sz="2400" b="0" i="0" dirty="0">
                <a:effectLst/>
              </a:rPr>
              <a:t>, </a:t>
            </a:r>
            <a:r>
              <a:rPr lang="en-US" sz="2400" b="1" i="0" dirty="0">
                <a:solidFill>
                  <a:srgbClr val="0064B5"/>
                </a:solidFill>
                <a:effectLst/>
              </a:rPr>
              <a:t>analysts</a:t>
            </a:r>
            <a:r>
              <a:rPr lang="en-US" sz="2400" b="0" i="0" dirty="0">
                <a:effectLst/>
              </a:rPr>
              <a:t>, and </a:t>
            </a:r>
            <a:r>
              <a:rPr lang="en-US" sz="2400" b="1" i="0" dirty="0">
                <a:solidFill>
                  <a:srgbClr val="0064B5"/>
                </a:solidFill>
                <a:effectLst/>
              </a:rPr>
              <a:t>developers</a:t>
            </a:r>
            <a:r>
              <a:rPr lang="en-US" sz="2400" b="0" i="0" dirty="0">
                <a:effectLst/>
              </a:rPr>
              <a:t> to build ML models with high </a:t>
            </a:r>
            <a:r>
              <a:rPr lang="en-US" sz="2400" b="1" i="0" dirty="0">
                <a:solidFill>
                  <a:srgbClr val="0064B5"/>
                </a:solidFill>
                <a:effectLst/>
              </a:rPr>
              <a:t>scale</a:t>
            </a:r>
            <a:r>
              <a:rPr lang="en-US" sz="2400" b="0" i="0" dirty="0">
                <a:effectLst/>
              </a:rPr>
              <a:t>, </a:t>
            </a:r>
            <a:r>
              <a:rPr lang="en-US" sz="2400" b="1" i="0" dirty="0">
                <a:solidFill>
                  <a:srgbClr val="0064B5"/>
                </a:solidFill>
                <a:effectLst/>
              </a:rPr>
              <a:t>efficiency</a:t>
            </a:r>
            <a:r>
              <a:rPr lang="en-US" sz="2400" b="0" i="0" dirty="0">
                <a:effectLst/>
              </a:rPr>
              <a:t>, and </a:t>
            </a:r>
            <a:r>
              <a:rPr lang="en-US" sz="2400" b="1" i="0" dirty="0">
                <a:solidFill>
                  <a:srgbClr val="0064B5"/>
                </a:solidFill>
                <a:effectLst/>
              </a:rPr>
              <a:t>productivity</a:t>
            </a:r>
            <a:r>
              <a:rPr lang="en-US" sz="2400" b="0" i="0" dirty="0">
                <a:effectLst/>
              </a:rPr>
              <a:t> all while sustaining model quality.</a:t>
            </a:r>
            <a:endParaRPr lang="de-DE" sz="2400" dirty="0"/>
          </a:p>
        </p:txBody>
      </p:sp>
      <p:sp>
        <p:nvSpPr>
          <p:cNvPr id="9" name="TextBox 8">
            <a:extLst>
              <a:ext uri="{FF2B5EF4-FFF2-40B4-BE49-F238E27FC236}">
                <a16:creationId xmlns:a16="http://schemas.microsoft.com/office/drawing/2014/main" id="{780E3076-E18F-AE01-A8FC-BB21CE85A991}"/>
              </a:ext>
            </a:extLst>
          </p:cNvPr>
          <p:cNvSpPr txBox="1"/>
          <p:nvPr/>
        </p:nvSpPr>
        <p:spPr>
          <a:xfrm>
            <a:off x="263232" y="5971583"/>
            <a:ext cx="4263778" cy="646331"/>
          </a:xfrm>
          <a:prstGeom prst="rect">
            <a:avLst/>
          </a:prstGeom>
          <a:noFill/>
        </p:spPr>
        <p:txBody>
          <a:bodyPr wrap="square">
            <a:spAutoFit/>
          </a:bodyPr>
          <a:lstStyle/>
          <a:p>
            <a:r>
              <a:rPr lang="en-US" dirty="0">
                <a:hlinkClick r:id="rId2"/>
              </a:rPr>
              <a:t>What is automated ML? </a:t>
            </a:r>
            <a:r>
              <a:rPr lang="en-US" dirty="0" err="1">
                <a:hlinkClick r:id="rId2"/>
              </a:rPr>
              <a:t>AutoML</a:t>
            </a:r>
            <a:r>
              <a:rPr lang="en-US" dirty="0">
                <a:hlinkClick r:id="rId2"/>
              </a:rPr>
              <a:t> - Azure Machine Learning | Microsoft Learn</a:t>
            </a:r>
            <a:endParaRPr lang="de-DE" dirty="0"/>
          </a:p>
        </p:txBody>
      </p:sp>
    </p:spTree>
    <p:extLst>
      <p:ext uri="{BB962C8B-B14F-4D97-AF65-F5344CB8AC3E}">
        <p14:creationId xmlns:p14="http://schemas.microsoft.com/office/powerpoint/2010/main" val="176582981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8A5EB6-E9B8-417D-B09E-03811FBC9BCD}">
  <ds:schemaRefs>
    <ds:schemaRef ds:uri="http://schemas.microsoft.com/sharepoint/v3/contenttype/forms"/>
  </ds:schemaRefs>
</ds:datastoreItem>
</file>

<file path=customXml/itemProps2.xml><?xml version="1.0" encoding="utf-8"?>
<ds:datastoreItem xmlns:ds="http://schemas.openxmlformats.org/officeDocument/2006/customXml" ds:itemID="{CE5CEF65-757A-4D05-90BA-ED40BC2E515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AB34632-EE39-4722-B8A6-C2A6B86CC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828</Words>
  <Application>Microsoft Office PowerPoint</Application>
  <PresentationFormat>Widescreen</PresentationFormat>
  <Paragraphs>239</Paragraphs>
  <Slides>46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Tenorite</vt:lpstr>
      <vt:lpstr>Wingdings</vt:lpstr>
      <vt:lpstr>Custom</vt:lpstr>
      <vt:lpstr>Train and Deploy models with Azure AUTOML</vt:lpstr>
      <vt:lpstr>About me</vt:lpstr>
      <vt:lpstr>About me</vt:lpstr>
      <vt:lpstr>Slides &amp; code</vt:lpstr>
      <vt:lpstr>AGENDA</vt:lpstr>
      <vt:lpstr>What is AutoMl?</vt:lpstr>
      <vt:lpstr>INTRODUCTION</vt:lpstr>
      <vt:lpstr>What is AutoML </vt:lpstr>
      <vt:lpstr>What is AutoML</vt:lpstr>
      <vt:lpstr>What is AutoML</vt:lpstr>
      <vt:lpstr>What is AutoML</vt:lpstr>
      <vt:lpstr>What is AutoML</vt:lpstr>
      <vt:lpstr>What is AutoML</vt:lpstr>
      <vt:lpstr>What is AutoML</vt:lpstr>
      <vt:lpstr>Moving AutoML to the Cloud</vt:lpstr>
      <vt:lpstr>What is Azure AutoML</vt:lpstr>
      <vt:lpstr>Automl vs Hpo</vt:lpstr>
      <vt:lpstr>Title</vt:lpstr>
      <vt:lpstr>Some Azure ML Basics </vt:lpstr>
      <vt:lpstr>Title</vt:lpstr>
      <vt:lpstr>Training a Model</vt:lpstr>
      <vt:lpstr>Hands-on</vt:lpstr>
      <vt:lpstr>Creating a dataset</vt:lpstr>
      <vt:lpstr>Creating a dataset</vt:lpstr>
      <vt:lpstr>Creating a dataset</vt:lpstr>
      <vt:lpstr>Creating a dataset</vt:lpstr>
      <vt:lpstr>Creating a dataset</vt:lpstr>
      <vt:lpstr>Creating a dataset</vt:lpstr>
      <vt:lpstr>Hands-on</vt:lpstr>
      <vt:lpstr>Hands-on</vt:lpstr>
      <vt:lpstr>Hands-on</vt:lpstr>
      <vt:lpstr>Hands-on</vt:lpstr>
      <vt:lpstr>Hands-on</vt:lpstr>
      <vt:lpstr>Hands-on</vt:lpstr>
      <vt:lpstr>Hands-on</vt:lpstr>
      <vt:lpstr>Some Azure ML Basics </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2023-09-05T22:33:03Z</dcterms:created>
  <dcterms:modified xsi:type="dcterms:W3CDTF">2024-01-10T20:33:04Z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