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6" r:id="rId5"/>
    <p:sldId id="277" r:id="rId6"/>
    <p:sldId id="278" r:id="rId7"/>
    <p:sldId id="287" r:id="rId8"/>
    <p:sldId id="257" r:id="rId9"/>
    <p:sldId id="285" r:id="rId10"/>
    <p:sldId id="272" r:id="rId11"/>
    <p:sldId id="274" r:id="rId12"/>
    <p:sldId id="284" r:id="rId13"/>
    <p:sldId id="283" r:id="rId14"/>
    <p:sldId id="282" r:id="rId15"/>
    <p:sldId id="281" r:id="rId16"/>
    <p:sldId id="280" r:id="rId17"/>
    <p:sldId id="262" r:id="rId18"/>
    <p:sldId id="279" r:id="rId19"/>
    <p:sldId id="273" r:id="rId20"/>
    <p:sldId id="289" r:id="rId21"/>
    <p:sldId id="286" r:id="rId22"/>
    <p:sldId id="290" r:id="rId23"/>
    <p:sldId id="288" r:id="rId24"/>
    <p:sldId id="309" r:id="rId25"/>
    <p:sldId id="310" r:id="rId26"/>
    <p:sldId id="291" r:id="rId27"/>
    <p:sldId id="308" r:id="rId28"/>
    <p:sldId id="307" r:id="rId29"/>
    <p:sldId id="293" r:id="rId30"/>
    <p:sldId id="301" r:id="rId31"/>
    <p:sldId id="302" r:id="rId32"/>
    <p:sldId id="303" r:id="rId33"/>
    <p:sldId id="294" r:id="rId34"/>
    <p:sldId id="295" r:id="rId35"/>
    <p:sldId id="296" r:id="rId36"/>
    <p:sldId id="297" r:id="rId37"/>
    <p:sldId id="298" r:id="rId38"/>
    <p:sldId id="299" r:id="rId39"/>
    <p:sldId id="3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B5"/>
    <a:srgbClr val="898989"/>
    <a:srgbClr val="69E583"/>
    <a:srgbClr val="E600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8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arxiv.org/abs/1705.05355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playground-series-s3e14/overview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machine-learning/concept-automated-ml?view=azureml-api-2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8330" y="3429000"/>
            <a:ext cx="6519482" cy="2128042"/>
          </a:xfrm>
        </p:spPr>
        <p:txBody>
          <a:bodyPr/>
          <a:lstStyle/>
          <a:p>
            <a:r>
              <a:rPr lang="en-US" dirty="0"/>
              <a:t>Train and Deploy models with Azure AUTOML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4941770" cy="8316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b="1" dirty="0"/>
              <a:t>Leonard Püttmann</a:t>
            </a:r>
          </a:p>
          <a:p>
            <a:pPr>
              <a:spcBef>
                <a:spcPts val="0"/>
              </a:spcBef>
            </a:pPr>
            <a:r>
              <a:rPr lang="en-US" dirty="0"/>
              <a:t>Data Scientist at Kern AI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787E4-8A01-BB52-7EFF-C92FF4D07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EEE2A-1B0F-8FE5-3A31-A9828DE4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D643FC-C9FB-F7FF-71DE-A45F610D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What is </a:t>
            </a:r>
            <a:r>
              <a:rPr lang="en-US" dirty="0" err="1"/>
              <a:t>AutoML</a:t>
            </a:r>
            <a:endParaRPr lang="en-US" dirty="0"/>
          </a:p>
        </p:txBody>
      </p:sp>
      <p:pic>
        <p:nvPicPr>
          <p:cNvPr id="3" name="Graphic 2" descr="Tick with solid fill">
            <a:extLst>
              <a:ext uri="{FF2B5EF4-FFF2-40B4-BE49-F238E27FC236}">
                <a16:creationId xmlns:a16="http://schemas.microsoft.com/office/drawing/2014/main" id="{3605C34B-F432-5ED9-3BCA-4820377E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0715" y="1736552"/>
            <a:ext cx="742950" cy="74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09D07A-4685-782A-1747-7FD4A6C00738}"/>
              </a:ext>
            </a:extLst>
          </p:cNvPr>
          <p:cNvSpPr txBox="1"/>
          <p:nvPr/>
        </p:nvSpPr>
        <p:spPr>
          <a:xfrm>
            <a:off x="2223671" y="2583063"/>
            <a:ext cx="3948529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Professionals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Experienced developers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6838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67DF8-A7CF-1C3A-3839-A0448AB44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053D4-24BD-A5C1-440F-341D7CA9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69F809-1C08-DF69-720D-09878ADB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What is </a:t>
            </a:r>
            <a:r>
              <a:rPr lang="en-US" dirty="0" err="1"/>
              <a:t>AutoML</a:t>
            </a:r>
            <a:endParaRPr lang="en-US" dirty="0"/>
          </a:p>
        </p:txBody>
      </p:sp>
      <p:pic>
        <p:nvPicPr>
          <p:cNvPr id="3" name="Graphic 2" descr="Tick with solid fill">
            <a:extLst>
              <a:ext uri="{FF2B5EF4-FFF2-40B4-BE49-F238E27FC236}">
                <a16:creationId xmlns:a16="http://schemas.microsoft.com/office/drawing/2014/main" id="{12D3459B-5E29-E85D-CE42-9CD361231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0715" y="1736552"/>
            <a:ext cx="742950" cy="74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59EC03-6820-D484-FE96-E07891C88EAA}"/>
              </a:ext>
            </a:extLst>
          </p:cNvPr>
          <p:cNvSpPr txBox="1"/>
          <p:nvPr/>
        </p:nvSpPr>
        <p:spPr>
          <a:xfrm>
            <a:off x="2223671" y="2583063"/>
            <a:ext cx="3948529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Professionals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Experienced developers</a:t>
            </a:r>
            <a:endParaRPr lang="de-DE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10FD6-B633-3BEF-FE7C-8A9487D85A7D}"/>
              </a:ext>
            </a:extLst>
          </p:cNvPr>
          <p:cNvSpPr txBox="1"/>
          <p:nvPr/>
        </p:nvSpPr>
        <p:spPr>
          <a:xfrm>
            <a:off x="2804465" y="4262383"/>
            <a:ext cx="1752555" cy="583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 err="1"/>
              <a:t>Production</a:t>
            </a:r>
            <a:endParaRPr lang="de-DE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6A7A25-1C1B-F56A-B65E-A94B81EA661A}"/>
              </a:ext>
            </a:extLst>
          </p:cNvPr>
          <p:cNvCxnSpPr/>
          <p:nvPr/>
        </p:nvCxnSpPr>
        <p:spPr>
          <a:xfrm>
            <a:off x="3652189" y="3873339"/>
            <a:ext cx="0" cy="317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35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86C98-7C11-765D-5D3F-BE6109D2E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DA5BD-C7A4-27AA-8A0B-47FFCD66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4779BB-1D0C-E3A7-1191-E8BA29FE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What is </a:t>
            </a:r>
            <a:r>
              <a:rPr lang="en-US" dirty="0" err="1"/>
              <a:t>AutoML</a:t>
            </a:r>
            <a:endParaRPr lang="en-US" dirty="0"/>
          </a:p>
        </p:txBody>
      </p:sp>
      <p:pic>
        <p:nvPicPr>
          <p:cNvPr id="3" name="Graphic 2" descr="Tick with solid fill">
            <a:extLst>
              <a:ext uri="{FF2B5EF4-FFF2-40B4-BE49-F238E27FC236}">
                <a16:creationId xmlns:a16="http://schemas.microsoft.com/office/drawing/2014/main" id="{9DC5E11B-20EC-4147-77FC-20E6DAEE9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0715" y="1736552"/>
            <a:ext cx="742950" cy="74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D9DEEE-4FAE-A1BE-7F39-E8B5BC94B147}"/>
              </a:ext>
            </a:extLst>
          </p:cNvPr>
          <p:cNvSpPr txBox="1"/>
          <p:nvPr/>
        </p:nvSpPr>
        <p:spPr>
          <a:xfrm>
            <a:off x="2223671" y="2583063"/>
            <a:ext cx="3948529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Professionals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Experienced developers</a:t>
            </a:r>
            <a:endParaRPr lang="de-DE" sz="2400" dirty="0"/>
          </a:p>
        </p:txBody>
      </p:sp>
      <p:pic>
        <p:nvPicPr>
          <p:cNvPr id="10" name="Graphic 9" descr="Tick with solid fill">
            <a:extLst>
              <a:ext uri="{FF2B5EF4-FFF2-40B4-BE49-F238E27FC236}">
                <a16:creationId xmlns:a16="http://schemas.microsoft.com/office/drawing/2014/main" id="{55AEBC54-A321-EA13-1655-BF10B0A38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1000" y="1736552"/>
            <a:ext cx="742950" cy="742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8AFB1F-0D3F-771F-68B0-AD2C20DA8C72}"/>
              </a:ext>
            </a:extLst>
          </p:cNvPr>
          <p:cNvSpPr txBox="1"/>
          <p:nvPr/>
        </p:nvSpPr>
        <p:spPr>
          <a:xfrm>
            <a:off x="2804465" y="4262383"/>
            <a:ext cx="1752555" cy="583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 err="1"/>
              <a:t>Production</a:t>
            </a:r>
            <a:endParaRPr lang="de-DE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7324D4-F4BF-7AA4-D421-9BE2E52F38AF}"/>
              </a:ext>
            </a:extLst>
          </p:cNvPr>
          <p:cNvCxnSpPr/>
          <p:nvPr/>
        </p:nvCxnSpPr>
        <p:spPr>
          <a:xfrm>
            <a:off x="3652189" y="3873339"/>
            <a:ext cx="0" cy="317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AA07C0-2150-C942-1917-8B07ACA370A1}"/>
              </a:ext>
            </a:extLst>
          </p:cNvPr>
          <p:cNvSpPr txBox="1"/>
          <p:nvPr/>
        </p:nvSpPr>
        <p:spPr>
          <a:xfrm>
            <a:off x="7405271" y="2666800"/>
            <a:ext cx="3948529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Students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New developers</a:t>
            </a:r>
          </a:p>
        </p:txBody>
      </p:sp>
    </p:spTree>
    <p:extLst>
      <p:ext uri="{BB962C8B-B14F-4D97-AF65-F5344CB8AC3E}">
        <p14:creationId xmlns:p14="http://schemas.microsoft.com/office/powerpoint/2010/main" val="1281764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B4639-5B78-1E55-C24D-6E6B721A1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C48F2-31B4-79FE-14D3-931CDAB7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29F5D7-AE69-2C48-F8D1-EF3E6F73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What is </a:t>
            </a:r>
            <a:r>
              <a:rPr lang="en-US" dirty="0" err="1"/>
              <a:t>AutoML</a:t>
            </a:r>
            <a:endParaRPr lang="en-US" dirty="0"/>
          </a:p>
        </p:txBody>
      </p:sp>
      <p:pic>
        <p:nvPicPr>
          <p:cNvPr id="3" name="Graphic 2" descr="Tick with solid fill">
            <a:extLst>
              <a:ext uri="{FF2B5EF4-FFF2-40B4-BE49-F238E27FC236}">
                <a16:creationId xmlns:a16="http://schemas.microsoft.com/office/drawing/2014/main" id="{493DB582-DAE3-68B3-4D37-18554DFC3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0715" y="1736552"/>
            <a:ext cx="742950" cy="74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47338D-C9C0-9FD8-5D79-A539F35B1D60}"/>
              </a:ext>
            </a:extLst>
          </p:cNvPr>
          <p:cNvSpPr txBox="1"/>
          <p:nvPr/>
        </p:nvSpPr>
        <p:spPr>
          <a:xfrm>
            <a:off x="2223671" y="2583063"/>
            <a:ext cx="3948529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Professionals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Experienced developers</a:t>
            </a:r>
            <a:endParaRPr lang="de-DE" sz="2400" dirty="0"/>
          </a:p>
        </p:txBody>
      </p:sp>
      <p:pic>
        <p:nvPicPr>
          <p:cNvPr id="10" name="Graphic 9" descr="Tick with solid fill">
            <a:extLst>
              <a:ext uri="{FF2B5EF4-FFF2-40B4-BE49-F238E27FC236}">
                <a16:creationId xmlns:a16="http://schemas.microsoft.com/office/drawing/2014/main" id="{88DB0A8F-1554-6A50-FCE0-4AD9006B6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1000" y="1736552"/>
            <a:ext cx="742950" cy="742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B156BB-788D-157C-DBBF-5D3A138CE2F2}"/>
              </a:ext>
            </a:extLst>
          </p:cNvPr>
          <p:cNvSpPr txBox="1"/>
          <p:nvPr/>
        </p:nvSpPr>
        <p:spPr>
          <a:xfrm>
            <a:off x="2804465" y="4262383"/>
            <a:ext cx="1752555" cy="583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 err="1"/>
              <a:t>Production</a:t>
            </a:r>
            <a:endParaRPr lang="de-DE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778D50-9150-33F4-296C-7DE0B9EA16AA}"/>
              </a:ext>
            </a:extLst>
          </p:cNvPr>
          <p:cNvCxnSpPr/>
          <p:nvPr/>
        </p:nvCxnSpPr>
        <p:spPr>
          <a:xfrm>
            <a:off x="3652189" y="3873339"/>
            <a:ext cx="0" cy="317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224A78-1166-BE1A-AA4C-E57190718699}"/>
              </a:ext>
            </a:extLst>
          </p:cNvPr>
          <p:cNvSpPr txBox="1"/>
          <p:nvPr/>
        </p:nvSpPr>
        <p:spPr>
          <a:xfrm>
            <a:off x="7405271" y="2666800"/>
            <a:ext cx="3948529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Students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New developers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F39696-70A3-D2DD-1F30-8187477DB6A3}"/>
              </a:ext>
            </a:extLst>
          </p:cNvPr>
          <p:cNvSpPr txBox="1"/>
          <p:nvPr/>
        </p:nvSpPr>
        <p:spPr>
          <a:xfrm>
            <a:off x="7135565" y="4283828"/>
            <a:ext cx="2931020" cy="583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 err="1"/>
              <a:t>Testing</a:t>
            </a:r>
            <a:r>
              <a:rPr lang="de-DE" sz="2400" dirty="0"/>
              <a:t>/ Learning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BD19B8-95C5-59B9-5CF0-FC9457C335CE}"/>
              </a:ext>
            </a:extLst>
          </p:cNvPr>
          <p:cNvCxnSpPr/>
          <p:nvPr/>
        </p:nvCxnSpPr>
        <p:spPr>
          <a:xfrm>
            <a:off x="8372475" y="3873339"/>
            <a:ext cx="0" cy="317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41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3341857"/>
          </a:xfrm>
        </p:spPr>
        <p:txBody>
          <a:bodyPr/>
          <a:lstStyle/>
          <a:p>
            <a:r>
              <a:rPr lang="en-US" dirty="0"/>
              <a:t>Moving </a:t>
            </a:r>
            <a:r>
              <a:rPr lang="en-US" dirty="0" err="1"/>
              <a:t>AutoML</a:t>
            </a:r>
            <a:r>
              <a:rPr lang="en-US" dirty="0"/>
              <a:t> to the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/>
          <a:lstStyle/>
          <a:p>
            <a:r>
              <a:rPr lang="en-US" dirty="0"/>
              <a:t>Annual revenue growth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D2E8F-A432-8049-2742-525B3BE1E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E6264-4039-D9D4-5DEC-F86635F3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A72AB7-84BD-81AD-4989-B7461F47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What is </a:t>
            </a:r>
            <a:r>
              <a:rPr lang="en-US" b="1" dirty="0">
                <a:solidFill>
                  <a:srgbClr val="0064B5"/>
                </a:solidFill>
              </a:rPr>
              <a:t>Azure</a:t>
            </a:r>
            <a:r>
              <a:rPr lang="en-US" dirty="0"/>
              <a:t> </a:t>
            </a:r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B9DFF-97F0-E1BA-FAD3-3135CC105A82}"/>
              </a:ext>
            </a:extLst>
          </p:cNvPr>
          <p:cNvSpPr txBox="1"/>
          <p:nvPr/>
        </p:nvSpPr>
        <p:spPr>
          <a:xfrm>
            <a:off x="270122" y="603318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[1705.05355] Probabilistic Matrix Factorization for Automated Machine Learning (arxiv.org)</a:t>
            </a:r>
            <a:endParaRPr lang="de-DE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F1B34DA-7094-C01A-97FA-18DD2FA10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294" y="3068586"/>
            <a:ext cx="6094520" cy="2551911"/>
          </a:xfrm>
          <a:prstGeom prst="rect">
            <a:avLst/>
          </a:prstGeom>
          <a:ln w="28575">
            <a:solidFill>
              <a:srgbClr val="898989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301A55-B5B3-A6CD-C08E-97393CA19F49}"/>
              </a:ext>
            </a:extLst>
          </p:cNvPr>
          <p:cNvSpPr txBox="1"/>
          <p:nvPr/>
        </p:nvSpPr>
        <p:spPr>
          <a:xfrm>
            <a:off x="432971" y="960975"/>
            <a:ext cx="4805779" cy="169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Highly scalable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Easy to use -&gt; Azure ML Studio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Accurate for many use cases</a:t>
            </a:r>
          </a:p>
        </p:txBody>
      </p:sp>
    </p:spTree>
    <p:extLst>
      <p:ext uri="{BB962C8B-B14F-4D97-AF65-F5344CB8AC3E}">
        <p14:creationId xmlns:p14="http://schemas.microsoft.com/office/powerpoint/2010/main" val="29158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F721D-B7F9-8C5E-7A46-F8860FDA2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6FF51-DB36-182B-9E7D-B22F9EA8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D8175E-C1C9-EB4F-E90B-81475134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 err="1"/>
              <a:t>Automl</a:t>
            </a:r>
            <a:r>
              <a:rPr lang="en-US" dirty="0"/>
              <a:t> vs </a:t>
            </a:r>
            <a:r>
              <a:rPr lang="en-US" dirty="0" err="1"/>
              <a:t>Hpo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B02E4-3C70-3D97-26E2-C5B8B317BEBA}"/>
              </a:ext>
            </a:extLst>
          </p:cNvPr>
          <p:cNvSpPr txBox="1"/>
          <p:nvPr/>
        </p:nvSpPr>
        <p:spPr>
          <a:xfrm>
            <a:off x="1244771" y="2047339"/>
            <a:ext cx="43323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Hyperparameter Optimization</a:t>
            </a:r>
            <a:endParaRPr lang="de-DE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8C4BC-791D-6501-15C4-0897B53D5995}"/>
              </a:ext>
            </a:extLst>
          </p:cNvPr>
          <p:cNvSpPr txBox="1"/>
          <p:nvPr/>
        </p:nvSpPr>
        <p:spPr>
          <a:xfrm>
            <a:off x="1636499" y="3134612"/>
            <a:ext cx="35488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Improving and finding the best Hyperparameters of a single model type to improve performance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0A5E0-BDB2-F894-A075-F5003930B7A5}"/>
              </a:ext>
            </a:extLst>
          </p:cNvPr>
          <p:cNvSpPr txBox="1"/>
          <p:nvPr/>
        </p:nvSpPr>
        <p:spPr>
          <a:xfrm>
            <a:off x="6125595" y="2047338"/>
            <a:ext cx="43323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Automated </a:t>
            </a:r>
          </a:p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Machine Learning</a:t>
            </a:r>
            <a:endParaRPr lang="de-DE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1BA48-E7F8-713F-688F-361874584BE6}"/>
              </a:ext>
            </a:extLst>
          </p:cNvPr>
          <p:cNvSpPr txBox="1"/>
          <p:nvPr/>
        </p:nvSpPr>
        <p:spPr>
          <a:xfrm>
            <a:off x="6517322" y="3134612"/>
            <a:ext cx="35488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Feature engineering and transformation, finding the best type of model. Broader approach to the whole ML pipeline.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087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4A8E4-B034-D8B4-E2B1-44E45D759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72572-1EF8-2644-0D05-36E8795F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5DDE57-BB2C-DF03-9EDB-BB4B78E7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52330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5CC44-222B-B239-BCDD-F5AA9AE57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9C42-6137-43C4-D91A-7C6CE5314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3341857"/>
          </a:xfrm>
        </p:spPr>
        <p:txBody>
          <a:bodyPr/>
          <a:lstStyle/>
          <a:p>
            <a:r>
              <a:rPr lang="en-US" dirty="0"/>
              <a:t>Some Azure ML</a:t>
            </a:r>
            <a:br>
              <a:rPr lang="en-US" dirty="0"/>
            </a:br>
            <a:r>
              <a:rPr lang="en-US" dirty="0"/>
              <a:t>Basics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45D10-524C-F2D4-21D5-E3D66AA58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/>
          <a:lstStyle/>
          <a:p>
            <a:r>
              <a:rPr lang="en-US" dirty="0"/>
              <a:t>Authentication, Compute &amp; more</a:t>
            </a:r>
          </a:p>
        </p:txBody>
      </p:sp>
    </p:spTree>
    <p:extLst>
      <p:ext uri="{BB962C8B-B14F-4D97-AF65-F5344CB8AC3E}">
        <p14:creationId xmlns:p14="http://schemas.microsoft.com/office/powerpoint/2010/main" val="2022381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923BA-D758-0A11-7654-53863A953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5A0CF-2E4D-F4A8-E34B-1FF94C41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9B44B0-2D1F-0560-1E03-32F0F831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730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68E99-5BF8-F326-C96A-9D9781EB8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85F5A-BAC3-8C33-4506-147C2521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C24E01-B074-4CA5-7A15-137D397A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About me</a:t>
            </a:r>
          </a:p>
        </p:txBody>
      </p:sp>
      <p:pic>
        <p:nvPicPr>
          <p:cNvPr id="3" name="Picture 2" descr="A person wearing glasses and a lanyard&#10;&#10;Description automatically generated">
            <a:extLst>
              <a:ext uri="{FF2B5EF4-FFF2-40B4-BE49-F238E27FC236}">
                <a16:creationId xmlns:a16="http://schemas.microsoft.com/office/drawing/2014/main" id="{29887293-6EBC-4889-123C-D86BFC78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39" y="1154203"/>
            <a:ext cx="3417162" cy="2274797"/>
          </a:xfrm>
          <a:prstGeom prst="rect">
            <a:avLst/>
          </a:prstGeom>
          <a:ln w="28575">
            <a:solidFill>
              <a:srgbClr val="898989"/>
            </a:solidFill>
          </a:ln>
        </p:spPr>
      </p:pic>
      <p:pic>
        <p:nvPicPr>
          <p:cNvPr id="9" name="Picture 8" descr="A person with a beard and glasses&#10;&#10;Description automatically generated">
            <a:extLst>
              <a:ext uri="{FF2B5EF4-FFF2-40B4-BE49-F238E27FC236}">
                <a16:creationId xmlns:a16="http://schemas.microsoft.com/office/drawing/2014/main" id="{71DAB8FB-294D-B587-C641-92A01B6ED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90" y="2375603"/>
            <a:ext cx="1944359" cy="1944359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E46E01C-A23E-FACC-E04E-D39CAB2C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695" y="4789941"/>
            <a:ext cx="1588130" cy="84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E74B8B0-FE9A-9BF1-210A-7B1DD63CF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19" y="4914901"/>
            <a:ext cx="2419078" cy="65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C94B8-1C47-31F3-2254-4DDA24DB14A7}"/>
              </a:ext>
            </a:extLst>
          </p:cNvPr>
          <p:cNvSpPr txBox="1">
            <a:spLocks/>
          </p:cNvSpPr>
          <p:nvPr/>
        </p:nvSpPr>
        <p:spPr>
          <a:xfrm>
            <a:off x="6205536" y="1501958"/>
            <a:ext cx="4995863" cy="22636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Background in </a:t>
            </a:r>
            <a:r>
              <a:rPr lang="en-US" b="1" dirty="0">
                <a:solidFill>
                  <a:srgbClr val="E60028"/>
                </a:solidFill>
              </a:rPr>
              <a:t>economics</a:t>
            </a:r>
          </a:p>
          <a:p>
            <a:r>
              <a:rPr lang="en-US" dirty="0"/>
              <a:t>Data Scientist at </a:t>
            </a:r>
            <a:r>
              <a:rPr lang="en-US" b="1" dirty="0">
                <a:solidFill>
                  <a:srgbClr val="69E583"/>
                </a:solidFill>
              </a:rPr>
              <a:t>Kern AI </a:t>
            </a:r>
          </a:p>
          <a:p>
            <a:r>
              <a:rPr lang="en-US" dirty="0"/>
              <a:t>Mainly working with NLP, big interest in </a:t>
            </a:r>
            <a:r>
              <a:rPr lang="en-US" b="1" dirty="0"/>
              <a:t>cloud computing</a:t>
            </a:r>
          </a:p>
        </p:txBody>
      </p:sp>
      <p:pic>
        <p:nvPicPr>
          <p:cNvPr id="1029" name="Picture 5" descr="Logo&#10;&#10;Description automatically generated">
            <a:extLst>
              <a:ext uri="{FF2B5EF4-FFF2-40B4-BE49-F238E27FC236}">
                <a16:creationId xmlns:a16="http://schemas.microsoft.com/office/drawing/2014/main" id="{8453E997-FD1C-A19A-FE53-77B813B65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20" y="5605702"/>
            <a:ext cx="732991" cy="3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AAA5501-8332-67D0-1C0E-D1E4EBF97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221647"/>
            <a:ext cx="411832" cy="41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098CE59-CA65-B615-F91B-8F080A1D894C}"/>
              </a:ext>
            </a:extLst>
          </p:cNvPr>
          <p:cNvSpPr txBox="1">
            <a:spLocks/>
          </p:cNvSpPr>
          <p:nvPr/>
        </p:nvSpPr>
        <p:spPr>
          <a:xfrm>
            <a:off x="1250032" y="5605702"/>
            <a:ext cx="2378993" cy="4701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Leonard Püttmann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A48ECC5-18B8-8DE4-648F-A3405E69C820}"/>
              </a:ext>
            </a:extLst>
          </p:cNvPr>
          <p:cNvSpPr txBox="1">
            <a:spLocks/>
          </p:cNvSpPr>
          <p:nvPr/>
        </p:nvSpPr>
        <p:spPr>
          <a:xfrm>
            <a:off x="1269082" y="6261600"/>
            <a:ext cx="4826918" cy="4701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github.com/</a:t>
            </a:r>
            <a:r>
              <a:rPr lang="en-US" sz="2000" dirty="0" err="1"/>
              <a:t>LeonardPuettmann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Kern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81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F75BC-FEA9-8C84-DFC8-53AD8DCDA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F582-104D-D235-B14C-C49B760B0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3341857"/>
          </a:xfrm>
        </p:spPr>
        <p:txBody>
          <a:bodyPr/>
          <a:lstStyle/>
          <a:p>
            <a:r>
              <a:rPr lang="en-US" dirty="0"/>
              <a:t>Training a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3B702-B916-0F30-87F4-2B61CF4BF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/>
          <a:lstStyle/>
          <a:p>
            <a:r>
              <a:rPr lang="en-US" dirty="0"/>
              <a:t>With Azure </a:t>
            </a:r>
            <a:r>
              <a:rPr lang="en-US" dirty="0" err="1"/>
              <a:t>AutoML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30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80AE4-3F87-638E-3398-E0C8E890F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4F02E-B936-42A2-EA93-61A1737C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35639C-8E5B-970C-4D13-0755FF04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The 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3436E-97DB-0AFD-A022-225268E11AB7}"/>
              </a:ext>
            </a:extLst>
          </p:cNvPr>
          <p:cNvSpPr txBox="1"/>
          <p:nvPr/>
        </p:nvSpPr>
        <p:spPr>
          <a:xfrm>
            <a:off x="270122" y="1075521"/>
            <a:ext cx="46309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Today we’ll use </a:t>
            </a:r>
            <a:r>
              <a:rPr lang="en-US" sz="2800" dirty="0" err="1"/>
              <a:t>AutoML</a:t>
            </a:r>
            <a:r>
              <a:rPr lang="en-US" sz="2800" dirty="0"/>
              <a:t> to predict the yield for a Blueberry farm based on things like rain or insect population! </a:t>
            </a:r>
            <a:endParaRPr lang="de-DE" sz="2800" dirty="0"/>
          </a:p>
        </p:txBody>
      </p:sp>
      <p:pic>
        <p:nvPicPr>
          <p:cNvPr id="4" name="Grafik 3" descr="Ein Bild, das Frucht, Cartoon, Beeren, Spielzeug enthält.&#10;&#10;Automatisch generierte Beschreibung">
            <a:extLst>
              <a:ext uri="{FF2B5EF4-FFF2-40B4-BE49-F238E27FC236}">
                <a16:creationId xmlns:a16="http://schemas.microsoft.com/office/drawing/2014/main" id="{CAEBA602-0A33-FC18-65AC-CA0443B29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4" y="2647950"/>
            <a:ext cx="6296025" cy="35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08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80AE4-3F87-638E-3398-E0C8E890F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4F02E-B936-42A2-EA93-61A1737C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35639C-8E5B-970C-4D13-0755FF04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The 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3436E-97DB-0AFD-A022-225268E11AB7}"/>
              </a:ext>
            </a:extLst>
          </p:cNvPr>
          <p:cNvSpPr txBox="1"/>
          <p:nvPr/>
        </p:nvSpPr>
        <p:spPr>
          <a:xfrm>
            <a:off x="270122" y="1075521"/>
            <a:ext cx="463095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You can find the dataset on Kaggle: </a:t>
            </a:r>
          </a:p>
          <a:p>
            <a:endParaRPr lang="en-US" sz="2800" dirty="0"/>
          </a:p>
          <a:p>
            <a:endParaRPr lang="de-DE" sz="2800" dirty="0"/>
          </a:p>
        </p:txBody>
      </p:sp>
      <p:pic>
        <p:nvPicPr>
          <p:cNvPr id="7" name="Grafik 6" descr="Ein Bild, das Text, Screenshot, Zahl enthält.&#10;&#10;Automatisch generierte Beschreibung">
            <a:extLst>
              <a:ext uri="{FF2B5EF4-FFF2-40B4-BE49-F238E27FC236}">
                <a16:creationId xmlns:a16="http://schemas.microsoft.com/office/drawing/2014/main" id="{012F5E86-37A1-FBF5-432D-085289DFD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10" y="1771650"/>
            <a:ext cx="9593390" cy="433779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C864CCE-6C1D-462A-E5F3-E9CFF6A3C9C6}"/>
              </a:ext>
            </a:extLst>
          </p:cNvPr>
          <p:cNvSpPr txBox="1"/>
          <p:nvPr/>
        </p:nvSpPr>
        <p:spPr>
          <a:xfrm>
            <a:off x="142875" y="63894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Prediction of Wild Blueberry Yield | Kaggle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250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80AE4-3F87-638E-3398-E0C8E890F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4F02E-B936-42A2-EA93-61A1737C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35639C-8E5B-970C-4D13-0755FF04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Hands-on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3436E-97DB-0AFD-A022-225268E11AB7}"/>
              </a:ext>
            </a:extLst>
          </p:cNvPr>
          <p:cNvSpPr txBox="1"/>
          <p:nvPr/>
        </p:nvSpPr>
        <p:spPr>
          <a:xfrm>
            <a:off x="3780524" y="2951946"/>
            <a:ext cx="46309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Let’s switch to our </a:t>
            </a:r>
            <a:r>
              <a:rPr lang="en-US" sz="2800" b="1" dirty="0">
                <a:solidFill>
                  <a:srgbClr val="0064B5"/>
                </a:solidFill>
              </a:rPr>
              <a:t>Notebook</a:t>
            </a:r>
            <a:r>
              <a:rPr lang="en-US" sz="2800" dirty="0"/>
              <a:t> and the </a:t>
            </a:r>
            <a:r>
              <a:rPr lang="en-US" sz="2800" b="1" dirty="0">
                <a:solidFill>
                  <a:srgbClr val="0064B5"/>
                </a:solidFill>
              </a:rPr>
              <a:t>Azure ML Studio</a:t>
            </a:r>
            <a:r>
              <a:rPr lang="en-US" sz="2800" dirty="0"/>
              <a:t>! </a:t>
            </a:r>
            <a:r>
              <a:rPr lang="en-US" sz="2800" dirty="0">
                <a:sym typeface="Wingdings" panose="05000000000000000000" pitchFamily="2" charset="2"/>
              </a:rPr>
              <a:t> 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767596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4AAEC-B449-175F-75B8-93155FD86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DE1D4-A7A3-A8A8-8492-80C6D03E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58F373-347D-6786-D84F-F7947827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Creating a dataset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D6D5F85-855D-78C5-6758-961C1D7E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777939"/>
            <a:ext cx="11068050" cy="576097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3D824A-8CCD-B744-EC37-948DE4242A68}"/>
              </a:ext>
            </a:extLst>
          </p:cNvPr>
          <p:cNvCxnSpPr>
            <a:cxnSpLocks/>
          </p:cNvCxnSpPr>
          <p:nvPr/>
        </p:nvCxnSpPr>
        <p:spPr>
          <a:xfrm flipH="1">
            <a:off x="2904477" y="2017454"/>
            <a:ext cx="314325" cy="190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987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90F2D-1203-2DD5-FF68-3EC692747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9C391-8B2E-F095-FADB-1A021073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A67DA8-41A9-9AFE-A7AD-8C63606F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Creating a dataset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10A5774-AEA9-12FF-4033-F7A51B8A5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32" y="830781"/>
            <a:ext cx="11037136" cy="578713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ED9D07-D95D-38A0-F82D-D129EED460D3}"/>
              </a:ext>
            </a:extLst>
          </p:cNvPr>
          <p:cNvCxnSpPr>
            <a:cxnSpLocks/>
          </p:cNvCxnSpPr>
          <p:nvPr/>
        </p:nvCxnSpPr>
        <p:spPr>
          <a:xfrm flipH="1">
            <a:off x="3467100" y="3629097"/>
            <a:ext cx="314325" cy="190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02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F284F-E8C3-37AE-9D30-CAAF0CEC6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D7662-82CF-E073-6559-C3246F5E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8F0808-A252-85A5-ED46-3AFAEFB1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Creating a dataset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F1E63FF-E230-5422-D250-E7F22FD5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833447"/>
            <a:ext cx="10887075" cy="570546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3F0F92-8F0E-C8DA-2310-796454DCBDD9}"/>
              </a:ext>
            </a:extLst>
          </p:cNvPr>
          <p:cNvCxnSpPr>
            <a:cxnSpLocks/>
          </p:cNvCxnSpPr>
          <p:nvPr/>
        </p:nvCxnSpPr>
        <p:spPr>
          <a:xfrm flipH="1">
            <a:off x="6477000" y="3429000"/>
            <a:ext cx="314325" cy="190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479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C3FB0-39F1-42FC-D893-B8351386D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2ED13-CEB3-5964-A47C-691F8875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4F64DD-FCC3-C8D4-ADC7-2322FF99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Creating a dataset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26E7CB0-8344-DC11-7BCA-8C17ACF28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00" y="840496"/>
            <a:ext cx="11052200" cy="577741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842650-1D5B-457E-29F4-7EF06238A275}"/>
              </a:ext>
            </a:extLst>
          </p:cNvPr>
          <p:cNvCxnSpPr>
            <a:cxnSpLocks/>
          </p:cNvCxnSpPr>
          <p:nvPr/>
        </p:nvCxnSpPr>
        <p:spPr>
          <a:xfrm flipH="1">
            <a:off x="4391025" y="3633955"/>
            <a:ext cx="314325" cy="190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625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67989-5608-EDC9-2FC7-C57471C31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CEE4E-3607-E96B-FE0F-5CC04F13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683CAB-CD37-BA19-751C-F2351B10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Creating a dataset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9DFFE4C-8DDB-8CB1-C9FF-82DE8DD8F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30" y="710213"/>
            <a:ext cx="11015540" cy="579583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7B58C9-F28F-E246-44AD-C8BC217BB588}"/>
              </a:ext>
            </a:extLst>
          </p:cNvPr>
          <p:cNvCxnSpPr>
            <a:cxnSpLocks/>
          </p:cNvCxnSpPr>
          <p:nvPr/>
        </p:nvCxnSpPr>
        <p:spPr>
          <a:xfrm flipH="1">
            <a:off x="4152900" y="3417629"/>
            <a:ext cx="314325" cy="190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50B5A6-880F-2FED-9A76-3C3BA5FF5EC9}"/>
              </a:ext>
            </a:extLst>
          </p:cNvPr>
          <p:cNvCxnSpPr>
            <a:cxnSpLocks/>
          </p:cNvCxnSpPr>
          <p:nvPr/>
        </p:nvCxnSpPr>
        <p:spPr>
          <a:xfrm flipH="1">
            <a:off x="4310062" y="5957287"/>
            <a:ext cx="314325" cy="190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86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D589A-CEA3-3866-9B59-83A588AAC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50562-B35E-C402-B5AC-F74168E2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D3EC95-D3F1-D6BB-7FD9-E7B03BE1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Creating a dataset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FA83B1F-A596-C598-8917-0344AF3D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2420"/>
            <a:ext cx="10839450" cy="564649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2D487A-3DA7-62B3-5733-4D15AA8CF773}"/>
              </a:ext>
            </a:extLst>
          </p:cNvPr>
          <p:cNvCxnSpPr/>
          <p:nvPr/>
        </p:nvCxnSpPr>
        <p:spPr>
          <a:xfrm flipH="1">
            <a:off x="4552950" y="5819775"/>
            <a:ext cx="51435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1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5C671-F89B-8754-201F-F57011A54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0617C-7138-C0C0-A882-88A3F742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10F48B-5536-2427-C786-EFCEF508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About me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72518317-C99C-E2CC-309B-9B70E8AC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67" y="2297096"/>
            <a:ext cx="2263808" cy="2263808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6B20FD-B8CD-5E47-1758-CA1D84C6DD94}"/>
              </a:ext>
            </a:extLst>
          </p:cNvPr>
          <p:cNvSpPr txBox="1">
            <a:spLocks/>
          </p:cNvSpPr>
          <p:nvPr/>
        </p:nvSpPr>
        <p:spPr>
          <a:xfrm>
            <a:off x="5776911" y="3045008"/>
            <a:ext cx="4681539" cy="9269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64B5"/>
                </a:solidFill>
              </a:rPr>
              <a:t>DP-100 | Azure Data Scientist Associate certified</a:t>
            </a:r>
          </a:p>
        </p:txBody>
      </p:sp>
    </p:spTree>
    <p:extLst>
      <p:ext uri="{BB962C8B-B14F-4D97-AF65-F5344CB8AC3E}">
        <p14:creationId xmlns:p14="http://schemas.microsoft.com/office/powerpoint/2010/main" val="2166653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A3F5D-70BB-7DC8-629D-05A78AC49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36C04-985C-561C-E89E-E3A3FD26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F0203-285D-5BF8-EEC8-4DCFC544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889268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8E1D1-BEB0-50F3-6C08-0A9C59271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97F0E-B003-8A0B-834C-40CE32F0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E53B3C-5510-C102-A2CD-B501DE0E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236563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5B0D6-9696-CD2B-62B4-9F025FAA2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E6ED6-2583-E2BC-05B3-9369F653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0A114C-A74F-FDC7-FCD7-886DC783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75488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6D4EC-62BA-43C1-92A7-F2FBF1249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0CD4C-A192-2910-4376-8FFCFBE3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0D18B2-0791-F214-8927-CDB2C8D2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18802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C6684-449F-2991-0AB6-67E266779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F2F98-6C76-06B8-1C93-06561074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895894-22E4-595C-9F13-03AFB3E8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797939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36E3C-89D3-1327-3008-F9ACF37B5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FD862-596C-1604-933F-C97F7D9E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EB13A7-F375-379A-4954-75112462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758015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0E1DC-B4A6-CA77-5409-8C5DBC0E4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910F5-6D06-120D-4EDC-5B5A8B9E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7E2A84-2DEB-431E-A0FD-8E91A4D0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64485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5570F-1F9A-B2CA-73FB-D3C3164A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65477-5D25-0DE5-5672-EE7D54D6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B1234-22DD-013F-C211-36701CC2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CBA4E0-89FF-4430-B84A-D259B3F7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Slides &amp; code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4547ADF-E826-C61B-0B52-3947619AC5B9}"/>
              </a:ext>
            </a:extLst>
          </p:cNvPr>
          <p:cNvSpPr txBox="1"/>
          <p:nvPr/>
        </p:nvSpPr>
        <p:spPr>
          <a:xfrm>
            <a:off x="-176629" y="973338"/>
            <a:ext cx="7401757" cy="583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0" i="0" dirty="0">
                <a:effectLst/>
              </a:rPr>
              <a:t>You can find all the code &amp; slides on my GitHub: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6211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57537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22" y="1838325"/>
            <a:ext cx="5784727" cy="4429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- What is </a:t>
            </a:r>
            <a:r>
              <a:rPr lang="en-US" sz="2400" dirty="0" err="1"/>
              <a:t>AutoML</a:t>
            </a:r>
            <a:r>
              <a:rPr lang="en-US" sz="2400" dirty="0"/>
              <a:t> &amp; when to use it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- When to move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AutoML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to the cloud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- Azure ML basics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	- Authentication &amp; Python SDK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	- Compute basics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- Training a model with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AutoML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for a Kaggle competition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- Inspecting the models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- Deploying &amp; predicting with Azure (Auto)ML models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0AFA6-025C-0AF3-45ED-C1308F470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A013-15B2-1A52-4CBB-CFE4D7C28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334185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AutoMl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68338-4575-AAAD-44AC-3ABF4B5C9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/>
          <a:lstStyle/>
          <a:p>
            <a:r>
              <a:rPr lang="en-US" dirty="0"/>
              <a:t>And when should you use it?</a:t>
            </a:r>
          </a:p>
        </p:txBody>
      </p:sp>
    </p:spTree>
    <p:extLst>
      <p:ext uri="{BB962C8B-B14F-4D97-AF65-F5344CB8AC3E}">
        <p14:creationId xmlns:p14="http://schemas.microsoft.com/office/powerpoint/2010/main" val="411652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7E33D-45A7-7D31-6F19-E7C567E0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F67CB6-549B-8E2F-0475-43BC1C8B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What is </a:t>
            </a:r>
            <a:r>
              <a:rPr lang="en-US" dirty="0" err="1"/>
              <a:t>AutoML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35E7D-C57E-52F7-C827-7842C9765352}"/>
              </a:ext>
            </a:extLst>
          </p:cNvPr>
          <p:cNvSpPr txBox="1"/>
          <p:nvPr/>
        </p:nvSpPr>
        <p:spPr>
          <a:xfrm>
            <a:off x="2395121" y="2583063"/>
            <a:ext cx="7401757" cy="169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0" i="0" dirty="0">
                <a:effectLst/>
              </a:rPr>
              <a:t>Automated machine learning is the process of automating the </a:t>
            </a:r>
            <a:r>
              <a:rPr lang="en-US" sz="2400" b="1" i="0" dirty="0">
                <a:solidFill>
                  <a:srgbClr val="0064B5"/>
                </a:solidFill>
                <a:effectLst/>
              </a:rPr>
              <a:t>time-consuming</a:t>
            </a:r>
            <a:r>
              <a:rPr lang="en-US" sz="2400" b="0" i="0" dirty="0">
                <a:effectLst/>
              </a:rPr>
              <a:t>, </a:t>
            </a:r>
            <a:r>
              <a:rPr lang="en-US" sz="2400" b="1" i="0" dirty="0">
                <a:solidFill>
                  <a:srgbClr val="0064B5"/>
                </a:solidFill>
                <a:effectLst/>
              </a:rPr>
              <a:t>iterative</a:t>
            </a:r>
            <a:r>
              <a:rPr lang="en-US" sz="2400" b="0" i="0" dirty="0">
                <a:effectLst/>
              </a:rPr>
              <a:t> tasks of machine learning model development.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1682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91D9C-6224-997C-110E-0D302638B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3CA5B-A7CE-33DB-DFFE-7B0F5404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CAEAF-623D-63AD-3C21-95A6984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DF61C4-07AD-C8F9-F3ED-B5E1F74C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What is </a:t>
            </a:r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3B883-E639-2CF2-9F62-79895EDA697F}"/>
              </a:ext>
            </a:extLst>
          </p:cNvPr>
          <p:cNvSpPr txBox="1"/>
          <p:nvPr/>
        </p:nvSpPr>
        <p:spPr>
          <a:xfrm>
            <a:off x="2395121" y="2583063"/>
            <a:ext cx="7401757" cy="169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0" i="0" dirty="0">
                <a:effectLst/>
              </a:rPr>
              <a:t>It allows </a:t>
            </a:r>
            <a:r>
              <a:rPr lang="en-US" sz="2400" b="1" i="0" dirty="0">
                <a:solidFill>
                  <a:srgbClr val="0064B5"/>
                </a:solidFill>
                <a:effectLst/>
              </a:rPr>
              <a:t>data scientists</a:t>
            </a:r>
            <a:r>
              <a:rPr lang="en-US" sz="2400" b="0" i="0" dirty="0">
                <a:effectLst/>
              </a:rPr>
              <a:t>, </a:t>
            </a:r>
            <a:r>
              <a:rPr lang="en-US" sz="2400" b="1" i="0" dirty="0">
                <a:solidFill>
                  <a:srgbClr val="0064B5"/>
                </a:solidFill>
                <a:effectLst/>
              </a:rPr>
              <a:t>analysts</a:t>
            </a:r>
            <a:r>
              <a:rPr lang="en-US" sz="2400" b="0" i="0" dirty="0">
                <a:effectLst/>
              </a:rPr>
              <a:t>, and </a:t>
            </a:r>
            <a:r>
              <a:rPr lang="en-US" sz="2400" b="1" i="0" dirty="0">
                <a:solidFill>
                  <a:srgbClr val="0064B5"/>
                </a:solidFill>
                <a:effectLst/>
              </a:rPr>
              <a:t>developers</a:t>
            </a:r>
            <a:r>
              <a:rPr lang="en-US" sz="2400" b="0" i="0" dirty="0">
                <a:effectLst/>
              </a:rPr>
              <a:t> to build ML models with high </a:t>
            </a:r>
            <a:r>
              <a:rPr lang="en-US" sz="2400" b="1" i="0" dirty="0">
                <a:solidFill>
                  <a:srgbClr val="0064B5"/>
                </a:solidFill>
                <a:effectLst/>
              </a:rPr>
              <a:t>scale</a:t>
            </a:r>
            <a:r>
              <a:rPr lang="en-US" sz="2400" b="0" i="0" dirty="0">
                <a:effectLst/>
              </a:rPr>
              <a:t>, </a:t>
            </a:r>
            <a:r>
              <a:rPr lang="en-US" sz="2400" b="1" i="0" dirty="0">
                <a:solidFill>
                  <a:srgbClr val="0064B5"/>
                </a:solidFill>
                <a:effectLst/>
              </a:rPr>
              <a:t>efficiency</a:t>
            </a:r>
            <a:r>
              <a:rPr lang="en-US" sz="2400" b="0" i="0" dirty="0">
                <a:effectLst/>
              </a:rPr>
              <a:t>, and </a:t>
            </a:r>
            <a:r>
              <a:rPr lang="en-US" sz="2400" b="1" i="0" dirty="0">
                <a:solidFill>
                  <a:srgbClr val="0064B5"/>
                </a:solidFill>
                <a:effectLst/>
              </a:rPr>
              <a:t>productivity</a:t>
            </a:r>
            <a:r>
              <a:rPr lang="en-US" sz="2400" b="0" i="0" dirty="0">
                <a:effectLst/>
              </a:rPr>
              <a:t> all while sustaining model quality.</a:t>
            </a:r>
            <a:endParaRPr lang="de-DE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E3076-E18F-AE01-A8FC-BB21CE85A991}"/>
              </a:ext>
            </a:extLst>
          </p:cNvPr>
          <p:cNvSpPr txBox="1"/>
          <p:nvPr/>
        </p:nvSpPr>
        <p:spPr>
          <a:xfrm>
            <a:off x="263232" y="5971583"/>
            <a:ext cx="42637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What is automated ML? </a:t>
            </a:r>
            <a:r>
              <a:rPr lang="en-US" dirty="0" err="1">
                <a:hlinkClick r:id="rId2"/>
              </a:rPr>
              <a:t>AutoML</a:t>
            </a:r>
            <a:r>
              <a:rPr lang="en-US" dirty="0">
                <a:hlinkClick r:id="rId2"/>
              </a:rPr>
              <a:t> - Azure Machine Learning | Microsoft Learn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82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3C779-66A7-8F05-F39B-4B9AC7D5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C8FF8-14A4-7048-09C0-0697B1EB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EE598E-D87A-DF7A-B18C-11D53532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2" y="240086"/>
            <a:ext cx="5411586" cy="470127"/>
          </a:xfrm>
        </p:spPr>
        <p:txBody>
          <a:bodyPr/>
          <a:lstStyle/>
          <a:p>
            <a:pPr algn="l"/>
            <a:r>
              <a:rPr lang="en-US" dirty="0"/>
              <a:t>What is </a:t>
            </a:r>
            <a:r>
              <a:rPr lang="en-US" dirty="0" err="1"/>
              <a:t>AutoML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24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2" id="{0E60AB4E-417B-45C1-9301-1C9D3943EB7F}" vid="{199B3929-907A-4692-88BF-6063DC97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AB34632-EE39-4722-B8A6-C2A6B86CC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8A5EB6-E9B8-417D-B09E-03811FBC9B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5CEF65-757A-4D05-90BA-ED40BC2E515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454</Words>
  <Application>Microsoft Office PowerPoint</Application>
  <PresentationFormat>Breitbild</PresentationFormat>
  <Paragraphs>124</Paragraphs>
  <Slides>36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1" baseType="lpstr">
      <vt:lpstr>Arial</vt:lpstr>
      <vt:lpstr>Calibri</vt:lpstr>
      <vt:lpstr>Tenorite</vt:lpstr>
      <vt:lpstr>Wingdings</vt:lpstr>
      <vt:lpstr>Custom</vt:lpstr>
      <vt:lpstr>Train and Deploy models with Azure AUTOML</vt:lpstr>
      <vt:lpstr>About me</vt:lpstr>
      <vt:lpstr>About me</vt:lpstr>
      <vt:lpstr>Slides &amp; code</vt:lpstr>
      <vt:lpstr>AGENDA</vt:lpstr>
      <vt:lpstr>What is AutoMl?</vt:lpstr>
      <vt:lpstr>What is AutoML </vt:lpstr>
      <vt:lpstr>What is AutoML</vt:lpstr>
      <vt:lpstr>What is AutoML</vt:lpstr>
      <vt:lpstr>What is AutoML</vt:lpstr>
      <vt:lpstr>What is AutoML</vt:lpstr>
      <vt:lpstr>What is AutoML</vt:lpstr>
      <vt:lpstr>What is AutoML</vt:lpstr>
      <vt:lpstr>Moving AutoML to the Cloud</vt:lpstr>
      <vt:lpstr>What is Azure AutoML</vt:lpstr>
      <vt:lpstr>Automl vs Hpo</vt:lpstr>
      <vt:lpstr>Title</vt:lpstr>
      <vt:lpstr>Some Azure ML Basics </vt:lpstr>
      <vt:lpstr>Title</vt:lpstr>
      <vt:lpstr>Training a Model</vt:lpstr>
      <vt:lpstr>The dataset</vt:lpstr>
      <vt:lpstr>The dataset</vt:lpstr>
      <vt:lpstr>Hands-on</vt:lpstr>
      <vt:lpstr>Creating a dataset</vt:lpstr>
      <vt:lpstr>Creating a dataset</vt:lpstr>
      <vt:lpstr>Creating a dataset</vt:lpstr>
      <vt:lpstr>Creating a dataset</vt:lpstr>
      <vt:lpstr>Creating a dataset</vt:lpstr>
      <vt:lpstr>Creating a dataset</vt:lpstr>
      <vt:lpstr>Hands-on</vt:lpstr>
      <vt:lpstr>Hands-on</vt:lpstr>
      <vt:lpstr>Hands-on</vt:lpstr>
      <vt:lpstr>Hands-on</vt:lpstr>
      <vt:lpstr>Hands-on</vt:lpstr>
      <vt:lpstr>Hands-on</vt:lpstr>
      <vt:lpstr>Hands-on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2023-09-05T22:33:03Z</dcterms:created>
  <dcterms:modified xsi:type="dcterms:W3CDTF">2024-01-21T10:30:28Z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