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62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16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5159-9BE7-41FD-BD55-FD2BF94EE08D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8FC6-BAF1-40D8-969A-3B41F6174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SVM, we also experimented with different datasets and different features. We used Raw data, </a:t>
            </a:r>
            <a:r>
              <a:rPr lang="en-AU" dirty="0" err="1"/>
              <a:t>downsampled</a:t>
            </a:r>
            <a:r>
              <a:rPr lang="en-AU" dirty="0"/>
              <a:t> and Oversampled data that using SMOTE. </a:t>
            </a:r>
          </a:p>
          <a:p>
            <a:r>
              <a:rPr lang="en-AU" dirty="0"/>
              <a:t>We also tried training on full features and selected only features.</a:t>
            </a:r>
          </a:p>
          <a:p>
            <a:r>
              <a:rPr lang="en-AU" dirty="0"/>
              <a:t>From those experiments, we found that by using SMOTE data, with all features, it yielded the best performance with test data. </a:t>
            </a:r>
          </a:p>
          <a:p>
            <a:endParaRPr lang="en-AU" dirty="0"/>
          </a:p>
          <a:p>
            <a:r>
              <a:rPr lang="en-AU" dirty="0"/>
              <a:t>These experiments used hyperparameters as follows </a:t>
            </a:r>
          </a:p>
          <a:p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got the average performance on 5-Fold is around 52% </a:t>
            </a:r>
          </a:p>
          <a:p>
            <a:endParaRPr lang="en-US" dirty="0"/>
          </a:p>
          <a:p>
            <a:r>
              <a:rPr lang="en-US" dirty="0"/>
              <a:t>(add VIP from Leonard)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E8B9-0AAE-5D52-34C1-99646D46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3968-6EA3-231B-2730-C3ED09F9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A6D2-18B3-289C-5926-6FD4C31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7C39-88CC-327D-73F9-956414D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FEE-2B4D-E066-77FA-2A606EA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E5E2-D729-B476-4BB5-E575639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F3AD-B331-AFB8-63FD-094E1A965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D18-6A4C-066F-A077-3207198C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BAE6-0A50-F6BC-4BD1-3369BE2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9B99-F7AF-59E2-2220-F179F4E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26D30-E4D4-472D-BC02-0FB05C86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766C3-6429-A51E-1166-5E23A441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9779-35E6-326A-ECFA-8B96330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3CFF-0D06-1000-2211-6789B3D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BA9-C309-3726-37E7-76C3CCD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AD01-AF17-0E53-9EFC-6600D492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FD1-9FE5-838D-A116-3116F450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F31-C754-5E5A-2C06-68385338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445D-F390-219D-5214-B119C62C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460F-35A1-7881-20D2-ACFC4E9A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E64-A054-995F-64AC-007E96E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0050-B4FF-F494-35F0-CE1FD9C2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2547-7825-B949-32C4-90A2A71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5BFD-E409-91CE-CD07-74C6227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E192-FEDD-C097-C076-1BB9BAF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686-6AD9-3D87-29DC-1697E57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8713-814D-418D-A00D-B17DA210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3B11-95E9-4A3A-F892-E6D0B917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3081-71FE-DEE0-5C4A-EFF99E3E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92BB-B879-1538-9772-0227921A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AE4A-5E94-9D5C-B77E-2FF7E74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F87-5440-13E6-B9CD-5940CDE1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DC11-8C1C-D598-3702-E124431C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01C7-AE0A-124A-4907-5BDF005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8E17-F1D3-8F34-E5CC-D32872F9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2FC2-2D92-0F9D-669F-270D98E8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D2D5-1552-6325-6EA4-1AE4B8B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8B0D-DE11-22FB-1C8B-962CB560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F6FD-932A-208B-A323-F362FE90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245-AC21-0045-7319-3101611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506E-1E46-1163-4D73-1B13D8B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6BB47-1943-FDF2-BA65-08E1823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EE37-CD62-6F0E-7FAE-9A9AC624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0250-3B42-3DF2-BBCC-BE034275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7C9E-53BC-2753-15A2-A66F16F4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F2F4-7ABF-4198-6F5B-1845EA20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B36-EB30-1848-0A6A-EE68D13B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4D0-EE8A-578D-A9FA-2C98E16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7B788-6E5B-3F3B-1B0E-24C5D591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36C0-25C5-E89D-9973-77E761F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F777-CDF0-8C05-C828-25A0F4B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6FF8-1865-EB49-93C7-0BC5015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C9C-0FE1-7DFE-98D8-CB9B1177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A3A33-7351-1DAE-AAB4-74C5838E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498A-6CF2-4AA5-93E8-60957D3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DC90-DC35-4138-1DF3-555ECC1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8B94-3FDF-89FF-15E8-9DDBE6A9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BCFC-DE90-6052-C009-44FB506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C372-DC4B-45A1-752D-AC6FB58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ACA6-4D10-645B-519A-A6A006DB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4E0C-64B2-759E-EA34-75F3B0CC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BF04-55D6-1B8C-9A80-807D85ED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F724-FAB7-3DE3-1838-3B4A6ABA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D88-81FD-F926-213C-6BCC76F2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4217-53B0-72AF-6C98-1717FD031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BF35-5FDD-5FED-D68B-A7B764C25F74}"/>
              </a:ext>
            </a:extLst>
          </p:cNvPr>
          <p:cNvSpPr txBox="1"/>
          <p:nvPr/>
        </p:nvSpPr>
        <p:spPr>
          <a:xfrm>
            <a:off x="904271" y="249811"/>
            <a:ext cx="423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rgbClr val="FF9966"/>
                </a:solidFill>
              </a:rPr>
              <a:t>SVM Experiments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E9F99-CCF7-1818-FF74-8E9D73B98BA8}"/>
              </a:ext>
            </a:extLst>
          </p:cNvPr>
          <p:cNvSpPr txBox="1"/>
          <p:nvPr/>
        </p:nvSpPr>
        <p:spPr>
          <a:xfrm>
            <a:off x="5398196" y="682641"/>
            <a:ext cx="13956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/>
              <a:t>Dataset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0A5669-BB50-0F98-3192-19B51D6201C4}"/>
              </a:ext>
            </a:extLst>
          </p:cNvPr>
          <p:cNvGrpSpPr/>
          <p:nvPr/>
        </p:nvGrpSpPr>
        <p:grpSpPr>
          <a:xfrm>
            <a:off x="1714991" y="1549454"/>
            <a:ext cx="8640000" cy="1949921"/>
            <a:chOff x="1521035" y="1507414"/>
            <a:chExt cx="8640000" cy="19499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5E1AE-7C22-A108-CEC4-17A9A866B37C}"/>
                </a:ext>
              </a:extLst>
            </p:cNvPr>
            <p:cNvSpPr/>
            <p:nvPr/>
          </p:nvSpPr>
          <p:spPr>
            <a:xfrm>
              <a:off x="1521035" y="1507414"/>
              <a:ext cx="8640000" cy="19297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5E31A1-35F9-E3BB-9ABC-F6F7B1059128}"/>
                </a:ext>
              </a:extLst>
            </p:cNvPr>
            <p:cNvSpPr txBox="1"/>
            <p:nvPr/>
          </p:nvSpPr>
          <p:spPr>
            <a:xfrm>
              <a:off x="2567709" y="1920045"/>
              <a:ext cx="3501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1. To balance class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F1293F-3667-D00C-10E3-ECF07CE92C64}"/>
                </a:ext>
              </a:extLst>
            </p:cNvPr>
            <p:cNvSpPr txBox="1"/>
            <p:nvPr/>
          </p:nvSpPr>
          <p:spPr>
            <a:xfrm>
              <a:off x="2613889" y="2257006"/>
              <a:ext cx="2730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Down sampled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Repeat balanced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Smote balanced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4F8DA-E610-67AC-F749-0F859CDF6D17}"/>
                </a:ext>
              </a:extLst>
            </p:cNvPr>
            <p:cNvSpPr/>
            <p:nvPr/>
          </p:nvSpPr>
          <p:spPr>
            <a:xfrm>
              <a:off x="2472375" y="1961980"/>
              <a:ext cx="3099496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8831E9-3EFC-4148-F0F3-5D6FB2BDC399}"/>
                </a:ext>
              </a:extLst>
            </p:cNvPr>
            <p:cNvSpPr/>
            <p:nvPr/>
          </p:nvSpPr>
          <p:spPr>
            <a:xfrm>
              <a:off x="6265983" y="1961980"/>
              <a:ext cx="2592000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C5A84D-A689-F9BC-3217-CA375030792C}"/>
                </a:ext>
              </a:extLst>
            </p:cNvPr>
            <p:cNvSpPr txBox="1"/>
            <p:nvPr/>
          </p:nvSpPr>
          <p:spPr>
            <a:xfrm>
              <a:off x="6626494" y="1920045"/>
              <a:ext cx="179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2. Select features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D6C1C8-36AB-B937-C807-5DFBACEE8807}"/>
                </a:ext>
              </a:extLst>
            </p:cNvPr>
            <p:cNvSpPr txBox="1"/>
            <p:nvPr/>
          </p:nvSpPr>
          <p:spPr>
            <a:xfrm>
              <a:off x="6264669" y="2348786"/>
              <a:ext cx="261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All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Lasso selected features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E6E7E6-E721-7BE4-CE23-29F71666B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4" y="261340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F89442-D1EF-D18F-2E10-9CAB0F6FEB57}"/>
                </a:ext>
              </a:extLst>
            </p:cNvPr>
            <p:cNvSpPr txBox="1"/>
            <p:nvPr/>
          </p:nvSpPr>
          <p:spPr>
            <a:xfrm>
              <a:off x="4053170" y="1523809"/>
              <a:ext cx="405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Select the best training data and function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03D44-30D8-3087-9C8E-B0EFA9D2130E}"/>
              </a:ext>
            </a:extLst>
          </p:cNvPr>
          <p:cNvCxnSpPr>
            <a:cxnSpLocks/>
          </p:cNvCxnSpPr>
          <p:nvPr/>
        </p:nvCxnSpPr>
        <p:spPr>
          <a:xfrm flipH="1">
            <a:off x="6096000" y="1111211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7E853-2DB3-5B89-62F9-616BE42C0814}"/>
              </a:ext>
            </a:extLst>
          </p:cNvPr>
          <p:cNvCxnSpPr>
            <a:cxnSpLocks/>
          </p:cNvCxnSpPr>
          <p:nvPr/>
        </p:nvCxnSpPr>
        <p:spPr>
          <a:xfrm flipH="1">
            <a:off x="6096000" y="3547364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BEC4B9-2E0C-AF02-49D2-558F2EAF3781}"/>
              </a:ext>
            </a:extLst>
          </p:cNvPr>
          <p:cNvSpPr txBox="1"/>
          <p:nvPr/>
        </p:nvSpPr>
        <p:spPr>
          <a:xfrm>
            <a:off x="4211647" y="3940626"/>
            <a:ext cx="3720773" cy="1200329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>
            <a:spAutoFit/>
          </a:bodyPr>
          <a:lstStyle/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D207C-87D0-254C-199E-6A79DFAB3319}"/>
              </a:ext>
            </a:extLst>
          </p:cNvPr>
          <p:cNvSpPr txBox="1"/>
          <p:nvPr/>
        </p:nvSpPr>
        <p:spPr>
          <a:xfrm>
            <a:off x="4316185" y="4237205"/>
            <a:ext cx="381054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Kernel: 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Gamma: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C:1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1704C-DCFB-60F4-A405-653C17BF5836}"/>
              </a:ext>
            </a:extLst>
          </p:cNvPr>
          <p:cNvSpPr txBox="1"/>
          <p:nvPr/>
        </p:nvSpPr>
        <p:spPr>
          <a:xfrm>
            <a:off x="4211646" y="3933057"/>
            <a:ext cx="3720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Hyperparameters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4FBDB0-D17E-14A4-FB38-B81B4C6FA20E}"/>
              </a:ext>
            </a:extLst>
          </p:cNvPr>
          <p:cNvCxnSpPr>
            <a:cxnSpLocks/>
          </p:cNvCxnSpPr>
          <p:nvPr/>
        </p:nvCxnSpPr>
        <p:spPr>
          <a:xfrm flipH="1">
            <a:off x="6096000" y="5208652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9CD541-0DAB-6E11-4A05-60B002A9498E}"/>
              </a:ext>
            </a:extLst>
          </p:cNvPr>
          <p:cNvGrpSpPr/>
          <p:nvPr/>
        </p:nvGrpSpPr>
        <p:grpSpPr>
          <a:xfrm>
            <a:off x="3061855" y="5592732"/>
            <a:ext cx="6096000" cy="360000"/>
            <a:chOff x="3108036" y="3318944"/>
            <a:chExt cx="6096000" cy="133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604AB-CEF6-CBE4-D5BF-AA1E52694767}"/>
                </a:ext>
              </a:extLst>
            </p:cNvPr>
            <p:cNvSpPr txBox="1"/>
            <p:nvPr/>
          </p:nvSpPr>
          <p:spPr>
            <a:xfrm>
              <a:off x="3676072" y="3318944"/>
              <a:ext cx="4959928" cy="1332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610AE-0E08-32F8-E8BE-81B52BCDEA74}"/>
                </a:ext>
              </a:extLst>
            </p:cNvPr>
            <p:cNvSpPr txBox="1"/>
            <p:nvPr/>
          </p:nvSpPr>
          <p:spPr>
            <a:xfrm>
              <a:off x="3108036" y="3321889"/>
              <a:ext cx="6096000" cy="369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0070C0"/>
                  </a:solidFill>
                </a:rPr>
                <a:t>Fit model and results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83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8694A-A86A-40CC-AED0-826F68AD7CC4}"/>
              </a:ext>
            </a:extLst>
          </p:cNvPr>
          <p:cNvSpPr txBox="1">
            <a:spLocks/>
          </p:cNvSpPr>
          <p:nvPr/>
        </p:nvSpPr>
        <p:spPr>
          <a:xfrm>
            <a:off x="490924" y="69850"/>
            <a:ext cx="5932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Result - SMOTE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5A5B-D1BC-1119-A9CE-54C5D000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3" y="1676716"/>
            <a:ext cx="7147103" cy="1480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E112A-53E6-2AE1-19B8-F4C69E4BB0EA}"/>
              </a:ext>
            </a:extLst>
          </p:cNvPr>
          <p:cNvSpPr txBox="1"/>
          <p:nvPr/>
        </p:nvSpPr>
        <p:spPr>
          <a:xfrm>
            <a:off x="490923" y="1279761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Average performance metrics on 5-fold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A4A596-96AD-3579-6437-872AF99B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63907"/>
              </p:ext>
            </p:extLst>
          </p:nvPr>
        </p:nvGraphicFramePr>
        <p:xfrm>
          <a:off x="6571617" y="4411664"/>
          <a:ext cx="5049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62">
                  <a:extLst>
                    <a:ext uri="{9D8B030D-6E8A-4147-A177-3AD203B41FA5}">
                      <a16:colId xmlns:a16="http://schemas.microsoft.com/office/drawing/2014/main" val="69165248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701884241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1578493202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28476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&gt;30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7447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5FEA200-565A-7ACC-2961-7A2B4DC28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"/>
          <a:stretch/>
        </p:blipFill>
        <p:spPr>
          <a:xfrm>
            <a:off x="677615" y="4012883"/>
            <a:ext cx="5418386" cy="16616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803E5D-441B-4F88-9628-E35050EC7CA6}"/>
              </a:ext>
            </a:extLst>
          </p:cNvPr>
          <p:cNvSpPr txBox="1"/>
          <p:nvPr/>
        </p:nvSpPr>
        <p:spPr>
          <a:xfrm>
            <a:off x="4543424" y="5830887"/>
            <a:ext cx="376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badi" panose="020B0604020104020204" pitchFamily="34" charset="0"/>
              </a:rPr>
              <a:t>Training time: 2hours 22mins 24s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96482-3C16-F787-073B-B26E7952AB07}"/>
              </a:ext>
            </a:extLst>
          </p:cNvPr>
          <p:cNvSpPr txBox="1"/>
          <p:nvPr/>
        </p:nvSpPr>
        <p:spPr>
          <a:xfrm>
            <a:off x="490922" y="3428484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Average performance metrics on Test data</a:t>
            </a:r>
          </a:p>
        </p:txBody>
      </p:sp>
    </p:spTree>
    <p:extLst>
      <p:ext uri="{BB962C8B-B14F-4D97-AF65-F5344CB8AC3E}">
        <p14:creationId xmlns:p14="http://schemas.microsoft.com/office/powerpoint/2010/main" val="23323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1B95D-95D5-DE72-CC75-CEB33D7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D565-F43F-BC7F-1F19-ED1349B7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8A5-43D4-985E-9D24-36B2365B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8A7-0B5E-2E1A-9001-A1BAD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/>
              <a:t>Raw data</a:t>
            </a:r>
          </a:p>
          <a:p>
            <a:r>
              <a:rPr lang="en-US" dirty="0" err="1"/>
              <a:t>Downsampled</a:t>
            </a: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balanced data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Full features</a:t>
            </a:r>
          </a:p>
          <a:p>
            <a:r>
              <a:rPr lang="en-US" dirty="0"/>
              <a:t>Selected features by 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F962C5-247D-227A-30EF-9BD0E5621FC6}"/>
              </a:ext>
            </a:extLst>
          </p:cNvPr>
          <p:cNvSpPr txBox="1">
            <a:spLocks/>
          </p:cNvSpPr>
          <p:nvPr/>
        </p:nvSpPr>
        <p:spPr>
          <a:xfrm>
            <a:off x="6522722" y="365124"/>
            <a:ext cx="5368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C0AA0-BDBB-EAF2-DBC3-A993CE83D31C}"/>
              </a:ext>
            </a:extLst>
          </p:cNvPr>
          <p:cNvSpPr txBox="1">
            <a:spLocks/>
          </p:cNvSpPr>
          <p:nvPr/>
        </p:nvSpPr>
        <p:spPr>
          <a:xfrm>
            <a:off x="6522722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Kernel = Radial</a:t>
            </a:r>
          </a:p>
          <a:p>
            <a:r>
              <a:rPr lang="en-US" dirty="0"/>
              <a:t>Gamma = 1</a:t>
            </a:r>
          </a:p>
          <a:p>
            <a:r>
              <a:rPr lang="en-US" dirty="0"/>
              <a:t>C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5F-6DEC-EF25-D1BD-070A76D3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850"/>
            <a:ext cx="348615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23266-E411-3965-2CF7-96473989CACC}"/>
              </a:ext>
            </a:extLst>
          </p:cNvPr>
          <p:cNvSpPr txBox="1"/>
          <p:nvPr/>
        </p:nvSpPr>
        <p:spPr>
          <a:xfrm>
            <a:off x="457198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0BF11-8FB6-22F3-C4EC-430A20B9D615}"/>
              </a:ext>
            </a:extLst>
          </p:cNvPr>
          <p:cNvSpPr txBox="1"/>
          <p:nvPr/>
        </p:nvSpPr>
        <p:spPr>
          <a:xfrm>
            <a:off x="400051" y="2657187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287F-4D0A-FC09-189E-C6E0B630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E2C35-970E-7C25-CA4E-DBB16ECF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90673"/>
            <a:ext cx="54578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5A0AE-6EB2-C60F-34BB-AC079D56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1" y="3041071"/>
            <a:ext cx="4648200" cy="3686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FC2FF-D70B-571A-7965-01918DE12BD9}"/>
              </a:ext>
            </a:extLst>
          </p:cNvPr>
          <p:cNvSpPr txBox="1">
            <a:spLocks/>
          </p:cNvSpPr>
          <p:nvPr/>
        </p:nvSpPr>
        <p:spPr>
          <a:xfrm>
            <a:off x="6571685" y="69850"/>
            <a:ext cx="348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SMOTE data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1DC5CAD-D2E3-57E5-46DB-E8119E04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85" y="1470025"/>
            <a:ext cx="5257800" cy="1089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D5A6A-D8CF-A699-3E2E-4863BBE425EE}"/>
              </a:ext>
            </a:extLst>
          </p:cNvPr>
          <p:cNvSpPr txBox="1"/>
          <p:nvPr/>
        </p:nvSpPr>
        <p:spPr>
          <a:xfrm>
            <a:off x="657168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BCC2-5F55-66E8-7C1D-E616627CB006}"/>
              </a:ext>
            </a:extLst>
          </p:cNvPr>
          <p:cNvSpPr txBox="1"/>
          <p:nvPr/>
        </p:nvSpPr>
        <p:spPr>
          <a:xfrm>
            <a:off x="651453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97D0BB-8420-936F-D0EB-4E9C65223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83" y="3041071"/>
            <a:ext cx="4524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22B81-ED0E-C928-0E4C-B9CFD61D769B}"/>
              </a:ext>
            </a:extLst>
          </p:cNvPr>
          <p:cNvSpPr txBox="1">
            <a:spLocks/>
          </p:cNvSpPr>
          <p:nvPr/>
        </p:nvSpPr>
        <p:spPr>
          <a:xfrm>
            <a:off x="486341" y="69849"/>
            <a:ext cx="4914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2B96A-D410-831B-3819-53F297F9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2" y="1422231"/>
            <a:ext cx="5619750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63EB9-9EB6-769C-6BB5-C4C03AB4D98E}"/>
              </a:ext>
            </a:extLst>
          </p:cNvPr>
          <p:cNvSpPr txBox="1"/>
          <p:nvPr/>
        </p:nvSpPr>
        <p:spPr>
          <a:xfrm>
            <a:off x="381561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C99A9-7FBE-8B8E-B8EB-A46392630430}"/>
              </a:ext>
            </a:extLst>
          </p:cNvPr>
          <p:cNvSpPr txBox="1"/>
          <p:nvPr/>
        </p:nvSpPr>
        <p:spPr>
          <a:xfrm>
            <a:off x="47680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C22746-62F6-7420-657A-ED12520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3031014"/>
            <a:ext cx="4610100" cy="36290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A4C85F-F69C-044A-139C-0C349025643B}"/>
              </a:ext>
            </a:extLst>
          </p:cNvPr>
          <p:cNvSpPr txBox="1">
            <a:spLocks/>
          </p:cNvSpPr>
          <p:nvPr/>
        </p:nvSpPr>
        <p:spPr>
          <a:xfrm>
            <a:off x="6692900" y="3860"/>
            <a:ext cx="10403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 – </a:t>
            </a:r>
          </a:p>
          <a:p>
            <a:r>
              <a:rPr lang="en-US" sz="3200" dirty="0"/>
              <a:t>Lasso selected features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03032-6A86-4258-9E14-3CD5273C3F29}"/>
              </a:ext>
            </a:extLst>
          </p:cNvPr>
          <p:cNvSpPr txBox="1"/>
          <p:nvPr/>
        </p:nvSpPr>
        <p:spPr>
          <a:xfrm>
            <a:off x="6692900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8D0CE-33A1-96A2-67BE-243B70BEE4E1}"/>
              </a:ext>
            </a:extLst>
          </p:cNvPr>
          <p:cNvSpPr txBox="1"/>
          <p:nvPr/>
        </p:nvSpPr>
        <p:spPr>
          <a:xfrm>
            <a:off x="669289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347C12-11F0-92B4-1C6D-B2FEE2E5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9" y="1488273"/>
            <a:ext cx="5476875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F7703A-C440-FF48-E2D4-C5551F43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99" y="3091171"/>
            <a:ext cx="4543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264</Words>
  <Application>Microsoft Office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Wingdings</vt:lpstr>
      <vt:lpstr>Office Theme</vt:lpstr>
      <vt:lpstr>SVM</vt:lpstr>
      <vt:lpstr>PowerPoint Presentation</vt:lpstr>
      <vt:lpstr>PowerPoint Presentation</vt:lpstr>
      <vt:lpstr>Appendix</vt:lpstr>
      <vt:lpstr>Experiments</vt:lpstr>
      <vt:lpstr>Raw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Johan Sentosa</dc:creator>
  <cp:lastModifiedBy>Johan Sentosa</cp:lastModifiedBy>
  <cp:revision>15</cp:revision>
  <dcterms:created xsi:type="dcterms:W3CDTF">2022-05-14T23:08:06Z</dcterms:created>
  <dcterms:modified xsi:type="dcterms:W3CDTF">2022-05-17T10:17:45Z</dcterms:modified>
</cp:coreProperties>
</file>