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9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55764-3F8C-415E-A34C-84EE33ED3389}" v="99" dt="2022-05-13T08:24:55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80000" autoAdjust="0"/>
  </p:normalViewPr>
  <p:slideViewPr>
    <p:cSldViewPr snapToGrid="0">
      <p:cViewPr varScale="1">
        <p:scale>
          <a:sx n="101" d="100"/>
          <a:sy n="101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D2E4D-7FC5-441C-A7D7-F20F14AAA1B7}" type="datetimeFigureOut">
              <a:rPr lang="en-AU" smtClean="0"/>
              <a:t>15/5/2022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BF99F-B851-4A8F-8F4D-F3B0275C9B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6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For random forest algorithm, we first tried different dataset to balance the class, and 3 different functions, and also the feature selection. </a:t>
            </a:r>
          </a:p>
          <a:p>
            <a:endParaRPr lang="en-AU" dirty="0"/>
          </a:p>
          <a:p>
            <a:r>
              <a:rPr lang="en-AU" dirty="0"/>
              <a:t>We found, using down sampled data, ranger, and all features, generate the best sensitivity with test data. </a:t>
            </a:r>
          </a:p>
          <a:p>
            <a:endParaRPr lang="en-AU" dirty="0"/>
          </a:p>
          <a:p>
            <a:r>
              <a:rPr lang="en-AU" dirty="0"/>
              <a:t>We then performed hyperparameter tuning, the best number of trees is 8000, and the number of variables in each tree is 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BF99F-B851-4A8F-8F4D-F3B0275C9B6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57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fit the model with best hyperparameters, and made prediction using test data, and found the sensitivity to identify each class is around 41%. </a:t>
            </a:r>
          </a:p>
          <a:p>
            <a:endParaRPr lang="en-AU" dirty="0"/>
          </a:p>
          <a:p>
            <a:r>
              <a:rPr lang="en-AU" dirty="0"/>
              <a:t>In all the variables, only the number of diagnoses has p value less than 0.05, suggesting number of diagnosis is the key factor affecting whether the readmission of patients.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BF99F-B851-4A8F-8F4D-F3B0275C9B6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83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BF99F-B851-4A8F-8F4D-F3B0275C9B6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3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930E-3B9D-C1B8-C489-D588137EE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CA002-9F04-8664-EE69-2D00A1A61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408E9-D4BC-4269-7AE3-3ED27744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15/5/2022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584FE-E9E2-5BA2-E780-0EBB8528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2E711-9EE5-A1D7-EE40-C589844E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06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01A3-15AC-A3C1-A26F-D0D33710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9D738-8B1C-6D2A-E203-FE7E57CCE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110D3-DF8F-17D5-341B-BCB981EF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15/5/2022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4059-71E7-36EB-9266-59073485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F61DC-E977-7FFC-182B-6F1528C8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68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E1A1C-5D32-0644-668C-898A8F105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C108A-5415-41AF-3DB8-B8430CE98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7618-B209-0DB1-882B-B622F4D9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15/5/2022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673F-C66B-565E-327B-7234C2FD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E4607-61B4-E8D7-E1EB-6870986F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438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24CF-3A16-D2D6-F92F-3B362181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AE27-7D1D-B6AA-23A7-99C75502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DC4F3-31B3-98E5-85D7-BD089176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15/5/2022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C43B-D21E-6AEF-A51C-CA9CBA87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CA4A9-B322-7E67-AF1E-D9EB63BC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87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29E2-777A-4505-BA8F-36261E3C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684B2-86D5-A46A-8FF7-BEDB517B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EA533-9F6C-21FE-C6EC-BFEF5056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15/5/2022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AE8EC-5765-F99B-EA07-49A485FE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DBDD-7A40-9677-9BD2-49CDFCBD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289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8651-0507-D2EB-CFC4-D8C67F78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E608-B784-F739-04D5-919945148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AAD4F-CED6-EF91-1081-637610E21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31609-0B29-1919-C4EA-82F8B6AF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15/5/2022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9CE45-DFE8-F5C0-81BD-26A757B8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F85B6-C3A5-D742-6EA2-1756147A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7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979D-44F9-9D13-3549-990EEB39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FBE3D-283C-7648-ABE2-7932557A6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B585B-44EC-B776-70E1-BB12153D4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2C63E-2511-1966-714B-DFD95FADD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532F4-F568-235B-8284-582A6B26D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021A-2528-CBB2-2688-676D2171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15/5/2022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E58B7-4B5A-85C7-7C80-D29FE919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D2EE4-C67B-4455-91A7-9DB016FD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81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872D-BB42-3122-36DC-DEE5D27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3C2CE-7FA1-16BA-9806-297CD95B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15/5/2022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CD0ED-BFFF-41E7-4D9C-E6ECCF88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8F4FE-57CF-1C8B-7E1B-5A90047C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155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8A074-EEB1-362B-4C63-FB808348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15/5/2022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27C21-20C1-9EA3-B6F8-F904BB52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8A199-A383-00E1-8D95-339AACB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27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12A9-6927-F7B2-5E0A-F8EB7D7B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4C7B-04F6-160E-0B52-1BAB83EA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B942C-E5CD-0DB6-1EA4-143DA2274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B97B1-87A7-A83B-0D38-C3B8C5E6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15/5/2022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C7409-4C08-F130-C960-9128F6CB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15B8D-9BCE-4765-8505-9518DC9B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71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7BA0-FFE1-1142-74B7-95C99240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723E1-7041-B6D2-70CD-F1B8E5F45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90BB6-548E-602C-EE9C-AC0F6700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59E8A-E060-2C0F-531B-98DFF12F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B9A-771B-4B5F-9129-E92718FEFCBC}" type="datetimeFigureOut">
              <a:rPr lang="en-AU" smtClean="0"/>
              <a:t>15/5/2022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C4BA6-22D6-768C-30AB-BFCF5ED2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37BF2-9F5E-1565-0B93-D96374DD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3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00F81-5314-965E-F0F3-2724CC01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A5CA4-2288-3344-600C-438544873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B9350-01E6-74C1-909B-2C8783FCA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23B9A-771B-4B5F-9129-E92718FEFCBC}" type="datetimeFigureOut">
              <a:rPr lang="en-AU" smtClean="0"/>
              <a:t>15/5/2022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61E1B-5685-B638-7C24-82234292D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D5D6-0FAE-F2D4-F0FF-86219D3B9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CA9D-BE2F-4EA4-B49F-2C8C0906A9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5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E59D05E9-7492-89E6-E05B-723AE3F5BF6F}"/>
              </a:ext>
            </a:extLst>
          </p:cNvPr>
          <p:cNvSpPr txBox="1"/>
          <p:nvPr/>
        </p:nvSpPr>
        <p:spPr>
          <a:xfrm>
            <a:off x="598700" y="314230"/>
            <a:ext cx="292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0070C0"/>
                </a:solidFill>
              </a:rPr>
              <a:t>Random forest methodology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946CB2-3052-CEC9-E84F-87031096D6D8}"/>
              </a:ext>
            </a:extLst>
          </p:cNvPr>
          <p:cNvSpPr txBox="1"/>
          <p:nvPr/>
        </p:nvSpPr>
        <p:spPr>
          <a:xfrm>
            <a:off x="5398196" y="682641"/>
            <a:ext cx="139560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AU" dirty="0"/>
              <a:t>Dataset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4AB0009-354E-2B0D-89F1-F3C66360C365}"/>
              </a:ext>
            </a:extLst>
          </p:cNvPr>
          <p:cNvGrpSpPr/>
          <p:nvPr/>
        </p:nvGrpSpPr>
        <p:grpSpPr>
          <a:xfrm>
            <a:off x="1714991" y="1549454"/>
            <a:ext cx="8640000" cy="1949921"/>
            <a:chOff x="1521035" y="1507414"/>
            <a:chExt cx="8640000" cy="194992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3D5F9A-BE85-F66C-9407-7674BCC25CE8}"/>
                </a:ext>
              </a:extLst>
            </p:cNvPr>
            <p:cNvSpPr/>
            <p:nvPr/>
          </p:nvSpPr>
          <p:spPr>
            <a:xfrm>
              <a:off x="1521035" y="1507414"/>
              <a:ext cx="8640000" cy="192978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C7214A-A251-A033-26A7-EB404106C0AC}"/>
                </a:ext>
              </a:extLst>
            </p:cNvPr>
            <p:cNvSpPr txBox="1"/>
            <p:nvPr/>
          </p:nvSpPr>
          <p:spPr>
            <a:xfrm>
              <a:off x="1653309" y="1920045"/>
              <a:ext cx="35013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/>
                <a:t>1. To balance class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AD5CC6-37DD-68D7-AC6E-BA567603B382}"/>
                </a:ext>
              </a:extLst>
            </p:cNvPr>
            <p:cNvSpPr txBox="1"/>
            <p:nvPr/>
          </p:nvSpPr>
          <p:spPr>
            <a:xfrm>
              <a:off x="1699489" y="2257006"/>
              <a:ext cx="27308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Raw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b="1" dirty="0">
                  <a:solidFill>
                    <a:srgbClr val="C00000"/>
                  </a:solidFill>
                </a:rPr>
                <a:t>Down sampled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Repeat balanced data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Smote balanced data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01735A6-7173-669C-8209-FB6AA4A6F378}"/>
                </a:ext>
              </a:extLst>
            </p:cNvPr>
            <p:cNvSpPr/>
            <p:nvPr/>
          </p:nvSpPr>
          <p:spPr>
            <a:xfrm>
              <a:off x="1557975" y="1961980"/>
              <a:ext cx="3099496" cy="144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FADF9-AE52-50D0-F49C-96B9B6981180}"/>
                </a:ext>
              </a:extLst>
            </p:cNvPr>
            <p:cNvSpPr/>
            <p:nvPr/>
          </p:nvSpPr>
          <p:spPr>
            <a:xfrm>
              <a:off x="5113538" y="1961980"/>
              <a:ext cx="1988513" cy="144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B0FF14-85D9-4A48-B349-04075B648316}"/>
                </a:ext>
              </a:extLst>
            </p:cNvPr>
            <p:cNvSpPr txBox="1"/>
            <p:nvPr/>
          </p:nvSpPr>
          <p:spPr>
            <a:xfrm>
              <a:off x="5128925" y="1920045"/>
              <a:ext cx="1899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2. Select Function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4093D-8C7E-C2BC-6D07-86EBE7A614E7}"/>
                </a:ext>
              </a:extLst>
            </p:cNvPr>
            <p:cNvSpPr txBox="1"/>
            <p:nvPr/>
          </p:nvSpPr>
          <p:spPr>
            <a:xfrm>
              <a:off x="5107062" y="2287963"/>
              <a:ext cx="21049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 err="1"/>
                <a:t>RandomForest</a:t>
              </a:r>
              <a:r>
                <a:rPr lang="en-AU" dirty="0"/>
                <a:t>( 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b="1" dirty="0">
                  <a:solidFill>
                    <a:srgbClr val="C00000"/>
                  </a:solidFill>
                </a:rPr>
                <a:t>Ranger( 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 err="1"/>
                <a:t>ordinalForest</a:t>
              </a:r>
              <a:r>
                <a:rPr lang="en-AU" dirty="0"/>
                <a:t>( )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5F8130-C6C2-428F-475A-EE9D82D2BF20}"/>
                </a:ext>
              </a:extLst>
            </p:cNvPr>
            <p:cNvSpPr/>
            <p:nvPr/>
          </p:nvSpPr>
          <p:spPr>
            <a:xfrm>
              <a:off x="7534713" y="1961980"/>
              <a:ext cx="2592000" cy="144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95203F-E971-54CA-95B6-E6139431901D}"/>
                </a:ext>
              </a:extLst>
            </p:cNvPr>
            <p:cNvSpPr txBox="1"/>
            <p:nvPr/>
          </p:nvSpPr>
          <p:spPr>
            <a:xfrm>
              <a:off x="7895224" y="1920045"/>
              <a:ext cx="179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3. Select features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AF6AFC-75E4-5E5A-D216-D10E0B969E37}"/>
                </a:ext>
              </a:extLst>
            </p:cNvPr>
            <p:cNvSpPr txBox="1"/>
            <p:nvPr/>
          </p:nvSpPr>
          <p:spPr>
            <a:xfrm>
              <a:off x="7533399" y="2348786"/>
              <a:ext cx="2617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b="1" dirty="0">
                  <a:solidFill>
                    <a:srgbClr val="C00000"/>
                  </a:solidFill>
                </a:rPr>
                <a:t>All features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Lasso selected features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4729EF3-F0E8-0C45-259D-2517F7A2E447}"/>
                </a:ext>
              </a:extLst>
            </p:cNvPr>
            <p:cNvCxnSpPr>
              <a:cxnSpLocks/>
            </p:cNvCxnSpPr>
            <p:nvPr/>
          </p:nvCxnSpPr>
          <p:spPr>
            <a:xfrm>
              <a:off x="4675943" y="2681980"/>
              <a:ext cx="39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064D91B-65BA-83A0-B729-A46904A072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0523" y="2681980"/>
              <a:ext cx="39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2010278-2331-6622-C55C-FD3D2BDFEA17}"/>
                </a:ext>
              </a:extLst>
            </p:cNvPr>
            <p:cNvSpPr txBox="1"/>
            <p:nvPr/>
          </p:nvSpPr>
          <p:spPr>
            <a:xfrm>
              <a:off x="4053170" y="1523809"/>
              <a:ext cx="4058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70C0"/>
                  </a:solidFill>
                </a:rPr>
                <a:t>Select the best training data and function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7C2C49-DA56-8B26-D378-AAFDB7716FD6}"/>
              </a:ext>
            </a:extLst>
          </p:cNvPr>
          <p:cNvCxnSpPr>
            <a:cxnSpLocks/>
          </p:cNvCxnSpPr>
          <p:nvPr/>
        </p:nvCxnSpPr>
        <p:spPr>
          <a:xfrm flipH="1">
            <a:off x="6096000" y="1111211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BABB95E-C292-C823-2CBE-109CE384B2DE}"/>
              </a:ext>
            </a:extLst>
          </p:cNvPr>
          <p:cNvCxnSpPr>
            <a:cxnSpLocks/>
          </p:cNvCxnSpPr>
          <p:nvPr/>
        </p:nvCxnSpPr>
        <p:spPr>
          <a:xfrm flipH="1">
            <a:off x="6096000" y="3547364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8E79C4-F453-B1D8-C145-BE09DBEAE6B2}"/>
              </a:ext>
            </a:extLst>
          </p:cNvPr>
          <p:cNvGrpSpPr/>
          <p:nvPr/>
        </p:nvGrpSpPr>
        <p:grpSpPr>
          <a:xfrm>
            <a:off x="3251528" y="3986346"/>
            <a:ext cx="5839929" cy="1008000"/>
            <a:chOff x="3251528" y="3902266"/>
            <a:chExt cx="5839929" cy="1008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BE4082-F529-9432-71C0-651409C40230}"/>
                </a:ext>
              </a:extLst>
            </p:cNvPr>
            <p:cNvSpPr txBox="1"/>
            <p:nvPr/>
          </p:nvSpPr>
          <p:spPr>
            <a:xfrm>
              <a:off x="3251528" y="3902266"/>
              <a:ext cx="5661254" cy="1008000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15EBBF5-33B8-BFB7-E6EE-DB9EF715FEB3}"/>
                </a:ext>
              </a:extLst>
            </p:cNvPr>
            <p:cNvSpPr txBox="1"/>
            <p:nvPr/>
          </p:nvSpPr>
          <p:spPr>
            <a:xfrm>
              <a:off x="3356064" y="4244565"/>
              <a:ext cx="5735393" cy="6463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Number of trees: 1000, 2000, 4000, 6000, </a:t>
              </a:r>
              <a:r>
                <a:rPr lang="en-AU" b="1" dirty="0">
                  <a:solidFill>
                    <a:srgbClr val="C00000"/>
                  </a:solidFill>
                </a:rPr>
                <a:t>8000</a:t>
              </a:r>
              <a:r>
                <a:rPr lang="en-AU" dirty="0"/>
                <a:t>, 10000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Number of variables:  </a:t>
              </a:r>
              <a:r>
                <a:rPr lang="en-AU" b="1" dirty="0">
                  <a:solidFill>
                    <a:srgbClr val="C00000"/>
                  </a:solidFill>
                </a:rPr>
                <a:t>2</a:t>
              </a:r>
              <a:r>
                <a:rPr lang="en-AU" dirty="0"/>
                <a:t>, 3, 4, 5, 6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DE0DDB0-B89D-C1FB-71CE-D3A82F166880}"/>
              </a:ext>
            </a:extLst>
          </p:cNvPr>
          <p:cNvSpPr txBox="1"/>
          <p:nvPr/>
        </p:nvSpPr>
        <p:spPr>
          <a:xfrm>
            <a:off x="2967266" y="39787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rgbClr val="0070C0"/>
                </a:solidFill>
              </a:rPr>
              <a:t>5-fold Cross validation for hyperparameter tuning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A0A9AC-7F8E-2623-1F06-F9955C4AFEF9}"/>
              </a:ext>
            </a:extLst>
          </p:cNvPr>
          <p:cNvCxnSpPr>
            <a:cxnSpLocks/>
          </p:cNvCxnSpPr>
          <p:nvPr/>
        </p:nvCxnSpPr>
        <p:spPr>
          <a:xfrm flipH="1">
            <a:off x="6096000" y="5060062"/>
            <a:ext cx="0" cy="360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391BEA-3DBA-F392-7157-B81DC624A41B}"/>
              </a:ext>
            </a:extLst>
          </p:cNvPr>
          <p:cNvGrpSpPr/>
          <p:nvPr/>
        </p:nvGrpSpPr>
        <p:grpSpPr>
          <a:xfrm>
            <a:off x="3061855" y="5444142"/>
            <a:ext cx="6096000" cy="360000"/>
            <a:chOff x="3108036" y="3318944"/>
            <a:chExt cx="6096000" cy="133200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2AE5F4-0470-6260-5C9E-C8EE6E83A5A9}"/>
                </a:ext>
              </a:extLst>
            </p:cNvPr>
            <p:cNvSpPr txBox="1"/>
            <p:nvPr/>
          </p:nvSpPr>
          <p:spPr>
            <a:xfrm>
              <a:off x="3676072" y="3318944"/>
              <a:ext cx="4959928" cy="1332000"/>
            </a:xfrm>
            <a:prstGeom prst="rect">
              <a:avLst/>
            </a:prstGeom>
            <a:noFill/>
            <a:ln w="19050">
              <a:solidFill>
                <a:srgbClr val="2F528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  <a:p>
              <a:pPr algn="ctr"/>
              <a:endParaRPr lang="en-AU" dirty="0">
                <a:solidFill>
                  <a:srgbClr val="0070C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6E0D312-9DB2-F02C-C898-3388AAD698E7}"/>
                </a:ext>
              </a:extLst>
            </p:cNvPr>
            <p:cNvSpPr txBox="1"/>
            <p:nvPr/>
          </p:nvSpPr>
          <p:spPr>
            <a:xfrm>
              <a:off x="3108036" y="3321889"/>
              <a:ext cx="6096000" cy="369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dirty="0">
                  <a:solidFill>
                    <a:srgbClr val="0070C0"/>
                  </a:solidFill>
                </a:rPr>
                <a:t>Fit model and results interpretation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86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71309-5A20-9E94-E7C3-4C368CEA459B}"/>
              </a:ext>
            </a:extLst>
          </p:cNvPr>
          <p:cNvSpPr txBox="1"/>
          <p:nvPr/>
        </p:nvSpPr>
        <p:spPr>
          <a:xfrm>
            <a:off x="916577" y="314230"/>
            <a:ext cx="228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0070C0"/>
                </a:solidFill>
              </a:rPr>
              <a:t>Random forest 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EB86B4-7BA9-6E82-8F0F-B3E188A5C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77" y="824682"/>
            <a:ext cx="4611087" cy="5208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6B4414-452F-8715-D2D8-DAD53DB7F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391" y="824682"/>
            <a:ext cx="4214555" cy="415760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3D7F890-93D2-FA98-AE06-1FE08E0F93DB}"/>
              </a:ext>
            </a:extLst>
          </p:cNvPr>
          <p:cNvSpPr/>
          <p:nvPr/>
        </p:nvSpPr>
        <p:spPr>
          <a:xfrm>
            <a:off x="1061545" y="4141076"/>
            <a:ext cx="4256689" cy="1681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9C7978-0DFA-98D3-7B45-CA9D240B2C30}"/>
              </a:ext>
            </a:extLst>
          </p:cNvPr>
          <p:cNvSpPr/>
          <p:nvPr/>
        </p:nvSpPr>
        <p:spPr>
          <a:xfrm>
            <a:off x="6332483" y="2722179"/>
            <a:ext cx="4132443" cy="14714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94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DC9D938-90A0-E6AE-505C-5DB3FC0A2ACD}"/>
              </a:ext>
            </a:extLst>
          </p:cNvPr>
          <p:cNvGrpSpPr/>
          <p:nvPr/>
        </p:nvGrpSpPr>
        <p:grpSpPr>
          <a:xfrm>
            <a:off x="1716180" y="874900"/>
            <a:ext cx="3972116" cy="5766391"/>
            <a:chOff x="1899684" y="1091609"/>
            <a:chExt cx="3972116" cy="576639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8E6ACF-0D41-0069-A864-B5FD311DEFC5}"/>
                </a:ext>
              </a:extLst>
            </p:cNvPr>
            <p:cNvGrpSpPr/>
            <p:nvPr/>
          </p:nvGrpSpPr>
          <p:grpSpPr>
            <a:xfrm>
              <a:off x="1899684" y="1091609"/>
              <a:ext cx="3972116" cy="5766391"/>
              <a:chOff x="6033225" y="-1765"/>
              <a:chExt cx="4590661" cy="685976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7BB7490-CA56-EAC6-FFEF-1B2D772B5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3225" y="0"/>
                <a:ext cx="4590661" cy="6858000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48E8FB-A427-343A-0553-0B34FB0B9CF7}"/>
                  </a:ext>
                </a:extLst>
              </p:cNvPr>
              <p:cNvSpPr txBox="1"/>
              <p:nvPr/>
            </p:nvSpPr>
            <p:spPr>
              <a:xfrm>
                <a:off x="8952028" y="-1765"/>
                <a:ext cx="1051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Raw data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8758C5-1913-4358-36C9-0062539CB780}"/>
                </a:ext>
              </a:extLst>
            </p:cNvPr>
            <p:cNvCxnSpPr>
              <a:cxnSpLocks/>
            </p:cNvCxnSpPr>
            <p:nvPr/>
          </p:nvCxnSpPr>
          <p:spPr>
            <a:xfrm>
              <a:off x="1963476" y="5530494"/>
              <a:ext cx="3565603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DB3D4EA-44C1-FA0A-D0DB-FCF0C1194F44}"/>
                </a:ext>
              </a:extLst>
            </p:cNvPr>
            <p:cNvCxnSpPr>
              <a:cxnSpLocks/>
            </p:cNvCxnSpPr>
            <p:nvPr/>
          </p:nvCxnSpPr>
          <p:spPr>
            <a:xfrm>
              <a:off x="3108218" y="4113608"/>
              <a:ext cx="93683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D22B78-5A6A-4B52-C83A-1EC1A2D2E186}"/>
              </a:ext>
            </a:extLst>
          </p:cNvPr>
          <p:cNvGrpSpPr/>
          <p:nvPr/>
        </p:nvGrpSpPr>
        <p:grpSpPr>
          <a:xfrm>
            <a:off x="6407888" y="900226"/>
            <a:ext cx="3884428" cy="5766391"/>
            <a:chOff x="6407888" y="1091609"/>
            <a:chExt cx="3884428" cy="576639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0A65EE-3FF9-6C1B-D8B6-956240C0878A}"/>
                </a:ext>
              </a:extLst>
            </p:cNvPr>
            <p:cNvGrpSpPr/>
            <p:nvPr/>
          </p:nvGrpSpPr>
          <p:grpSpPr>
            <a:xfrm>
              <a:off x="6407888" y="1091609"/>
              <a:ext cx="3884428" cy="5766391"/>
              <a:chOff x="7951659" y="0"/>
              <a:chExt cx="4562669" cy="68580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287DE93-26D5-78FE-1DF0-354F5294FF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1659" y="0"/>
                <a:ext cx="4562669" cy="685800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DAAB25-C9E3-4896-138B-06926380DC26}"/>
                  </a:ext>
                </a:extLst>
              </p:cNvPr>
              <p:cNvSpPr txBox="1"/>
              <p:nvPr/>
            </p:nvSpPr>
            <p:spPr>
              <a:xfrm>
                <a:off x="10210687" y="2154"/>
                <a:ext cx="1546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Repeated data</a:t>
                </a: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1FEE42-3C68-1D73-A9C0-A9843AA61D1C}"/>
                </a:ext>
              </a:extLst>
            </p:cNvPr>
            <p:cNvCxnSpPr>
              <a:cxnSpLocks/>
            </p:cNvCxnSpPr>
            <p:nvPr/>
          </p:nvCxnSpPr>
          <p:spPr>
            <a:xfrm>
              <a:off x="6531216" y="5494805"/>
              <a:ext cx="314799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B89994-A3E4-2293-9826-3C2F8C9BB307}"/>
                </a:ext>
              </a:extLst>
            </p:cNvPr>
            <p:cNvCxnSpPr>
              <a:cxnSpLocks/>
            </p:cNvCxnSpPr>
            <p:nvPr/>
          </p:nvCxnSpPr>
          <p:spPr>
            <a:xfrm>
              <a:off x="7468701" y="4087201"/>
              <a:ext cx="93683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452BB5D-BE66-6197-0717-32AC67D29A36}"/>
              </a:ext>
            </a:extLst>
          </p:cNvPr>
          <p:cNvSpPr txBox="1"/>
          <p:nvPr/>
        </p:nvSpPr>
        <p:spPr>
          <a:xfrm>
            <a:off x="5071974" y="161656"/>
            <a:ext cx="2200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Balance class</a:t>
            </a:r>
          </a:p>
        </p:txBody>
      </p:sp>
    </p:spTree>
    <p:extLst>
      <p:ext uri="{BB962C8B-B14F-4D97-AF65-F5344CB8AC3E}">
        <p14:creationId xmlns:p14="http://schemas.microsoft.com/office/powerpoint/2010/main" val="354346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0B6535-54F0-E03F-1BB6-9303BE8C26AB}"/>
              </a:ext>
            </a:extLst>
          </p:cNvPr>
          <p:cNvGrpSpPr/>
          <p:nvPr/>
        </p:nvGrpSpPr>
        <p:grpSpPr>
          <a:xfrm>
            <a:off x="1516912" y="616684"/>
            <a:ext cx="4042341" cy="6055728"/>
            <a:chOff x="6205491" y="-66678"/>
            <a:chExt cx="3470284" cy="564039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04B8240-9357-64B5-3143-41465A1691EA}"/>
                </a:ext>
              </a:extLst>
            </p:cNvPr>
            <p:cNvGrpSpPr/>
            <p:nvPr/>
          </p:nvGrpSpPr>
          <p:grpSpPr>
            <a:xfrm>
              <a:off x="6205491" y="-66678"/>
              <a:ext cx="3470284" cy="5640395"/>
              <a:chOff x="6591039" y="-68443"/>
              <a:chExt cx="3470284" cy="564039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00E0F16-E236-F989-EF2E-EFDE0A7DF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91039" y="-1765"/>
                <a:ext cx="3470284" cy="5573717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A05B7-6793-8032-B433-34721756C959}"/>
                  </a:ext>
                </a:extLst>
              </p:cNvPr>
              <p:cNvSpPr txBox="1"/>
              <p:nvPr/>
            </p:nvSpPr>
            <p:spPr>
              <a:xfrm>
                <a:off x="8785672" y="-68443"/>
                <a:ext cx="1254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Smote data</a:t>
                </a: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AFFB5BD-73E0-9BAC-5E9E-0CEA72F11071}"/>
                </a:ext>
              </a:extLst>
            </p:cNvPr>
            <p:cNvCxnSpPr>
              <a:cxnSpLocks/>
            </p:cNvCxnSpPr>
            <p:nvPr/>
          </p:nvCxnSpPr>
          <p:spPr>
            <a:xfrm>
              <a:off x="6294268" y="4277362"/>
              <a:ext cx="3118627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985BA8-4FD7-0BCA-AD4F-424487EC20E6}"/>
              </a:ext>
            </a:extLst>
          </p:cNvPr>
          <p:cNvGrpSpPr/>
          <p:nvPr/>
        </p:nvGrpSpPr>
        <p:grpSpPr>
          <a:xfrm>
            <a:off x="6096000" y="688272"/>
            <a:ext cx="4042341" cy="5984140"/>
            <a:chOff x="9675775" y="2"/>
            <a:chExt cx="3610932" cy="56195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12EF2BB-DB76-FD20-C113-E1550D159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75775" y="2"/>
              <a:ext cx="3610932" cy="561956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2C3E1F1-EE69-2754-A4DC-0AFF72804D43}"/>
                </a:ext>
              </a:extLst>
            </p:cNvPr>
            <p:cNvCxnSpPr>
              <a:cxnSpLocks/>
            </p:cNvCxnSpPr>
            <p:nvPr/>
          </p:nvCxnSpPr>
          <p:spPr>
            <a:xfrm>
              <a:off x="9940255" y="4288408"/>
              <a:ext cx="3118627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2CDD8-DE5E-8553-C1EF-82FC023E0D9D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892" y="2887460"/>
              <a:ext cx="93683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E2440B-3B7E-1AD2-F7DD-A91E300C007F}"/>
                </a:ext>
              </a:extLst>
            </p:cNvPr>
            <p:cNvSpPr txBox="1"/>
            <p:nvPr/>
          </p:nvSpPr>
          <p:spPr>
            <a:xfrm>
              <a:off x="11664049" y="33411"/>
              <a:ext cx="1182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down data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EBCC9B-CA30-EFDB-7E97-5873611F1BFD}"/>
              </a:ext>
            </a:extLst>
          </p:cNvPr>
          <p:cNvCxnSpPr>
            <a:cxnSpLocks/>
          </p:cNvCxnSpPr>
          <p:nvPr/>
        </p:nvCxnSpPr>
        <p:spPr>
          <a:xfrm>
            <a:off x="2758601" y="3800002"/>
            <a:ext cx="93683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33CE2C-076D-259F-17A6-4107414D90E0}"/>
              </a:ext>
            </a:extLst>
          </p:cNvPr>
          <p:cNvSpPr txBox="1"/>
          <p:nvPr/>
        </p:nvSpPr>
        <p:spPr>
          <a:xfrm>
            <a:off x="4995652" y="44223"/>
            <a:ext cx="2200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Balance class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2C7943-57F9-E141-6573-AD47AE6EB450}"/>
              </a:ext>
            </a:extLst>
          </p:cNvPr>
          <p:cNvCxnSpPr>
            <a:cxnSpLocks/>
          </p:cNvCxnSpPr>
          <p:nvPr/>
        </p:nvCxnSpPr>
        <p:spPr>
          <a:xfrm>
            <a:off x="1516912" y="2445189"/>
            <a:ext cx="310127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5D85D4-6877-40A0-47E8-97AB5AADFD55}"/>
              </a:ext>
            </a:extLst>
          </p:cNvPr>
          <p:cNvCxnSpPr>
            <a:cxnSpLocks/>
          </p:cNvCxnSpPr>
          <p:nvPr/>
        </p:nvCxnSpPr>
        <p:spPr>
          <a:xfrm>
            <a:off x="6241312" y="2445189"/>
            <a:ext cx="310127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10940B59-E190-3558-E97D-BACF5818385F}"/>
              </a:ext>
            </a:extLst>
          </p:cNvPr>
          <p:cNvSpPr/>
          <p:nvPr/>
        </p:nvSpPr>
        <p:spPr>
          <a:xfrm>
            <a:off x="9540280" y="1603104"/>
            <a:ext cx="492957" cy="39329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94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03B23-7D6E-78DA-FCB7-1F18245809BC}"/>
              </a:ext>
            </a:extLst>
          </p:cNvPr>
          <p:cNvSpPr txBox="1"/>
          <p:nvPr/>
        </p:nvSpPr>
        <p:spPr>
          <a:xfrm>
            <a:off x="4536559" y="141767"/>
            <a:ext cx="329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Choose function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9AACF2-019E-B2AF-B03B-D05C6C8274FC}"/>
              </a:ext>
            </a:extLst>
          </p:cNvPr>
          <p:cNvGrpSpPr/>
          <p:nvPr/>
        </p:nvGrpSpPr>
        <p:grpSpPr>
          <a:xfrm>
            <a:off x="2367516" y="732093"/>
            <a:ext cx="4042341" cy="5984140"/>
            <a:chOff x="9675775" y="2"/>
            <a:chExt cx="3610932" cy="56195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5BA395-E09F-63C4-0ECE-A1F3C00A2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5775" y="2"/>
              <a:ext cx="3610932" cy="5619562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5F561D-83EE-AE2C-8EBB-A5E16B182D72}"/>
                </a:ext>
              </a:extLst>
            </p:cNvPr>
            <p:cNvCxnSpPr>
              <a:cxnSpLocks/>
            </p:cNvCxnSpPr>
            <p:nvPr/>
          </p:nvCxnSpPr>
          <p:spPr>
            <a:xfrm>
              <a:off x="9940255" y="4298280"/>
              <a:ext cx="3118627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9093BC-3C0C-A942-3C41-B7D2438BF960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892" y="2887460"/>
              <a:ext cx="93683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82CECC-1299-9E11-D8C6-89192FB9269C}"/>
                </a:ext>
              </a:extLst>
            </p:cNvPr>
            <p:cNvSpPr txBox="1"/>
            <p:nvPr/>
          </p:nvSpPr>
          <p:spPr>
            <a:xfrm>
              <a:off x="11958840" y="30827"/>
              <a:ext cx="710293" cy="34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ranger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051F2B0-6EA9-34A9-10D3-2365315BC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01" y="732093"/>
            <a:ext cx="4324350" cy="5124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0DB39E-1CC7-FEBC-6F4A-165478CDCF34}"/>
              </a:ext>
            </a:extLst>
          </p:cNvPr>
          <p:cNvSpPr txBox="1"/>
          <p:nvPr/>
        </p:nvSpPr>
        <p:spPr>
          <a:xfrm>
            <a:off x="9259883" y="816791"/>
            <a:ext cx="147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Ordinal forest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B73CB9-6897-1DBF-3FC3-CB5A7171C79D}"/>
              </a:ext>
            </a:extLst>
          </p:cNvPr>
          <p:cNvCxnSpPr>
            <a:cxnSpLocks/>
          </p:cNvCxnSpPr>
          <p:nvPr/>
        </p:nvCxnSpPr>
        <p:spPr>
          <a:xfrm>
            <a:off x="7017139" y="4172377"/>
            <a:ext cx="34912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A927A1-0902-8680-AFD3-BC7662EA3251}"/>
              </a:ext>
            </a:extLst>
          </p:cNvPr>
          <p:cNvCxnSpPr>
            <a:cxnSpLocks/>
          </p:cNvCxnSpPr>
          <p:nvPr/>
        </p:nvCxnSpPr>
        <p:spPr>
          <a:xfrm>
            <a:off x="8001589" y="2444515"/>
            <a:ext cx="10487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E7FCE261-2088-9C12-4A91-D96D2627732C}"/>
              </a:ext>
            </a:extLst>
          </p:cNvPr>
          <p:cNvSpPr/>
          <p:nvPr/>
        </p:nvSpPr>
        <p:spPr>
          <a:xfrm>
            <a:off x="5603043" y="2444515"/>
            <a:ext cx="492957" cy="39329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52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618FA2-E63C-3A07-34A2-EBD61F8DA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227" y="564866"/>
            <a:ext cx="3679648" cy="6022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22A4F4-82AE-238B-8EEC-1328643BA6A5}"/>
              </a:ext>
            </a:extLst>
          </p:cNvPr>
          <p:cNvSpPr txBox="1"/>
          <p:nvPr/>
        </p:nvSpPr>
        <p:spPr>
          <a:xfrm>
            <a:off x="4536559" y="141767"/>
            <a:ext cx="329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Feature selection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006FE8-05B3-E716-C78C-4F80D6E9F827}"/>
              </a:ext>
            </a:extLst>
          </p:cNvPr>
          <p:cNvGrpSpPr/>
          <p:nvPr/>
        </p:nvGrpSpPr>
        <p:grpSpPr>
          <a:xfrm>
            <a:off x="322223" y="564866"/>
            <a:ext cx="4042341" cy="5984140"/>
            <a:chOff x="9675775" y="2"/>
            <a:chExt cx="3610932" cy="56195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B95738-8F2E-DB10-9649-674117359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75775" y="2"/>
              <a:ext cx="3610932" cy="561956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AD69A5E-A29D-0A87-A5CD-3042915AA24F}"/>
                </a:ext>
              </a:extLst>
            </p:cNvPr>
            <p:cNvCxnSpPr>
              <a:cxnSpLocks/>
            </p:cNvCxnSpPr>
            <p:nvPr/>
          </p:nvCxnSpPr>
          <p:spPr>
            <a:xfrm>
              <a:off x="9940255" y="4278536"/>
              <a:ext cx="3118627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AA2F1B-B9AD-8EC5-BB80-1A9E5914D917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892" y="2887460"/>
              <a:ext cx="93683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9B506A-991E-63C6-A8D0-8A0E377FD4B5}"/>
                </a:ext>
              </a:extLst>
            </p:cNvPr>
            <p:cNvSpPr txBox="1"/>
            <p:nvPr/>
          </p:nvSpPr>
          <p:spPr>
            <a:xfrm>
              <a:off x="11664049" y="33411"/>
              <a:ext cx="1113180" cy="34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All features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BFDD42-F20E-CFAA-9A1E-B2E9B549B194}"/>
              </a:ext>
            </a:extLst>
          </p:cNvPr>
          <p:cNvSpPr txBox="1"/>
          <p:nvPr/>
        </p:nvSpPr>
        <p:spPr>
          <a:xfrm>
            <a:off x="6185430" y="614102"/>
            <a:ext cx="151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Lasso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5992D6-DABF-BF19-22CD-B8437AF9B7C8}"/>
              </a:ext>
            </a:extLst>
          </p:cNvPr>
          <p:cNvCxnSpPr>
            <a:cxnSpLocks/>
          </p:cNvCxnSpPr>
          <p:nvPr/>
        </p:nvCxnSpPr>
        <p:spPr>
          <a:xfrm>
            <a:off x="4624548" y="5159248"/>
            <a:ext cx="34912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ACD0BF-A0E1-18A7-30AC-BFE0157AD0D8}"/>
              </a:ext>
            </a:extLst>
          </p:cNvPr>
          <p:cNvCxnSpPr>
            <a:cxnSpLocks/>
          </p:cNvCxnSpPr>
          <p:nvPr/>
        </p:nvCxnSpPr>
        <p:spPr>
          <a:xfrm>
            <a:off x="5716467" y="3699691"/>
            <a:ext cx="10487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A85E0C-185B-DB51-0908-2FA76691A021}"/>
              </a:ext>
            </a:extLst>
          </p:cNvPr>
          <p:cNvCxnSpPr>
            <a:cxnSpLocks/>
          </p:cNvCxnSpPr>
          <p:nvPr/>
        </p:nvCxnSpPr>
        <p:spPr>
          <a:xfrm>
            <a:off x="4788213" y="2355800"/>
            <a:ext cx="258240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BDD65D-6DA9-5961-41D9-31F981E0628E}"/>
              </a:ext>
            </a:extLst>
          </p:cNvPr>
          <p:cNvCxnSpPr>
            <a:cxnSpLocks/>
          </p:cNvCxnSpPr>
          <p:nvPr/>
        </p:nvCxnSpPr>
        <p:spPr>
          <a:xfrm>
            <a:off x="687013" y="2304998"/>
            <a:ext cx="258240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F99CF3-FD70-9011-10B4-976708234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4826" y="637828"/>
            <a:ext cx="3581400" cy="3524250"/>
          </a:xfrm>
          <a:prstGeom prst="rect">
            <a:avLst/>
          </a:prstGeom>
        </p:spPr>
      </p:pic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7A996FD9-B06D-7B5E-1F90-9B1065C8091D}"/>
              </a:ext>
            </a:extLst>
          </p:cNvPr>
          <p:cNvSpPr/>
          <p:nvPr/>
        </p:nvSpPr>
        <p:spPr>
          <a:xfrm>
            <a:off x="3690604" y="2963618"/>
            <a:ext cx="492957" cy="39329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77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0FB453-4D42-6789-21D4-6105C31C6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441" y="1139326"/>
            <a:ext cx="6515100" cy="1314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073089-D118-E6E6-054D-7D0DC13C863E}"/>
              </a:ext>
            </a:extLst>
          </p:cNvPr>
          <p:cNvSpPr txBox="1"/>
          <p:nvPr/>
        </p:nvSpPr>
        <p:spPr>
          <a:xfrm>
            <a:off x="4273801" y="299423"/>
            <a:ext cx="329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Hyper-parameter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290598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8F5064-5026-7C4A-4806-D2FA34CE6E81}"/>
              </a:ext>
            </a:extLst>
          </p:cNvPr>
          <p:cNvSpPr txBox="1"/>
          <p:nvPr/>
        </p:nvSpPr>
        <p:spPr>
          <a:xfrm>
            <a:off x="4273801" y="221897"/>
            <a:ext cx="329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Fitting and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29BD3-1AA8-BE5C-004D-39B17D0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4" y="683562"/>
            <a:ext cx="5686091" cy="2011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4C3AD2-DB2E-46FB-1085-FBA83A99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806" y="683562"/>
            <a:ext cx="3524250" cy="3476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B89BBB-5961-D50F-12D8-9471EB983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801" y="2421874"/>
            <a:ext cx="3893672" cy="43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3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254</Words>
  <Application>Microsoft Macintosh PowerPoint</Application>
  <PresentationFormat>Widescreen</PresentationFormat>
  <Paragraphs>49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Li</dc:creator>
  <cp:lastModifiedBy>Wai Han Seok</cp:lastModifiedBy>
  <cp:revision>2</cp:revision>
  <dcterms:created xsi:type="dcterms:W3CDTF">2022-05-11T11:17:17Z</dcterms:created>
  <dcterms:modified xsi:type="dcterms:W3CDTF">2022-05-14T22:25:04Z</dcterms:modified>
</cp:coreProperties>
</file>