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3" r:id="rId5"/>
    <p:sldId id="264"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3/30/2021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3/30/2021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3/30/2021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258F-B8EB-46D5-B501-F100D5CC604E}"/>
              </a:ext>
            </a:extLst>
          </p:cNvPr>
          <p:cNvSpPr>
            <a:spLocks noGrp="1"/>
          </p:cNvSpPr>
          <p:nvPr>
            <p:ph type="ctrTitle"/>
          </p:nvPr>
        </p:nvSpPr>
        <p:spPr/>
        <p:txBody>
          <a:bodyPr/>
          <a:lstStyle/>
          <a:p>
            <a:r>
              <a:rPr lang="en-US" dirty="0"/>
              <a:t>Step Study</a:t>
            </a:r>
          </a:p>
        </p:txBody>
      </p:sp>
    </p:spTree>
    <p:extLst>
      <p:ext uri="{BB962C8B-B14F-4D97-AF65-F5344CB8AC3E}">
        <p14:creationId xmlns:p14="http://schemas.microsoft.com/office/powerpoint/2010/main" val="307267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4084E08-DD67-4C57-95D6-22BE7D4A2EB3}"/>
              </a:ext>
            </a:extLst>
          </p:cNvPr>
          <p:cNvSpPr>
            <a:spLocks noGrp="1"/>
          </p:cNvSpPr>
          <p:nvPr>
            <p:ph type="title"/>
          </p:nvPr>
        </p:nvSpPr>
        <p:spPr>
          <a:xfrm>
            <a:off x="685799" y="1523509"/>
            <a:ext cx="10654646" cy="1600200"/>
          </a:xfrm>
        </p:spPr>
        <p:txBody>
          <a:bodyPr vert="horz" lIns="91440" tIns="45720" rIns="91440" bIns="45720" rtlCol="0" anchor="b">
            <a:normAutofit/>
          </a:bodyPr>
          <a:lstStyle/>
          <a:p>
            <a:pPr algn="l"/>
            <a:r>
              <a:rPr lang="en-US" sz="3200" b="1" u="sng" kern="1200" cap="all" baseline="0" dirty="0">
                <a:solidFill>
                  <a:schemeClr val="tx1"/>
                </a:solidFill>
                <a:latin typeface="+mj-lt"/>
                <a:ea typeface="+mj-ea"/>
                <a:cs typeface="+mj-cs"/>
              </a:rPr>
              <a:t>Question: </a:t>
            </a:r>
            <a:br>
              <a:rPr lang="en-US" sz="3200" kern="1200" cap="all" baseline="0" dirty="0">
                <a:solidFill>
                  <a:schemeClr val="tx1"/>
                </a:solidFill>
                <a:latin typeface="+mj-lt"/>
                <a:ea typeface="+mj-ea"/>
                <a:cs typeface="+mj-cs"/>
              </a:rPr>
            </a:br>
            <a:r>
              <a:rPr lang="en-US" sz="3100" kern="1200" cap="all" baseline="0" dirty="0">
                <a:solidFill>
                  <a:schemeClr val="tx1"/>
                </a:solidFill>
                <a:latin typeface="+mj-lt"/>
                <a:ea typeface="+mj-ea"/>
                <a:cs typeface="+mj-cs"/>
              </a:rPr>
              <a:t>What Affects the Number of Steps I take in a day?</a:t>
            </a:r>
          </a:p>
        </p:txBody>
      </p:sp>
      <p:sp>
        <p:nvSpPr>
          <p:cNvPr id="3" name="Content Placeholder 2">
            <a:extLst>
              <a:ext uri="{FF2B5EF4-FFF2-40B4-BE49-F238E27FC236}">
                <a16:creationId xmlns:a16="http://schemas.microsoft.com/office/drawing/2014/main" id="{2BA1AF95-484F-4C04-B7C8-8B20ADD7D4C8}"/>
              </a:ext>
            </a:extLst>
          </p:cNvPr>
          <p:cNvSpPr>
            <a:spLocks noGrp="1"/>
          </p:cNvSpPr>
          <p:nvPr>
            <p:ph sz="half" idx="1"/>
          </p:nvPr>
        </p:nvSpPr>
        <p:spPr>
          <a:xfrm>
            <a:off x="1647333" y="3205768"/>
            <a:ext cx="9155785" cy="1469927"/>
          </a:xfrm>
        </p:spPr>
        <p:txBody>
          <a:bodyPr vert="horz" lIns="91440" tIns="45720" rIns="91440" bIns="45720" rtlCol="0">
            <a:normAutofit/>
          </a:bodyPr>
          <a:lstStyle/>
          <a:p>
            <a:r>
              <a:rPr lang="en-US" sz="1600" dirty="0"/>
              <a:t>Does it depend on whether I work or not?</a:t>
            </a:r>
          </a:p>
        </p:txBody>
      </p:sp>
    </p:spTree>
    <p:extLst>
      <p:ext uri="{BB962C8B-B14F-4D97-AF65-F5344CB8AC3E}">
        <p14:creationId xmlns:p14="http://schemas.microsoft.com/office/powerpoint/2010/main" val="70755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8F4C201-B88F-402F-ADC1-47950C372A03}"/>
              </a:ext>
            </a:extLst>
          </p:cNvPr>
          <p:cNvSpPr>
            <a:spLocks noGrp="1"/>
          </p:cNvSpPr>
          <p:nvPr>
            <p:ph type="title"/>
          </p:nvPr>
        </p:nvSpPr>
        <p:spPr>
          <a:xfrm>
            <a:off x="619754" y="1159609"/>
            <a:ext cx="6257291" cy="1293028"/>
          </a:xfrm>
        </p:spPr>
        <p:txBody>
          <a:bodyPr vert="horz" lIns="91440" tIns="45720" rIns="91440" bIns="45720" rtlCol="0" anchor="ctr">
            <a:normAutofit/>
          </a:bodyPr>
          <a:lstStyle/>
          <a:p>
            <a:pPr algn="l"/>
            <a:r>
              <a:rPr lang="en-US" dirty="0"/>
              <a:t>Data</a:t>
            </a:r>
          </a:p>
        </p:txBody>
      </p:sp>
      <p:sp>
        <p:nvSpPr>
          <p:cNvPr id="3" name="Content Placeholder 2">
            <a:extLst>
              <a:ext uri="{FF2B5EF4-FFF2-40B4-BE49-F238E27FC236}">
                <a16:creationId xmlns:a16="http://schemas.microsoft.com/office/drawing/2014/main" id="{19B49239-725F-4509-AB41-4B358EBD8632}"/>
              </a:ext>
            </a:extLst>
          </p:cNvPr>
          <p:cNvSpPr>
            <a:spLocks noGrp="1"/>
          </p:cNvSpPr>
          <p:nvPr>
            <p:ph sz="half" idx="1"/>
          </p:nvPr>
        </p:nvSpPr>
        <p:spPr>
          <a:xfrm>
            <a:off x="619760" y="2194560"/>
            <a:ext cx="6257290" cy="4024125"/>
          </a:xfrm>
        </p:spPr>
        <p:txBody>
          <a:bodyPr vert="horz" lIns="91440" tIns="45720" rIns="91440" bIns="45720" rtlCol="0">
            <a:normAutofit/>
          </a:bodyPr>
          <a:lstStyle/>
          <a:p>
            <a:r>
              <a:rPr lang="en-US" dirty="0"/>
              <a:t>22 Observations</a:t>
            </a:r>
          </a:p>
          <a:p>
            <a:r>
              <a:rPr lang="en-US" dirty="0"/>
              <a:t>Variables</a:t>
            </a:r>
          </a:p>
          <a:p>
            <a:pPr lvl="1"/>
            <a:r>
              <a:rPr lang="en-US" dirty="0"/>
              <a:t>Worked?</a:t>
            </a:r>
          </a:p>
          <a:p>
            <a:pPr lvl="2"/>
            <a:r>
              <a:rPr lang="en-US" dirty="0"/>
              <a:t>Yes or No</a:t>
            </a:r>
          </a:p>
          <a:p>
            <a:pPr lvl="1"/>
            <a:r>
              <a:rPr lang="en-US" dirty="0"/>
              <a:t>Number of Steps Taken</a:t>
            </a:r>
          </a:p>
          <a:p>
            <a:pPr lvl="2"/>
            <a:r>
              <a:rPr lang="en-US" dirty="0"/>
              <a:t>Used Fitness Tracker and app</a:t>
            </a:r>
          </a:p>
        </p:txBody>
      </p:sp>
      <p:sp useBgFill="1">
        <p:nvSpPr>
          <p:cNvPr id="12" name="Rectangle 11">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511F6D1-7726-44B0-9276-3BDC1CAFECAF}"/>
              </a:ext>
            </a:extLst>
          </p:cNvPr>
          <p:cNvPicPr>
            <a:picLocks noGrp="1" noChangeAspect="1"/>
          </p:cNvPicPr>
          <p:nvPr>
            <p:ph sz="half" idx="2"/>
          </p:nvPr>
        </p:nvPicPr>
        <p:blipFill rotWithShape="1">
          <a:blip r:embed="rId3"/>
          <a:srcRect b="1359"/>
          <a:stretch/>
        </p:blipFill>
        <p:spPr>
          <a:xfrm>
            <a:off x="7519416" y="10"/>
            <a:ext cx="4672584" cy="6857989"/>
          </a:xfrm>
          <a:prstGeom prst="rect">
            <a:avLst/>
          </a:prstGeom>
        </p:spPr>
      </p:pic>
      <p:pic>
        <p:nvPicPr>
          <p:cNvPr id="6" name="Picture 5">
            <a:extLst>
              <a:ext uri="{FF2B5EF4-FFF2-40B4-BE49-F238E27FC236}">
                <a16:creationId xmlns:a16="http://schemas.microsoft.com/office/drawing/2014/main" id="{138F5D0C-E1B4-4762-BBC8-8CA33D8F0564}"/>
              </a:ext>
            </a:extLst>
          </p:cNvPr>
          <p:cNvPicPr>
            <a:picLocks noChangeAspect="1"/>
          </p:cNvPicPr>
          <p:nvPr/>
        </p:nvPicPr>
        <p:blipFill>
          <a:blip r:embed="rId4"/>
          <a:stretch>
            <a:fillRect/>
          </a:stretch>
        </p:blipFill>
        <p:spPr>
          <a:xfrm>
            <a:off x="1853840" y="4610099"/>
            <a:ext cx="1509262" cy="2117219"/>
          </a:xfrm>
          <a:prstGeom prst="rect">
            <a:avLst/>
          </a:prstGeom>
        </p:spPr>
      </p:pic>
      <p:pic>
        <p:nvPicPr>
          <p:cNvPr id="7" name="Picture 6">
            <a:extLst>
              <a:ext uri="{FF2B5EF4-FFF2-40B4-BE49-F238E27FC236}">
                <a16:creationId xmlns:a16="http://schemas.microsoft.com/office/drawing/2014/main" id="{0027F792-3905-4881-A40B-67BD436F225F}"/>
              </a:ext>
            </a:extLst>
          </p:cNvPr>
          <p:cNvPicPr>
            <a:picLocks noChangeAspect="1"/>
          </p:cNvPicPr>
          <p:nvPr/>
        </p:nvPicPr>
        <p:blipFill>
          <a:blip r:embed="rId5"/>
          <a:stretch>
            <a:fillRect/>
          </a:stretch>
        </p:blipFill>
        <p:spPr>
          <a:xfrm>
            <a:off x="3476901" y="5216456"/>
            <a:ext cx="3286349" cy="1256545"/>
          </a:xfrm>
          <a:prstGeom prst="rect">
            <a:avLst/>
          </a:prstGeom>
        </p:spPr>
      </p:pic>
    </p:spTree>
    <p:extLst>
      <p:ext uri="{BB962C8B-B14F-4D97-AF65-F5344CB8AC3E}">
        <p14:creationId xmlns:p14="http://schemas.microsoft.com/office/powerpoint/2010/main" val="9584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AB20-0E7B-4C7F-862E-14BE6BA4E2FD}"/>
              </a:ext>
            </a:extLst>
          </p:cNvPr>
          <p:cNvSpPr>
            <a:spLocks noGrp="1"/>
          </p:cNvSpPr>
          <p:nvPr>
            <p:ph type="title"/>
          </p:nvPr>
        </p:nvSpPr>
        <p:spPr>
          <a:xfrm>
            <a:off x="2895600" y="764373"/>
            <a:ext cx="8610600" cy="1293028"/>
          </a:xfrm>
        </p:spPr>
        <p:txBody>
          <a:bodyPr/>
          <a:lstStyle/>
          <a:p>
            <a:r>
              <a:rPr lang="en-US" dirty="0"/>
              <a:t>Hypothesis Testing</a:t>
            </a:r>
          </a:p>
        </p:txBody>
      </p:sp>
      <p:sp>
        <p:nvSpPr>
          <p:cNvPr id="5" name="Content Placeholder 4">
            <a:extLst>
              <a:ext uri="{FF2B5EF4-FFF2-40B4-BE49-F238E27FC236}">
                <a16:creationId xmlns:a16="http://schemas.microsoft.com/office/drawing/2014/main" id="{EB5F2902-1C6E-47F1-8DE8-C5404FE2739C}"/>
              </a:ext>
            </a:extLst>
          </p:cNvPr>
          <p:cNvSpPr>
            <a:spLocks noGrp="1"/>
          </p:cNvSpPr>
          <p:nvPr>
            <p:ph idx="1"/>
          </p:nvPr>
        </p:nvSpPr>
        <p:spPr>
          <a:xfrm>
            <a:off x="685800" y="2194560"/>
            <a:ext cx="10820400" cy="4024125"/>
          </a:xfrm>
        </p:spPr>
        <p:txBody>
          <a:bodyPr>
            <a:normAutofit/>
          </a:bodyPr>
          <a:lstStyle/>
          <a:p>
            <a:r>
              <a:rPr lang="en-US" sz="3200" b="1" u="sng" dirty="0"/>
              <a:t>Claim:</a:t>
            </a:r>
            <a:r>
              <a:rPr lang="en-US" sz="3200" b="1" dirty="0"/>
              <a:t> </a:t>
            </a:r>
            <a:r>
              <a:rPr lang="en-US" sz="3200" dirty="0"/>
              <a:t>The mean number of steps taken on days not at work is less than the mean number of steps taken on days at work.</a:t>
            </a:r>
          </a:p>
          <a:p>
            <a:pPr marL="0" indent="0">
              <a:buNone/>
            </a:pPr>
            <a:endParaRPr lang="en-US" sz="3200" dirty="0"/>
          </a:p>
          <a:p>
            <a:pPr lvl="1"/>
            <a:r>
              <a:rPr lang="en-US" sz="3200" dirty="0"/>
              <a:t>Variables:</a:t>
            </a:r>
          </a:p>
          <a:p>
            <a:pPr lvl="2"/>
            <a:r>
              <a:rPr lang="en-US" sz="3200" dirty="0"/>
              <a:t>Dependent: number of steps</a:t>
            </a:r>
          </a:p>
          <a:p>
            <a:pPr lvl="2"/>
            <a:r>
              <a:rPr lang="en-US" sz="3200" dirty="0"/>
              <a:t>Independent: worked -&gt; yes or no</a:t>
            </a:r>
          </a:p>
        </p:txBody>
      </p:sp>
    </p:spTree>
    <p:extLst>
      <p:ext uri="{BB962C8B-B14F-4D97-AF65-F5344CB8AC3E}">
        <p14:creationId xmlns:p14="http://schemas.microsoft.com/office/powerpoint/2010/main" val="314510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7E15-D490-4814-8F98-17B3765AE0D2}"/>
              </a:ext>
            </a:extLst>
          </p:cNvPr>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6A2BA9-BA0B-443C-8747-3A0BDE202BE2}"/>
                  </a:ext>
                </a:extLst>
              </p:cNvPr>
              <p:cNvSpPr>
                <a:spLocks noGrp="1"/>
              </p:cNvSpPr>
              <p:nvPr>
                <p:ph sz="half" idx="1"/>
              </p:nvPr>
            </p:nvSpPr>
            <p:spPr/>
            <p:txBody>
              <a:bodyPr/>
              <a:lstStyle/>
              <a:p>
                <a:r>
                  <a:rPr lang="en-US" sz="3200" dirty="0"/>
                  <a:t>Step 1 </a:t>
                </a:r>
              </a:p>
              <a:p>
                <a:pPr lvl="1"/>
                <a:r>
                  <a:rPr lang="en-US" sz="3200" dirty="0"/>
                  <a:t>Null Hypothesis</a:t>
                </a:r>
              </a:p>
              <a:p>
                <a:pPr lvl="2"/>
                <a14:m>
                  <m:oMath xmlns:m="http://schemas.openxmlformats.org/officeDocument/2006/math">
                    <m:sSub>
                      <m:sSubPr>
                        <m:ctrlPr>
                          <a:rPr lang="en-US" sz="3200" b="1" i="1">
                            <a:latin typeface="Cambria Math" panose="02040503050406030204" pitchFamily="18" charset="0"/>
                          </a:rPr>
                        </m:ctrlPr>
                      </m:sSubPr>
                      <m:e>
                        <m:r>
                          <a:rPr lang="en-US" sz="3200" b="1" i="1">
                            <a:latin typeface="Cambria Math" panose="02040503050406030204" pitchFamily="18" charset="0"/>
                          </a:rPr>
                          <m:t>𝑯</m:t>
                        </m:r>
                      </m:e>
                      <m:sub>
                        <m:r>
                          <a:rPr lang="en-US" sz="3200" b="1" i="1">
                            <a:latin typeface="Cambria Math" panose="02040503050406030204" pitchFamily="18" charset="0"/>
                          </a:rPr>
                          <m:t>𝟎</m:t>
                        </m:r>
                        <m:r>
                          <a:rPr lang="en-US" sz="3200" b="1" i="1">
                            <a:latin typeface="Cambria Math" panose="02040503050406030204" pitchFamily="18" charset="0"/>
                          </a:rPr>
                          <m:t>  </m:t>
                        </m:r>
                      </m:sub>
                    </m:sSub>
                    <m:r>
                      <a:rPr lang="en-US" sz="3200" b="1" i="1">
                        <a:latin typeface="Cambria Math" panose="02040503050406030204" pitchFamily="18" charset="0"/>
                      </a:rPr>
                      <m:t>: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a:latin typeface="Cambria Math" panose="02040503050406030204" pitchFamily="18" charset="0"/>
                          </a:rPr>
                          <m:t>𝑵𝒐</m:t>
                        </m:r>
                      </m:sub>
                    </m:sSub>
                    <m:r>
                      <a:rPr lang="en-US" sz="3200" b="1" i="1">
                        <a:latin typeface="Cambria Math" panose="02040503050406030204" pitchFamily="18" charset="0"/>
                      </a:rPr>
                      <m:t> =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a:latin typeface="Cambria Math" panose="02040503050406030204" pitchFamily="18" charset="0"/>
                          </a:rPr>
                          <m:t>𝒀𝒆𝒔</m:t>
                        </m:r>
                      </m:sub>
                    </m:sSub>
                    <m:r>
                      <a:rPr lang="en-US" sz="3200" b="1" i="1">
                        <a:latin typeface="Cambria Math" panose="02040503050406030204" pitchFamily="18" charset="0"/>
                      </a:rPr>
                      <m:t> </m:t>
                    </m:r>
                  </m:oMath>
                </a14:m>
                <a:endParaRPr lang="en-US" sz="3200" b="1" dirty="0"/>
              </a:p>
              <a:p>
                <a:pPr lvl="1"/>
                <a:r>
                  <a:rPr lang="en-US" sz="3200" dirty="0"/>
                  <a:t>Alternative Hypothesis</a:t>
                </a:r>
              </a:p>
              <a:p>
                <a:pPr lvl="2"/>
                <a14:m>
                  <m:oMath xmlns:m="http://schemas.openxmlformats.org/officeDocument/2006/math">
                    <m:sSub>
                      <m:sSubPr>
                        <m:ctrlPr>
                          <a:rPr lang="en-US" sz="3200" b="1" i="1">
                            <a:latin typeface="Cambria Math" panose="02040503050406030204" pitchFamily="18" charset="0"/>
                          </a:rPr>
                        </m:ctrlPr>
                      </m:sSubPr>
                      <m:e>
                        <m:r>
                          <a:rPr lang="en-US" sz="3200" b="1" i="1">
                            <a:latin typeface="Cambria Math" panose="02040503050406030204" pitchFamily="18" charset="0"/>
                          </a:rPr>
                          <m:t>𝑯</m:t>
                        </m:r>
                      </m:e>
                      <m:sub>
                        <m:r>
                          <a:rPr lang="en-US" sz="3200" b="1" i="1">
                            <a:latin typeface="Cambria Math" panose="02040503050406030204" pitchFamily="18" charset="0"/>
                          </a:rPr>
                          <m:t>𝒂</m:t>
                        </m:r>
                        <m:r>
                          <a:rPr lang="en-US" sz="3200" b="1" i="1">
                            <a:latin typeface="Cambria Math" panose="02040503050406030204" pitchFamily="18" charset="0"/>
                          </a:rPr>
                          <m:t>  </m:t>
                        </m:r>
                      </m:sub>
                    </m:sSub>
                    <m:r>
                      <a:rPr lang="en-US" sz="3200" b="1" i="1">
                        <a:latin typeface="Cambria Math" panose="02040503050406030204" pitchFamily="18" charset="0"/>
                      </a:rPr>
                      <m:t>: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a:latin typeface="Cambria Math" panose="02040503050406030204" pitchFamily="18" charset="0"/>
                          </a:rPr>
                          <m:t>𝑵𝒐</m:t>
                        </m:r>
                      </m:sub>
                    </m:sSub>
                    <m:r>
                      <a:rPr lang="en-US" sz="3200" b="1" i="1">
                        <a:latin typeface="Cambria Math" panose="02040503050406030204" pitchFamily="18" charset="0"/>
                      </a:rPr>
                      <m:t>&lt; </m:t>
                    </m:r>
                    <m:sSub>
                      <m:sSubPr>
                        <m:ctrlPr>
                          <a:rPr lang="en-US" sz="3200" b="1" i="1">
                            <a:latin typeface="Cambria Math" panose="02040503050406030204" pitchFamily="18" charset="0"/>
                          </a:rPr>
                        </m:ctrlPr>
                      </m:sSubPr>
                      <m:e>
                        <m:r>
                          <a:rPr lang="en-US" sz="3200" b="1" i="1">
                            <a:latin typeface="Cambria Math" panose="02040503050406030204" pitchFamily="18" charset="0"/>
                          </a:rPr>
                          <m:t>𝝁</m:t>
                        </m:r>
                      </m:e>
                      <m:sub>
                        <m:r>
                          <a:rPr lang="en-US" sz="3200" b="1" i="1">
                            <a:latin typeface="Cambria Math" panose="02040503050406030204" pitchFamily="18" charset="0"/>
                          </a:rPr>
                          <m:t>𝒀𝒆𝒔</m:t>
                        </m:r>
                      </m:sub>
                    </m:sSub>
                  </m:oMath>
                </a14:m>
                <a:endParaRPr lang="en-US" sz="3200" b="1"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6A2BA9-BA0B-443C-8747-3A0BDE202BE2}"/>
                  </a:ext>
                </a:extLst>
              </p:cNvPr>
              <p:cNvSpPr>
                <a:spLocks noGrp="1" noRot="1" noChangeAspect="1" noMove="1" noResize="1" noEditPoints="1" noAdjustHandles="1" noChangeArrowheads="1" noChangeShapeType="1" noTextEdit="1"/>
              </p:cNvSpPr>
              <p:nvPr>
                <p:ph sz="half" idx="1"/>
              </p:nvPr>
            </p:nvSpPr>
            <p:spPr>
              <a:blipFill>
                <a:blip r:embed="rId2"/>
                <a:stretch>
                  <a:fillRect l="-2629" t="-3182" r="-800"/>
                </a:stretch>
              </a:blipFill>
            </p:spPr>
            <p:txBody>
              <a:bodyPr/>
              <a:lstStyle/>
              <a:p>
                <a:r>
                  <a:rPr lang="en-US">
                    <a:noFill/>
                  </a:rPr>
                  <a:t> </a:t>
                </a:r>
              </a:p>
            </p:txBody>
          </p:sp>
        </mc:Fallback>
      </mc:AlternateContent>
      <p:sp>
        <p:nvSpPr>
          <p:cNvPr id="8" name="Content Placeholder 7">
            <a:extLst>
              <a:ext uri="{FF2B5EF4-FFF2-40B4-BE49-F238E27FC236}">
                <a16:creationId xmlns:a16="http://schemas.microsoft.com/office/drawing/2014/main" id="{2F7DB7B1-EE48-40D0-9339-BB91980E82BB}"/>
              </a:ext>
            </a:extLst>
          </p:cNvPr>
          <p:cNvSpPr>
            <a:spLocks noGrp="1"/>
          </p:cNvSpPr>
          <p:nvPr>
            <p:ph sz="half" idx="2"/>
          </p:nvPr>
        </p:nvSpPr>
        <p:spPr/>
        <p:txBody>
          <a:bodyPr/>
          <a:lstStyle/>
          <a:p>
            <a:r>
              <a:rPr lang="en-US" sz="3200" dirty="0"/>
              <a:t>Step 2</a:t>
            </a:r>
          </a:p>
          <a:p>
            <a:pPr lvl="1"/>
            <a:r>
              <a:rPr lang="en-US" sz="3200" dirty="0"/>
              <a:t>Use t –test</a:t>
            </a:r>
          </a:p>
          <a:p>
            <a:endParaRPr lang="en-US" dirty="0"/>
          </a:p>
        </p:txBody>
      </p:sp>
    </p:spTree>
    <p:extLst>
      <p:ext uri="{BB962C8B-B14F-4D97-AF65-F5344CB8AC3E}">
        <p14:creationId xmlns:p14="http://schemas.microsoft.com/office/powerpoint/2010/main" val="218449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7989-1D3F-4CC3-8EAC-485AEFBD4BFC}"/>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89F5FA91-E4FA-4B6A-A27F-FD47B197906F}"/>
              </a:ext>
            </a:extLst>
          </p:cNvPr>
          <p:cNvSpPr>
            <a:spLocks noGrp="1"/>
          </p:cNvSpPr>
          <p:nvPr>
            <p:ph sz="half" idx="1"/>
          </p:nvPr>
        </p:nvSpPr>
        <p:spPr/>
        <p:txBody>
          <a:bodyPr/>
          <a:lstStyle/>
          <a:p>
            <a:r>
              <a:rPr lang="en-US" sz="2800" dirty="0"/>
              <a:t>Step 3</a:t>
            </a:r>
          </a:p>
          <a:p>
            <a:pPr lvl="1"/>
            <a:r>
              <a:rPr lang="en-US" sz="2800" dirty="0"/>
              <a:t>Test Statistic</a:t>
            </a:r>
          </a:p>
          <a:p>
            <a:pPr lvl="2"/>
            <a:r>
              <a:rPr lang="en-US" sz="2800" dirty="0"/>
              <a:t>T = -25.879</a:t>
            </a:r>
          </a:p>
          <a:p>
            <a:pPr lvl="2"/>
            <a:r>
              <a:rPr lang="en-US" sz="2800" dirty="0"/>
              <a:t>P-value : 2.002e-13</a:t>
            </a:r>
          </a:p>
          <a:p>
            <a:pPr lvl="2"/>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9998838-B274-4C17-A2D4-7F488B09B9B3}"/>
                  </a:ext>
                </a:extLst>
              </p:cNvPr>
              <p:cNvSpPr>
                <a:spLocks noGrp="1"/>
              </p:cNvSpPr>
              <p:nvPr>
                <p:ph sz="half" idx="2"/>
              </p:nvPr>
            </p:nvSpPr>
            <p:spPr>
              <a:xfrm>
                <a:off x="5776984" y="2194559"/>
                <a:ext cx="5729216" cy="4024125"/>
              </a:xfrm>
            </p:spPr>
            <p:txBody>
              <a:bodyPr>
                <a:normAutofit/>
              </a:bodyPr>
              <a:lstStyle/>
              <a:p>
                <a:r>
                  <a:rPr lang="en-US" sz="2800" dirty="0"/>
                  <a:t>Step 4</a:t>
                </a:r>
              </a:p>
              <a:p>
                <a:pPr lvl="1"/>
                <a:r>
                  <a:rPr lang="en-US" sz="2600" dirty="0"/>
                  <a:t>Using a significance level of 0.05, reject the null hypothesis, </a:t>
                </a:r>
                <a14:m>
                  <m:oMath xmlns:m="http://schemas.openxmlformats.org/officeDocument/2006/math">
                    <m:sSub>
                      <m:sSubPr>
                        <m:ctrlPr>
                          <a:rPr lang="en-US" sz="2800" i="1">
                            <a:latin typeface="Cambria Math" panose="02040503050406030204" pitchFamily="18" charset="0"/>
                          </a:rPr>
                        </m:ctrlPr>
                      </m:sSubPr>
                      <m:e>
                        <m:r>
                          <a:rPr lang="en-US" sz="2800" b="0" i="1">
                            <a:latin typeface="Cambria Math" panose="02040503050406030204" pitchFamily="18" charset="0"/>
                          </a:rPr>
                          <m:t>𝐻</m:t>
                        </m:r>
                      </m:e>
                      <m:sub>
                        <m:r>
                          <a:rPr lang="en-US" sz="2800" b="0" i="1">
                            <a:latin typeface="Cambria Math" panose="02040503050406030204" pitchFamily="18" charset="0"/>
                          </a:rPr>
                          <m:t>0  </m:t>
                        </m:r>
                      </m:sub>
                    </m:sSub>
                    <m:r>
                      <a:rPr lang="en-US" sz="2800" b="0" i="1">
                        <a:latin typeface="Cambria Math" panose="02040503050406030204" pitchFamily="18" charset="0"/>
                      </a:rPr>
                      <m:t>: </m:t>
                    </m:r>
                    <m:sSub>
                      <m:sSubPr>
                        <m:ctrlPr>
                          <a:rPr lang="en-US" sz="2800" i="1">
                            <a:latin typeface="Cambria Math" panose="02040503050406030204" pitchFamily="18" charset="0"/>
                          </a:rPr>
                        </m:ctrlPr>
                      </m:sSubPr>
                      <m:e>
                        <m:r>
                          <a:rPr lang="en-US" sz="2800" b="0" i="1">
                            <a:latin typeface="Cambria Math" panose="02040503050406030204" pitchFamily="18" charset="0"/>
                          </a:rPr>
                          <m:t>𝜇</m:t>
                        </m:r>
                      </m:e>
                      <m:sub>
                        <m:r>
                          <a:rPr lang="en-US" sz="2800" b="0" i="1">
                            <a:latin typeface="Cambria Math" panose="02040503050406030204" pitchFamily="18" charset="0"/>
                          </a:rPr>
                          <m:t>𝑁𝑜</m:t>
                        </m:r>
                      </m:sub>
                    </m:sSub>
                    <m:r>
                      <a:rPr lang="en-US" sz="2800" b="0" i="1">
                        <a:latin typeface="Cambria Math" panose="02040503050406030204" pitchFamily="18" charset="0"/>
                      </a:rPr>
                      <m:t> = </m:t>
                    </m:r>
                    <m:sSub>
                      <m:sSubPr>
                        <m:ctrlPr>
                          <a:rPr lang="en-US" sz="2800" i="1">
                            <a:latin typeface="Cambria Math" panose="02040503050406030204" pitchFamily="18" charset="0"/>
                          </a:rPr>
                        </m:ctrlPr>
                      </m:sSubPr>
                      <m:e>
                        <m:r>
                          <a:rPr lang="en-US" sz="2800" b="0" i="1">
                            <a:latin typeface="Cambria Math" panose="02040503050406030204" pitchFamily="18" charset="0"/>
                          </a:rPr>
                          <m:t>𝜇</m:t>
                        </m:r>
                      </m:e>
                      <m:sub>
                        <m:r>
                          <a:rPr lang="en-US" sz="2800" b="0" i="1">
                            <a:latin typeface="Cambria Math" panose="02040503050406030204" pitchFamily="18" charset="0"/>
                          </a:rPr>
                          <m:t>𝑌𝑒𝑠</m:t>
                        </m:r>
                      </m:sub>
                    </m:sSub>
                    <m:r>
                      <a:rPr lang="en-US" sz="2800" b="0" i="1">
                        <a:latin typeface="Cambria Math" panose="02040503050406030204" pitchFamily="18" charset="0"/>
                      </a:rPr>
                      <m:t> </m:t>
                    </m:r>
                  </m:oMath>
                </a14:m>
                <a:endParaRPr lang="en-US" sz="2800" dirty="0"/>
              </a:p>
              <a:p>
                <a:pPr marL="457200" lvl="1" indent="0">
                  <a:buNone/>
                </a:pPr>
                <a:endParaRPr lang="en-US" sz="2600" dirty="0"/>
              </a:p>
            </p:txBody>
          </p:sp>
        </mc:Choice>
        <mc:Fallback xmlns="">
          <p:sp>
            <p:nvSpPr>
              <p:cNvPr id="4" name="Content Placeholder 3">
                <a:extLst>
                  <a:ext uri="{FF2B5EF4-FFF2-40B4-BE49-F238E27FC236}">
                    <a16:creationId xmlns:a16="http://schemas.microsoft.com/office/drawing/2014/main" id="{39998838-B274-4C17-A2D4-7F488B09B9B3}"/>
                  </a:ext>
                </a:extLst>
              </p:cNvPr>
              <p:cNvSpPr>
                <a:spLocks noGrp="1" noRot="1" noChangeAspect="1" noMove="1" noResize="1" noEditPoints="1" noAdjustHandles="1" noChangeArrowheads="1" noChangeShapeType="1" noTextEdit="1"/>
              </p:cNvSpPr>
              <p:nvPr>
                <p:ph sz="half" idx="2"/>
              </p:nvPr>
            </p:nvSpPr>
            <p:spPr>
              <a:xfrm>
                <a:off x="5776984" y="2194559"/>
                <a:ext cx="5729216" cy="4024125"/>
              </a:xfrm>
              <a:blipFill>
                <a:blip r:embed="rId2"/>
                <a:stretch>
                  <a:fillRect l="-1915" t="-2576" r="-329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C522FFB-F9AD-4C48-A858-969AB2968580}"/>
              </a:ext>
            </a:extLst>
          </p:cNvPr>
          <p:cNvPicPr>
            <a:picLocks noChangeAspect="1"/>
          </p:cNvPicPr>
          <p:nvPr/>
        </p:nvPicPr>
        <p:blipFill>
          <a:blip r:embed="rId3"/>
          <a:stretch>
            <a:fillRect/>
          </a:stretch>
        </p:blipFill>
        <p:spPr>
          <a:xfrm>
            <a:off x="533400" y="4157785"/>
            <a:ext cx="5243584" cy="2089474"/>
          </a:xfrm>
          <a:prstGeom prst="rect">
            <a:avLst/>
          </a:prstGeom>
        </p:spPr>
      </p:pic>
    </p:spTree>
    <p:extLst>
      <p:ext uri="{BB962C8B-B14F-4D97-AF65-F5344CB8AC3E}">
        <p14:creationId xmlns:p14="http://schemas.microsoft.com/office/powerpoint/2010/main" val="55103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1501-6066-4207-9FC1-1C1AC742DA03}"/>
              </a:ext>
            </a:extLst>
          </p:cNvPr>
          <p:cNvSpPr>
            <a:spLocks noGrp="1"/>
          </p:cNvSpPr>
          <p:nvPr>
            <p:ph type="title"/>
          </p:nvPr>
        </p:nvSpPr>
        <p:spPr>
          <a:xfrm>
            <a:off x="685799" y="764373"/>
            <a:ext cx="3977639" cy="1600200"/>
          </a:xfrm>
        </p:spPr>
        <p:txBody>
          <a:bodyPr anchor="b">
            <a:normAutofit/>
          </a:bodyPr>
          <a:lstStyle/>
          <a:p>
            <a:pPr algn="l"/>
            <a:r>
              <a:rPr lang="en-US" sz="3600" dirty="0"/>
              <a:t>Conclusion</a:t>
            </a:r>
          </a:p>
        </p:txBody>
      </p:sp>
      <p:sp>
        <p:nvSpPr>
          <p:cNvPr id="3" name="Content Placeholder 2">
            <a:extLst>
              <a:ext uri="{FF2B5EF4-FFF2-40B4-BE49-F238E27FC236}">
                <a16:creationId xmlns:a16="http://schemas.microsoft.com/office/drawing/2014/main" id="{67BFA841-9D5F-4922-8D31-48481BB2683D}"/>
              </a:ext>
            </a:extLst>
          </p:cNvPr>
          <p:cNvSpPr>
            <a:spLocks noGrp="1"/>
          </p:cNvSpPr>
          <p:nvPr>
            <p:ph idx="1"/>
          </p:nvPr>
        </p:nvSpPr>
        <p:spPr>
          <a:xfrm>
            <a:off x="685800" y="2364573"/>
            <a:ext cx="3977639" cy="3854112"/>
          </a:xfrm>
        </p:spPr>
        <p:txBody>
          <a:bodyPr>
            <a:normAutofit/>
          </a:bodyPr>
          <a:lstStyle/>
          <a:p>
            <a:r>
              <a:rPr lang="en-US" sz="2400" dirty="0"/>
              <a:t>Since the p-value, 2.002e-13, is less than 0.05, we reject the null hypothesis. There is evidence to support the claim that the mean number of steps taken on days not at work is less than the mean number of steps taken on days at work.</a:t>
            </a:r>
          </a:p>
          <a:p>
            <a:endParaRPr lang="en-US" sz="1600" dirty="0"/>
          </a:p>
        </p:txBody>
      </p:sp>
      <p:sp useBgFill="1">
        <p:nvSpPr>
          <p:cNvPr id="20" name="Rectangle 19">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EBE92D-A151-43C1-A765-BFC41D17CBF0}"/>
              </a:ext>
            </a:extLst>
          </p:cNvPr>
          <p:cNvPicPr>
            <a:picLocks noChangeAspect="1"/>
          </p:cNvPicPr>
          <p:nvPr/>
        </p:nvPicPr>
        <p:blipFill>
          <a:blip r:embed="rId2"/>
          <a:stretch>
            <a:fillRect/>
          </a:stretch>
        </p:blipFill>
        <p:spPr>
          <a:xfrm>
            <a:off x="5649162" y="1590676"/>
            <a:ext cx="6111882" cy="3705378"/>
          </a:xfrm>
          <a:prstGeom prst="rect">
            <a:avLst/>
          </a:prstGeom>
        </p:spPr>
      </p:pic>
    </p:spTree>
    <p:extLst>
      <p:ext uri="{BB962C8B-B14F-4D97-AF65-F5344CB8AC3E}">
        <p14:creationId xmlns:p14="http://schemas.microsoft.com/office/powerpoint/2010/main" val="6433759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12</TotalTime>
  <Words>182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 Math</vt:lpstr>
      <vt:lpstr>Century Gothic</vt:lpstr>
      <vt:lpstr>Vapor Trail</vt:lpstr>
      <vt:lpstr>Step Study</vt:lpstr>
      <vt:lpstr>Question:  What Affects the Number of Steps I take in a day?</vt:lpstr>
      <vt:lpstr>Data</vt:lpstr>
      <vt:lpstr>Hypothesis Testing</vt:lpstr>
      <vt:lpstr>Hypothesis Testing</vt:lpstr>
      <vt:lpstr>Hypothesis 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Study</dc:title>
  <dc:creator>Linsay Bellanger</dc:creator>
  <cp:lastModifiedBy>Wei Wei</cp:lastModifiedBy>
  <cp:revision>8</cp:revision>
  <dcterms:created xsi:type="dcterms:W3CDTF">2019-12-04T02:57:47Z</dcterms:created>
  <dcterms:modified xsi:type="dcterms:W3CDTF">2021-03-31T00:22:47Z</dcterms:modified>
</cp:coreProperties>
</file>