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2399288" cy="43200638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06400" indent="50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812800" indent="10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220788" indent="1508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627188" indent="2016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117"/>
    <a:srgbClr val="CC0000"/>
    <a:srgbClr val="000000"/>
    <a:srgbClr val="346633"/>
    <a:srgbClr val="986699"/>
    <a:srgbClr val="7D7DB3"/>
    <a:srgbClr val="33339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3" d="100"/>
          <a:sy n="33" d="100"/>
        </p:scale>
        <p:origin x="1164" y="-1050"/>
      </p:cViewPr>
      <p:guideLst>
        <p:guide orient="horz" pos="13608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B341EA9-3DD2-4518-A464-74294886B8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4D7169-5BB6-43FB-A2E9-3EA75F272C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5154011-CB25-40E7-9313-F194A8FA4007}" type="datetime1">
              <a:rPr lang="pt-BR"/>
              <a:pPr>
                <a:defRPr/>
              </a:pPr>
              <a:t>24/09/2024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838411-0F4A-4CF8-AF16-AF494172C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72DF85-79D9-4B00-AEE4-FC5F243441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238" y="877570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68FE82B-17CF-46B1-B048-443761F6CD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1742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882D6101-2124-4A6A-BBC0-E9ED3C985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A5273B6B-A77A-48A5-BDF3-E76387482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E1833909-75E1-4EE7-B6A0-5B7D703A26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685800"/>
            <a:ext cx="26289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3937E04A-C68F-4EE2-B892-6093AF25E4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D0D7316C-891C-4B97-9FC6-4861A25FE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E091A9E6-5C8C-4706-BFA8-65EE48D6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CC33A3-62D6-4285-B6C1-06394FA354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913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06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812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2207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6271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035312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2374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49437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56500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C33A3-62D6-4285-B6C1-06394FA354A2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132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36" y="13420514"/>
            <a:ext cx="27540020" cy="925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271" y="24480051"/>
            <a:ext cx="22680751" cy="11040788"/>
          </a:xfrm>
        </p:spPr>
        <p:txBody>
          <a:bodyPr/>
          <a:lstStyle>
            <a:lvl1pPr marL="0" indent="0" algn="ctr">
              <a:buNone/>
              <a:defRPr/>
            </a:lvl1pPr>
            <a:lvl2pPr marL="407020" indent="0" algn="ctr">
              <a:buNone/>
              <a:defRPr/>
            </a:lvl2pPr>
            <a:lvl3pPr marL="814042" indent="0" algn="ctr">
              <a:buNone/>
              <a:defRPr/>
            </a:lvl3pPr>
            <a:lvl4pPr marL="1221061" indent="0" algn="ctr">
              <a:buNone/>
              <a:defRPr/>
            </a:lvl4pPr>
            <a:lvl5pPr marL="1628081" indent="0" algn="ctr">
              <a:buNone/>
              <a:defRPr/>
            </a:lvl5pPr>
            <a:lvl6pPr marL="2035101" indent="0" algn="ctr">
              <a:buNone/>
              <a:defRPr/>
            </a:lvl6pPr>
            <a:lvl7pPr marL="2442122" indent="0" algn="ctr">
              <a:buNone/>
              <a:defRPr/>
            </a:lvl7pPr>
            <a:lvl8pPr marL="2849142" indent="0" algn="ctr">
              <a:buNone/>
              <a:defRPr/>
            </a:lvl8pPr>
            <a:lvl9pPr marL="32561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EEEBC05-FF51-4732-A229-50CDFEC09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178A78B-2302-4AC5-B33C-56E770280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FF8D8A9-0F6D-4772-B4FF-BEFCB2A82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9DD03-A38F-4282-A913-27749C03E63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27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7241A47-630A-4C5C-B2DA-97296114D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0E8E7FA-BE7D-4632-AE4D-EB6656832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5F9B91C-1461-4B85-A87C-3101C234D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0CB78-6055-4840-8202-C3499FB0086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53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5436" y="3837556"/>
            <a:ext cx="6884223" cy="34563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637" y="3837556"/>
            <a:ext cx="20505799" cy="34563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C33A26D-A751-4387-A1E9-1D7B42235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F54433D-A8D7-4E2F-911A-024D422AF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77D9365-25AC-4717-A195-8C1C0C661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09B2-E56F-4614-B8E3-B67375F5C3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2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47C9F6B-0277-4630-BC8A-CDD608535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EB423C4-A22F-4E88-87F9-E4637D21F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423E30C-4577-4DA1-A177-DE0A36F13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07D73-3070-46FE-A54A-1F8C149F3D9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25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320" y="27759785"/>
            <a:ext cx="27540020" cy="858137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320" y="18309646"/>
            <a:ext cx="27540020" cy="94501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020" indent="0">
              <a:buNone/>
              <a:defRPr sz="1600"/>
            </a:lvl2pPr>
            <a:lvl3pPr marL="814042" indent="0">
              <a:buNone/>
              <a:defRPr sz="1400"/>
            </a:lvl3pPr>
            <a:lvl4pPr marL="1221061" indent="0">
              <a:buNone/>
              <a:defRPr sz="1200"/>
            </a:lvl4pPr>
            <a:lvl5pPr marL="1628081" indent="0">
              <a:buNone/>
              <a:defRPr sz="1200"/>
            </a:lvl5pPr>
            <a:lvl6pPr marL="2035101" indent="0">
              <a:buNone/>
              <a:defRPr sz="1200"/>
            </a:lvl6pPr>
            <a:lvl7pPr marL="2442122" indent="0">
              <a:buNone/>
              <a:defRPr sz="1200"/>
            </a:lvl7pPr>
            <a:lvl8pPr marL="2849142" indent="0">
              <a:buNone/>
              <a:defRPr sz="1200"/>
            </a:lvl8pPr>
            <a:lvl9pPr marL="325616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EAFD50F-2986-47F1-8E68-85CFCF33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2865A03-0181-4F24-889C-285533B70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95B3ED5-97D3-497A-B79D-D2DAD425D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4773-812C-45D1-8912-0AA9C46DD8D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33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638" y="12484563"/>
            <a:ext cx="13695011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4647" y="12484563"/>
            <a:ext cx="13695012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BDB3A6-3CAF-469B-8483-850C7484B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DF0D70-482F-4804-866F-8C3EDE3F5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E27DCC-E398-4BAC-8D9E-905CE7FD6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D15A-07B2-46B2-BE75-1BCC51AD893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49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79" y="1729713"/>
            <a:ext cx="29158734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1" y="9670457"/>
            <a:ext cx="14315311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1" y="13700208"/>
            <a:ext cx="14315311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017" y="9670457"/>
            <a:ext cx="14319998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017" y="13700208"/>
            <a:ext cx="14319998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6BEB19-5873-4178-98A9-8D13419EC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AF639E3-C8CB-4465-82AD-954CC0FC8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01DEB9E-7CD3-4E70-9D05-FD2D7F1FF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3358A-0F0F-4963-B4E1-CD5ED7142C7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55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A3035DE4-29B7-43DE-9FD6-730DB4C7B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294D468-B27E-4767-A35B-1ECC991B3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F665189-0B93-454B-AF52-AC9F6E083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C761-B00E-4F04-A895-768974FF06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12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C41C23ED-1F5D-42EE-BC44-9E795F6AA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94F9FB9-6DD2-4259-8C6B-97166576B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3036FDB0-7B41-4405-94F2-99C41BB55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BFCD-4917-4E93-A4B1-25B5E0BCF7D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7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343"/>
            <a:ext cx="10659140" cy="73204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910" y="1720339"/>
            <a:ext cx="18112102" cy="368708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0759"/>
            <a:ext cx="10659140" cy="29550436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777627B-50D6-48F5-9DA7-69D78CCF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A97BAD-1D55-4A8E-AE91-1602EDA0C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DBD1B9-D0F4-4976-9F6F-F877E3D91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7-4606-48F9-9720-1992F36F37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3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863" y="30241074"/>
            <a:ext cx="19440198" cy="356880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863" y="3859435"/>
            <a:ext cx="19440198" cy="25920696"/>
          </a:xfrm>
        </p:spPr>
        <p:txBody>
          <a:bodyPr/>
          <a:lstStyle>
            <a:lvl1pPr marL="0" indent="0">
              <a:buNone/>
              <a:defRPr sz="2800"/>
            </a:lvl1pPr>
            <a:lvl2pPr marL="407020" indent="0">
              <a:buNone/>
              <a:defRPr sz="2500"/>
            </a:lvl2pPr>
            <a:lvl3pPr marL="814042" indent="0">
              <a:buNone/>
              <a:defRPr sz="2100"/>
            </a:lvl3pPr>
            <a:lvl4pPr marL="1221061" indent="0">
              <a:buNone/>
              <a:defRPr sz="1800"/>
            </a:lvl4pPr>
            <a:lvl5pPr marL="1628081" indent="0">
              <a:buNone/>
              <a:defRPr sz="1800"/>
            </a:lvl5pPr>
            <a:lvl6pPr marL="2035101" indent="0">
              <a:buNone/>
              <a:defRPr sz="1800"/>
            </a:lvl6pPr>
            <a:lvl7pPr marL="2442122" indent="0">
              <a:buNone/>
              <a:defRPr sz="1800"/>
            </a:lvl7pPr>
            <a:lvl8pPr marL="2849142" indent="0">
              <a:buNone/>
              <a:defRPr sz="1800"/>
            </a:lvl8pPr>
            <a:lvl9pPr marL="3256163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863" y="33809876"/>
            <a:ext cx="19440198" cy="5070388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45AA9E-BEE2-46F6-8892-570AD2780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62008E5-F4B3-4F35-9741-28343790F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7F99DD0-3F04-4862-9E02-157CCAC2A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BBA7-AC84-42E2-AD2F-EEDA0A6CA04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21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1A7DC4FA-1F46-4D07-A61E-FD0CFE86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3836988"/>
            <a:ext cx="27541538" cy="72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9D9440D-7D5E-498C-A0F4-2CED047D6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75" y="12484100"/>
            <a:ext cx="27541538" cy="259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B081622F-895F-42CF-B58F-862538ED82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875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B18E5DD0-4570-4FC5-A9D3-C07CDC947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63650"/>
            <a:ext cx="10260012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375830FD-88BF-49EA-833B-7F4B9D04D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363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r">
              <a:defRPr sz="3100" smtClean="0"/>
            </a:lvl1pPr>
          </a:lstStyle>
          <a:p>
            <a:pPr>
              <a:defRPr/>
            </a:pPr>
            <a:fld id="{4580A20D-53FB-46E2-B485-54777F3D1B5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07020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6pPr>
      <a:lvl7pPr marL="814042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7pPr>
      <a:lvl8pPr marL="122106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8pPr>
      <a:lvl9pPr marL="162808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9pPr>
    </p:titleStyle>
    <p:bodyStyle>
      <a:lvl1pPr marL="766763" indent="-766763" algn="l" defTabSz="2051050" rtl="0" eaLnBrk="0" fontAlgn="base" hangingPunct="0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1665288" indent="-639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ＭＳ Ｐゴシック" charset="-128"/>
        </a:defRPr>
      </a:lvl2pPr>
      <a:lvl3pPr marL="2563813" indent="-511175" algn="l" defTabSz="2051050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  <a:ea typeface="ＭＳ Ｐゴシック" charset="-128"/>
        </a:defRPr>
      </a:lvl3pPr>
      <a:lvl4pPr marL="3592513" indent="-512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  <a:ea typeface="ＭＳ Ｐゴシック" charset="-128"/>
        </a:defRPr>
      </a:lvl4pPr>
      <a:lvl5pPr marL="4619625" indent="-511175" algn="l" defTabSz="2051050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  <a:ea typeface="ＭＳ Ｐゴシック" charset="-128"/>
        </a:defRPr>
      </a:lvl5pPr>
      <a:lvl6pPr marL="502839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6pPr>
      <a:lvl7pPr marL="543541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7pPr>
      <a:lvl8pPr marL="584243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8pPr>
      <a:lvl9pPr marL="624945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02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0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06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08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10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212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91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6163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147">
            <a:extLst>
              <a:ext uri="{FF2B5EF4-FFF2-40B4-BE49-F238E27FC236}">
                <a16:creationId xmlns:a16="http://schemas.microsoft.com/office/drawing/2014/main" xmlns="" id="{A16382C4-7650-4DB4-B8A1-B20A301F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8542013"/>
            <a:ext cx="13867200" cy="658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 anchor="t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Este trabalho concentra-se nos Objetivos de Desenvolvimento Sustentável (ODS) relacionados à Saúde e Bem-Estar (ODS 3) e à Educação de Qualidade (ODS 4) da Agenda 2030, estabelecida pela Organização das Nações Unidas em 2015. O propósito principal é contribuir para uma compreensão mais aprofundada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dos termos presentes em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exames laboratoriais, visando, assim,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disponibilização de informações sobre saúde de forma mais acessível e compreensível. Ao facilitar o entendimento desses exames, buscamos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empoderar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os indivíduos a tomarem decisões informadas sobre sua saúde, promovendo uma cultura de bem-estar e conscientização. Essa abordagem integra aspectos educacionais e de saúde, reforçando a importância de um conhecimento que possa ser aplicado no dia a dia, beneficiando não apenas os indivíduos, mas a sociedade como um todo.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148">
            <a:extLst>
              <a:ext uri="{FF2B5EF4-FFF2-40B4-BE49-F238E27FC236}">
                <a16:creationId xmlns:a16="http://schemas.microsoft.com/office/drawing/2014/main" xmlns="" id="{9C4A603F-08EA-4F39-B3A6-7BA3B0FE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650" y="7915275"/>
            <a:ext cx="3873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1756" tIns="95879" rIns="191756" bIns="95879">
            <a:spAutoFit/>
          </a:bodyPr>
          <a:lstStyle>
            <a:lvl1pPr defTabSz="1917700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pt-BR" altLang="pt-BR" sz="5099"/>
          </a:p>
        </p:txBody>
      </p:sp>
      <p:sp>
        <p:nvSpPr>
          <p:cNvPr id="4103" name="Text Box 161">
            <a:extLst>
              <a:ext uri="{FF2B5EF4-FFF2-40B4-BE49-F238E27FC236}">
                <a16:creationId xmlns:a16="http://schemas.microsoft.com/office/drawing/2014/main" xmlns="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19238263"/>
            <a:ext cx="13865225" cy="313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Trabalho de Conclusão de Curso (TCC) utilizará um método de pesquisa qualitativa, empregando técnicas de coleta de dados através de formulários online com questões simples e de fácil compreensão. Essa abordagem visa avaliar e melhorar a eficiência e o rendimento do site, garantindo uma melhor experiência para os usuários..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104" name="Text Box 162">
            <a:extLst>
              <a:ext uri="{FF2B5EF4-FFF2-40B4-BE49-F238E27FC236}">
                <a16:creationId xmlns:a16="http://schemas.microsoft.com/office/drawing/2014/main" xmlns="" id="{263AE00A-0E7B-4840-948A-9355C55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7350919"/>
            <a:ext cx="13500100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105" name="Text Box 163">
            <a:extLst>
              <a:ext uri="{FF2B5EF4-FFF2-40B4-BE49-F238E27FC236}">
                <a16:creationId xmlns:a16="http://schemas.microsoft.com/office/drawing/2014/main" xmlns="" id="{955F9BD5-5BCF-4055-82F1-62BD5FE5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442" y="18063898"/>
            <a:ext cx="13498512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106" name="Text Box 164">
            <a:extLst>
              <a:ext uri="{FF2B5EF4-FFF2-40B4-BE49-F238E27FC236}">
                <a16:creationId xmlns:a16="http://schemas.microsoft.com/office/drawing/2014/main" xmlns="" id="{451D1F6E-15BA-4A58-AFE0-DE5FC683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279" y="25240528"/>
            <a:ext cx="13500000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4107" name="Text Box 166">
            <a:extLst>
              <a:ext uri="{FF2B5EF4-FFF2-40B4-BE49-F238E27FC236}">
                <a16:creationId xmlns:a16="http://schemas.microsoft.com/office/drawing/2014/main" xmlns="" id="{07F20F43-7F4F-4D25-83E1-7A63ED66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663" y="27867585"/>
            <a:ext cx="13050838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4108" name="Text Box 167">
            <a:extLst>
              <a:ext uri="{FF2B5EF4-FFF2-40B4-BE49-F238E27FC236}">
                <a16:creationId xmlns:a16="http://schemas.microsoft.com/office/drawing/2014/main" xmlns="" id="{50E8460F-BACC-4310-8A74-D8A3FC9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543" y="34156610"/>
            <a:ext cx="13050837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4136" name="CaixaDeTexto 17">
            <a:extLst>
              <a:ext uri="{FF2B5EF4-FFF2-40B4-BE49-F238E27FC236}">
                <a16:creationId xmlns:a16="http://schemas.microsoft.com/office/drawing/2014/main" xmlns="" id="{3F33EBAA-2062-41C9-9D9C-C909BA13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244" y="26389554"/>
            <a:ext cx="13865225" cy="109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site em questão possui uma interface intuitiva, com cores associadas à área da saúde, como vermelho, branco e verde. Seu design é planejado para ser de fácil acesso e interação, facilitando a compreensão de termos e conceitos relacionados aos exames de sangue. A proposta é atender especialmente às necessidades das classes menos favorecidas, promovendo a educação e o conhecimento sobre exames de sangue 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interpretando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os resultados obtidos</a:t>
            </a:r>
            <a:r>
              <a:rPr lang="pt-BR" sz="3200" dirty="0"/>
              <a:t>.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8" name="Text Box 156">
            <a:extLst>
              <a:ext uri="{FF2B5EF4-FFF2-40B4-BE49-F238E27FC236}">
                <a16:creationId xmlns:a16="http://schemas.microsoft.com/office/drawing/2014/main" xmlns="" id="{FCAFBFC9-5503-4AE8-A44D-B705B8F1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663" y="34905764"/>
            <a:ext cx="15173325" cy="490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GIL, A C.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Metodologia do Ensino Superior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4. Ed. São Paulo. Editora Atlas. 2007. 122p.</a:t>
            </a:r>
          </a:p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LIBARDI, D. A. O papel do professor universitário na construção do conhecimento.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Revista de Educação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Vol. 13, Nº 15, 2010. Disponível em: pgsskroton.com.br/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seer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index.php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educ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/download/1863/1768. Acesso em: 29. abr. 2016.</a:t>
            </a:r>
          </a:p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CHIAVENATO, I.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Recursos Humanos: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 capital humano das organizações. 9. Ed. São Paulo: Elsevier, 2009.</a:t>
            </a:r>
          </a:p>
          <a:p>
            <a:pPr algn="just" hangingPunct="1">
              <a:spcBef>
                <a:spcPct val="20000"/>
              </a:spcBef>
            </a:pP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40" name="Picture 45">
            <a:extLst>
              <a:ext uri="{FF2B5EF4-FFF2-40B4-BE49-F238E27FC236}">
                <a16:creationId xmlns:a16="http://schemas.microsoft.com/office/drawing/2014/main" xmlns="" id="{89AA8A6C-8FFD-4919-85EA-F88C3BFF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021" y="1421574"/>
            <a:ext cx="5987482" cy="382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1" name="CaixaDeTexto 3">
            <a:extLst>
              <a:ext uri="{FF2B5EF4-FFF2-40B4-BE49-F238E27FC236}">
                <a16:creationId xmlns:a16="http://schemas.microsoft.com/office/drawing/2014/main" xmlns="" id="{135B15FE-9AC5-48B1-8597-13EDD11D7A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V="1">
            <a:off x="12135645" y="20604956"/>
            <a:ext cx="39984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b="1"/>
              <a:t>Medidas de 90 X 120 cm em formato retrato, conforme normas da ABNT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8197B088-9EB6-B3F0-3683-CB2F0330260E}"/>
              </a:ext>
            </a:extLst>
          </p:cNvPr>
          <p:cNvCxnSpPr>
            <a:cxnSpLocks/>
          </p:cNvCxnSpPr>
          <p:nvPr/>
        </p:nvCxnSpPr>
        <p:spPr bwMode="auto">
          <a:xfrm flipV="1">
            <a:off x="-7510" y="6436519"/>
            <a:ext cx="32462787" cy="70338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 Box 156">
            <a:extLst>
              <a:ext uri="{FF2B5EF4-FFF2-40B4-BE49-F238E27FC236}">
                <a16:creationId xmlns:a16="http://schemas.microsoft.com/office/drawing/2014/main" xmlns="" id="{05BD171B-AED3-F09A-8DC7-AB66F79E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0944" y="28941385"/>
            <a:ext cx="15173325" cy="4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hangingPunct="1"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Este trabalho buscou desenvolver uma ferramenta digital para facilitar a compreensão de exames de sangue. O site criado oferece ao usuário a capacidade de entender melhor seus exames e esclarecer dúvidas específicas por meio de um campo de busca. A plataforma mostrou-se eficaz em educar empoderar os usuários para que compreendam e cuidem melhor de sua saúde, contribuindo para uma sociedade mais informada e saudável. A proposta também sugere futuras melhorias, como a ampliação dos tipos de exames atendidos e a integração com tecnologias avançadas.</a:t>
            </a:r>
          </a:p>
        </p:txBody>
      </p:sp>
      <p:sp>
        <p:nvSpPr>
          <p:cNvPr id="15" name="Text Box 146">
            <a:extLst>
              <a:ext uri="{FF2B5EF4-FFF2-40B4-BE49-F238E27FC236}">
                <a16:creationId xmlns:a16="http://schemas.microsoft.com/office/drawing/2014/main" xmlns="" id="{4BA45E7F-F0F2-694F-BBC7-254267FF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10" y="55493"/>
            <a:ext cx="24524677" cy="6032007"/>
          </a:xfrm>
          <a:prstGeom prst="rect">
            <a:avLst/>
          </a:prstGeom>
          <a:solidFill>
            <a:srgbClr val="B1111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wrap="square" lIns="54454" tIns="27227" rIns="54454" bIns="27227">
            <a:spAutoFit/>
          </a:bodyPr>
          <a:lstStyle>
            <a:lvl1pPr defTabSz="544513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  <a:defRPr/>
            </a:pP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buFontTx/>
              <a:buNone/>
              <a:defRPr/>
            </a:pPr>
            <a:r>
              <a:rPr lang="pt-BR" sz="6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</a:t>
            </a:r>
            <a:r>
              <a:rPr lang="pt-BR" sz="6600" b="1" u="sng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Sangue </a:t>
            </a:r>
            <a:r>
              <a:rPr lang="pt-BR" sz="6600" b="1" u="sng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bom </a:t>
            </a:r>
            <a:endParaRPr lang="pt-BR" sz="6600" b="1" u="sng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buFontTx/>
              <a:buNone/>
              <a:defRPr/>
            </a:pPr>
            <a:endParaRPr lang="pt-BR" sz="32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pt-BR" sz="3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Autores: 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BARBOZA, Leonardo M., FILHO,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Nicolly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O. 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Orientador(a): Prof. Maria Lucia de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Azevedo</a:t>
            </a:r>
            <a:endParaRPr lang="en-US" altLang="pt-BR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Palavras-Chave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3200" dirty="0" smtClean="0"/>
              <a:t>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Sangue, Saúde, Exame, Doença, Assistência </a:t>
            </a:r>
          </a:p>
          <a:p>
            <a:pPr>
              <a:buNone/>
            </a:pP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xmlns="" id="{EE63CA4A-CF77-2478-05AC-EF9774239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9012"/>
              </p:ext>
            </p:extLst>
          </p:nvPr>
        </p:nvGraphicFramePr>
        <p:xfrm>
          <a:off x="16751073" y="9280033"/>
          <a:ext cx="14313328" cy="1786896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3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4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840"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Processos</a:t>
                      </a:r>
                      <a:endParaRPr lang="pt-BR" sz="11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 de como utilizá-los</a:t>
                      </a:r>
                      <a:endParaRPr lang="pt-BR" sz="11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8574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de Maslow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dos Dois Fatores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ERG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compreender as necessidades dos alunos e entender como está a sua classificação (na pirâmide – teoria de Maslow) ou outra classificação de outras teorias. Muitos alunos estão na 1ª parte da pirâmide que são os fatores fisiológicos, onde os mesmos muitas vezes não possuem nem o básico para sobreviver e vêm na educação superior uma saída para uma vida melhor, cabe ao professor ter essa percepção e incentivar esse aluno, pois muitas vezes esse aluno tem dificuldade de transporte até a instituição e acaba chegando atrasado e muitos professores o repreende perante seus colegas, pode chegar com fome e acaba não prestando atenção na aula. Outros possuem problemas familiares e também há alunos que já estão em outros níveis da pirâmide, como o de segurança, e são muito carentes de informação e acabam não perguntando ao professor para não serem censurados e perdem a confiança e a segurança em si mesmos. Portanto, cabe ao professor estreitar os laços com os alunos, para que ele tenha a percepção da necessidade de aluno e crie maneiras de não expor esse aluno e ainda maneiras de motivá-lo.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7252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das Necessidades Adquiridas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poderá mostrar ao aluno que o ensino técnico pode trazer benefícios para ele e que conforme o tempo passa novas necessidades aparecem, assim o diploma de ensino técnico se torna atrativo para sanar essas necessidades.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0441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expectativa/expectação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dar recompensa pelo trabalho do aluno, mostrando a ele que poderá ter um atrativo se houver o esforço do aluno, de acordo com o que se espera dele enquanto futuro profissional.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512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 Reforço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mostra ao aluno que o comportamento é função de suas consequências, ou seja, cada vez que ele buscar agir corretamente, ele poderá receber o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positivo; e cada vez que ele não agir corretamente terá suspenso este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positivo.se ele faz os trabalhos, por exemplo, terá mais conhecimento para lidar com seu futuro profissional, pois terá consequentemente mais cabedal de conhecimentos necessários à profissão que escolheu.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64199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fixação dos objetivos/Fixação das metas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indica ao aluno através de pistas mensuráveis ou não, as metas a serem alcançadas. Ele pode estabelecer com o aluno quais são os passos para que ele consiga atingir os objetivos do curso, da aula, das menções, e outros parâmetros a serem alcançados ao longo do curso.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1361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Equidade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trabalhará em seus conteúdos a ética, a noção de justiça e de equidade para estabelecer vínculos com o aluno baseados em princípios cabíveis a quaisquer conteúdos de sala de aula.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91361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X e Y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aprende a conhecer seus alunos e suas características individuais, para melhorar sua postura profissional em sala de aula e saber lidar com as diferenças de comportamentos </a:t>
                      </a:r>
                      <a:r>
                        <a:rPr lang="pt-BR" sz="2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pessoais.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2978F559-40B7-96C5-8583-5D5CD2580C31}"/>
              </a:ext>
            </a:extLst>
          </p:cNvPr>
          <p:cNvCxnSpPr>
            <a:cxnSpLocks/>
          </p:cNvCxnSpPr>
          <p:nvPr/>
        </p:nvCxnSpPr>
        <p:spPr bwMode="auto">
          <a:xfrm>
            <a:off x="0" y="39735919"/>
            <a:ext cx="32478890" cy="0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532040A-D7A8-8237-69C3-D01569E844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42" t="87260" r="31279" b="5696"/>
          <a:stretch/>
        </p:blipFill>
        <p:spPr>
          <a:xfrm>
            <a:off x="3174" y="39941085"/>
            <a:ext cx="32396113" cy="3443343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24507451" y="40264570"/>
            <a:ext cx="7818622" cy="284876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915" y="40137528"/>
            <a:ext cx="12832212" cy="2749446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 bwMode="auto">
          <a:xfrm>
            <a:off x="6205938" y="30343970"/>
            <a:ext cx="5815799" cy="67418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784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C6F1EF0BAA240BBD5C39D07F53498" ma:contentTypeVersion="3" ma:contentTypeDescription="Create a new document." ma:contentTypeScope="" ma:versionID="b765f8574e1f04951425c10af8f50b4c">
  <xsd:schema xmlns:xsd="http://www.w3.org/2001/XMLSchema" xmlns:xs="http://www.w3.org/2001/XMLSchema" xmlns:p="http://schemas.microsoft.com/office/2006/metadata/properties" xmlns:ns2="773aa65c-9b38-4100-bd9f-44dc84a9fd4e" targetNamespace="http://schemas.microsoft.com/office/2006/metadata/properties" ma:root="true" ma:fieldsID="54ca9e5445463d29c2220e675e59d557" ns2:_="">
    <xsd:import namespace="773aa65c-9b38-4100-bd9f-44dc84a9fd4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3aa65c-9b38-4100-bd9f-44dc84a9fd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3C3222-FDA9-423F-B211-DC0B4F4269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8C4EB3-F889-4028-830D-632089F91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86DF1C-5C53-41C8-B484-3AB304133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3aa65c-9b38-4100-bd9f-44dc84a9fd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941</TotalTime>
  <Words>979</Words>
  <Application>Microsoft Office PowerPoint</Application>
  <PresentationFormat>Personalizar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Black</vt:lpstr>
      <vt:lpstr>Book Antiqua</vt:lpstr>
      <vt:lpstr>Times New Roman</vt:lpstr>
      <vt:lpstr>TS030000784</vt:lpstr>
      <vt:lpstr>Apresentação do PowerPoint</vt:lpstr>
    </vt:vector>
  </TitlesOfParts>
  <Company>IEL/UNICAMP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Roxane Rojo</dc:creator>
  <cp:lastModifiedBy>Aluno</cp:lastModifiedBy>
  <cp:revision>123</cp:revision>
  <cp:lastPrinted>2000-08-03T00:31:24Z</cp:lastPrinted>
  <dcterms:created xsi:type="dcterms:W3CDTF">2011-06-13T14:41:11Z</dcterms:created>
  <dcterms:modified xsi:type="dcterms:W3CDTF">2024-09-25T00:16:05Z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TC300007849990</vt:lpwstr>
  </property>
  <property fmtid="{D5CDD505-2E9C-101B-9397-08002B2CF9AE}" pid="3" name="ContentTypeId">
    <vt:lpwstr>0x010100BF2C6F1EF0BAA240BBD5C39D07F53498</vt:lpwstr>
  </property>
</Properties>
</file>