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8" r:id="rId6"/>
    <p:sldId id="269" r:id="rId7"/>
    <p:sldId id="266" r:id="rId8"/>
    <p:sldId id="271" r:id="rId9"/>
    <p:sldId id="272" r:id="rId10"/>
    <p:sldId id="273" r:id="rId11"/>
    <p:sldId id="270" r:id="rId12"/>
    <p:sldId id="267" r:id="rId13"/>
    <p:sldId id="263" r:id="rId14"/>
    <p:sldId id="26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0" d="100"/>
          <a:sy n="80" d="100"/>
        </p:scale>
        <p:origin x="336" y="6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5/8/2023</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0011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296862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1962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82534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3.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2.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4.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Feng Chia Select Course System</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xmlns=""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sp>
        <p:nvSpPr>
          <p:cNvPr id="6" name="Content Placeholder 5">
            <a:extLst>
              <a:ext uri="{FF2B5EF4-FFF2-40B4-BE49-F238E27FC236}">
                <a16:creationId xmlns:a16="http://schemas.microsoft.com/office/drawing/2014/main" xmlns=""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xmlns=""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sp>
        <p:nvSpPr>
          <p:cNvPr id="3" name="Content Placeholder 2">
            <a:extLst>
              <a:ext uri="{FF2B5EF4-FFF2-40B4-BE49-F238E27FC236}">
                <a16:creationId xmlns:a16="http://schemas.microsoft.com/office/drawing/2014/main" xmlns=""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xmlns="" id="{AEE98CC8-0F49-4433-9FD0-35E20C04B5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xmlns=""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Search Function</a:t>
            </a:r>
            <a:endParaRPr lang="en-US" dirty="0">
              <a:latin typeface="Franklin Gothic Book" panose="020B0503020102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xmlns="" id="{E5564556-59F0-4D0A-A6CD-ADF8F4D7428B}"/>
              </a:ext>
            </a:extLst>
          </p:cNvPr>
          <p:cNvSpPr txBox="1"/>
          <p:nvPr/>
        </p:nvSpPr>
        <p:spPr>
          <a:xfrm>
            <a:off x="2289355" y="5103500"/>
            <a:ext cx="6503499" cy="369332"/>
          </a:xfrm>
          <a:prstGeom prst="rect">
            <a:avLst/>
          </a:prstGeom>
          <a:noFill/>
        </p:spPr>
        <p:txBody>
          <a:bodyPr wrap="square" rtlCol="0">
            <a:spAutoFit/>
          </a:bodyPr>
          <a:lstStyle/>
          <a:p>
            <a:endParaRPr lang="en-US" dirty="0">
              <a:latin typeface="Segoe UI" panose="020B0502040204020203" pitchFamily="34" charset="0"/>
              <a:cs typeface="Segoe UI" panose="020B0502040204020203" pitchFamily="34" charset="0"/>
            </a:endParaRPr>
          </a:p>
        </p:txBody>
      </p:sp>
      <p:pic>
        <p:nvPicPr>
          <p:cNvPr id="10" name="Picture 9"/>
          <p:cNvPicPr>
            <a:picLocks noChangeAspect="1"/>
          </p:cNvPicPr>
          <p:nvPr/>
        </p:nvPicPr>
        <p:blipFill>
          <a:blip r:embed="rId3"/>
          <a:stretch>
            <a:fillRect/>
          </a:stretch>
        </p:blipFill>
        <p:spPr>
          <a:xfrm>
            <a:off x="1418375" y="1641599"/>
            <a:ext cx="8245457" cy="3315438"/>
          </a:xfrm>
          <a:prstGeom prst="rect">
            <a:avLst/>
          </a:prstGeom>
        </p:spPr>
      </p:pic>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pic>
        <p:nvPicPr>
          <p:cNvPr id="9" name="Picture 8"/>
          <p:cNvPicPr>
            <a:picLocks noChangeAspect="1"/>
          </p:cNvPicPr>
          <p:nvPr/>
        </p:nvPicPr>
        <p:blipFill>
          <a:blip r:embed="rId3"/>
          <a:stretch>
            <a:fillRect/>
          </a:stretch>
        </p:blipFill>
        <p:spPr>
          <a:xfrm>
            <a:off x="2404807" y="1495136"/>
            <a:ext cx="7192379" cy="581106"/>
          </a:xfrm>
          <a:prstGeom prst="rect">
            <a:avLst/>
          </a:prstGeom>
        </p:spPr>
      </p:pic>
      <p:sp>
        <p:nvSpPr>
          <p:cNvPr id="10" name="Title 1">
            <a:extLst>
              <a:ext uri="{FF2B5EF4-FFF2-40B4-BE49-F238E27FC236}">
                <a16:creationId xmlns:a16="http://schemas.microsoft.com/office/drawing/2014/main" xmlns="" id="{042C824B-4279-4D47-92DD-71F5353FAA23}"/>
              </a:ext>
            </a:extLst>
          </p:cNvPr>
          <p:cNvSpPr txBox="1">
            <a:spLocks/>
          </p:cNvSpPr>
          <p:nvPr/>
        </p:nvSpPr>
        <p:spPr>
          <a:xfrm>
            <a:off x="283308" y="1695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Franklin Gothic Book" panose="020B0503020102020204" pitchFamily="34" charset="0"/>
                <a:cs typeface="Segoe UI" panose="020B0502040204020203" pitchFamily="34" charset="0"/>
              </a:rPr>
              <a:t>Initial View</a:t>
            </a:r>
            <a:endParaRPr lang="en-US" dirty="0">
              <a:latin typeface="Franklin Gothic Book" panose="020B0503020102020204" pitchFamily="34" charset="0"/>
              <a:cs typeface="Segoe UI" panose="020B0502040204020203" pitchFamily="34" charset="0"/>
            </a:endParaRPr>
          </a:p>
        </p:txBody>
      </p:sp>
      <p:cxnSp>
        <p:nvCxnSpPr>
          <p:cNvPr id="12" name="Straight Arrow Connector 11"/>
          <p:cNvCxnSpPr/>
          <p:nvPr/>
        </p:nvCxnSpPr>
        <p:spPr>
          <a:xfrm flipH="1" flipV="1">
            <a:off x="9334005" y="1785689"/>
            <a:ext cx="1318161" cy="1104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6" name="Group 15"/>
          <p:cNvGrpSpPr/>
          <p:nvPr/>
        </p:nvGrpSpPr>
        <p:grpSpPr>
          <a:xfrm>
            <a:off x="10401085" y="2783216"/>
            <a:ext cx="1199408" cy="1100015"/>
            <a:chOff x="10401085" y="2783216"/>
            <a:chExt cx="1199408" cy="1100015"/>
          </a:xfrm>
        </p:grpSpPr>
        <p:sp>
          <p:nvSpPr>
            <p:cNvPr id="13" name="Oval 12"/>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10626616" y="3133587"/>
              <a:ext cx="948327" cy="369332"/>
            </a:xfrm>
            <a:prstGeom prst="rect">
              <a:avLst/>
            </a:prstGeom>
            <a:noFill/>
          </p:spPr>
          <p:txBody>
            <a:bodyPr wrap="square" rtlCol="0">
              <a:spAutoFit/>
            </a:bodyPr>
            <a:lstStyle/>
            <a:p>
              <a:r>
                <a:rPr lang="en-US" dirty="0" smtClean="0"/>
                <a:t>Press it</a:t>
              </a:r>
              <a:endParaRPr lang="en-US" dirty="0"/>
            </a:p>
          </p:txBody>
        </p:sp>
      </p:grpSp>
      <p:grpSp>
        <p:nvGrpSpPr>
          <p:cNvPr id="44" name="Group 43"/>
          <p:cNvGrpSpPr/>
          <p:nvPr/>
        </p:nvGrpSpPr>
        <p:grpSpPr>
          <a:xfrm>
            <a:off x="1788032" y="2271856"/>
            <a:ext cx="7890257" cy="1619476"/>
            <a:chOff x="1835534" y="2865600"/>
            <a:chExt cx="7890257" cy="1619476"/>
          </a:xfrm>
        </p:grpSpPr>
        <p:pic>
          <p:nvPicPr>
            <p:cNvPr id="15" name="Picture 14"/>
            <p:cNvPicPr>
              <a:picLocks noChangeAspect="1"/>
            </p:cNvPicPr>
            <p:nvPr/>
          </p:nvPicPr>
          <p:blipFill>
            <a:blip r:embed="rId4"/>
            <a:stretch>
              <a:fillRect/>
            </a:stretch>
          </p:blipFill>
          <p:spPr>
            <a:xfrm>
              <a:off x="2276201" y="2865600"/>
              <a:ext cx="7449590" cy="1619476"/>
            </a:xfrm>
            <a:prstGeom prst="rect">
              <a:avLst/>
            </a:prstGeom>
          </p:spPr>
        </p:pic>
        <p:grpSp>
          <p:nvGrpSpPr>
            <p:cNvPr id="17" name="Group 16"/>
            <p:cNvGrpSpPr/>
            <p:nvPr/>
          </p:nvGrpSpPr>
          <p:grpSpPr>
            <a:xfrm>
              <a:off x="1835534" y="2865600"/>
              <a:ext cx="569273" cy="536205"/>
              <a:chOff x="10401085" y="2783216"/>
              <a:chExt cx="1199408" cy="1100015"/>
            </a:xfrm>
          </p:grpSpPr>
          <p:sp>
            <p:nvSpPr>
              <p:cNvPr id="18" name="Oval 17"/>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10526623" y="2854858"/>
                <a:ext cx="948327" cy="478129"/>
              </a:xfrm>
              <a:prstGeom prst="rect">
                <a:avLst/>
              </a:prstGeom>
              <a:noFill/>
            </p:spPr>
            <p:txBody>
              <a:bodyPr wrap="square" rtlCol="0">
                <a:spAutoFit/>
              </a:bodyPr>
              <a:lstStyle/>
              <a:p>
                <a:pPr algn="ctr"/>
                <a:r>
                  <a:rPr lang="en-US" dirty="0"/>
                  <a:t>1</a:t>
                </a:r>
              </a:p>
            </p:txBody>
          </p:sp>
        </p:grpSp>
        <p:grpSp>
          <p:nvGrpSpPr>
            <p:cNvPr id="20" name="Group 19"/>
            <p:cNvGrpSpPr/>
            <p:nvPr/>
          </p:nvGrpSpPr>
          <p:grpSpPr>
            <a:xfrm>
              <a:off x="1835534" y="3436727"/>
              <a:ext cx="569273" cy="536205"/>
              <a:chOff x="10401085" y="2783216"/>
              <a:chExt cx="1199408" cy="1100015"/>
            </a:xfrm>
          </p:grpSpPr>
          <p:sp>
            <p:nvSpPr>
              <p:cNvPr id="21" name="Oval 20"/>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10526623" y="2854858"/>
                <a:ext cx="948327" cy="757678"/>
              </a:xfrm>
              <a:prstGeom prst="rect">
                <a:avLst/>
              </a:prstGeom>
              <a:noFill/>
            </p:spPr>
            <p:txBody>
              <a:bodyPr wrap="square" rtlCol="0">
                <a:spAutoFit/>
              </a:bodyPr>
              <a:lstStyle/>
              <a:p>
                <a:pPr algn="ctr"/>
                <a:r>
                  <a:rPr lang="en-US" dirty="0"/>
                  <a:t>2</a:t>
                </a:r>
              </a:p>
            </p:txBody>
          </p:sp>
        </p:grpSp>
        <p:grpSp>
          <p:nvGrpSpPr>
            <p:cNvPr id="23" name="Group 22"/>
            <p:cNvGrpSpPr/>
            <p:nvPr/>
          </p:nvGrpSpPr>
          <p:grpSpPr>
            <a:xfrm>
              <a:off x="6880568" y="3234816"/>
              <a:ext cx="569273" cy="536205"/>
              <a:chOff x="10401085" y="2783216"/>
              <a:chExt cx="1199408" cy="1100015"/>
            </a:xfrm>
          </p:grpSpPr>
          <p:sp>
            <p:nvSpPr>
              <p:cNvPr id="24" name="Oval 23"/>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10526623" y="2854858"/>
                <a:ext cx="948327" cy="757678"/>
              </a:xfrm>
              <a:prstGeom prst="rect">
                <a:avLst/>
              </a:prstGeom>
              <a:noFill/>
            </p:spPr>
            <p:txBody>
              <a:bodyPr wrap="square" rtlCol="0">
                <a:spAutoFit/>
              </a:bodyPr>
              <a:lstStyle/>
              <a:p>
                <a:pPr algn="ctr"/>
                <a:r>
                  <a:rPr lang="en-US" dirty="0" smtClean="0"/>
                  <a:t>3</a:t>
                </a:r>
                <a:endParaRPr lang="en-US" dirty="0"/>
              </a:p>
            </p:txBody>
          </p:sp>
        </p:grpSp>
        <p:grpSp>
          <p:nvGrpSpPr>
            <p:cNvPr id="26" name="Group 25"/>
            <p:cNvGrpSpPr/>
            <p:nvPr/>
          </p:nvGrpSpPr>
          <p:grpSpPr>
            <a:xfrm>
              <a:off x="8457335" y="3269738"/>
              <a:ext cx="569273" cy="536205"/>
              <a:chOff x="10401085" y="2783216"/>
              <a:chExt cx="1199408" cy="1100015"/>
            </a:xfrm>
          </p:grpSpPr>
          <p:sp>
            <p:nvSpPr>
              <p:cNvPr id="27" name="Oval 26"/>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10526623" y="2854858"/>
                <a:ext cx="948327" cy="757678"/>
              </a:xfrm>
              <a:prstGeom prst="rect">
                <a:avLst/>
              </a:prstGeom>
              <a:noFill/>
            </p:spPr>
            <p:txBody>
              <a:bodyPr wrap="square" rtlCol="0">
                <a:spAutoFit/>
              </a:bodyPr>
              <a:lstStyle/>
              <a:p>
                <a:pPr algn="ctr"/>
                <a:r>
                  <a:rPr lang="en-US" dirty="0" smtClean="0"/>
                  <a:t>4</a:t>
                </a:r>
                <a:endParaRPr lang="en-US" dirty="0"/>
              </a:p>
            </p:txBody>
          </p:sp>
        </p:grpSp>
        <p:grpSp>
          <p:nvGrpSpPr>
            <p:cNvPr id="29" name="Group 28"/>
            <p:cNvGrpSpPr/>
            <p:nvPr/>
          </p:nvGrpSpPr>
          <p:grpSpPr>
            <a:xfrm>
              <a:off x="3483178" y="3843713"/>
              <a:ext cx="569273" cy="536205"/>
              <a:chOff x="10401085" y="2783216"/>
              <a:chExt cx="1199408" cy="1100015"/>
            </a:xfrm>
          </p:grpSpPr>
          <p:sp>
            <p:nvSpPr>
              <p:cNvPr id="30" name="Oval 29"/>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10526623" y="2854858"/>
                <a:ext cx="948327" cy="757678"/>
              </a:xfrm>
              <a:prstGeom prst="rect">
                <a:avLst/>
              </a:prstGeom>
              <a:noFill/>
            </p:spPr>
            <p:txBody>
              <a:bodyPr wrap="square" rtlCol="0">
                <a:spAutoFit/>
              </a:bodyPr>
              <a:lstStyle/>
              <a:p>
                <a:pPr algn="ctr"/>
                <a:r>
                  <a:rPr lang="en-US" dirty="0" smtClean="0"/>
                  <a:t>5</a:t>
                </a:r>
                <a:endParaRPr lang="en-US" dirty="0"/>
              </a:p>
            </p:txBody>
          </p:sp>
        </p:grpSp>
      </p:grpSp>
      <p:sp>
        <p:nvSpPr>
          <p:cNvPr id="45" name="TextBox 44"/>
          <p:cNvSpPr txBox="1"/>
          <p:nvPr/>
        </p:nvSpPr>
        <p:spPr>
          <a:xfrm>
            <a:off x="841167" y="4262382"/>
            <a:ext cx="10319657" cy="1477328"/>
          </a:xfrm>
          <a:prstGeom prst="rect">
            <a:avLst/>
          </a:prstGeom>
          <a:noFill/>
        </p:spPr>
        <p:txBody>
          <a:bodyPr wrap="square" rtlCol="0">
            <a:spAutoFit/>
          </a:bodyPr>
          <a:lstStyle/>
          <a:p>
            <a:pPr marL="342900" indent="-342900">
              <a:buAutoNum type="arabicPeriod"/>
            </a:pPr>
            <a:r>
              <a:rPr lang="en-US" dirty="0" smtClean="0"/>
              <a:t>Input for course code, teacher’s name, and course’s name</a:t>
            </a:r>
          </a:p>
          <a:p>
            <a:pPr marL="342900" indent="-342900">
              <a:buAutoNum type="arabicPeriod"/>
            </a:pPr>
            <a:r>
              <a:rPr lang="en-US" dirty="0" smtClean="0"/>
              <a:t>Choose for the department</a:t>
            </a:r>
          </a:p>
          <a:p>
            <a:pPr marL="342900" indent="-342900">
              <a:buAutoNum type="arabicPeriod"/>
            </a:pPr>
            <a:r>
              <a:rPr lang="en-US" dirty="0" smtClean="0"/>
              <a:t>Choose for the day</a:t>
            </a:r>
          </a:p>
          <a:p>
            <a:pPr marL="342900" indent="-342900">
              <a:buAutoNum type="arabicPeriod"/>
            </a:pPr>
            <a:r>
              <a:rPr lang="en-US" dirty="0" smtClean="0"/>
              <a:t>Choose for the time</a:t>
            </a:r>
          </a:p>
          <a:p>
            <a:pPr marL="342900" indent="-342900">
              <a:buAutoNum type="arabicPeriod"/>
            </a:pPr>
            <a:r>
              <a:rPr lang="en-US" dirty="0" smtClean="0"/>
              <a:t>Time collision button</a:t>
            </a:r>
            <a:endParaRPr lang="en-US" dirty="0"/>
          </a:p>
        </p:txBody>
      </p:sp>
    </p:spTree>
    <p:extLst>
      <p:ext uri="{BB962C8B-B14F-4D97-AF65-F5344CB8AC3E}">
        <p14:creationId xmlns:p14="http://schemas.microsoft.com/office/powerpoint/2010/main" val="212758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421327"/>
            <a:ext cx="10515600" cy="1325563"/>
          </a:xfrm>
        </p:spPr>
        <p:txBody>
          <a:bodyPr/>
          <a:lstStyle/>
          <a:p>
            <a:r>
              <a:rPr lang="en-US" dirty="0" smtClean="0"/>
              <a:t>SQL</a:t>
            </a:r>
            <a:endParaRPr lang="en-US" dirty="0"/>
          </a:p>
        </p:txBody>
      </p:sp>
      <p:pic>
        <p:nvPicPr>
          <p:cNvPr id="7" name="Picture 6"/>
          <p:cNvPicPr>
            <a:picLocks noChangeAspect="1"/>
          </p:cNvPicPr>
          <p:nvPr/>
        </p:nvPicPr>
        <p:blipFill>
          <a:blip r:embed="rId3"/>
          <a:stretch>
            <a:fillRect/>
          </a:stretch>
        </p:blipFill>
        <p:spPr>
          <a:xfrm>
            <a:off x="32491" y="1746890"/>
            <a:ext cx="12127017" cy="2619741"/>
          </a:xfrm>
          <a:prstGeom prst="rect">
            <a:avLst/>
          </a:prstGeom>
        </p:spPr>
      </p:pic>
      <p:sp>
        <p:nvSpPr>
          <p:cNvPr id="8" name="TextBox 7"/>
          <p:cNvSpPr txBox="1"/>
          <p:nvPr/>
        </p:nvSpPr>
        <p:spPr>
          <a:xfrm>
            <a:off x="356260" y="1460665"/>
            <a:ext cx="902524" cy="369332"/>
          </a:xfrm>
          <a:prstGeom prst="rect">
            <a:avLst/>
          </a:prstGeom>
          <a:noFill/>
        </p:spPr>
        <p:txBody>
          <a:bodyPr wrap="square" rtlCol="0">
            <a:spAutoFit/>
          </a:bodyPr>
          <a:lstStyle/>
          <a:p>
            <a:r>
              <a:rPr lang="en-US" dirty="0" smtClean="0"/>
              <a:t>1.</a:t>
            </a:r>
            <a:endParaRPr lang="en-US" dirty="0"/>
          </a:p>
        </p:txBody>
      </p:sp>
      <p:pic>
        <p:nvPicPr>
          <p:cNvPr id="11" name="Picture 10"/>
          <p:cNvPicPr>
            <a:picLocks noChangeAspect="1"/>
          </p:cNvPicPr>
          <p:nvPr/>
        </p:nvPicPr>
        <p:blipFill>
          <a:blip r:embed="rId4"/>
          <a:stretch>
            <a:fillRect/>
          </a:stretch>
        </p:blipFill>
        <p:spPr>
          <a:xfrm>
            <a:off x="8674" y="4366631"/>
            <a:ext cx="12174649" cy="2286319"/>
          </a:xfrm>
          <a:prstGeom prst="rect">
            <a:avLst/>
          </a:prstGeom>
        </p:spPr>
      </p:pic>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21327"/>
            <a:ext cx="10515600" cy="1325563"/>
          </a:xfrm>
        </p:spPr>
        <p:txBody>
          <a:bodyPr/>
          <a:lstStyle/>
          <a:p>
            <a:r>
              <a:rPr lang="en-US" dirty="0" smtClean="0"/>
              <a:t>SQL</a:t>
            </a:r>
            <a:endParaRPr lang="en-US" dirty="0"/>
          </a:p>
        </p:txBody>
      </p:sp>
      <p:sp>
        <p:nvSpPr>
          <p:cNvPr id="8" name="TextBox 7"/>
          <p:cNvSpPr txBox="1"/>
          <p:nvPr/>
        </p:nvSpPr>
        <p:spPr>
          <a:xfrm>
            <a:off x="356260" y="1460665"/>
            <a:ext cx="902524" cy="369332"/>
          </a:xfrm>
          <a:prstGeom prst="rect">
            <a:avLst/>
          </a:prstGeom>
          <a:noFill/>
        </p:spPr>
        <p:txBody>
          <a:bodyPr wrap="square" rtlCol="0">
            <a:spAutoFit/>
          </a:bodyPr>
          <a:lstStyle/>
          <a:p>
            <a:r>
              <a:rPr lang="en-US" dirty="0"/>
              <a:t>2</a:t>
            </a:r>
            <a:r>
              <a:rPr lang="en-US" dirty="0" smtClean="0"/>
              <a:t>.</a:t>
            </a:r>
            <a:endParaRPr lang="en-US" dirty="0"/>
          </a:p>
        </p:txBody>
      </p:sp>
      <p:pic>
        <p:nvPicPr>
          <p:cNvPr id="2" name="Picture 1"/>
          <p:cNvPicPr>
            <a:picLocks noChangeAspect="1"/>
          </p:cNvPicPr>
          <p:nvPr/>
        </p:nvPicPr>
        <p:blipFill>
          <a:blip r:embed="rId3"/>
          <a:stretch>
            <a:fillRect/>
          </a:stretch>
        </p:blipFill>
        <p:spPr>
          <a:xfrm>
            <a:off x="-1" y="1746890"/>
            <a:ext cx="12184175" cy="2467319"/>
          </a:xfrm>
          <a:prstGeom prst="rect">
            <a:avLst/>
          </a:prstGeom>
        </p:spPr>
      </p:pic>
      <p:sp>
        <p:nvSpPr>
          <p:cNvPr id="9" name="TextBox 8"/>
          <p:cNvSpPr txBox="1"/>
          <p:nvPr/>
        </p:nvSpPr>
        <p:spPr>
          <a:xfrm>
            <a:off x="386938" y="4029543"/>
            <a:ext cx="902524" cy="369332"/>
          </a:xfrm>
          <a:prstGeom prst="rect">
            <a:avLst/>
          </a:prstGeom>
          <a:noFill/>
        </p:spPr>
        <p:txBody>
          <a:bodyPr wrap="square" rtlCol="0">
            <a:spAutoFit/>
          </a:bodyPr>
          <a:lstStyle/>
          <a:p>
            <a:r>
              <a:rPr lang="en-US" dirty="0" smtClean="0"/>
              <a:t>3.</a:t>
            </a:r>
            <a:endParaRPr lang="en-US" dirty="0"/>
          </a:p>
        </p:txBody>
      </p:sp>
      <p:pic>
        <p:nvPicPr>
          <p:cNvPr id="5" name="Picture 4"/>
          <p:cNvPicPr>
            <a:picLocks noChangeAspect="1"/>
          </p:cNvPicPr>
          <p:nvPr/>
        </p:nvPicPr>
        <p:blipFill>
          <a:blip r:embed="rId4"/>
          <a:stretch>
            <a:fillRect/>
          </a:stretch>
        </p:blipFill>
        <p:spPr>
          <a:xfrm>
            <a:off x="42868" y="4285891"/>
            <a:ext cx="12098438" cy="2572109"/>
          </a:xfrm>
          <a:prstGeom prst="rect">
            <a:avLst/>
          </a:prstGeom>
        </p:spPr>
      </p:pic>
    </p:spTree>
    <p:extLst>
      <p:ext uri="{BB962C8B-B14F-4D97-AF65-F5344CB8AC3E}">
        <p14:creationId xmlns:p14="http://schemas.microsoft.com/office/powerpoint/2010/main" val="4152407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21327"/>
            <a:ext cx="10515600" cy="1325563"/>
          </a:xfrm>
        </p:spPr>
        <p:txBody>
          <a:bodyPr/>
          <a:lstStyle/>
          <a:p>
            <a:r>
              <a:rPr lang="en-US" dirty="0" smtClean="0"/>
              <a:t>SQL</a:t>
            </a:r>
            <a:endParaRPr lang="en-US" dirty="0"/>
          </a:p>
        </p:txBody>
      </p:sp>
      <p:sp>
        <p:nvSpPr>
          <p:cNvPr id="8" name="TextBox 7"/>
          <p:cNvSpPr txBox="1"/>
          <p:nvPr/>
        </p:nvSpPr>
        <p:spPr>
          <a:xfrm>
            <a:off x="356260" y="1460665"/>
            <a:ext cx="902524" cy="369332"/>
          </a:xfrm>
          <a:prstGeom prst="rect">
            <a:avLst/>
          </a:prstGeom>
          <a:noFill/>
        </p:spPr>
        <p:txBody>
          <a:bodyPr wrap="square" rtlCol="0">
            <a:spAutoFit/>
          </a:bodyPr>
          <a:lstStyle/>
          <a:p>
            <a:r>
              <a:rPr lang="en-US" dirty="0" smtClean="0"/>
              <a:t>4.</a:t>
            </a:r>
            <a:endParaRPr lang="en-US" dirty="0"/>
          </a:p>
        </p:txBody>
      </p:sp>
      <p:pic>
        <p:nvPicPr>
          <p:cNvPr id="3" name="Picture 2"/>
          <p:cNvPicPr>
            <a:picLocks noChangeAspect="1"/>
          </p:cNvPicPr>
          <p:nvPr/>
        </p:nvPicPr>
        <p:blipFill>
          <a:blip r:embed="rId3"/>
          <a:stretch>
            <a:fillRect/>
          </a:stretch>
        </p:blipFill>
        <p:spPr>
          <a:xfrm>
            <a:off x="0" y="1746890"/>
            <a:ext cx="12174649" cy="2429214"/>
          </a:xfrm>
          <a:prstGeom prst="rect">
            <a:avLst/>
          </a:prstGeom>
        </p:spPr>
      </p:pic>
    </p:spTree>
    <p:extLst>
      <p:ext uri="{BB962C8B-B14F-4D97-AF65-F5344CB8AC3E}">
        <p14:creationId xmlns:p14="http://schemas.microsoft.com/office/powerpoint/2010/main" val="3204012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21327"/>
            <a:ext cx="10515600" cy="1325563"/>
          </a:xfrm>
        </p:spPr>
        <p:txBody>
          <a:bodyPr/>
          <a:lstStyle/>
          <a:p>
            <a:r>
              <a:rPr lang="en-US" dirty="0" smtClean="0"/>
              <a:t>SQL</a:t>
            </a:r>
            <a:endParaRPr lang="en-US" dirty="0"/>
          </a:p>
        </p:txBody>
      </p:sp>
      <p:sp>
        <p:nvSpPr>
          <p:cNvPr id="8" name="TextBox 7"/>
          <p:cNvSpPr txBox="1"/>
          <p:nvPr/>
        </p:nvSpPr>
        <p:spPr>
          <a:xfrm>
            <a:off x="356260" y="1460665"/>
            <a:ext cx="902524" cy="369332"/>
          </a:xfrm>
          <a:prstGeom prst="rect">
            <a:avLst/>
          </a:prstGeom>
          <a:noFill/>
        </p:spPr>
        <p:txBody>
          <a:bodyPr wrap="square" rtlCol="0">
            <a:spAutoFit/>
          </a:bodyPr>
          <a:lstStyle/>
          <a:p>
            <a:r>
              <a:rPr lang="en-US" dirty="0"/>
              <a:t>5</a:t>
            </a:r>
            <a:r>
              <a:rPr lang="en-US" dirty="0" smtClean="0"/>
              <a:t>.</a:t>
            </a:r>
            <a:endParaRPr lang="en-US" dirty="0"/>
          </a:p>
        </p:txBody>
      </p:sp>
      <p:pic>
        <p:nvPicPr>
          <p:cNvPr id="2" name="Picture 1"/>
          <p:cNvPicPr>
            <a:picLocks noChangeAspect="1"/>
          </p:cNvPicPr>
          <p:nvPr/>
        </p:nvPicPr>
        <p:blipFill>
          <a:blip r:embed="rId3"/>
          <a:stretch>
            <a:fillRect/>
          </a:stretch>
        </p:blipFill>
        <p:spPr>
          <a:xfrm>
            <a:off x="184912" y="1829997"/>
            <a:ext cx="11822175" cy="4429743"/>
          </a:xfrm>
          <a:prstGeom prst="rect">
            <a:avLst/>
          </a:prstGeom>
        </p:spPr>
      </p:pic>
    </p:spTree>
    <p:extLst>
      <p:ext uri="{BB962C8B-B14F-4D97-AF65-F5344CB8AC3E}">
        <p14:creationId xmlns:p14="http://schemas.microsoft.com/office/powerpoint/2010/main" val="1795008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sp>
        <p:nvSpPr>
          <p:cNvPr id="3" name="Content Placeholder 2">
            <a:extLst>
              <a:ext uri="{FF2B5EF4-FFF2-40B4-BE49-F238E27FC236}">
                <a16:creationId xmlns:a16="http://schemas.microsoft.com/office/drawing/2014/main" xmlns=""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Content Placeholder 4" descr="Scales of Justice">
            <a:extLst>
              <a:ext uri="{FF2B5EF4-FFF2-40B4-BE49-F238E27FC236}">
                <a16:creationId xmlns:a16="http://schemas.microsoft.com/office/drawing/2014/main" xmlns="" id="{53025FED-9BCD-4BE9-B74C-707E5FD7402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xmlns=""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sp>
        <p:nvSpPr>
          <p:cNvPr id="3" name="Content Placeholder 2">
            <a:extLst>
              <a:ext uri="{FF2B5EF4-FFF2-40B4-BE49-F238E27FC236}">
                <a16:creationId xmlns:a16="http://schemas.microsoft.com/office/drawing/2014/main" xmlns=""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xmlns=""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1712</Words>
  <Application>Microsoft Office PowerPoint</Application>
  <PresentationFormat>Widescreen</PresentationFormat>
  <Paragraphs>125</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Franklin Gothic Book</vt:lpstr>
      <vt:lpstr>Segoe UI</vt:lpstr>
      <vt:lpstr>Office Theme</vt:lpstr>
      <vt:lpstr>Feng Chia Select Course System</vt:lpstr>
      <vt:lpstr>Search Function</vt:lpstr>
      <vt:lpstr>Slide 3</vt:lpstr>
      <vt:lpstr>SQL</vt:lpstr>
      <vt:lpstr>SQL</vt:lpstr>
      <vt:lpstr>SQL</vt:lpstr>
      <vt:lpstr>SQL</vt:lpstr>
      <vt:lpstr>Evaluate Your Sources</vt:lpstr>
      <vt:lpstr>Narrow Your Topic</vt:lpstr>
      <vt:lpstr>Organize Your Research</vt:lpstr>
      <vt:lpstr>Present Your Research</vt:lpstr>
      <vt:lpstr>Research Presentation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2023-05-08T13:02:07Z</dcterms:created>
  <dcterms:modified xsi:type="dcterms:W3CDTF">2023-05-08T13:39:06Z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