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4"/>
  </p:notesMasterIdLst>
  <p:handoutMasterIdLst>
    <p:handoutMasterId r:id="rId15"/>
  </p:handoutMasterIdLst>
  <p:sldIdLst>
    <p:sldId id="256" r:id="rId5"/>
    <p:sldId id="268" r:id="rId6"/>
    <p:sldId id="269" r:id="rId7"/>
    <p:sldId id="266" r:id="rId8"/>
    <p:sldId id="270" r:id="rId9"/>
    <p:sldId id="267" r:id="rId10"/>
    <p:sldId id="263" r:id="rId11"/>
    <p:sldId id="262"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61" d="100"/>
          <a:sy n="61" d="100"/>
        </p:scale>
        <p:origin x="1056" y="4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5/8/2023</a:t>
            </a:fld>
            <a:endParaRPr lang="en-US"/>
          </a:p>
        </p:txBody>
      </p:sp>
      <p:sp>
        <p:nvSpPr>
          <p:cNvPr id="4" name="Footer Placeholder 3">
            <a:extLst>
              <a:ext uri="{FF2B5EF4-FFF2-40B4-BE49-F238E27FC236}">
                <a16:creationId xmlns:a16="http://schemas.microsoft.com/office/drawing/2014/main" xmlns=""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535AEE24-534A-40F1-99E4-00B7D5FD9124}"/>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5" name="Footer Placeholder 4">
            <a:extLst>
              <a:ext uri="{FF2B5EF4-FFF2-40B4-BE49-F238E27FC236}">
                <a16:creationId xmlns:a16="http://schemas.microsoft.com/office/drawing/2014/main" xmlns=""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2189B82E-4CA1-47A5-B133-FBD4D8A8398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938A267F-D142-4D04-9F03-6CB099E6FA32}"/>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5" name="Footer Placeholder 4">
            <a:extLst>
              <a:ext uri="{FF2B5EF4-FFF2-40B4-BE49-F238E27FC236}">
                <a16:creationId xmlns:a16="http://schemas.microsoft.com/office/drawing/2014/main" xmlns=""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1A14243-F1E4-487A-ABEC-30516A01DF2B}"/>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5" name="Footer Placeholder 4">
            <a:extLst>
              <a:ext uri="{FF2B5EF4-FFF2-40B4-BE49-F238E27FC236}">
                <a16:creationId xmlns:a16="http://schemas.microsoft.com/office/drawing/2014/main" xmlns=""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AF795016-AF78-4708-9C5F-21110C197B03}"/>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2AAEA2D1-B124-4454-AFDC-EA60A14BA121}"/>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5" name="Footer Placeholder 4">
            <a:extLst>
              <a:ext uri="{FF2B5EF4-FFF2-40B4-BE49-F238E27FC236}">
                <a16:creationId xmlns:a16="http://schemas.microsoft.com/office/drawing/2014/main" xmlns=""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084BB3D1-3138-4B69-BF5D-4B1A213451CA}"/>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5" name="Footer Placeholder 4">
            <a:extLst>
              <a:ext uri="{FF2B5EF4-FFF2-40B4-BE49-F238E27FC236}">
                <a16:creationId xmlns:a16="http://schemas.microsoft.com/office/drawing/2014/main" xmlns=""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83AB6CB-9460-4BCA-86C5-5F26357AB80F}"/>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69FAB0F6-401D-4BAF-A300-65AD684DF961}"/>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C4561BBA-B185-4B45-B152-3D320E15F550}"/>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6" name="Footer Placeholder 5">
            <a:extLst>
              <a:ext uri="{FF2B5EF4-FFF2-40B4-BE49-F238E27FC236}">
                <a16:creationId xmlns:a16="http://schemas.microsoft.com/office/drawing/2014/main" xmlns=""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F871B54A-6775-4978-8E19-32694C9B5E38}"/>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BE8E898F-5B79-46F1-89C1-F827997CC485}"/>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B417A4D-2EC9-4294-BFF4-EAE22EE1099A}"/>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8" name="Footer Placeholder 7">
            <a:extLst>
              <a:ext uri="{FF2B5EF4-FFF2-40B4-BE49-F238E27FC236}">
                <a16:creationId xmlns:a16="http://schemas.microsoft.com/office/drawing/2014/main" xmlns=""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8AB50287-81AA-46CA-8CB3-53A7F8313741}"/>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4" name="Footer Placeholder 3">
            <a:extLst>
              <a:ext uri="{FF2B5EF4-FFF2-40B4-BE49-F238E27FC236}">
                <a16:creationId xmlns:a16="http://schemas.microsoft.com/office/drawing/2014/main" xmlns=""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46ACAA5-F8E7-46E9-8BA7-A510948B62CC}"/>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3" name="Footer Placeholder 2">
            <a:extLst>
              <a:ext uri="{FF2B5EF4-FFF2-40B4-BE49-F238E27FC236}">
                <a16:creationId xmlns:a16="http://schemas.microsoft.com/office/drawing/2014/main" xmlns=""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E5D8562E-E6F1-449B-909C-98426BA86B36}"/>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6" name="Footer Placeholder 5">
            <a:extLst>
              <a:ext uri="{FF2B5EF4-FFF2-40B4-BE49-F238E27FC236}">
                <a16:creationId xmlns:a16="http://schemas.microsoft.com/office/drawing/2014/main" xmlns=""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33293F4-2B70-4BB5-A982-219E4133E251}"/>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6" name="Footer Placeholder 5">
            <a:extLst>
              <a:ext uri="{FF2B5EF4-FFF2-40B4-BE49-F238E27FC236}">
                <a16:creationId xmlns:a16="http://schemas.microsoft.com/office/drawing/2014/main" xmlns=""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5/8/2023</a:t>
            </a:fld>
            <a:endParaRPr lang="en-US" dirty="0"/>
          </a:p>
        </p:txBody>
      </p:sp>
      <p:sp>
        <p:nvSpPr>
          <p:cNvPr id="5" name="Footer Placeholder 4">
            <a:extLst>
              <a:ext uri="{FF2B5EF4-FFF2-40B4-BE49-F238E27FC236}">
                <a16:creationId xmlns:a16="http://schemas.microsoft.com/office/drawing/2014/main" xmlns=""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1.png"/><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4.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3.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2.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smtClean="0">
                <a:latin typeface="Franklin Gothic Book" panose="020B0503020102020204" pitchFamily="34" charset="0"/>
                <a:cs typeface="Segoe UI" panose="020B0502040204020203" pitchFamily="34" charset="0"/>
              </a:rPr>
              <a:t>Feng Chia Select Course System</a:t>
            </a:r>
            <a:endParaRPr lang="en-US" sz="4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4654296" y="3945418"/>
            <a:ext cx="5609219" cy="576738"/>
          </a:xfrm>
        </p:spPr>
        <p:txBody>
          <a:bodyPr anchor="b">
            <a:normAutofit/>
          </a:bodyPr>
          <a:lstStyle/>
          <a:p>
            <a:pPr algn="l"/>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a:xfrm>
            <a:off x="283308" y="169573"/>
            <a:ext cx="10515600" cy="1325563"/>
          </a:xfrm>
        </p:spPr>
        <p:txBody>
          <a:bodyPr/>
          <a:lstStyle/>
          <a:p>
            <a:r>
              <a:rPr lang="en-US" dirty="0" smtClean="0">
                <a:latin typeface="Franklin Gothic Book" panose="020B0503020102020204" pitchFamily="34" charset="0"/>
                <a:cs typeface="Segoe UI" panose="020B0502040204020203" pitchFamily="34" charset="0"/>
              </a:rPr>
              <a:t>Search Function</a:t>
            </a:r>
            <a:endParaRPr lang="en-US" dirty="0">
              <a:latin typeface="Franklin Gothic Book" panose="020B0503020102020204" pitchFamily="34" charset="0"/>
              <a:cs typeface="Segoe UI" panose="020B0502040204020203" pitchFamily="34" charset="0"/>
            </a:endParaRPr>
          </a:p>
        </p:txBody>
      </p:sp>
      <p:sp>
        <p:nvSpPr>
          <p:cNvPr id="7" name="TextBox 6">
            <a:extLst>
              <a:ext uri="{FF2B5EF4-FFF2-40B4-BE49-F238E27FC236}">
                <a16:creationId xmlns:a16="http://schemas.microsoft.com/office/drawing/2014/main" xmlns="" id="{E5564556-59F0-4D0A-A6CD-ADF8F4D7428B}"/>
              </a:ext>
            </a:extLst>
          </p:cNvPr>
          <p:cNvSpPr txBox="1"/>
          <p:nvPr/>
        </p:nvSpPr>
        <p:spPr>
          <a:xfrm>
            <a:off x="5297731" y="4319730"/>
            <a:ext cx="6503499" cy="1477328"/>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2.  After entering your topic, this example is “The Alamo” you can click on the + sign to add the topic to your Word document.  A link is provided on your document so you can return to the information source again at a later time. Click on the article to learn more about it.</a:t>
            </a:r>
          </a:p>
        </p:txBody>
      </p:sp>
      <p:sp>
        <p:nvSpPr>
          <p:cNvPr id="8" name="Oval 7">
            <a:extLst>
              <a:ext uri="{FF2B5EF4-FFF2-40B4-BE49-F238E27FC236}">
                <a16:creationId xmlns:a16="http://schemas.microsoft.com/office/drawing/2014/main" xmlns=""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xmlns="" id="{6D1E12A6-FA7A-477F-8C87-308C5B84B139}"/>
              </a:ext>
            </a:extLst>
          </p:cNvPr>
          <p:cNvSpPr/>
          <p:nvPr/>
        </p:nvSpPr>
        <p:spPr>
          <a:xfrm>
            <a:off x="4454685" y="149770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pic>
        <p:nvPicPr>
          <p:cNvPr id="3" name="Picture 2"/>
          <p:cNvPicPr>
            <a:picLocks noChangeAspect="1"/>
          </p:cNvPicPr>
          <p:nvPr/>
        </p:nvPicPr>
        <p:blipFill rotWithShape="1">
          <a:blip r:embed="rId3"/>
          <a:srcRect l="7833" r="7964"/>
          <a:stretch/>
        </p:blipFill>
        <p:spPr>
          <a:xfrm>
            <a:off x="5213903" y="1971754"/>
            <a:ext cx="6664272" cy="1766006"/>
          </a:xfrm>
          <a:prstGeom prst="rect">
            <a:avLst/>
          </a:prstGeom>
        </p:spPr>
      </p:pic>
      <p:pic>
        <p:nvPicPr>
          <p:cNvPr id="10" name="Picture 9"/>
          <p:cNvPicPr>
            <a:picLocks noChangeAspect="1"/>
          </p:cNvPicPr>
          <p:nvPr/>
        </p:nvPicPr>
        <p:blipFill>
          <a:blip r:embed="rId4"/>
          <a:stretch>
            <a:fillRect/>
          </a:stretch>
        </p:blipFill>
        <p:spPr>
          <a:xfrm>
            <a:off x="625411" y="2290228"/>
            <a:ext cx="4017345" cy="1615345"/>
          </a:xfrm>
          <a:prstGeom prst="rect">
            <a:avLst/>
          </a:prstGeom>
        </p:spPr>
      </p:pic>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xmlns="" id="{64BD0A42-B011-4DBF-B5CD-6718A97E3C70}"/>
              </a:ext>
            </a:extLst>
          </p:cNvPr>
          <p:cNvSpPr>
            <a:spLocks noGrp="1"/>
          </p:cNvSpPr>
          <p:nvPr>
            <p:ph type="title"/>
          </p:nvPr>
        </p:nvSpPr>
        <p:spPr/>
        <p:txBody>
          <a:bodyPr/>
          <a:lstStyle/>
          <a:p>
            <a:r>
              <a:rPr lang="en-US" dirty="0"/>
              <a:t>Slide 3</a:t>
            </a:r>
          </a:p>
        </p:txBody>
      </p:sp>
      <p:pic>
        <p:nvPicPr>
          <p:cNvPr id="2" name="Picture 1" descr="A screenshot of a research paper.">
            <a:extLst>
              <a:ext uri="{FF2B5EF4-FFF2-40B4-BE49-F238E27FC236}">
                <a16:creationId xmlns:a16="http://schemas.microsoft.com/office/drawing/2014/main" xmlns="" id="{778E3BF5-FB54-4388-B5BD-7116A58E33DA}"/>
              </a:ext>
            </a:extLst>
          </p:cNvPr>
          <p:cNvPicPr>
            <a:picLocks noChangeAspect="1"/>
          </p:cNvPicPr>
          <p:nvPr/>
        </p:nvPicPr>
        <p:blipFill>
          <a:blip r:embed="rId3"/>
          <a:stretch>
            <a:fillRect/>
          </a:stretch>
        </p:blipFill>
        <p:spPr>
          <a:xfrm>
            <a:off x="257908" y="270802"/>
            <a:ext cx="11071225" cy="4727345"/>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xmlns="" id="{4F08F965-B293-47B3-B684-4631A57C9685}"/>
              </a:ext>
            </a:extLst>
          </p:cNvPr>
          <p:cNvSpPr txBox="1"/>
          <p:nvPr/>
        </p:nvSpPr>
        <p:spPr>
          <a:xfrm>
            <a:off x="257908" y="5225736"/>
            <a:ext cx="8260860" cy="1569660"/>
          </a:xfrm>
          <a:prstGeom prst="rect">
            <a:avLst/>
          </a:prstGeom>
          <a:noFill/>
        </p:spPr>
        <p:txBody>
          <a:bodyPr wrap="square" rtlCol="0">
            <a:spAutoFit/>
          </a:bodyPr>
          <a:lstStyle/>
          <a:p>
            <a:pPr marL="342900" indent="-342900">
              <a:buAutoNum type="arabicPeriod" startAt="3"/>
            </a:pPr>
            <a:r>
              <a:rPr lang="en-US" sz="1600" dirty="0">
                <a:latin typeface="Segoe UI" panose="020B0502040204020203" pitchFamily="34" charset="0"/>
                <a:cs typeface="Segoe UI" panose="020B0502040204020203" pitchFamily="34" charset="0"/>
              </a:rPr>
              <a:t>Select the text you would like to add to your research notes and then choose if you want to Add or Add and Cite.  To avoid plagiarism, make sure you add quotation marks around the text so you know it came from the source.  </a:t>
            </a:r>
          </a:p>
          <a:p>
            <a:pPr marL="342900" indent="-342900">
              <a:buAutoNum type="arabicPeriod" startAt="3"/>
            </a:pPr>
            <a:r>
              <a:rPr lang="en-US" sz="1600" dirty="0">
                <a:latin typeface="Segoe UI" panose="020B0502040204020203" pitchFamily="34" charset="0"/>
                <a:cs typeface="Segoe UI" panose="020B0502040204020203" pitchFamily="34" charset="0"/>
              </a:rPr>
              <a:t>The citation format will match the one you selected in the References tab.  This citation is APA style, but you can change it to the one given by your teacher or instructor</a:t>
            </a:r>
            <a:r>
              <a:rPr lang="en-US" sz="1600" i="1" dirty="0">
                <a:latin typeface="Segoe UI" panose="020B0502040204020203" pitchFamily="34" charset="0"/>
                <a:cs typeface="Segoe UI" panose="020B0502040204020203" pitchFamily="34" charset="0"/>
              </a:rPr>
              <a:t>.</a:t>
            </a:r>
          </a:p>
        </p:txBody>
      </p:sp>
      <p:pic>
        <p:nvPicPr>
          <p:cNvPr id="4" name="Picture 3" descr="A screenshot of a research paper.">
            <a:extLst>
              <a:ext uri="{FF2B5EF4-FFF2-40B4-BE49-F238E27FC236}">
                <a16:creationId xmlns:a16="http://schemas.microsoft.com/office/drawing/2014/main" xmlns="" id="{F795E70B-B268-407C-A7B8-F26AE17B7B59}"/>
              </a:ext>
            </a:extLst>
          </p:cNvPr>
          <p:cNvPicPr>
            <a:picLocks noChangeAspect="1"/>
          </p:cNvPicPr>
          <p:nvPr/>
        </p:nvPicPr>
        <p:blipFill>
          <a:blip r:embed="rId4"/>
          <a:stretch>
            <a:fillRect/>
          </a:stretch>
        </p:blipFill>
        <p:spPr>
          <a:xfrm>
            <a:off x="8834405" y="5225736"/>
            <a:ext cx="2494728" cy="1344247"/>
          </a:xfrm>
          <a:prstGeom prst="rect">
            <a:avLst/>
          </a:prstGeom>
          <a:ln>
            <a:noFill/>
          </a:ln>
          <a:effectLst>
            <a:outerShdw blurRad="292100" dist="139700" dir="2700000" algn="tl" rotWithShape="0">
              <a:srgbClr val="333333">
                <a:alpha val="65000"/>
              </a:srgbClr>
            </a:outerShdw>
          </a:effectLst>
        </p:spPr>
      </p:pic>
      <p:cxnSp>
        <p:nvCxnSpPr>
          <p:cNvPr id="6" name="Straight Arrow Connector 5">
            <a:extLst>
              <a:ext uri="{FF2B5EF4-FFF2-40B4-BE49-F238E27FC236}">
                <a16:creationId xmlns:a16="http://schemas.microsoft.com/office/drawing/2014/main" xmlns="" id="{F1940635-5372-434B-A46D-020D70584889}"/>
              </a:ext>
              <a:ext uri="{C183D7F6-B498-43B3-948B-1728B52AA6E4}">
                <adec:decorative xmlns:adec="http://schemas.microsoft.com/office/drawing/2017/decorative" xmlns="" val="1"/>
              </a:ext>
            </a:extLst>
          </p:cNvPr>
          <p:cNvCxnSpPr/>
          <p:nvPr/>
        </p:nvCxnSpPr>
        <p:spPr>
          <a:xfrm>
            <a:off x="8651631" y="5056554"/>
            <a:ext cx="1484923" cy="74246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xmlns="" id="{80E468E0-1E2D-4439-A9A0-6DAD141DA9B9}"/>
              </a:ext>
            </a:extLst>
          </p:cNvPr>
          <p:cNvSpPr/>
          <p:nvPr/>
        </p:nvSpPr>
        <p:spPr>
          <a:xfrm>
            <a:off x="257908" y="21239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8" name="Oval 7">
            <a:extLst>
              <a:ext uri="{FF2B5EF4-FFF2-40B4-BE49-F238E27FC236}">
                <a16:creationId xmlns:a16="http://schemas.microsoft.com/office/drawing/2014/main" xmlns="" id="{771FD909-67DD-41D1-8AC0-F79A8ED9E072}"/>
              </a:ext>
            </a:extLst>
          </p:cNvPr>
          <p:cNvSpPr/>
          <p:nvPr/>
        </p:nvSpPr>
        <p:spPr>
          <a:xfrm>
            <a:off x="8358554" y="5676429"/>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4</a:t>
            </a:r>
          </a:p>
        </p:txBody>
      </p:sp>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D9B4E-C292-45AA-8116-56270304038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Vary Your Sources</a:t>
            </a:r>
          </a:p>
        </p:txBody>
      </p:sp>
      <p:sp>
        <p:nvSpPr>
          <p:cNvPr id="3" name="Content Placeholder 2">
            <a:extLst>
              <a:ext uri="{FF2B5EF4-FFF2-40B4-BE49-F238E27FC236}">
                <a16:creationId xmlns:a16="http://schemas.microsoft.com/office/drawing/2014/main" xmlns="" id="{81072FAC-EEE9-4F26-A784-BC07EACCBE9F}"/>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5" name="Graphic 4" descr="Open Book">
            <a:extLst>
              <a:ext uri="{FF2B5EF4-FFF2-40B4-BE49-F238E27FC236}">
                <a16:creationId xmlns:a16="http://schemas.microsoft.com/office/drawing/2014/main" xmlns=""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2880360"/>
            <a:ext cx="1097280" cy="1097280"/>
          </a:xfrm>
          <a:prstGeom prst="rect">
            <a:avLst/>
          </a:prstGeom>
        </p:spPr>
      </p:pic>
      <p:pic>
        <p:nvPicPr>
          <p:cNvPr id="9" name="Graphic 8">
            <a:extLst>
              <a:ext uri="{FF2B5EF4-FFF2-40B4-BE49-F238E27FC236}">
                <a16:creationId xmlns:a16="http://schemas.microsoft.com/office/drawing/2014/main" xmlns="" id="{35127EDA-5861-47AB-8729-620CFC7DAC0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DE5079-B185-4DE0-AF2C-AE4B7709FBC3}"/>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Evaluate Your Sources</a:t>
            </a:r>
          </a:p>
        </p:txBody>
      </p:sp>
      <p:sp>
        <p:nvSpPr>
          <p:cNvPr id="3" name="Content Placeholder 2">
            <a:extLst>
              <a:ext uri="{FF2B5EF4-FFF2-40B4-BE49-F238E27FC236}">
                <a16:creationId xmlns:a16="http://schemas.microsoft.com/office/drawing/2014/main" xmlns="" id="{89B4E0E8-07C8-4A23-99E2-20D6DFD6FA7A}"/>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4" name="Content Placeholder 4" descr="Scales of Justice">
            <a:extLst>
              <a:ext uri="{FF2B5EF4-FFF2-40B4-BE49-F238E27FC236}">
                <a16:creationId xmlns:a16="http://schemas.microsoft.com/office/drawing/2014/main" xmlns="" id="{53025FED-9BCD-4BE9-B74C-707E5FD7402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2880360"/>
            <a:ext cx="1097280" cy="1097280"/>
          </a:xfrm>
          <a:prstGeom prst="rect">
            <a:avLst/>
          </a:prstGeom>
        </p:spPr>
      </p:pic>
      <p:pic>
        <p:nvPicPr>
          <p:cNvPr id="8" name="Content Placeholder 4">
            <a:extLst>
              <a:ext uri="{FF2B5EF4-FFF2-40B4-BE49-F238E27FC236}">
                <a16:creationId xmlns:a16="http://schemas.microsoft.com/office/drawing/2014/main" xmlns="" id="{17062073-5027-4AA3-AB16-4D2C8C505AF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34CEF4-01D3-4AF7-9E84-F43030ACA97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Narrow Your Topic</a:t>
            </a:r>
          </a:p>
        </p:txBody>
      </p:sp>
      <p:sp>
        <p:nvSpPr>
          <p:cNvPr id="3" name="Content Placeholder 2">
            <a:extLst>
              <a:ext uri="{FF2B5EF4-FFF2-40B4-BE49-F238E27FC236}">
                <a16:creationId xmlns:a16="http://schemas.microsoft.com/office/drawing/2014/main" xmlns="" id="{31EFD88C-EC41-4850-9D1D-676D6AEE0358}"/>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4" name="Graphic 3" descr="Books on Shelf">
            <a:extLst>
              <a:ext uri="{FF2B5EF4-FFF2-40B4-BE49-F238E27FC236}">
                <a16:creationId xmlns:a16="http://schemas.microsoft.com/office/drawing/2014/main" xmlns="" id="{3DE94ADA-0031-43D4-A79A-B89B959930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xmlns="" id="{984A409A-26BF-476C-858A-CFA0EBFAB6F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xmlns="" id="{A4298283-DDB8-4365-95A1-90935E16BE2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2880360"/>
            <a:ext cx="1097280" cy="1097280"/>
          </a:xfrm>
          <a:prstGeom prst="rect">
            <a:avLst/>
          </a:prstGeom>
        </p:spPr>
      </p:pic>
      <p:sp>
        <p:nvSpPr>
          <p:cNvPr id="2" name="Title 1">
            <a:extLst>
              <a:ext uri="{FF2B5EF4-FFF2-40B4-BE49-F238E27FC236}">
                <a16:creationId xmlns:a16="http://schemas.microsoft.com/office/drawing/2014/main" xmlns=""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Organize Your Research</a:t>
            </a:r>
          </a:p>
        </p:txBody>
      </p:sp>
      <p:sp>
        <p:nvSpPr>
          <p:cNvPr id="6" name="Content Placeholder 5">
            <a:extLst>
              <a:ext uri="{FF2B5EF4-FFF2-40B4-BE49-F238E27FC236}">
                <a16:creationId xmlns:a16="http://schemas.microsoft.com/office/drawing/2014/main" xmlns="" id="{C856D755-2374-40B4-B692-603C5E927388}"/>
              </a:ext>
            </a:extLst>
          </p:cNvPr>
          <p:cNvSpPr>
            <a:spLocks noGrp="1"/>
          </p:cNvSpPr>
          <p:nvPr>
            <p:ph idx="1"/>
          </p:nvPr>
        </p:nvSpPr>
        <p:spPr>
          <a:xfrm>
            <a:off x="2407138" y="3884245"/>
            <a:ext cx="4923693" cy="2292717"/>
          </a:xfrm>
        </p:spPr>
        <p:txBody>
          <a:bodyPr vert="horz" lIns="91440" tIns="45720" rIns="91440" bIns="45720" rtlCol="0" anchor="t">
            <a:normAutofit/>
          </a:bodyPr>
          <a:lstStyle/>
          <a:p>
            <a:r>
              <a:rPr lang="en-US" sz="1800" dirty="0">
                <a:latin typeface="Segoe UI" panose="020B0502040204020203" pitchFamily="34" charset="0"/>
                <a:cs typeface="Segoe UI" panose="020B0502040204020203" pitchFamily="34" charset="0"/>
              </a:rPr>
              <a:t>Refer to the notes section below  for guidelines on this topic.</a:t>
            </a:r>
          </a:p>
          <a:p>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xmlns="" id="{B6C7BDF7-D7AC-4209-A6A9-11B953F882E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Present Your Research</a:t>
            </a:r>
          </a:p>
        </p:txBody>
      </p:sp>
      <p:sp>
        <p:nvSpPr>
          <p:cNvPr id="3" name="Content Placeholder 2">
            <a:extLst>
              <a:ext uri="{FF2B5EF4-FFF2-40B4-BE49-F238E27FC236}">
                <a16:creationId xmlns:a16="http://schemas.microsoft.com/office/drawing/2014/main" xmlns="" id="{3BF933A4-33C5-4102-BBB0-9B15EFF2F292}"/>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a:p>
            <a:endParaRPr lang="en-US" sz="2000" dirty="0">
              <a:latin typeface="Franklin Gothic Book" panose="020B0503020102020204" pitchFamily="34" charset="0"/>
            </a:endParaRPr>
          </a:p>
        </p:txBody>
      </p:sp>
      <p:pic>
        <p:nvPicPr>
          <p:cNvPr id="4" name="Graphic 3" descr="Chat">
            <a:extLst>
              <a:ext uri="{FF2B5EF4-FFF2-40B4-BE49-F238E27FC236}">
                <a16:creationId xmlns:a16="http://schemas.microsoft.com/office/drawing/2014/main" xmlns="" id="{AEE98CC8-0F49-4433-9FD0-35E20C04B5D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xmlns="" id="{590430A8-7125-464C-98BA-3409573DB57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xmlns="" id="{DFDA47BC-3069-47F5-8257-24B3B1F76A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xmlns="" id="{942B920A-73AD-402A-8EEF-B88E1A9398B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xmlns="" id="{00C9EB70-BC82-414A-BF8D-AD7FC672761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xmlns="" id="{7AE95D8F-9825-4222-8846-E3461598CC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xmlns="" id="{3217665F-0036-444A-8D4A-33AF36A36A4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1519</Words>
  <Application>Microsoft Office PowerPoint</Application>
  <PresentationFormat>Widescreen</PresentationFormat>
  <Paragraphs>92</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Franklin Gothic Book</vt:lpstr>
      <vt:lpstr>Segoe UI</vt:lpstr>
      <vt:lpstr>Office Theme</vt:lpstr>
      <vt:lpstr>Feng Chia Select Course System</vt:lpstr>
      <vt:lpstr>Search Function</vt:lpstr>
      <vt:lpstr>Slide 3</vt:lpstr>
      <vt:lpstr>Vary Your Sources</vt:lpstr>
      <vt:lpstr>Evaluate Your Sources</vt:lpstr>
      <vt:lpstr>Narrow Your Topic</vt:lpstr>
      <vt:lpstr>Organize Your Research</vt:lpstr>
      <vt:lpstr>Present Your Research</vt:lpstr>
      <vt:lpstr>Research Presentation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2023-05-08T13:02:07Z</dcterms:created>
  <dcterms:modified xsi:type="dcterms:W3CDTF">2023-05-08T13:08:17Z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