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1083D-D213-4FE4-8C50-34529120A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07ECD-8D78-4289-BA0C-328AA1F5E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87338-3DF2-4E95-B022-50C2CEC1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25CAE-C6D6-433F-8861-26AB3863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1CF36A-E861-48C7-B391-0B96B3F5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9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A5B26-2D89-4A28-9D3C-CC727453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380BCB-4AF3-4DCF-84EE-C0EBB2B0E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E1D2B-B56A-484C-8431-0A092443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FAD6E-0408-4A6C-8AA4-6D92B4D6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0202E4-E7F7-4745-8919-5E44201A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7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AE958A-3AF9-491D-BDD4-C474AC6FA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6BEE65-2340-4F57-8C99-AD616A315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745729-1503-4FE4-B848-8B36178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9C2F82-E756-4252-8AE4-FA7B364C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43C95D-F7A9-48E7-B9B1-69DD2C0B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D62FF-5A0F-46AA-839B-2930787C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1E7E89-986A-49FA-A257-1D238323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A0D314-77F9-4EC0-8672-E075370C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1445E-3CA0-4FD8-8889-A1A3ACC6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567B6-0A2D-4AFB-A4E8-9183C49A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1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D41DA-F0BC-4AA6-B7CF-F7FC3872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87BD32-61BC-4136-A2EB-256D493C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EE5092-23D7-4DF1-ABB9-0DB55EB4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BA20E-CBAE-4855-BF32-0693C710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F78E2C-68B4-48C3-9E1C-8AC8E6E3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5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CB121-589F-45CC-A1A7-B1EDC3A4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013EA-7DC5-47A4-B4F6-1D9E282E2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8800AD-637F-40F9-86E4-07E7AD6E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FC4B8D-0A53-4604-8462-8AE069B0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DD438C-631F-4AA8-9273-EA10834C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5E00F3-570B-4F67-9E47-63BFEA93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E886C-E69C-4E6D-B313-2499FFBA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4F0D92-9CDA-4CB8-B044-8D4DBF02A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8E5A9F-94B0-41C8-A41C-5573B7A3D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E3CD39-8D18-4C57-AA01-C8293E676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047E2A-6410-440F-A26A-95C9190DF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60B22D-53C8-4473-ADF5-5667E376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2CAAEA-25DE-4BF6-94F2-CD9CBF9C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C52787-5A2B-4E79-A2BC-33E381EA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89FCD-4B7A-4EB8-BE8D-FC8E6FE9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402E96-5DA6-4008-8D04-E81E8D9F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B0E976-8D98-44F7-B315-CD69A9E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7F77B5-4201-4704-93D6-D4F34637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7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E87D2C-9D84-4283-82A8-98306191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EEACFF-F2D9-4A3A-A01E-80955A45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5067FA-FD82-4602-8270-AA632FD9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52BB4-96B7-4FC0-B3FB-C3C4DD9E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6DB1B-495E-4DE3-982F-AFBB4B47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864D18-E95B-4E1F-BB07-121938F9C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5BA2D6-6574-4280-AF6E-1FF94493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97CB9D-DF0F-4375-BF36-5C625405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651083-BA10-4773-8CBA-15AA1AAD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7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AEF6-C2F0-4B63-8514-6CEF1262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F42527-11A7-46DC-BB4A-DB871D41C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815D49-CD1C-4AD5-AD11-B4C57EAAF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BE718C-1DC9-4B4B-9F1A-5828CB65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CDFC6D-77BB-4403-8ADC-03C154AD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8433EC-90BE-450E-B4ED-FB269359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4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C672C8-858D-41E4-9186-1D6DBA0D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E46C9E-F7A7-48E4-B5CC-3895BD10C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05D1F-5D56-447D-9E23-8E3378D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3F957-E1B5-44E1-ABEC-84D80A0D6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DEC8BF-EFB0-4A2D-BB9C-1857AF79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2583B-4A68-45A2-A2B1-8535B2685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966" y="1819469"/>
            <a:ext cx="4016188" cy="1601276"/>
          </a:xfrm>
        </p:spPr>
        <p:txBody>
          <a:bodyPr>
            <a:normAutofit fontScale="90000"/>
          </a:bodyPr>
          <a:lstStyle/>
          <a:p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Textual </a:t>
            </a:r>
            <a:r>
              <a:rPr kumimoji="0" lang="pt-BR" altLang="pt-B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classifier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for X </a:t>
            </a:r>
            <a:r>
              <a:rPr kumimoji="0" lang="pt-BR" altLang="pt-B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and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 </a:t>
            </a:r>
            <a:r>
              <a:rPr kumimoji="0" lang="pt-BR" altLang="pt-B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products</a:t>
            </a:r>
            <a:endParaRPr lang="pt-BR" sz="4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43100B-2E50-479D-AD7D-980A850C2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151" y="4195972"/>
            <a:ext cx="4329404" cy="711932"/>
          </a:xfrm>
        </p:spPr>
        <p:txBody>
          <a:bodyPr>
            <a:normAutofit/>
          </a:bodyPr>
          <a:lstStyle/>
          <a:p>
            <a:r>
              <a:rPr lang="pt-BR" sz="1800" b="1" dirty="0" err="1"/>
              <a:t>Consultant</a:t>
            </a:r>
            <a:r>
              <a:rPr lang="pt-BR" sz="1800" b="1" dirty="0"/>
              <a:t>: Leonardo Sene de Lourenço</a:t>
            </a:r>
          </a:p>
        </p:txBody>
      </p:sp>
      <p:pic>
        <p:nvPicPr>
          <p:cNvPr id="12" name="Picture 3" descr="Lâmpadas com uma lâmpada acesa">
            <a:extLst>
              <a:ext uri="{FF2B5EF4-FFF2-40B4-BE49-F238E27FC236}">
                <a16:creationId xmlns:a16="http://schemas.microsoft.com/office/drawing/2014/main" id="{9F99C2C9-39F8-4D69-922A-EE4E73C27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01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4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D74960-D05E-4294-8C64-70D426B6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3" y="1243423"/>
            <a:ext cx="2625945" cy="10652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/>
              <a:t>Phases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scada brilhante em meio a escadas opacas">
            <a:extLst>
              <a:ext uri="{FF2B5EF4-FFF2-40B4-BE49-F238E27FC236}">
                <a16:creationId xmlns:a16="http://schemas.microsoft.com/office/drawing/2014/main" id="{2570C25D-DA4D-4D44-87CF-5D4DF4110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33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9B486BD-1339-4C02-BF91-E9D20AD7B99C}"/>
              </a:ext>
            </a:extLst>
          </p:cNvPr>
          <p:cNvSpPr txBox="1">
            <a:spLocks/>
          </p:cNvSpPr>
          <p:nvPr/>
        </p:nvSpPr>
        <p:spPr>
          <a:xfrm>
            <a:off x="540242" y="2496836"/>
            <a:ext cx="4591595" cy="4071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Objective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Applied Model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Performance Indicators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30363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F2146-8EE0-4241-8489-A09DDFB5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Objective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1A724-31D1-4CFF-A21E-BD256C9D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348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Present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model performance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indicators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for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Step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1 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classification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of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non-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preferences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and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complaints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 for X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and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products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separately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and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jointly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4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F2146-8EE0-4241-8489-A09DDFB5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14"/>
            <a:ext cx="10515600" cy="748245"/>
          </a:xfrm>
        </p:spPr>
        <p:txBody>
          <a:bodyPr>
            <a:normAutofit/>
          </a:bodyPr>
          <a:lstStyle/>
          <a:p>
            <a:r>
              <a:rPr lang="pt-BR" b="1" dirty="0"/>
              <a:t>Applied </a:t>
            </a:r>
            <a:r>
              <a:rPr lang="pt-BR" b="1" dirty="0" err="1"/>
              <a:t>Method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1A724-31D1-4CFF-A21E-BD256C9D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118269"/>
            <a:ext cx="11567160" cy="51627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1 – </a:t>
            </a:r>
            <a:r>
              <a:rPr lang="pt-BR" sz="3200" dirty="0" err="1"/>
              <a:t>Pre-Processing</a:t>
            </a:r>
            <a:r>
              <a:rPr lang="pt-BR" sz="3200" dirty="0"/>
              <a:t>: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3200" dirty="0"/>
              <a:t> Use </a:t>
            </a:r>
            <a:r>
              <a:rPr lang="pt-BR" sz="3200" dirty="0" err="1"/>
              <a:t>of</a:t>
            </a:r>
            <a:r>
              <a:rPr lang="pt-BR" sz="3200" dirty="0"/>
              <a:t> </a:t>
            </a:r>
            <a:r>
              <a:rPr lang="pt-BR" sz="3200" dirty="0" err="1"/>
              <a:t>method</a:t>
            </a:r>
            <a:r>
              <a:rPr lang="pt-BR" sz="3200" dirty="0"/>
              <a:t> TF-IDF </a:t>
            </a:r>
            <a:r>
              <a:rPr lang="pt-BR" sz="3200" dirty="0" err="1"/>
              <a:t>by</a:t>
            </a:r>
            <a:r>
              <a:rPr lang="pt-BR" sz="3200" dirty="0"/>
              <a:t> </a:t>
            </a:r>
            <a:r>
              <a:rPr lang="pt-BR" sz="3200" dirty="0" err="1"/>
              <a:t>term</a:t>
            </a:r>
            <a:r>
              <a:rPr lang="pt-BR" sz="3200" dirty="0"/>
              <a:t> </a:t>
            </a:r>
            <a:r>
              <a:rPr lang="pt-BR" sz="3200" dirty="0" err="1"/>
              <a:t>vectorization</a:t>
            </a:r>
            <a:endParaRPr lang="pt-BR" sz="3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2 – </a:t>
            </a:r>
            <a:r>
              <a:rPr lang="pt-BR" sz="3200" dirty="0" err="1"/>
              <a:t>Modeling</a:t>
            </a:r>
            <a:r>
              <a:rPr lang="pt-BR" sz="3200" dirty="0"/>
              <a:t>: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3200" dirty="0"/>
              <a:t> Training base 70% </a:t>
            </a:r>
            <a:r>
              <a:rPr lang="pt-BR" sz="3200" dirty="0" err="1"/>
              <a:t>and</a:t>
            </a:r>
            <a:r>
              <a:rPr lang="pt-BR" sz="3200" dirty="0"/>
              <a:t> Test </a:t>
            </a:r>
            <a:r>
              <a:rPr lang="pt-BR" sz="3200" dirty="0" err="1"/>
              <a:t>at</a:t>
            </a:r>
            <a:r>
              <a:rPr lang="pt-BR" sz="3200" dirty="0"/>
              <a:t> 30%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3200" dirty="0"/>
              <a:t> </a:t>
            </a:r>
            <a:r>
              <a:rPr lang="pt-BR" sz="3200" dirty="0" err="1"/>
              <a:t>Classifier</a:t>
            </a:r>
            <a:r>
              <a:rPr lang="pt-BR" sz="3200" dirty="0"/>
              <a:t> </a:t>
            </a:r>
            <a:r>
              <a:rPr lang="pt-BR" sz="3200" dirty="0" err="1"/>
              <a:t>SGDClassifier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1460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F2146-8EE0-4241-8489-A09DDFB5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84"/>
            <a:ext cx="10515600" cy="61838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Performance </a:t>
            </a:r>
            <a:r>
              <a:rPr lang="pt-BR" b="1" dirty="0" err="1"/>
              <a:t>indicators</a:t>
            </a:r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91F973-9AFA-4696-BC22-0819443A609D}"/>
              </a:ext>
            </a:extLst>
          </p:cNvPr>
          <p:cNvSpPr txBox="1"/>
          <p:nvPr/>
        </p:nvSpPr>
        <p:spPr>
          <a:xfrm>
            <a:off x="6447453" y="3014991"/>
            <a:ext cx="5058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Precision</a:t>
            </a:r>
            <a:r>
              <a:rPr lang="pt-BR" b="1" dirty="0"/>
              <a:t>: </a:t>
            </a:r>
          </a:p>
          <a:p>
            <a:r>
              <a:rPr lang="pt-BR" dirty="0"/>
              <a:t>TGW: 1.358 / (1.358 + 262) = </a:t>
            </a:r>
            <a:r>
              <a:rPr lang="pt-BR" b="1" dirty="0"/>
              <a:t>84%</a:t>
            </a:r>
          </a:p>
          <a:p>
            <a:r>
              <a:rPr lang="pt-BR" dirty="0" err="1"/>
              <a:t>Dislike</a:t>
            </a:r>
            <a:r>
              <a:rPr lang="pt-BR" dirty="0"/>
              <a:t>: 536/(536+180) = </a:t>
            </a:r>
            <a:r>
              <a:rPr lang="pt-BR" b="1" dirty="0"/>
              <a:t>75%</a:t>
            </a:r>
          </a:p>
          <a:p>
            <a:r>
              <a:rPr lang="pt-BR" b="1" dirty="0" err="1"/>
              <a:t>Accuracy</a:t>
            </a:r>
            <a:r>
              <a:rPr lang="pt-BR" b="1" dirty="0"/>
              <a:t>: 81%</a:t>
            </a:r>
            <a:r>
              <a:rPr lang="pt-BR" dirty="0"/>
              <a:t>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A861F50-1B29-419F-8321-96AFD4C74162}"/>
              </a:ext>
            </a:extLst>
          </p:cNvPr>
          <p:cNvSpPr txBox="1">
            <a:spLocks/>
          </p:cNvSpPr>
          <p:nvPr/>
        </p:nvSpPr>
        <p:spPr>
          <a:xfrm>
            <a:off x="6552232" y="814364"/>
            <a:ext cx="2855532" cy="430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rgbClr val="FF0000"/>
                </a:solidFill>
              </a:rPr>
              <a:t>Model X - </a:t>
            </a:r>
            <a:r>
              <a:rPr lang="pt-BR" sz="2400" b="1" dirty="0" err="1">
                <a:solidFill>
                  <a:srgbClr val="FF0000"/>
                </a:solidFill>
              </a:rPr>
              <a:t>SGDClassifier</a:t>
            </a:r>
            <a:endParaRPr lang="pt-BR" sz="2400" b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069BEFAF-A3BB-4851-9134-D60B683B2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33370"/>
              </p:ext>
            </p:extLst>
          </p:nvPr>
        </p:nvGraphicFramePr>
        <p:xfrm>
          <a:off x="869302" y="1021354"/>
          <a:ext cx="49561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028">
                  <a:extLst>
                    <a:ext uri="{9D8B030D-6E8A-4147-A177-3AD203B41FA5}">
                      <a16:colId xmlns:a16="http://schemas.microsoft.com/office/drawing/2014/main" val="2606529780"/>
                    </a:ext>
                  </a:extLst>
                </a:gridCol>
                <a:gridCol w="1239028">
                  <a:extLst>
                    <a:ext uri="{9D8B030D-6E8A-4147-A177-3AD203B41FA5}">
                      <a16:colId xmlns:a16="http://schemas.microsoft.com/office/drawing/2014/main" val="3496838062"/>
                    </a:ext>
                  </a:extLst>
                </a:gridCol>
                <a:gridCol w="1239028">
                  <a:extLst>
                    <a:ext uri="{9D8B030D-6E8A-4147-A177-3AD203B41FA5}">
                      <a16:colId xmlns:a16="http://schemas.microsoft.com/office/drawing/2014/main" val="3163593808"/>
                    </a:ext>
                  </a:extLst>
                </a:gridCol>
                <a:gridCol w="1239028">
                  <a:extLst>
                    <a:ext uri="{9D8B030D-6E8A-4147-A177-3AD203B41FA5}">
                      <a16:colId xmlns:a16="http://schemas.microsoft.com/office/drawing/2014/main" val="1689204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Categorias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err="1"/>
                        <a:t>Complain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err="1"/>
                        <a:t>Dislike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Complain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1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Dislike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86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2.775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78919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43A126D2-F5B5-482D-8A41-D86A78454DC2}"/>
              </a:ext>
            </a:extLst>
          </p:cNvPr>
          <p:cNvSpPr txBox="1"/>
          <p:nvPr/>
        </p:nvSpPr>
        <p:spPr>
          <a:xfrm>
            <a:off x="6478554" y="1179976"/>
            <a:ext cx="5058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Precision</a:t>
            </a:r>
            <a:r>
              <a:rPr lang="pt-BR" b="1" dirty="0"/>
              <a:t>: </a:t>
            </a:r>
          </a:p>
          <a:p>
            <a:r>
              <a:rPr lang="pt-BR" dirty="0" err="1"/>
              <a:t>Complain</a:t>
            </a:r>
            <a:r>
              <a:rPr lang="pt-BR" dirty="0"/>
              <a:t>: 1.855/ (1.855 + 216) = </a:t>
            </a:r>
            <a:r>
              <a:rPr lang="pt-BR" b="1" dirty="0"/>
              <a:t>90%</a:t>
            </a:r>
          </a:p>
          <a:p>
            <a:r>
              <a:rPr lang="pt-BR" dirty="0" err="1"/>
              <a:t>Dislike</a:t>
            </a:r>
            <a:r>
              <a:rPr lang="pt-BR" dirty="0"/>
              <a:t> : 574/(574+130) = </a:t>
            </a:r>
            <a:r>
              <a:rPr lang="pt-BR" b="1" dirty="0"/>
              <a:t>82%</a:t>
            </a:r>
          </a:p>
          <a:p>
            <a:r>
              <a:rPr lang="pt-BR" b="1" dirty="0" err="1"/>
              <a:t>Accuracy</a:t>
            </a:r>
            <a:r>
              <a:rPr lang="pt-BR" b="1" dirty="0"/>
              <a:t>: 87%</a:t>
            </a:r>
            <a:r>
              <a:rPr lang="pt-BR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A63EDFE-B56C-496F-B2CB-79DF539939F3}"/>
              </a:ext>
            </a:extLst>
          </p:cNvPr>
          <p:cNvSpPr txBox="1"/>
          <p:nvPr/>
        </p:nvSpPr>
        <p:spPr>
          <a:xfrm>
            <a:off x="2413519" y="580208"/>
            <a:ext cx="1867678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Predicted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02F235-2F0B-4F75-B78B-541C3638F004}"/>
              </a:ext>
            </a:extLst>
          </p:cNvPr>
          <p:cNvSpPr txBox="1"/>
          <p:nvPr/>
        </p:nvSpPr>
        <p:spPr>
          <a:xfrm rot="16200000">
            <a:off x="-286919" y="1571756"/>
            <a:ext cx="1867678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Real</a:t>
            </a:r>
          </a:p>
        </p:txBody>
      </p:sp>
      <p:graphicFrame>
        <p:nvGraphicFramePr>
          <p:cNvPr id="15" name="Tabela 4">
            <a:extLst>
              <a:ext uri="{FF2B5EF4-FFF2-40B4-BE49-F238E27FC236}">
                <a16:creationId xmlns:a16="http://schemas.microsoft.com/office/drawing/2014/main" id="{9D24D0F4-C111-4584-AFFF-EA0A1A30F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2287"/>
              </p:ext>
            </p:extLst>
          </p:nvPr>
        </p:nvGraphicFramePr>
        <p:xfrm>
          <a:off x="872408" y="3002555"/>
          <a:ext cx="49561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028">
                  <a:extLst>
                    <a:ext uri="{9D8B030D-6E8A-4147-A177-3AD203B41FA5}">
                      <a16:colId xmlns:a16="http://schemas.microsoft.com/office/drawing/2014/main" val="2606529780"/>
                    </a:ext>
                  </a:extLst>
                </a:gridCol>
                <a:gridCol w="1239028">
                  <a:extLst>
                    <a:ext uri="{9D8B030D-6E8A-4147-A177-3AD203B41FA5}">
                      <a16:colId xmlns:a16="http://schemas.microsoft.com/office/drawing/2014/main" val="3496838062"/>
                    </a:ext>
                  </a:extLst>
                </a:gridCol>
                <a:gridCol w="1239028">
                  <a:extLst>
                    <a:ext uri="{9D8B030D-6E8A-4147-A177-3AD203B41FA5}">
                      <a16:colId xmlns:a16="http://schemas.microsoft.com/office/drawing/2014/main" val="3163593808"/>
                    </a:ext>
                  </a:extLst>
                </a:gridCol>
                <a:gridCol w="1239028">
                  <a:extLst>
                    <a:ext uri="{9D8B030D-6E8A-4147-A177-3AD203B41FA5}">
                      <a16:colId xmlns:a16="http://schemas.microsoft.com/office/drawing/2014/main" val="1689204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Categorias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TGW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err="1"/>
                        <a:t>Dislike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TGW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1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Dislike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86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78919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40D23C9B-C75C-4AA7-AB76-BFC6D330B63C}"/>
              </a:ext>
            </a:extLst>
          </p:cNvPr>
          <p:cNvSpPr txBox="1"/>
          <p:nvPr/>
        </p:nvSpPr>
        <p:spPr>
          <a:xfrm>
            <a:off x="2416625" y="2561409"/>
            <a:ext cx="186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Predicted</a:t>
            </a:r>
            <a:endParaRPr lang="pt-BR" b="1" dirty="0"/>
          </a:p>
          <a:p>
            <a:pPr algn="ctr"/>
            <a:endParaRPr lang="pt-BR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7A537D2-A389-4DAC-B2B0-5FD919C3F3C8}"/>
              </a:ext>
            </a:extLst>
          </p:cNvPr>
          <p:cNvSpPr txBox="1"/>
          <p:nvPr/>
        </p:nvSpPr>
        <p:spPr>
          <a:xfrm rot="16200000">
            <a:off x="-283813" y="3552957"/>
            <a:ext cx="1867678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Real</a:t>
            </a:r>
          </a:p>
        </p:txBody>
      </p:sp>
      <p:graphicFrame>
        <p:nvGraphicFramePr>
          <p:cNvPr id="18" name="Tabela 4">
            <a:extLst>
              <a:ext uri="{FF2B5EF4-FFF2-40B4-BE49-F238E27FC236}">
                <a16:creationId xmlns:a16="http://schemas.microsoft.com/office/drawing/2014/main" id="{AC8A7C78-E445-455C-A6CF-074199A1C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20032"/>
              </p:ext>
            </p:extLst>
          </p:nvPr>
        </p:nvGraphicFramePr>
        <p:xfrm>
          <a:off x="875516" y="5058402"/>
          <a:ext cx="49561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028">
                  <a:extLst>
                    <a:ext uri="{9D8B030D-6E8A-4147-A177-3AD203B41FA5}">
                      <a16:colId xmlns:a16="http://schemas.microsoft.com/office/drawing/2014/main" val="2606529780"/>
                    </a:ext>
                  </a:extLst>
                </a:gridCol>
                <a:gridCol w="1239028">
                  <a:extLst>
                    <a:ext uri="{9D8B030D-6E8A-4147-A177-3AD203B41FA5}">
                      <a16:colId xmlns:a16="http://schemas.microsoft.com/office/drawing/2014/main" val="3496838062"/>
                    </a:ext>
                  </a:extLst>
                </a:gridCol>
                <a:gridCol w="1239028">
                  <a:extLst>
                    <a:ext uri="{9D8B030D-6E8A-4147-A177-3AD203B41FA5}">
                      <a16:colId xmlns:a16="http://schemas.microsoft.com/office/drawing/2014/main" val="3163593808"/>
                    </a:ext>
                  </a:extLst>
                </a:gridCol>
                <a:gridCol w="1239028">
                  <a:extLst>
                    <a:ext uri="{9D8B030D-6E8A-4147-A177-3AD203B41FA5}">
                      <a16:colId xmlns:a16="http://schemas.microsoft.com/office/drawing/2014/main" val="1689204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Categorias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err="1"/>
                        <a:t>Complain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err="1"/>
                        <a:t>Dislike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Complain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1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Dislike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86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78919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C52FAD-ADBD-4AA2-9C16-D74FCA220F0B}"/>
              </a:ext>
            </a:extLst>
          </p:cNvPr>
          <p:cNvSpPr txBox="1"/>
          <p:nvPr/>
        </p:nvSpPr>
        <p:spPr>
          <a:xfrm>
            <a:off x="2419733" y="4617256"/>
            <a:ext cx="186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Predicted</a:t>
            </a:r>
            <a:endParaRPr lang="pt-BR" b="1" dirty="0"/>
          </a:p>
          <a:p>
            <a:pPr algn="ctr"/>
            <a:endParaRPr lang="pt-BR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58BEA4-459A-4F5C-98F3-75F7CF20BB20}"/>
              </a:ext>
            </a:extLst>
          </p:cNvPr>
          <p:cNvSpPr txBox="1"/>
          <p:nvPr/>
        </p:nvSpPr>
        <p:spPr>
          <a:xfrm rot="16200000">
            <a:off x="-280705" y="5608804"/>
            <a:ext cx="1867678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242C80-4989-4681-95F2-C49F8FA48925}"/>
              </a:ext>
            </a:extLst>
          </p:cNvPr>
          <p:cNvSpPr txBox="1"/>
          <p:nvPr/>
        </p:nvSpPr>
        <p:spPr>
          <a:xfrm>
            <a:off x="6459892" y="5220128"/>
            <a:ext cx="5058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Precision</a:t>
            </a:r>
            <a:r>
              <a:rPr lang="pt-BR" b="1" dirty="0"/>
              <a:t>: </a:t>
            </a:r>
          </a:p>
          <a:p>
            <a:r>
              <a:rPr lang="pt-BR" dirty="0" err="1"/>
              <a:t>Complain</a:t>
            </a:r>
            <a:r>
              <a:rPr lang="pt-BR" dirty="0"/>
              <a:t>: 3.203 / (3.203 + 576) = </a:t>
            </a:r>
            <a:r>
              <a:rPr lang="pt-BR" b="1" dirty="0"/>
              <a:t>85%</a:t>
            </a:r>
          </a:p>
          <a:p>
            <a:r>
              <a:rPr lang="pt-BR" dirty="0" err="1"/>
              <a:t>Dislike</a:t>
            </a:r>
            <a:r>
              <a:rPr lang="pt-BR" dirty="0"/>
              <a:t>: 1.026/(1.026 + 298) = </a:t>
            </a:r>
            <a:r>
              <a:rPr lang="pt-BR" b="1" dirty="0"/>
              <a:t>77%</a:t>
            </a:r>
          </a:p>
          <a:p>
            <a:r>
              <a:rPr lang="pt-BR" b="1" dirty="0" err="1"/>
              <a:t>Accuracy</a:t>
            </a:r>
            <a:r>
              <a:rPr lang="pt-BR" b="1" dirty="0"/>
              <a:t>: 83%</a:t>
            </a:r>
            <a:r>
              <a:rPr lang="pt-BR" dirty="0"/>
              <a:t> 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B350A4E3-4A65-4087-ADC6-41DB8E53CAFE}"/>
              </a:ext>
            </a:extLst>
          </p:cNvPr>
          <p:cNvSpPr txBox="1">
            <a:spLocks/>
          </p:cNvSpPr>
          <p:nvPr/>
        </p:nvSpPr>
        <p:spPr>
          <a:xfrm>
            <a:off x="6564675" y="2646271"/>
            <a:ext cx="3055186" cy="430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rgbClr val="FF0000"/>
                </a:solidFill>
              </a:rPr>
              <a:t>Model Y - </a:t>
            </a:r>
            <a:r>
              <a:rPr lang="pt-BR" sz="2400" b="1" dirty="0" err="1">
                <a:solidFill>
                  <a:srgbClr val="FF0000"/>
                </a:solidFill>
              </a:rPr>
              <a:t>SGDClassifier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1EF0DD81-C5AA-442E-A765-6CF8FFF6E8EE}"/>
              </a:ext>
            </a:extLst>
          </p:cNvPr>
          <p:cNvSpPr txBox="1">
            <a:spLocks/>
          </p:cNvSpPr>
          <p:nvPr/>
        </p:nvSpPr>
        <p:spPr>
          <a:xfrm>
            <a:off x="6549122" y="4842079"/>
            <a:ext cx="4684935" cy="430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rgbClr val="FF0000"/>
                </a:solidFill>
              </a:rPr>
              <a:t>Blend </a:t>
            </a:r>
            <a:r>
              <a:rPr lang="pt-BR" sz="2400" b="1" dirty="0" err="1">
                <a:solidFill>
                  <a:srgbClr val="FF0000"/>
                </a:solidFill>
              </a:rPr>
              <a:t>of</a:t>
            </a:r>
            <a:r>
              <a:rPr lang="pt-BR" sz="2400" b="1" dirty="0">
                <a:solidFill>
                  <a:srgbClr val="FF0000"/>
                </a:solidFill>
              </a:rPr>
              <a:t> Model (X + Y) - </a:t>
            </a:r>
            <a:r>
              <a:rPr lang="pt-BR" sz="2400" b="1" dirty="0" err="1">
                <a:solidFill>
                  <a:srgbClr val="FF0000"/>
                </a:solidFill>
              </a:rPr>
              <a:t>SGDClassifier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72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3EF55C4D-FE15-4013-AF14-30666A9E2401}"/>
              </a:ext>
            </a:extLst>
          </p:cNvPr>
          <p:cNvSpPr txBox="1"/>
          <p:nvPr/>
        </p:nvSpPr>
        <p:spPr>
          <a:xfrm>
            <a:off x="158620" y="978453"/>
            <a:ext cx="4497356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err="1"/>
              <a:t>Product</a:t>
            </a:r>
            <a:r>
              <a:rPr lang="pt-BR" sz="2600" b="1" dirty="0"/>
              <a:t> </a:t>
            </a:r>
            <a:r>
              <a:rPr lang="pt-BR" sz="2600" b="1" dirty="0" err="1"/>
              <a:t>Specific</a:t>
            </a:r>
            <a:r>
              <a:rPr lang="pt-BR" sz="2600" b="1" dirty="0"/>
              <a:t> Model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C1C2583-7E82-4F84-AE67-A14DA458F0D7}"/>
              </a:ext>
            </a:extLst>
          </p:cNvPr>
          <p:cNvSpPr txBox="1"/>
          <p:nvPr/>
        </p:nvSpPr>
        <p:spPr>
          <a:xfrm>
            <a:off x="0" y="118202"/>
            <a:ext cx="121577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 err="1"/>
              <a:t>Decision</a:t>
            </a:r>
            <a:r>
              <a:rPr lang="pt-BR" sz="4000" b="1" dirty="0"/>
              <a:t> Making</a:t>
            </a:r>
            <a:endParaRPr lang="pt-BR" sz="4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169040-6215-4D50-B35B-A33DC8CEAB34}"/>
              </a:ext>
            </a:extLst>
          </p:cNvPr>
          <p:cNvSpPr txBox="1"/>
          <p:nvPr/>
        </p:nvSpPr>
        <p:spPr>
          <a:xfrm>
            <a:off x="7206334" y="981561"/>
            <a:ext cx="4497356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err="1"/>
              <a:t>Product</a:t>
            </a:r>
            <a:r>
              <a:rPr lang="pt-BR" sz="2600" b="1" dirty="0"/>
              <a:t> Blend Model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FD6D4E-3605-4734-84F0-1B64CC528646}"/>
              </a:ext>
            </a:extLst>
          </p:cNvPr>
          <p:cNvSpPr txBox="1"/>
          <p:nvPr/>
        </p:nvSpPr>
        <p:spPr>
          <a:xfrm>
            <a:off x="161730" y="3032255"/>
            <a:ext cx="2506826" cy="1295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b="1" dirty="0" err="1"/>
              <a:t>Increase</a:t>
            </a:r>
            <a:r>
              <a:rPr lang="pt-BR" b="1" dirty="0"/>
              <a:t> in hit rate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b="1" dirty="0" err="1"/>
              <a:t>Medium</a:t>
            </a:r>
            <a:r>
              <a:rPr lang="pt-BR" b="1" dirty="0"/>
              <a:t> </a:t>
            </a:r>
            <a:r>
              <a:rPr lang="pt-BR" b="1" dirty="0" err="1"/>
              <a:t>term</a:t>
            </a:r>
            <a:r>
              <a:rPr lang="pt-BR" b="1" dirty="0"/>
              <a:t> update (3 </a:t>
            </a:r>
            <a:r>
              <a:rPr lang="pt-BR" b="1" dirty="0" err="1"/>
              <a:t>month</a:t>
            </a:r>
            <a:r>
              <a:rPr lang="pt-BR" b="1" dirty="0"/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D80242-1D0B-48ED-96D0-4290CC838C00}"/>
              </a:ext>
            </a:extLst>
          </p:cNvPr>
          <p:cNvSpPr txBox="1"/>
          <p:nvPr/>
        </p:nvSpPr>
        <p:spPr>
          <a:xfrm>
            <a:off x="161729" y="1998599"/>
            <a:ext cx="1648410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err="1"/>
              <a:t>Benefits</a:t>
            </a:r>
            <a:endParaRPr lang="pt-BR" sz="26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378E0A-2FE8-42E6-86A5-4372667E7DF7}"/>
              </a:ext>
            </a:extLst>
          </p:cNvPr>
          <p:cNvSpPr txBox="1"/>
          <p:nvPr/>
        </p:nvSpPr>
        <p:spPr>
          <a:xfrm>
            <a:off x="3335025" y="1993349"/>
            <a:ext cx="2194034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err="1"/>
              <a:t>Disadvantages</a:t>
            </a:r>
            <a:endParaRPr lang="pt-BR" sz="26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DEC085-1FEE-4712-85F3-2E5D98CC6111}"/>
              </a:ext>
            </a:extLst>
          </p:cNvPr>
          <p:cNvSpPr txBox="1"/>
          <p:nvPr/>
        </p:nvSpPr>
        <p:spPr>
          <a:xfrm>
            <a:off x="6640278" y="2001708"/>
            <a:ext cx="1648410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err="1"/>
              <a:t>Benefits</a:t>
            </a:r>
            <a:endParaRPr lang="pt-BR" sz="26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3F24FD-3E63-4B4E-BB93-D960FAEA8F0E}"/>
              </a:ext>
            </a:extLst>
          </p:cNvPr>
          <p:cNvSpPr txBox="1"/>
          <p:nvPr/>
        </p:nvSpPr>
        <p:spPr>
          <a:xfrm>
            <a:off x="9813574" y="1996458"/>
            <a:ext cx="2194034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err="1"/>
              <a:t>Disadvantages</a:t>
            </a:r>
            <a:endParaRPr lang="pt-BR" sz="26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6BBF642-8676-46EA-8ED0-2DC702496EE9}"/>
              </a:ext>
            </a:extLst>
          </p:cNvPr>
          <p:cNvSpPr txBox="1"/>
          <p:nvPr/>
        </p:nvSpPr>
        <p:spPr>
          <a:xfrm>
            <a:off x="2997305" y="3023980"/>
            <a:ext cx="2757509" cy="1757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b="1" dirty="0" err="1"/>
              <a:t>Increase</a:t>
            </a:r>
            <a:r>
              <a:rPr lang="pt-BR" b="1" dirty="0"/>
              <a:t> in </a:t>
            </a:r>
            <a:r>
              <a:rPr lang="pt-BR" b="1" dirty="0" err="1"/>
              <a:t>development</a:t>
            </a:r>
            <a:r>
              <a:rPr lang="pt-BR" b="1" dirty="0"/>
              <a:t> time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b="1" dirty="0" err="1"/>
              <a:t>Increase</a:t>
            </a:r>
            <a:r>
              <a:rPr lang="pt-BR" b="1" dirty="0"/>
              <a:t> </a:t>
            </a:r>
            <a:r>
              <a:rPr lang="pt-BR" b="1" dirty="0" err="1"/>
              <a:t>operational</a:t>
            </a:r>
            <a:r>
              <a:rPr lang="pt-BR" b="1" dirty="0"/>
              <a:t> management </a:t>
            </a:r>
            <a:r>
              <a:rPr lang="pt-BR" b="1" dirty="0" err="1"/>
              <a:t>work</a:t>
            </a:r>
            <a:endParaRPr lang="pt-BR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6A1C573-3EC0-4EE7-ACB5-24A88F4D50E5}"/>
              </a:ext>
            </a:extLst>
          </p:cNvPr>
          <p:cNvSpPr txBox="1"/>
          <p:nvPr/>
        </p:nvSpPr>
        <p:spPr>
          <a:xfrm>
            <a:off x="6472327" y="3026031"/>
            <a:ext cx="2506826" cy="2542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b="1" dirty="0" err="1"/>
              <a:t>Reduction</a:t>
            </a:r>
            <a:r>
              <a:rPr lang="pt-BR" b="1" dirty="0"/>
              <a:t> in </a:t>
            </a:r>
            <a:r>
              <a:rPr lang="pt-BR" b="1" dirty="0" err="1"/>
              <a:t>development</a:t>
            </a:r>
            <a:r>
              <a:rPr lang="pt-BR" b="1" dirty="0"/>
              <a:t> time</a:t>
            </a:r>
          </a:p>
          <a:p>
            <a:pPr algn="just">
              <a:lnSpc>
                <a:spcPct val="150000"/>
              </a:lnSpc>
            </a:pPr>
            <a:endParaRPr lang="pt-BR" b="1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b="1" dirty="0" err="1"/>
              <a:t>Reduction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management </a:t>
            </a:r>
            <a:r>
              <a:rPr lang="pt-BR" b="1" dirty="0" err="1"/>
              <a:t>operational</a:t>
            </a:r>
            <a:r>
              <a:rPr lang="pt-BR" b="1" dirty="0"/>
              <a:t> </a:t>
            </a:r>
            <a:r>
              <a:rPr lang="pt-BR" b="1" dirty="0" err="1"/>
              <a:t>work</a:t>
            </a:r>
            <a:endParaRPr lang="pt-BR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360D2D-71FF-437B-9DB7-AF7A07B9FC4C}"/>
              </a:ext>
            </a:extLst>
          </p:cNvPr>
          <p:cNvSpPr txBox="1"/>
          <p:nvPr/>
        </p:nvSpPr>
        <p:spPr>
          <a:xfrm>
            <a:off x="9395919" y="3029140"/>
            <a:ext cx="2506826" cy="1295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b="1" dirty="0"/>
              <a:t>Hit rate </a:t>
            </a:r>
            <a:r>
              <a:rPr lang="pt-BR" b="1" dirty="0" err="1"/>
              <a:t>reduction</a:t>
            </a:r>
            <a:endParaRPr lang="pt-BR" b="1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b="1" dirty="0"/>
              <a:t>Short-</a:t>
            </a:r>
            <a:r>
              <a:rPr lang="pt-BR" b="1" dirty="0" err="1"/>
              <a:t>term</a:t>
            </a:r>
            <a:r>
              <a:rPr lang="pt-BR" b="1" dirty="0"/>
              <a:t> update (</a:t>
            </a:r>
            <a:r>
              <a:rPr lang="pt-BR" b="1" dirty="0" err="1"/>
              <a:t>monthly</a:t>
            </a:r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5196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3638</TotalTime>
  <Words>281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Wingdings</vt:lpstr>
      <vt:lpstr>Tema do Office</vt:lpstr>
      <vt:lpstr>Textual classifier for X and Y products</vt:lpstr>
      <vt:lpstr>Phases</vt:lpstr>
      <vt:lpstr>Objective</vt:lpstr>
      <vt:lpstr>Applied Method</vt:lpstr>
      <vt:lpstr>Performance indicators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Sene</dc:creator>
  <cp:lastModifiedBy>Leonardo Sene de Lourenço</cp:lastModifiedBy>
  <cp:revision>36</cp:revision>
  <dcterms:created xsi:type="dcterms:W3CDTF">2021-11-27T11:00:22Z</dcterms:created>
  <dcterms:modified xsi:type="dcterms:W3CDTF">2022-08-11T15:57:16Z</dcterms:modified>
</cp:coreProperties>
</file>