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77" r:id="rId5"/>
    <p:sldId id="316" r:id="rId6"/>
    <p:sldId id="320" r:id="rId7"/>
    <p:sldId id="321" r:id="rId8"/>
    <p:sldId id="323" r:id="rId9"/>
    <p:sldId id="324" r:id="rId10"/>
    <p:sldId id="326" r:id="rId11"/>
    <p:sldId id="325" r:id="rId12"/>
    <p:sldId id="327" r:id="rId13"/>
    <p:sldId id="329" r:id="rId14"/>
    <p:sldId id="328" r:id="rId15"/>
    <p:sldId id="330" r:id="rId16"/>
    <p:sldId id="29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orient="horz" pos="432" userDrawn="1">
          <p15:clr>
            <a:srgbClr val="A4A3A4"/>
          </p15:clr>
        </p15:guide>
        <p15:guide id="5" pos="72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3047"/>
    <a:srgbClr val="0B2B41"/>
    <a:srgbClr val="114263"/>
    <a:srgbClr val="401918"/>
    <a:srgbClr val="731F1C"/>
    <a:srgbClr val="AB678E"/>
    <a:srgbClr val="B2606E"/>
    <a:srgbClr val="CA929B"/>
    <a:srgbClr val="248CD2"/>
    <a:srgbClr val="C88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4703" autoAdjust="0"/>
  </p:normalViewPr>
  <p:slideViewPr>
    <p:cSldViewPr snapToGrid="0">
      <p:cViewPr>
        <p:scale>
          <a:sx n="100" d="100"/>
          <a:sy n="100" d="100"/>
        </p:scale>
        <p:origin x="72" y="-216"/>
      </p:cViewPr>
      <p:guideLst>
        <p:guide orient="horz" pos="2160"/>
        <p:guide pos="3864"/>
        <p:guide pos="408"/>
        <p:guide orient="horz" pos="432"/>
        <p:guide pos="72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D1D01A-5516-4E1C-9A6D-D9EF8C203F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87A2D-9F8F-45E9-B127-C2407E7953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4338A-2C54-48B6-A869-F1523EB17642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515058-9F03-4AC5-A723-3D23E27720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E583C-77B5-479A-A9CA-17DC816BC6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57C9-54A6-4BAA-A5CD-C535F9370C4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205A9-A302-429C-8AB8-C362C4362DF4}" type="datetimeFigureOut">
              <a:rPr lang="en-US" smtClean="0"/>
              <a:t>11/25/2020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82289-BCFD-4053-9D06-A9140C63A45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475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305EBB3-0F16-4B63-82ED-191AB224B8E2}"/>
              </a:ext>
            </a:extLst>
          </p:cNvPr>
          <p:cNvSpPr/>
          <p:nvPr userDrawn="1"/>
        </p:nvSpPr>
        <p:spPr>
          <a:xfrm>
            <a:off x="6676569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A440F4A-C2AF-406D-B420-CCF52F447A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676568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20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noProof="0" smtClean="0">
                <a:solidFill>
                  <a:schemeClr val="bg1"/>
                </a:solidFill>
              </a:rPr>
              <a:pPr algn="ctr"/>
              <a:t>‹nº›</a:t>
            </a:fld>
            <a:endParaRPr lang="en-US" sz="12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_Important 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935D313-376E-4CA0-9732-D0CACCC07F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64300" y="0"/>
            <a:ext cx="5727700" cy="6858000"/>
          </a:xfrm>
          <a:custGeom>
            <a:avLst/>
            <a:gdLst>
              <a:gd name="connsiteX0" fmla="*/ 1708150 w 5727700"/>
              <a:gd name="connsiteY0" fmla="*/ 0 h 6858000"/>
              <a:gd name="connsiteX1" fmla="*/ 5727700 w 5727700"/>
              <a:gd name="connsiteY1" fmla="*/ 0 h 6858000"/>
              <a:gd name="connsiteX2" fmla="*/ 5727700 w 5727700"/>
              <a:gd name="connsiteY2" fmla="*/ 6858000 h 6858000"/>
              <a:gd name="connsiteX3" fmla="*/ 0 w 5727700"/>
              <a:gd name="connsiteY3" fmla="*/ 6858000 h 6858000"/>
              <a:gd name="connsiteX4" fmla="*/ 0 w 5727700"/>
              <a:gd name="connsiteY4" fmla="*/ 6832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7700" h="6858000">
                <a:moveTo>
                  <a:pt x="1708150" y="0"/>
                </a:moveTo>
                <a:lnTo>
                  <a:pt x="5727700" y="0"/>
                </a:lnTo>
                <a:lnTo>
                  <a:pt x="5727700" y="6858000"/>
                </a:lnTo>
                <a:lnTo>
                  <a:pt x="0" y="6858000"/>
                </a:lnTo>
                <a:lnTo>
                  <a:pt x="0" y="6832600"/>
                </a:lnTo>
                <a:close/>
              </a:path>
            </a:pathLst>
          </a:custGeom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3A2DEF1-03FF-475D-994A-6FC6FB1414F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8087304" cy="6858000"/>
          </a:xfrm>
          <a:custGeom>
            <a:avLst/>
            <a:gdLst>
              <a:gd name="connsiteX0" fmla="*/ 0 w 8087304"/>
              <a:gd name="connsiteY0" fmla="*/ 0 h 6858000"/>
              <a:gd name="connsiteX1" fmla="*/ 8087304 w 8087304"/>
              <a:gd name="connsiteY1" fmla="*/ 0 h 6858000"/>
              <a:gd name="connsiteX2" fmla="*/ 8087304 w 8087304"/>
              <a:gd name="connsiteY2" fmla="*/ 7620 h 6858000"/>
              <a:gd name="connsiteX3" fmla="*/ 6368365 w 8087304"/>
              <a:gd name="connsiteY3" fmla="*/ 6858000 h 6858000"/>
              <a:gd name="connsiteX4" fmla="*/ 0 w 808730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304" h="6858000">
                <a:moveTo>
                  <a:pt x="0" y="0"/>
                </a:moveTo>
                <a:lnTo>
                  <a:pt x="8087304" y="0"/>
                </a:lnTo>
                <a:lnTo>
                  <a:pt x="8087304" y="7620"/>
                </a:lnTo>
                <a:lnTo>
                  <a:pt x="636836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 anchorCtr="1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285750" marR="0" lvl="0" indent="-28575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Insert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5586" y="5047107"/>
            <a:ext cx="5005614" cy="1005840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6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586" y="4081468"/>
            <a:ext cx="5005614" cy="822960"/>
          </a:xfrm>
        </p:spPr>
        <p:txBody>
          <a:bodyPr vert="horz" wrap="square" lIns="0" tIns="45720" rIns="91440" bIns="45720" rtlCol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GB" sz="2400" dirty="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noProof="0"/>
              <a:t>Click to edit Master title style</a:t>
            </a:r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1CEA3362-50AD-4D98-92C4-DA1D8C857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/>
            <a:fld id="{817179DE-9BF3-494C-804F-0C7C90AC8700}" type="slidenum">
              <a:rPr lang="en-US" noProof="0" smtClean="0"/>
              <a:pPr algn="ctr"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1417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3686C7-DF83-47D9-A485-35F4F1D36A69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90B36CF-9391-49E9-B599-8B724B6EF267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68CE156-5D60-42B0-A4F9-33FA85537807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9E4521A1-4C9D-4795-B551-D151E8856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/>
            <a:fld id="{817179DE-9BF3-494C-804F-0C7C90AC8700}" type="slidenum">
              <a:rPr lang="en-US" noProof="0" smtClean="0"/>
              <a:pPr algn="ctr"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0370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5C086E-F523-4C77-938F-0DB6203DBC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1080" y="2139696"/>
            <a:ext cx="5578995" cy="879928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l">
              <a:defRPr lang="en-GB" b="0" dirty="0">
                <a:solidFill>
                  <a:schemeClr val="bg1"/>
                </a:solidFill>
              </a:defRPr>
            </a:lvl1pPr>
          </a:lstStyle>
          <a:p>
            <a:pPr marL="0" lvl="0" algn="ctr"/>
            <a:r>
              <a:rPr lang="en-US" noProof="0"/>
              <a:t>TITLE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293AB9F-7C1D-4A06-9F42-4FD67BF273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59075" y="3653097"/>
            <a:ext cx="3695206" cy="276999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24AF9FB-5C6E-4050-AE8D-3B218C0F1D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59075" y="4392151"/>
            <a:ext cx="3695206" cy="276999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68A48B85-2E0B-42B6-AB4A-1302D3C828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59075" y="5131205"/>
            <a:ext cx="3695206" cy="276999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9244D33F-3A47-4DE3-8198-7AC5316E31E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59075" y="5870258"/>
            <a:ext cx="3695206" cy="276999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20C8B-2E18-4D91-A806-6C7C3940B00F}"/>
              </a:ext>
            </a:extLst>
          </p:cNvPr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91080" y="4295744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D1C5933-D103-4989-B652-C7B692341BC3}"/>
              </a:ext>
            </a:extLst>
          </p:cNvPr>
          <p:cNvSpPr>
            <a:spLocks noGrp="1" noChangeAspect="1"/>
          </p:cNvSpPr>
          <p:nvPr>
            <p:ph sz="quarter" idx="20" hasCustomPrompt="1"/>
          </p:nvPr>
        </p:nvSpPr>
        <p:spPr>
          <a:xfrm>
            <a:off x="691080" y="5034798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80EBF65-A9A1-4724-B962-DB9B79A924AA}"/>
              </a:ext>
            </a:extLst>
          </p:cNvPr>
          <p:cNvSpPr>
            <a:spLocks noGrp="1" noChangeAspect="1"/>
          </p:cNvSpPr>
          <p:nvPr>
            <p:ph sz="quarter" idx="21" hasCustomPrompt="1"/>
          </p:nvPr>
        </p:nvSpPr>
        <p:spPr>
          <a:xfrm>
            <a:off x="691080" y="5773851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6251342-E6E3-4C57-A0A9-C7BB3DCAE115}"/>
              </a:ext>
            </a:extLst>
          </p:cNvPr>
          <p:cNvSpPr>
            <a:spLocks noGrp="1" noChangeAspect="1"/>
          </p:cNvSpPr>
          <p:nvPr>
            <p:ph sz="quarter" idx="22" hasCustomPrompt="1"/>
          </p:nvPr>
        </p:nvSpPr>
        <p:spPr>
          <a:xfrm>
            <a:off x="691080" y="3556690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 noProof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4169354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E10AC4-CBFC-4ECF-92D5-9CE1874F58D7}"/>
              </a:ext>
            </a:extLst>
          </p:cNvPr>
          <p:cNvSpPr/>
          <p:nvPr userDrawn="1"/>
        </p:nvSpPr>
        <p:spPr>
          <a:xfrm>
            <a:off x="0" y="0"/>
            <a:ext cx="8568965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6734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305EBB3-0F16-4B63-82ED-191AB224B8E2}"/>
              </a:ext>
            </a:extLst>
          </p:cNvPr>
          <p:cNvSpPr/>
          <p:nvPr userDrawn="1"/>
        </p:nvSpPr>
        <p:spPr>
          <a:xfrm>
            <a:off x="4334810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3491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noProof="0" smtClean="0">
                <a:solidFill>
                  <a:schemeClr val="bg1"/>
                </a:solidFill>
              </a:rPr>
              <a:pPr algn="ctr"/>
              <a:t>‹nº›</a:t>
            </a:fld>
            <a:endParaRPr lang="en-US" sz="1200" noProof="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BBA6D3-FEB9-412B-8FBB-095FC3A60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186" y="1825625"/>
            <a:ext cx="10815864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002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noProof="0" smtClean="0">
                <a:solidFill>
                  <a:schemeClr val="bg1"/>
                </a:solidFill>
              </a:rPr>
              <a:pPr algn="ctr"/>
              <a:t>‹nº›</a:t>
            </a:fld>
            <a:endParaRPr lang="en-US" sz="1200" noProof="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4A4F74B-B2CD-407C-865A-037EDFAC9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186" y="1825625"/>
            <a:ext cx="5386614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2548E2E-973A-4D52-ACB9-BF564F407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27685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1069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noProof="0" smtClean="0">
                <a:solidFill>
                  <a:schemeClr val="bg1"/>
                </a:solidFill>
              </a:rPr>
              <a:pPr algn="ctr"/>
              <a:t>‹nº›</a:t>
            </a:fld>
            <a:endParaRPr lang="en-US" sz="1200" noProof="0" dirty="0">
              <a:solidFill>
                <a:schemeClr val="bg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0CD1AD0-C8B7-4785-A47D-D822CF4F2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186" y="1681163"/>
            <a:ext cx="53321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0A1BBCF-EEF1-4C9A-BA10-9657A7956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276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9F8415A-57A2-4D5C-97B0-E78499CC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186" y="2505075"/>
            <a:ext cx="533214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37A31490-A10D-455A-B515-E26064D0E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7685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9070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noProof="0" smtClean="0">
                <a:solidFill>
                  <a:schemeClr val="bg1"/>
                </a:solidFill>
              </a:rPr>
              <a:pPr algn="ctr"/>
              <a:t>‹nº›</a:t>
            </a:fld>
            <a:endParaRPr lang="en-US" sz="1200" noProof="0" dirty="0">
              <a:solidFill>
                <a:schemeClr val="bg1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F5DF135-B773-4FF0-A198-687768159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4BA48E-457A-42FA-BC00-3AE386B38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26586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3DF8AE6-3466-400C-B6F1-335DF4DE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98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305EBB3-0F16-4B63-82ED-191AB224B8E2}"/>
              </a:ext>
            </a:extLst>
          </p:cNvPr>
          <p:cNvSpPr/>
          <p:nvPr userDrawn="1"/>
        </p:nvSpPr>
        <p:spPr>
          <a:xfrm>
            <a:off x="5512953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A440F4A-C2AF-406D-B420-CCF52F447A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5504688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70854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noProof="0" smtClean="0">
                <a:solidFill>
                  <a:schemeClr val="bg1"/>
                </a:solidFill>
              </a:rPr>
              <a:pPr algn="ctr"/>
              <a:t>‹nº›</a:t>
            </a:fld>
            <a:endParaRPr lang="en-US" sz="1200" noProof="0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3EA16B2-FFAE-4A6E-977D-191BC1DB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36B2E80-B2B9-4309-8C9B-11D0B83C4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3DB89DF-F372-4E54-9DFD-D53E42A2B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434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47CEAAF6-CCA9-40F8-8A3D-FAAD92220D1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" y="0"/>
            <a:ext cx="12192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6020" y="2404234"/>
            <a:ext cx="5330038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3180" y="4553291"/>
            <a:ext cx="5049510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7717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AAF32A0B-D38A-4E4A-BD5E-94B67129650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" y="0"/>
            <a:ext cx="12192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D3B46-48AB-439D-A981-D3596F977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0288" y="2313432"/>
            <a:ext cx="6592824" cy="285273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8D712-0D13-4ECD-9BEB-B8EE651FF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0288" y="5193792"/>
            <a:ext cx="6592824" cy="97840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130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nten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36125" y="0"/>
            <a:ext cx="5355875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C7F0E85E-786D-44FC-A9C8-8853277D7C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6558" y="2717803"/>
            <a:ext cx="28346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latin typeface="+mn-lt"/>
                <a:ea typeface="+mj-ea"/>
                <a:cs typeface="+mj-cs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n-US" noProof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700" y="2717803"/>
            <a:ext cx="28346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latin typeface="+mn-lt"/>
                <a:ea typeface="+mj-ea"/>
                <a:cs typeface="+mj-cs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68915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/>
              <a:t>Click to edit Master title style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906451" y="1981200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6DF8CB66-232E-4CE3-96FC-CE37C74994E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645309" y="1981200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8728750D-82C7-4A8D-A7C7-554934667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/>
            <a:fld id="{817179DE-9BF3-494C-804F-0C7C90AC8700}" type="slidenum">
              <a:rPr lang="en-US" noProof="0" smtClean="0"/>
              <a:pPr algn="ctr"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204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Content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C7F0E85E-786D-44FC-A9C8-8853277D7C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88842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n-US" noProof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700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/>
              <a:t>Click to edit Master title style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62100" y="1981200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6DF8CB66-232E-4CE3-96FC-CE37C74994E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803242" y="1981200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DEF523FD-B1FC-40A7-93AA-389CB38E17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29985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B60C8CC8-C869-4395-B389-D76DF4A56AA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044385" y="1981200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E10AF5F6-7B7D-4CE6-A1D0-2F46804D3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/>
            <a:fld id="{817179DE-9BF3-494C-804F-0C7C90AC8700}" type="slidenum">
              <a:rPr lang="en-US" noProof="0" smtClean="0"/>
              <a:pPr algn="ctr"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480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Content_2 column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09750" y="1847927"/>
            <a:ext cx="7315200" cy="146161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/>
              <a:t>Click to edit Master title style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2304413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C3BB8EAB-4266-4938-A8CB-6D18C93801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9750" y="4048520"/>
            <a:ext cx="7315200" cy="146161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716D363C-A0A5-4FB1-8CC2-850C0CD9F4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7700" y="4505006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id="{AAF4A39B-C3C3-4691-BB94-371047ADD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/>
            <a:fld id="{817179DE-9BF3-494C-804F-0C7C90AC8700}" type="slidenum">
              <a:rPr lang="en-US" noProof="0" smtClean="0"/>
              <a:pPr algn="ctr"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719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Content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62100" y="1733627"/>
            <a:ext cx="2438400" cy="424807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/>
              <a:t>Click to edit Master title style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1733627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0F546D-5491-4A19-9725-5C920C573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/>
            <a:fld id="{817179DE-9BF3-494C-804F-0C7C90AC8700}" type="slidenum">
              <a:rPr lang="en-US" noProof="0" smtClean="0"/>
              <a:pPr algn="ctr"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97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62100" y="1733627"/>
            <a:ext cx="8534400" cy="424807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/>
              <a:t>Click to edit Master title style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1733627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Icon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0AC1958-0DCB-4970-ADE3-E64DAAFC501D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E71A8D8-5A28-4968-9E80-110E9CB88F92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39C02C-1FAD-4E73-AB32-5A30A946A447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F40D550-A563-4E50-AEE9-6D9D19499F9F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noProof="0" smtClean="0">
                <a:solidFill>
                  <a:schemeClr val="bg1"/>
                </a:solidFill>
              </a:rPr>
              <a:pPr algn="ctr"/>
              <a:t>‹nº›</a:t>
            </a:fld>
            <a:endParaRPr lang="en-US" sz="12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65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0F2147C-DDBF-4431-95AC-650CCE32F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tx1"/>
                </a:solidFill>
              </a:defRPr>
            </a:lvl1pPr>
          </a:lstStyle>
          <a:p>
            <a:pPr algn="ctr"/>
            <a:fld id="{817179DE-9BF3-494C-804F-0C7C90AC8700}" type="slidenum">
              <a:rPr lang="en-US" noProof="0" smtClean="0"/>
              <a:pPr algn="ctr"/>
              <a:t>‹nº›</a:t>
            </a:fld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C3681-351A-40D9-8C08-632E9823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CEF16-92A3-4A77-B95D-A9DB52319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77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70" r:id="rId10"/>
    <p:sldLayoutId id="2147483669" r:id="rId11"/>
    <p:sldLayoutId id="2147483655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group of students at a table studying in the library">
            <a:extLst>
              <a:ext uri="{FF2B5EF4-FFF2-40B4-BE49-F238E27FC236}">
                <a16:creationId xmlns:a16="http://schemas.microsoft.com/office/drawing/2014/main" id="{1A5F02FB-FDF1-427A-AB2F-50F09EBEE54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96D2D9B-E0B9-499F-9404-108DB59E4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6957056" cy="6858000"/>
            <a:chOff x="0" y="0"/>
            <a:chExt cx="6957056" cy="6858000"/>
          </a:xfrm>
        </p:grpSpPr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7E2E6584-76E9-4C56-A349-C9CDC96DC5F0}"/>
                </a:ext>
              </a:extLst>
            </p:cNvPr>
            <p:cNvSpPr/>
            <p:nvPr/>
          </p:nvSpPr>
          <p:spPr>
            <a:xfrm>
              <a:off x="1150750" y="0"/>
              <a:ext cx="5491804" cy="6858000"/>
            </a:xfrm>
            <a:prstGeom prst="parallelogram">
              <a:avLst>
                <a:gd name="adj" fmla="val 32713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77883-A694-450C-A2C7-C9C8A85D9915}"/>
                </a:ext>
              </a:extLst>
            </p:cNvPr>
            <p:cNvSpPr/>
            <p:nvPr/>
          </p:nvSpPr>
          <p:spPr>
            <a:xfrm flipH="1" flipV="1">
              <a:off x="0" y="4457696"/>
              <a:ext cx="6267450" cy="883839"/>
            </a:xfrm>
            <a:custGeom>
              <a:avLst/>
              <a:gdLst>
                <a:gd name="connsiteX0" fmla="*/ 6267450 w 6267450"/>
                <a:gd name="connsiteY0" fmla="*/ 883839 h 883839"/>
                <a:gd name="connsiteX1" fmla="*/ 0 w 6267450"/>
                <a:gd name="connsiteY1" fmla="*/ 883839 h 883839"/>
                <a:gd name="connsiteX2" fmla="*/ 220960 w 6267450"/>
                <a:gd name="connsiteY2" fmla="*/ 0 h 883839"/>
                <a:gd name="connsiteX3" fmla="*/ 6267450 w 6267450"/>
                <a:gd name="connsiteY3" fmla="*/ 0 h 88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7450" h="883839">
                  <a:moveTo>
                    <a:pt x="6267450" y="883839"/>
                  </a:moveTo>
                  <a:lnTo>
                    <a:pt x="0" y="883839"/>
                  </a:lnTo>
                  <a:lnTo>
                    <a:pt x="220960" y="0"/>
                  </a:lnTo>
                  <a:lnTo>
                    <a:pt x="6267450" y="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73F00D5-E18D-4210-AD3E-3ED73CEE4865}"/>
                </a:ext>
              </a:extLst>
            </p:cNvPr>
            <p:cNvSpPr/>
            <p:nvPr/>
          </p:nvSpPr>
          <p:spPr>
            <a:xfrm flipH="1" flipV="1">
              <a:off x="0" y="482600"/>
              <a:ext cx="6957056" cy="5892799"/>
            </a:xfrm>
            <a:custGeom>
              <a:avLst/>
              <a:gdLst>
                <a:gd name="connsiteX0" fmla="*/ 6957056 w 6957056"/>
                <a:gd name="connsiteY0" fmla="*/ 5892799 h 5892799"/>
                <a:gd name="connsiteX1" fmla="*/ 0 w 6957056"/>
                <a:gd name="connsiteY1" fmla="*/ 5892799 h 5892799"/>
                <a:gd name="connsiteX2" fmla="*/ 1473200 w 6957056"/>
                <a:gd name="connsiteY2" fmla="*/ 0 h 5892799"/>
                <a:gd name="connsiteX3" fmla="*/ 6957056 w 6957056"/>
                <a:gd name="connsiteY3" fmla="*/ 0 h 589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57056" h="5892799">
                  <a:moveTo>
                    <a:pt x="6957056" y="5892799"/>
                  </a:moveTo>
                  <a:lnTo>
                    <a:pt x="0" y="5892799"/>
                  </a:lnTo>
                  <a:lnTo>
                    <a:pt x="1473200" y="0"/>
                  </a:lnTo>
                  <a:lnTo>
                    <a:pt x="6957056" y="0"/>
                  </a:lnTo>
                  <a:close/>
                </a:path>
              </a:pathLst>
            </a:custGeom>
            <a:solidFill>
              <a:schemeClr val="accent2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1" name="Title 30" descr="title">
            <a:extLst>
              <a:ext uri="{FF2B5EF4-FFF2-40B4-BE49-F238E27FC236}">
                <a16:creationId xmlns:a16="http://schemas.microsoft.com/office/drawing/2014/main" id="{9284195F-D106-45D8-ABAA-959FA6894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" y="1040815"/>
            <a:ext cx="6863789" cy="3097442"/>
          </a:xfrm>
        </p:spPr>
        <p:txBody>
          <a:bodyPr/>
          <a:lstStyle/>
          <a:p>
            <a:r>
              <a:rPr lang="en-US" sz="4800" dirty="0"/>
              <a:t>AV02</a:t>
            </a:r>
            <a:br>
              <a:rPr lang="en-US" sz="4800" dirty="0"/>
            </a:br>
            <a:r>
              <a:rPr lang="en-US" sz="4800" dirty="0" err="1"/>
              <a:t>Paradigmas</a:t>
            </a:r>
            <a:r>
              <a:rPr lang="en-US" sz="4800" dirty="0"/>
              <a:t> de </a:t>
            </a:r>
            <a:r>
              <a:rPr lang="en-US" sz="4800" dirty="0" err="1"/>
              <a:t>Linguagem</a:t>
            </a:r>
            <a:r>
              <a:rPr lang="en-US" sz="4800" dirty="0"/>
              <a:t> de </a:t>
            </a:r>
            <a:r>
              <a:rPr lang="en-US" sz="4800" dirty="0" err="1"/>
              <a:t>Programação</a:t>
            </a:r>
            <a:endParaRPr lang="en-US" sz="4800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9006C66B-CC59-D94B-AA89-3BA366B01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48" y="1400537"/>
            <a:ext cx="1903701" cy="549958"/>
          </a:xfrm>
          <a:prstGeom prst="rect">
            <a:avLst/>
          </a:prstGeom>
        </p:spPr>
      </p:pic>
      <p:sp>
        <p:nvSpPr>
          <p:cNvPr id="5" name="Subtítulo 4">
            <a:extLst>
              <a:ext uri="{FF2B5EF4-FFF2-40B4-BE49-F238E27FC236}">
                <a16:creationId xmlns:a16="http://schemas.microsoft.com/office/drawing/2014/main" id="{658FA83F-5A4B-8048-B262-6E9D4866D6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05.10.2020</a:t>
            </a:r>
          </a:p>
        </p:txBody>
      </p:sp>
    </p:spTree>
    <p:extLst>
      <p:ext uri="{BB962C8B-B14F-4D97-AF65-F5344CB8AC3E}">
        <p14:creationId xmlns:p14="http://schemas.microsoft.com/office/powerpoint/2010/main" val="2366578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2">
            <a:extLst>
              <a:ext uri="{FF2B5EF4-FFF2-40B4-BE49-F238E27FC236}">
                <a16:creationId xmlns:a16="http://schemas.microsoft.com/office/drawing/2014/main" id="{83F588A0-4A9D-1F47-8940-5F3223DECE3E}"/>
              </a:ext>
            </a:extLst>
          </p:cNvPr>
          <p:cNvSpPr/>
          <p:nvPr/>
        </p:nvSpPr>
        <p:spPr>
          <a:xfrm>
            <a:off x="729768" y="111891"/>
            <a:ext cx="10998936" cy="4615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Professor Willys Campos AV01 – 23.11.2020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FC8CD29-46AA-4D52-B4EC-EE88F95316E1}"/>
              </a:ext>
            </a:extLst>
          </p:cNvPr>
          <p:cNvSpPr txBox="1"/>
          <p:nvPr/>
        </p:nvSpPr>
        <p:spPr>
          <a:xfrm>
            <a:off x="729768" y="826104"/>
            <a:ext cx="223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3D7140F-C50D-46E9-9212-087309275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457" y="940620"/>
            <a:ext cx="7329714" cy="506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48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2">
            <a:extLst>
              <a:ext uri="{FF2B5EF4-FFF2-40B4-BE49-F238E27FC236}">
                <a16:creationId xmlns:a16="http://schemas.microsoft.com/office/drawing/2014/main" id="{83F588A0-4A9D-1F47-8940-5F3223DECE3E}"/>
              </a:ext>
            </a:extLst>
          </p:cNvPr>
          <p:cNvSpPr/>
          <p:nvPr/>
        </p:nvSpPr>
        <p:spPr>
          <a:xfrm>
            <a:off x="729768" y="111891"/>
            <a:ext cx="10998936" cy="4615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Professor Willys Campos AV01 – 23.11.2020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FC8CD29-46AA-4D52-B4EC-EE88F95316E1}"/>
              </a:ext>
            </a:extLst>
          </p:cNvPr>
          <p:cNvSpPr txBox="1"/>
          <p:nvPr/>
        </p:nvSpPr>
        <p:spPr>
          <a:xfrm>
            <a:off x="743919" y="879113"/>
            <a:ext cx="111447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/>
              <a:t>6) </a:t>
            </a:r>
            <a:r>
              <a:rPr lang="pt-BR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1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Bubble</a:t>
            </a:r>
            <a:r>
              <a:rPr lang="pt-BR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vai ordenando de par em par. Ele pega os dois primeiros elementos e pergunta se o primeiro é maior que o segundo. Se sim, os elementos são trocados (swap), se não, são mantidos. Vai repetindo o processo até o final do </a:t>
            </a:r>
            <a:r>
              <a:rPr lang="pt-BR" sz="1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vetor.Obviamente</a:t>
            </a:r>
            <a:r>
              <a:rPr lang="pt-BR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que ele não consegue ordenar todo o vetor em uma única rodada, ele terá que passar pelo vetor um certo número de vezes.</a:t>
            </a:r>
          </a:p>
          <a:p>
            <a:pPr algn="l"/>
            <a:endParaRPr lang="pt-BR" sz="12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 maneira mais formal podemos destacar:</a:t>
            </a:r>
          </a:p>
          <a:p>
            <a:pPr marL="685800" lvl="1" indent="-228600">
              <a:buFont typeface="+mj-lt"/>
              <a:buAutoNum type="arabicPeriod"/>
            </a:pPr>
            <a:r>
              <a:rPr lang="pt-BR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Percorra o vetor inteiro comparando elementos adjacentes (dois a dois)</a:t>
            </a:r>
          </a:p>
          <a:p>
            <a:pPr marL="685800" lvl="1" indent="-228600">
              <a:buFont typeface="+mj-lt"/>
              <a:buAutoNum type="arabicPeriod"/>
            </a:pPr>
            <a:r>
              <a:rPr lang="pt-BR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Troque as posições dos elementos se eles estiverem fora de ordem</a:t>
            </a:r>
          </a:p>
          <a:p>
            <a:pPr marL="685800" lvl="1" indent="-228600">
              <a:buFont typeface="+mj-lt"/>
              <a:buAutoNum type="arabicPeriod"/>
            </a:pPr>
            <a:r>
              <a:rPr lang="pt-BR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Repita os dois passos acima (n - 1) vezes, onde n é igual ao tamanho do vetor</a:t>
            </a:r>
            <a:endParaRPr lang="pt-BR" dirty="0"/>
          </a:p>
          <a:p>
            <a:endParaRPr lang="pt-BR" dirty="0"/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Tem-se o seguinte vetor:  </a:t>
            </a: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5, 3, 2, 4, 7, 1, 0, 6</a:t>
            </a:r>
          </a:p>
          <a:p>
            <a:endParaRPr lang="pt-B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Sabemos que iremos repetir o vetor n - 1 vezes. O tamanho do vetor é 8, logo iremos repetir 7 vezes o vetor (8-1). </a:t>
            </a:r>
          </a:p>
          <a:p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Então, na</a:t>
            </a:r>
            <a:r>
              <a:rPr lang="pt-BR" sz="1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1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primeira iteração</a:t>
            </a:r>
            <a:r>
              <a:rPr lang="pt-BR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pegamos os dois primeiros valores e trocamos se estiverem fora de ordem.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Acompanhe na imagem ao lado.</a:t>
            </a:r>
          </a:p>
          <a:p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Chegamos ao fim da primeira iteração e, como dito, não foi suficiente para ordenar o vetor.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Teremos que reiniciar, só que agora sabemos que, pelo menos, o último valor (7) já está em seu devido lugar.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Assim ele será marcado para não</a:t>
            </a:r>
            <a:r>
              <a:rPr lang="pt-BR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percorrer todo o vetor na segunda </a:t>
            </a:r>
            <a:r>
              <a:rPr lang="pt-BR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iteração.Veja</a:t>
            </a:r>
            <a:r>
              <a:rPr lang="pt-BR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na imagem abaixo o exemplo.</a:t>
            </a:r>
            <a:endParaRPr kumimoji="0" lang="pt-BR" altLang="pt-BR" sz="12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678D6A3-70C8-4E40-895A-121AD6B42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404" y="1504950"/>
            <a:ext cx="3543300" cy="38481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7A7C982-7443-4618-98EC-7EF4211FD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19" y="4847888"/>
            <a:ext cx="2323131" cy="49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08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2">
            <a:extLst>
              <a:ext uri="{FF2B5EF4-FFF2-40B4-BE49-F238E27FC236}">
                <a16:creationId xmlns:a16="http://schemas.microsoft.com/office/drawing/2014/main" id="{83F588A0-4A9D-1F47-8940-5F3223DECE3E}"/>
              </a:ext>
            </a:extLst>
          </p:cNvPr>
          <p:cNvSpPr/>
          <p:nvPr/>
        </p:nvSpPr>
        <p:spPr>
          <a:xfrm>
            <a:off x="729768" y="111891"/>
            <a:ext cx="10998936" cy="4615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Professor Willys Campos AV01 – 23.11.2020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FC8CD29-46AA-4D52-B4EC-EE88F95316E1}"/>
              </a:ext>
            </a:extLst>
          </p:cNvPr>
          <p:cNvSpPr txBox="1"/>
          <p:nvPr/>
        </p:nvSpPr>
        <p:spPr>
          <a:xfrm>
            <a:off x="583972" y="860063"/>
            <a:ext cx="111447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7) O elemento central fica no meio.</a:t>
            </a:r>
          </a:p>
          <a:p>
            <a:pPr algn="l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8) Conhecida como POO (Programação Orientada a Objetos), é uma paradigma da programação 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utiliza abstração para criar modelos baseados no mundo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real.POO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usa várias técnicas, incluindo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modularidade, polimorfismo e encapsulamento.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9) A fila é mais justa (primeiro a entrar é o primeiro a sair) 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10)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02AB611-9C45-430A-BB2C-C8A30D92E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5" t="61138" b="20215"/>
          <a:stretch/>
        </p:blipFill>
        <p:spPr>
          <a:xfrm>
            <a:off x="1133474" y="3189035"/>
            <a:ext cx="10307689" cy="916239"/>
          </a:xfrm>
          <a:prstGeom prst="rect">
            <a:avLst/>
          </a:prstGeom>
        </p:spPr>
      </p:pic>
      <p:sp>
        <p:nvSpPr>
          <p:cNvPr id="2" name="Sinal de Multiplicação 1">
            <a:extLst>
              <a:ext uri="{FF2B5EF4-FFF2-40B4-BE49-F238E27FC236}">
                <a16:creationId xmlns:a16="http://schemas.microsoft.com/office/drawing/2014/main" id="{65B30693-12DD-4283-ABCE-F2F0129F65FE}"/>
              </a:ext>
            </a:extLst>
          </p:cNvPr>
          <p:cNvSpPr/>
          <p:nvPr/>
        </p:nvSpPr>
        <p:spPr>
          <a:xfrm>
            <a:off x="845933" y="2990850"/>
            <a:ext cx="1517422" cy="1323054"/>
          </a:xfrm>
          <a:prstGeom prst="mathMultiply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19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group of students at a table studying in the library">
            <a:extLst>
              <a:ext uri="{FF2B5EF4-FFF2-40B4-BE49-F238E27FC236}">
                <a16:creationId xmlns:a16="http://schemas.microsoft.com/office/drawing/2014/main" id="{1A5F02FB-FDF1-427A-AB2F-50F09EBEE54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8426"/>
            <a:ext cx="12192001" cy="6858000"/>
          </a:xfr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96D2D9B-E0B9-499F-9404-108DB59E4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-1149043"/>
            <a:ext cx="8467824" cy="8389007"/>
            <a:chOff x="0" y="0"/>
            <a:chExt cx="6957056" cy="6858000"/>
          </a:xfrm>
        </p:grpSpPr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7E2E6584-76E9-4C56-A349-C9CDC96DC5F0}"/>
                </a:ext>
              </a:extLst>
            </p:cNvPr>
            <p:cNvSpPr/>
            <p:nvPr/>
          </p:nvSpPr>
          <p:spPr>
            <a:xfrm>
              <a:off x="1150750" y="0"/>
              <a:ext cx="5491804" cy="6858000"/>
            </a:xfrm>
            <a:prstGeom prst="parallelogram">
              <a:avLst>
                <a:gd name="adj" fmla="val 32713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73F00D5-E18D-4210-AD3E-3ED73CEE4865}"/>
                </a:ext>
              </a:extLst>
            </p:cNvPr>
            <p:cNvSpPr/>
            <p:nvPr/>
          </p:nvSpPr>
          <p:spPr>
            <a:xfrm flipH="1" flipV="1">
              <a:off x="0" y="482600"/>
              <a:ext cx="6957056" cy="5892799"/>
            </a:xfrm>
            <a:custGeom>
              <a:avLst/>
              <a:gdLst>
                <a:gd name="connsiteX0" fmla="*/ 6957056 w 6957056"/>
                <a:gd name="connsiteY0" fmla="*/ 5892799 h 5892799"/>
                <a:gd name="connsiteX1" fmla="*/ 0 w 6957056"/>
                <a:gd name="connsiteY1" fmla="*/ 5892799 h 5892799"/>
                <a:gd name="connsiteX2" fmla="*/ 1473200 w 6957056"/>
                <a:gd name="connsiteY2" fmla="*/ 0 h 5892799"/>
                <a:gd name="connsiteX3" fmla="*/ 6957056 w 6957056"/>
                <a:gd name="connsiteY3" fmla="*/ 0 h 589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57056" h="5892799">
                  <a:moveTo>
                    <a:pt x="6957056" y="5892799"/>
                  </a:moveTo>
                  <a:lnTo>
                    <a:pt x="0" y="5892799"/>
                  </a:lnTo>
                  <a:lnTo>
                    <a:pt x="1473200" y="0"/>
                  </a:lnTo>
                  <a:lnTo>
                    <a:pt x="6957056" y="0"/>
                  </a:lnTo>
                  <a:close/>
                </a:path>
              </a:pathLst>
            </a:custGeom>
            <a:solidFill>
              <a:schemeClr val="accent2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77883-A694-450C-A2C7-C9C8A85D9915}"/>
                </a:ext>
              </a:extLst>
            </p:cNvPr>
            <p:cNvSpPr/>
            <p:nvPr/>
          </p:nvSpPr>
          <p:spPr>
            <a:xfrm flipH="1" flipV="1">
              <a:off x="103313" y="1253771"/>
              <a:ext cx="6267450" cy="4989304"/>
            </a:xfrm>
            <a:custGeom>
              <a:avLst/>
              <a:gdLst>
                <a:gd name="connsiteX0" fmla="*/ 6267450 w 6267450"/>
                <a:gd name="connsiteY0" fmla="*/ 883839 h 883839"/>
                <a:gd name="connsiteX1" fmla="*/ 0 w 6267450"/>
                <a:gd name="connsiteY1" fmla="*/ 883839 h 883839"/>
                <a:gd name="connsiteX2" fmla="*/ 220960 w 6267450"/>
                <a:gd name="connsiteY2" fmla="*/ 0 h 883839"/>
                <a:gd name="connsiteX3" fmla="*/ 6267450 w 6267450"/>
                <a:gd name="connsiteY3" fmla="*/ 0 h 88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7450" h="883839">
                  <a:moveTo>
                    <a:pt x="6267450" y="883839"/>
                  </a:moveTo>
                  <a:lnTo>
                    <a:pt x="0" y="883839"/>
                  </a:lnTo>
                  <a:lnTo>
                    <a:pt x="220960" y="0"/>
                  </a:lnTo>
                  <a:lnTo>
                    <a:pt x="626745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9006C66B-CC59-D94B-AA89-3BA366B01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91" y="445801"/>
            <a:ext cx="1903701" cy="5499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ED15D34-3414-334F-86B0-DCA105EE77F0}"/>
              </a:ext>
            </a:extLst>
          </p:cNvPr>
          <p:cNvSpPr/>
          <p:nvPr/>
        </p:nvSpPr>
        <p:spPr>
          <a:xfrm>
            <a:off x="316506" y="1111170"/>
            <a:ext cx="695705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Helvetica Neue" panose="02000503000000020004" pitchFamily="2" charset="0"/>
              </a:rPr>
              <a:t>RESPONDA NO PRÓPRIO PPT SALVE EM PDF E ENTREGUE NO TEAMS</a:t>
            </a:r>
            <a:endParaRPr lang="en-US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Obrigado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 e Boa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Sorte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!</a:t>
            </a:r>
          </a:p>
          <a:p>
            <a:endParaRPr lang="en-US" b="1" dirty="0">
              <a:effectLst/>
              <a:latin typeface="Helvetica Neue" panose="02000503000000020004" pitchFamily="2" charset="0"/>
            </a:endParaRPr>
          </a:p>
          <a:p>
            <a:endParaRPr lang="en-US" b="1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21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CF53499-B14A-5141-8DE0-431F39B3900A}"/>
              </a:ext>
            </a:extLst>
          </p:cNvPr>
          <p:cNvSpPr/>
          <p:nvPr/>
        </p:nvSpPr>
        <p:spPr>
          <a:xfrm>
            <a:off x="729768" y="111891"/>
            <a:ext cx="10998936" cy="4615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Professor </a:t>
            </a:r>
            <a:r>
              <a:rPr lang="en-US" sz="2800" dirty="0" err="1"/>
              <a:t>Willys</a:t>
            </a:r>
            <a:r>
              <a:rPr lang="en-US" sz="2800" dirty="0"/>
              <a:t> Campos – 05.10.2020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DDCD381-BA9C-2F47-BD30-6D8F7161D43B}"/>
              </a:ext>
            </a:extLst>
          </p:cNvPr>
          <p:cNvSpPr/>
          <p:nvPr/>
        </p:nvSpPr>
        <p:spPr>
          <a:xfrm>
            <a:off x="885296" y="726936"/>
            <a:ext cx="10492618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Nome do Aluno: LEONARDO AFONSO DA SILVA SOARES</a:t>
            </a:r>
          </a:p>
          <a:p>
            <a:r>
              <a:rPr lang="pt-B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Matrícula: 202009262988</a:t>
            </a:r>
          </a:p>
          <a:p>
            <a:r>
              <a:rPr lang="pt-B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Curso: REDES DE COMPUTADORES</a:t>
            </a:r>
          </a:p>
          <a:p>
            <a:r>
              <a:rPr lang="pt-BR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Orientações</a:t>
            </a:r>
          </a:p>
          <a:p>
            <a:r>
              <a:rPr lang="pt-BR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Façam as respostas Neste mesmo Documento</a:t>
            </a:r>
          </a:p>
        </p:txBody>
      </p:sp>
    </p:spTree>
    <p:extLst>
      <p:ext uri="{BB962C8B-B14F-4D97-AF65-F5344CB8AC3E}">
        <p14:creationId xmlns:p14="http://schemas.microsoft.com/office/powerpoint/2010/main" val="407252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4DDCD381-BA9C-2F47-BD30-6D8F7161D43B}"/>
              </a:ext>
            </a:extLst>
          </p:cNvPr>
          <p:cNvSpPr/>
          <p:nvPr/>
        </p:nvSpPr>
        <p:spPr>
          <a:xfrm>
            <a:off x="729768" y="771907"/>
            <a:ext cx="8213779" cy="52937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CODIFIQUE AS QUESTÕES</a:t>
            </a:r>
            <a:endParaRPr lang="pt-B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pt-BR" dirty="0"/>
              <a:t>Crie uma classe em python para representação de uma FILA – FIFO</a:t>
            </a:r>
          </a:p>
          <a:p>
            <a:pPr marL="342900" indent="-342900">
              <a:buFontTx/>
              <a:buAutoNum type="arabicPeriod"/>
            </a:pPr>
            <a:r>
              <a:rPr lang="pt-BR" dirty="0"/>
              <a:t>Crie um objeto pessoa com atributos: nome, sexo, idade e um objeto filho com nome estudante com os atributos nota e matrícula</a:t>
            </a:r>
          </a:p>
          <a:p>
            <a:pPr marL="342900" indent="-342900">
              <a:buFontTx/>
              <a:buAutoNum type="arabicPeriod"/>
            </a:pPr>
            <a:r>
              <a:rPr lang="pt-BR" dirty="0"/>
              <a:t>Crie uma classe em python para representação de uma PILHA</a:t>
            </a:r>
          </a:p>
          <a:p>
            <a:pPr marL="342900" indent="-342900">
              <a:buFontTx/>
              <a:buAutoNum type="arabicPeriod"/>
            </a:pPr>
            <a:r>
              <a:rPr lang="pt-BR" dirty="0"/>
              <a:t>Crie um código para instanciar um objeto em Fila com os seguintes valores</a:t>
            </a:r>
          </a:p>
          <a:p>
            <a:r>
              <a:rPr lang="pt-BR" dirty="0"/>
              <a:t>       39,12,20,12,23, remova 3 valores da fila e mostre a soma dos elementos restantes</a:t>
            </a:r>
          </a:p>
          <a:p>
            <a:pPr marL="342900" indent="-342900">
              <a:buAutoNum type="arabicPeriod" startAt="5"/>
            </a:pPr>
            <a:r>
              <a:rPr lang="pt-BR" dirty="0"/>
              <a:t>Adicione 6 valores em uma Pilha (10,40,20,1,3,3) remova os dois primeiros e diga  qual o último elemento a sair.</a:t>
            </a:r>
          </a:p>
          <a:p>
            <a:pPr marL="342900" indent="-342900">
              <a:buAutoNum type="arabicPeriod" startAt="5"/>
            </a:pPr>
            <a:r>
              <a:rPr lang="pt-BR" dirty="0"/>
              <a:t>Descreva o método de ordenação bubblesort.</a:t>
            </a:r>
          </a:p>
          <a:p>
            <a:pPr marL="342900" indent="-342900">
              <a:buAutoNum type="arabicPeriod" startAt="5"/>
            </a:pPr>
            <a:r>
              <a:rPr lang="pt-BR" dirty="0"/>
              <a:t>Em uma árvore binária, o elemento central fica na esquerda, no meio ou à direita?</a:t>
            </a:r>
          </a:p>
          <a:p>
            <a:pPr marL="342900" indent="-342900">
              <a:buAutoNum type="arabicPeriod" startAt="5"/>
            </a:pPr>
            <a:r>
              <a:rPr lang="pt-BR" dirty="0"/>
              <a:t>Defina o paradigma orientado a objetos</a:t>
            </a:r>
          </a:p>
          <a:p>
            <a:pPr marL="342900" indent="-342900">
              <a:buAutoNum type="arabicPeriod" startAt="5"/>
            </a:pPr>
            <a:r>
              <a:rPr lang="pt-BR" dirty="0"/>
              <a:t>Para uma aplicação de fila de banco, qual a estrutura mais eficiente? A Pilha ou a Fila?</a:t>
            </a:r>
          </a:p>
          <a:p>
            <a:pPr marL="342900" indent="-342900">
              <a:buAutoNum type="arabicPeriod" startAt="5"/>
            </a:pPr>
            <a:endParaRPr lang="pt-BR" dirty="0"/>
          </a:p>
          <a:p>
            <a:pPr marL="342900" indent="-342900">
              <a:buFontTx/>
              <a:buAutoNum type="arabicPeriod"/>
            </a:pPr>
            <a:endParaRPr lang="pt-BR" dirty="0"/>
          </a:p>
          <a:p>
            <a:pPr marL="342900" indent="-342900">
              <a:buAutoNum type="arabicPeriod"/>
            </a:pPr>
            <a:endParaRPr lang="pt-BR" dirty="0"/>
          </a:p>
          <a:p>
            <a:pPr marL="342900" indent="-342900">
              <a:buAutoNum type="arabicPeriod"/>
            </a:pPr>
            <a:endPara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ounded Rectangle 2">
            <a:extLst>
              <a:ext uri="{FF2B5EF4-FFF2-40B4-BE49-F238E27FC236}">
                <a16:creationId xmlns:a16="http://schemas.microsoft.com/office/drawing/2014/main" id="{83F588A0-4A9D-1F47-8940-5F3223DECE3E}"/>
              </a:ext>
            </a:extLst>
          </p:cNvPr>
          <p:cNvSpPr/>
          <p:nvPr/>
        </p:nvSpPr>
        <p:spPr>
          <a:xfrm>
            <a:off x="729768" y="111891"/>
            <a:ext cx="10998936" cy="4615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Professor Willys Campos AV01 – 23.11.2020</a:t>
            </a:r>
          </a:p>
        </p:txBody>
      </p:sp>
    </p:spTree>
    <p:extLst>
      <p:ext uri="{BB962C8B-B14F-4D97-AF65-F5344CB8AC3E}">
        <p14:creationId xmlns:p14="http://schemas.microsoft.com/office/powerpoint/2010/main" val="187398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4DDCD381-BA9C-2F47-BD30-6D8F7161D43B}"/>
              </a:ext>
            </a:extLst>
          </p:cNvPr>
          <p:cNvSpPr/>
          <p:nvPr/>
        </p:nvSpPr>
        <p:spPr>
          <a:xfrm>
            <a:off x="729768" y="771907"/>
            <a:ext cx="821377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dirty="0"/>
              <a:t>10. Sobre linguagens de programação e paradigma orienta a objetos é correto afirmar que: (Assinale a opção correta)</a:t>
            </a:r>
          </a:p>
          <a:p>
            <a:pPr marL="342900" indent="-342900">
              <a:buAutoNum type="arabicPeriod"/>
            </a:pPr>
            <a:endPara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ounded Rectangle 2">
            <a:extLst>
              <a:ext uri="{FF2B5EF4-FFF2-40B4-BE49-F238E27FC236}">
                <a16:creationId xmlns:a16="http://schemas.microsoft.com/office/drawing/2014/main" id="{83F588A0-4A9D-1F47-8940-5F3223DECE3E}"/>
              </a:ext>
            </a:extLst>
          </p:cNvPr>
          <p:cNvSpPr/>
          <p:nvPr/>
        </p:nvSpPr>
        <p:spPr>
          <a:xfrm>
            <a:off x="729768" y="111891"/>
            <a:ext cx="10998936" cy="4615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Professor Willys Campos AV01 – 23.11.2020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19104F2-69E7-43A9-8926-C77CCA306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919" y="1519322"/>
            <a:ext cx="72294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62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2">
            <a:extLst>
              <a:ext uri="{FF2B5EF4-FFF2-40B4-BE49-F238E27FC236}">
                <a16:creationId xmlns:a16="http://schemas.microsoft.com/office/drawing/2014/main" id="{83F588A0-4A9D-1F47-8940-5F3223DECE3E}"/>
              </a:ext>
            </a:extLst>
          </p:cNvPr>
          <p:cNvSpPr/>
          <p:nvPr/>
        </p:nvSpPr>
        <p:spPr>
          <a:xfrm>
            <a:off x="729768" y="111891"/>
            <a:ext cx="10998936" cy="4615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Professor Willys Campos AV01 – 23.11.2020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DC51BE8-9E6E-4CBF-9A8D-5E22CE84E0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35"/>
          <a:stretch/>
        </p:blipFill>
        <p:spPr>
          <a:xfrm>
            <a:off x="1145722" y="1195436"/>
            <a:ext cx="9900556" cy="436353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FC8CD29-46AA-4D52-B4EC-EE88F95316E1}"/>
              </a:ext>
            </a:extLst>
          </p:cNvPr>
          <p:cNvSpPr txBox="1"/>
          <p:nvPr/>
        </p:nvSpPr>
        <p:spPr>
          <a:xfrm>
            <a:off x="729768" y="826104"/>
            <a:ext cx="223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61958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2">
            <a:extLst>
              <a:ext uri="{FF2B5EF4-FFF2-40B4-BE49-F238E27FC236}">
                <a16:creationId xmlns:a16="http://schemas.microsoft.com/office/drawing/2014/main" id="{83F588A0-4A9D-1F47-8940-5F3223DECE3E}"/>
              </a:ext>
            </a:extLst>
          </p:cNvPr>
          <p:cNvSpPr/>
          <p:nvPr/>
        </p:nvSpPr>
        <p:spPr>
          <a:xfrm>
            <a:off x="729768" y="111891"/>
            <a:ext cx="10998936" cy="4615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Professor Willys Campos AV01 – 23.11.2020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FC8CD29-46AA-4D52-B4EC-EE88F95316E1}"/>
              </a:ext>
            </a:extLst>
          </p:cNvPr>
          <p:cNvSpPr txBox="1"/>
          <p:nvPr/>
        </p:nvSpPr>
        <p:spPr>
          <a:xfrm>
            <a:off x="729768" y="826104"/>
            <a:ext cx="223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2)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5CD5404-B614-4093-9AB1-8A20F7B59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058" y="1195436"/>
            <a:ext cx="6536645" cy="482634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AE1DA2E-A307-4DAC-A5E1-233031822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68" y="1195436"/>
            <a:ext cx="3927022" cy="482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8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2">
            <a:extLst>
              <a:ext uri="{FF2B5EF4-FFF2-40B4-BE49-F238E27FC236}">
                <a16:creationId xmlns:a16="http://schemas.microsoft.com/office/drawing/2014/main" id="{83F588A0-4A9D-1F47-8940-5F3223DECE3E}"/>
              </a:ext>
            </a:extLst>
          </p:cNvPr>
          <p:cNvSpPr/>
          <p:nvPr/>
        </p:nvSpPr>
        <p:spPr>
          <a:xfrm>
            <a:off x="729768" y="111891"/>
            <a:ext cx="10998936" cy="4615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Professor Willys Campos AV01 – 23.11.2020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FC8CD29-46AA-4D52-B4EC-EE88F95316E1}"/>
              </a:ext>
            </a:extLst>
          </p:cNvPr>
          <p:cNvSpPr txBox="1"/>
          <p:nvPr/>
        </p:nvSpPr>
        <p:spPr>
          <a:xfrm>
            <a:off x="729768" y="826104"/>
            <a:ext cx="223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2)Teste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2CB8B11-07BE-4E6F-B052-1176EE5ED6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6" t="-3330" r="13515" b="-1"/>
          <a:stretch/>
        </p:blipFill>
        <p:spPr>
          <a:xfrm>
            <a:off x="458056" y="1317500"/>
            <a:ext cx="11275888" cy="2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3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2">
            <a:extLst>
              <a:ext uri="{FF2B5EF4-FFF2-40B4-BE49-F238E27FC236}">
                <a16:creationId xmlns:a16="http://schemas.microsoft.com/office/drawing/2014/main" id="{83F588A0-4A9D-1F47-8940-5F3223DECE3E}"/>
              </a:ext>
            </a:extLst>
          </p:cNvPr>
          <p:cNvSpPr/>
          <p:nvPr/>
        </p:nvSpPr>
        <p:spPr>
          <a:xfrm>
            <a:off x="729768" y="111891"/>
            <a:ext cx="10998936" cy="4615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Professor Willys Campos AV01 – 23.11.2020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FC8CD29-46AA-4D52-B4EC-EE88F95316E1}"/>
              </a:ext>
            </a:extLst>
          </p:cNvPr>
          <p:cNvSpPr txBox="1"/>
          <p:nvPr/>
        </p:nvSpPr>
        <p:spPr>
          <a:xfrm>
            <a:off x="729768" y="826104"/>
            <a:ext cx="223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DCFB4FD-A816-4290-98C5-3264DB911C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95" t="14097"/>
          <a:stretch/>
        </p:blipFill>
        <p:spPr>
          <a:xfrm>
            <a:off x="2452630" y="1114425"/>
            <a:ext cx="7553212" cy="431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87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2">
            <a:extLst>
              <a:ext uri="{FF2B5EF4-FFF2-40B4-BE49-F238E27FC236}">
                <a16:creationId xmlns:a16="http://schemas.microsoft.com/office/drawing/2014/main" id="{83F588A0-4A9D-1F47-8940-5F3223DECE3E}"/>
              </a:ext>
            </a:extLst>
          </p:cNvPr>
          <p:cNvSpPr/>
          <p:nvPr/>
        </p:nvSpPr>
        <p:spPr>
          <a:xfrm>
            <a:off x="729768" y="111891"/>
            <a:ext cx="10998936" cy="4615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Professor Willys Campos AV01 – 23.11.2020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FC8CD29-46AA-4D52-B4EC-EE88F95316E1}"/>
              </a:ext>
            </a:extLst>
          </p:cNvPr>
          <p:cNvSpPr txBox="1"/>
          <p:nvPr/>
        </p:nvSpPr>
        <p:spPr>
          <a:xfrm>
            <a:off x="729768" y="826104"/>
            <a:ext cx="223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46AE672-6C69-41EC-BCF8-3D84EE19B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0" t="2137"/>
          <a:stretch/>
        </p:blipFill>
        <p:spPr>
          <a:xfrm>
            <a:off x="2316842" y="826104"/>
            <a:ext cx="7824787" cy="535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25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04_Educa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2606E"/>
      </a:accent1>
      <a:accent2>
        <a:srgbClr val="0F3955"/>
      </a:accent2>
      <a:accent3>
        <a:srgbClr val="FFC000"/>
      </a:accent3>
      <a:accent4>
        <a:srgbClr val="BF678E"/>
      </a:accent4>
      <a:accent5>
        <a:srgbClr val="731F1C"/>
      </a:accent5>
      <a:accent6>
        <a:srgbClr val="7A9E56"/>
      </a:accent6>
      <a:hlink>
        <a:srgbClr val="00B0F0"/>
      </a:hlink>
      <a:folHlink>
        <a:srgbClr val="595959"/>
      </a:folHlink>
    </a:clrScheme>
    <a:fontScheme name="MSFT_04_Education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475556_Education presentation_AAS_v5" id="{AAC57104-7B60-491F-A321-6BCAF93AC541}" vid="{5A43072C-36E0-4A5A-A3FF-E88D65C597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0F22F522950446A30ABFFCF9989C51" ma:contentTypeVersion="3" ma:contentTypeDescription="Create a new document." ma:contentTypeScope="" ma:versionID="f7ab60cab2ec6b128bf1c97e2c542139">
  <xsd:schema xmlns:xsd="http://www.w3.org/2001/XMLSchema" xmlns:xs="http://www.w3.org/2001/XMLSchema" xmlns:p="http://schemas.microsoft.com/office/2006/metadata/properties" xmlns:ns2="b679f84c-f1f8-4ec4-a655-b68f6800b612" targetNamespace="http://schemas.microsoft.com/office/2006/metadata/properties" ma:root="true" ma:fieldsID="0e7ca1f83d1405df32f0801a4b7db0d0" ns2:_="">
    <xsd:import namespace="b679f84c-f1f8-4ec4-a655-b68f6800b612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79f84c-f1f8-4ec4-a655-b68f6800b612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b679f84c-f1f8-4ec4-a655-b68f6800b612" xsi:nil="true"/>
  </documentManagement>
</p:properties>
</file>

<file path=customXml/itemProps1.xml><?xml version="1.0" encoding="utf-8"?>
<ds:datastoreItem xmlns:ds="http://schemas.openxmlformats.org/officeDocument/2006/customXml" ds:itemID="{85D0AD3E-9DDB-4E69-981A-7DAE0E9B5F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879462-8BC6-4065-921D-397AE98FE5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79f84c-f1f8-4ec4-a655-b68f6800b6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575C36-314A-42CB-9114-6E0CE4AB2735}">
  <ds:schemaRefs>
    <ds:schemaRef ds:uri="http://schemas.openxmlformats.org/package/2006/metadata/core-properties"/>
    <ds:schemaRef ds:uri="http://www.w3.org/XML/1998/namespace"/>
    <ds:schemaRef ds:uri="b679f84c-f1f8-4ec4-a655-b68f6800b612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636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Corbel</vt:lpstr>
      <vt:lpstr>Helvetica Neue</vt:lpstr>
      <vt:lpstr>Times New Roman</vt:lpstr>
      <vt:lpstr>Office Theme</vt:lpstr>
      <vt:lpstr>AV02 Paradigmas de Linguagem de Programação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2020-03-04T22:26:47Z</dcterms:created>
  <dcterms:modified xsi:type="dcterms:W3CDTF">2020-11-26T02:22:03Z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0x0101007C0F22F522950446A30ABFFCF9989C51</vt:lpwstr>
  </property>
</Properties>
</file>