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embeddedFontLst>
    <p:embeddedFont>
      <p:font typeface="FSP DEMO - Dylan-Bold" panose="02000503000000020004" pitchFamily="50" charset="0"/>
      <p:bold r:id="rId19"/>
    </p:embeddedFont>
    <p:embeddedFont>
      <p:font typeface="FSP DEMO - Dylan-Light" panose="02000503000000020004" pitchFamily="50" charset="0"/>
      <p:regular r:id="rId20"/>
    </p:embeddedFont>
    <p:embeddedFont>
      <p:font typeface="FSP DEMO - Dylan-XBold" panose="02000503000000020004" pitchFamily="50" charset="0"/>
      <p:regular r:id="rId21"/>
    </p:embeddedFont>
    <p:embeddedFont>
      <p:font typeface="Gadugi" panose="020B0502040204020203" pitchFamily="34" charset="0"/>
      <p:regular r:id="rId22"/>
      <p:bold r:id="rId23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760"/>
    <a:srgbClr val="FFFCD9"/>
    <a:srgbClr val="F6E0B5"/>
    <a:srgbClr val="121212"/>
    <a:srgbClr val="2A2A2A"/>
    <a:srgbClr val="1DB9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2E04D-35D2-6555-23A8-15A572BC5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5C2266-FD8A-8750-FE63-68C6F6982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A0B9DC-8D35-9DF4-FA3F-7AF27C28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556A-564C-4AA2-B77C-28F6C70F5E02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83887B-F4DC-9563-B75A-9F11D30D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289910-53C5-D3EC-E0F9-F4134AAD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6709-5131-41A5-926A-BEA2AFA9E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9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4DB32-AF1F-9871-6EB5-7F6E27C1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05395D-6FBA-2719-BA8E-13B18CF68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716F61-8CAD-43C7-CC0C-49944664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556A-564C-4AA2-B77C-28F6C70F5E02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F2DA5A-715B-5CCC-6EFA-6BCF2E4B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D827CC-DB5E-34D5-61F2-5B8A3820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6709-5131-41A5-926A-BEA2AFA9E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93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CC13A5-84DE-E147-0357-F5E56DF19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C7954B-3A23-A0F4-C023-A197E0F35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A9E70C-038C-28EE-FF52-B45FF6C4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556A-564C-4AA2-B77C-28F6C70F5E02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7A6358-045D-4B7D-C430-8C765EA7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3F9D47-5D3D-5E94-42E8-F57495A9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6709-5131-41A5-926A-BEA2AFA9E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56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B5DDF-4E89-F0CE-EF28-CA7136F8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8E4D7F-F0D1-946A-327C-7D91AA8D2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44559B-FC38-C688-84CA-3D9B85A3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556A-564C-4AA2-B77C-28F6C70F5E02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16AF25-1DCD-615A-F919-CDEBB144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A2360-7EB7-8FD6-2871-EA195812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6709-5131-41A5-926A-BEA2AFA9E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6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98B27-3A4C-4DF2-1DCC-0CE63F63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743971-F916-217C-E182-2F017F4B6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18623F-433A-A511-6B1B-46BAF06E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556A-564C-4AA2-B77C-28F6C70F5E02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6E3C88-43F8-A09A-8CB2-4BAE4383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C6BCC9-923F-B0AD-795A-0839C562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6709-5131-41A5-926A-BEA2AFA9E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A4C56-EAF7-A026-2089-ACC26FEE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BBBAC3-891E-42D2-202E-1132D258C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69298B-F46E-CBDD-26FA-B73D1BAD8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F9D9E6-3EB6-D630-3EF5-1232ABD8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556A-564C-4AA2-B77C-28F6C70F5E02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16DB10-9302-F533-A8CA-4BD7AC82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6AB45D-4925-D192-52B0-2C128E03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6709-5131-41A5-926A-BEA2AFA9E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49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65BAF-9B7D-FE02-C7EB-692C4269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9C2949-9C7C-6507-E0CF-B71D48CC5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EBDACF-8838-55C9-7268-848BA8D4F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0FBF0E-A110-B512-7719-E929E76AE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CCEC18-902C-A0E8-3708-D33CC2DF3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8D63A9-B6C3-17F2-B40E-CFD7D544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556A-564C-4AA2-B77C-28F6C70F5E02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2B0F3D-0E4A-751A-5136-1394EAB1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881E27-74B0-254B-51D4-D1795B4D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6709-5131-41A5-926A-BEA2AFA9E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4C49F-B63A-0B3E-153E-5A9370D7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210F70-2835-8162-659E-56917A29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556A-564C-4AA2-B77C-28F6C70F5E02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FF6851-8A47-754B-13E9-8D3DB7C6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762D64-706E-0BB5-4AF5-CAC24AE3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6709-5131-41A5-926A-BEA2AFA9E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19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9A24FE-E7E5-D107-6BFB-359368D4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556A-564C-4AA2-B77C-28F6C70F5E02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F16343A-FE22-1FEF-9791-E60403E0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7E4FAE-BE18-6B3D-D97F-08E27ACB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6709-5131-41A5-926A-BEA2AFA9E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55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D9D2B-780F-CF5C-5670-FEACDA3B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770555-20F8-85C5-BEC7-D2A9AE71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2E6C91-2980-19A7-20D1-77C64880C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E881C1-EE76-8B1E-9DBC-89365A65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556A-564C-4AA2-B77C-28F6C70F5E02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6E4EFF-C487-E6E2-4FCF-8A9E874E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3D7BA6-0850-7EF0-7CE0-5FB1BDF3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6709-5131-41A5-926A-BEA2AFA9E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23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3381E-9A77-3AD4-CAA9-49ABB1BA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8A1C82-A0A2-72BE-4C24-EB303DBBB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7CDFE7-3F17-3D39-9668-996E06E5E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4F516A-088B-1CCF-966E-14E904E9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556A-564C-4AA2-B77C-28F6C70F5E02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3FF35-4C32-B264-36D9-BC663100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EC2A3E-4E99-7AF7-AC03-DD73D067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6709-5131-41A5-926A-BEA2AFA9E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36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0E2B61-2CD1-2C9E-0D5C-FDFBDE69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0BC787-0EB3-4E07-7049-DAF509C53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8EB235-001D-A643-E243-859BB5B95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A556A-564C-4AA2-B77C-28F6C70F5E02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F35C7-F156-52FE-A0DA-475CC8A1C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9762D9-938F-5752-E604-A5BBC66F1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46709-5131-41A5-926A-BEA2AFA9EDB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1309C5B-80FD-1D76-8BF9-C02E1CCC5287}"/>
              </a:ext>
            </a:extLst>
          </p:cNvPr>
          <p:cNvSpPr/>
          <p:nvPr userDrawn="1"/>
        </p:nvSpPr>
        <p:spPr>
          <a:xfrm>
            <a:off x="12362329" y="0"/>
            <a:ext cx="376518" cy="430306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91BAE6-2386-0EC1-E910-A65BC0B0F650}"/>
              </a:ext>
            </a:extLst>
          </p:cNvPr>
          <p:cNvSpPr/>
          <p:nvPr userDrawn="1"/>
        </p:nvSpPr>
        <p:spPr>
          <a:xfrm>
            <a:off x="12362329" y="528917"/>
            <a:ext cx="376518" cy="430306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D4A23C9-4E38-23E7-27A1-C2207B48C7B6}"/>
              </a:ext>
            </a:extLst>
          </p:cNvPr>
          <p:cNvSpPr/>
          <p:nvPr userDrawn="1"/>
        </p:nvSpPr>
        <p:spPr>
          <a:xfrm>
            <a:off x="12362329" y="1057834"/>
            <a:ext cx="376518" cy="430306"/>
          </a:xfrm>
          <a:prstGeom prst="rect">
            <a:avLst/>
          </a:prstGeom>
          <a:solidFill>
            <a:srgbClr val="FFF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69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3D425F5-FDDA-9C31-E2B2-FDAA56975CB0}"/>
              </a:ext>
            </a:extLst>
          </p:cNvPr>
          <p:cNvSpPr/>
          <p:nvPr/>
        </p:nvSpPr>
        <p:spPr>
          <a:xfrm>
            <a:off x="12362329" y="0"/>
            <a:ext cx="376518" cy="430306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D42429-061E-8A7C-E2AD-9DC60EE153A7}"/>
              </a:ext>
            </a:extLst>
          </p:cNvPr>
          <p:cNvSpPr/>
          <p:nvPr/>
        </p:nvSpPr>
        <p:spPr>
          <a:xfrm>
            <a:off x="12362329" y="528917"/>
            <a:ext cx="376518" cy="430306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FFC3A59-37A9-7EC8-0C55-A3D83B56093F}"/>
              </a:ext>
            </a:extLst>
          </p:cNvPr>
          <p:cNvSpPr/>
          <p:nvPr/>
        </p:nvSpPr>
        <p:spPr>
          <a:xfrm>
            <a:off x="12362329" y="1057834"/>
            <a:ext cx="376518" cy="430306"/>
          </a:xfrm>
          <a:prstGeom prst="rect">
            <a:avLst/>
          </a:prstGeom>
          <a:solidFill>
            <a:srgbClr val="FFF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Spotify Logo – PNG e Vetor – Download de Logo">
            <a:extLst>
              <a:ext uri="{FF2B5EF4-FFF2-40B4-BE49-F238E27FC236}">
                <a16:creationId xmlns:a16="http://schemas.microsoft.com/office/drawing/2014/main" id="{07C8FAAD-10BD-6706-7B26-80A140FF8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235" y="2246872"/>
            <a:ext cx="4378848" cy="131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91634D3-5AC7-7EC0-1B9C-F8A904DF661A}"/>
              </a:ext>
            </a:extLst>
          </p:cNvPr>
          <p:cNvSpPr txBox="1"/>
          <p:nvPr/>
        </p:nvSpPr>
        <p:spPr>
          <a:xfrm>
            <a:off x="7411309" y="3638550"/>
            <a:ext cx="331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err="1">
                <a:solidFill>
                  <a:srgbClr val="FFFCD9"/>
                </a:solidFill>
                <a:latin typeface="FSP DEMO - Dylan-Bold" panose="02000503000000020004" pitchFamily="50" charset="0"/>
              </a:rPr>
              <a:t>Analytics</a:t>
            </a:r>
            <a:endParaRPr lang="pt-BR" sz="4400" dirty="0">
              <a:solidFill>
                <a:srgbClr val="FFFCD9"/>
              </a:solidFill>
              <a:latin typeface="FSP DEMO - Dylan-Bold" panose="02000503000000020004" pitchFamily="50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1DBBEA1-144F-EF22-6688-D4827611F1CA}"/>
              </a:ext>
            </a:extLst>
          </p:cNvPr>
          <p:cNvSpPr/>
          <p:nvPr/>
        </p:nvSpPr>
        <p:spPr>
          <a:xfrm>
            <a:off x="933917" y="772552"/>
            <a:ext cx="4238625" cy="4686300"/>
          </a:xfrm>
          <a:prstGeom prst="roundRect">
            <a:avLst>
              <a:gd name="adj" fmla="val 14195"/>
            </a:avLst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E381FFEB-B71A-48CF-1252-E8192184F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8078" y="922664"/>
            <a:ext cx="5129246" cy="501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7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E519CE-08C8-EB9C-883A-A7E14AEB8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potify Logo – PNG e Vetor – Download de Logo">
            <a:extLst>
              <a:ext uri="{FF2B5EF4-FFF2-40B4-BE49-F238E27FC236}">
                <a16:creationId xmlns:a16="http://schemas.microsoft.com/office/drawing/2014/main" id="{BDF3A462-99FB-0D48-4CDB-CEF5D5F0E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757" y="302385"/>
            <a:ext cx="1488140" cy="44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6C0FE2F-3C2E-81E6-6176-37A69DBBD1CB}"/>
              </a:ext>
            </a:extLst>
          </p:cNvPr>
          <p:cNvSpPr/>
          <p:nvPr/>
        </p:nvSpPr>
        <p:spPr>
          <a:xfrm>
            <a:off x="3723750" y="6075890"/>
            <a:ext cx="3205798" cy="1595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7BE0169-B0BD-111C-7862-8F74203D7583}"/>
              </a:ext>
            </a:extLst>
          </p:cNvPr>
          <p:cNvSpPr/>
          <p:nvPr/>
        </p:nvSpPr>
        <p:spPr>
          <a:xfrm>
            <a:off x="3723472" y="6075890"/>
            <a:ext cx="743189" cy="159585"/>
          </a:xfrm>
          <a:prstGeom prst="round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528A43B-B187-050E-765A-CE0ABB75E53A}"/>
              </a:ext>
            </a:extLst>
          </p:cNvPr>
          <p:cNvSpPr/>
          <p:nvPr/>
        </p:nvSpPr>
        <p:spPr>
          <a:xfrm>
            <a:off x="-104774" y="-304799"/>
            <a:ext cx="3200400" cy="7248524"/>
          </a:xfrm>
          <a:prstGeom prst="roundRect">
            <a:avLst>
              <a:gd name="adj" fmla="val 0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A8CF177-D023-1FB0-C337-886D55A13EB8}"/>
              </a:ext>
            </a:extLst>
          </p:cNvPr>
          <p:cNvSpPr txBox="1"/>
          <p:nvPr/>
        </p:nvSpPr>
        <p:spPr>
          <a:xfrm>
            <a:off x="1004887" y="845945"/>
            <a:ext cx="134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FSP DEMO - Dylan-Light" panose="02000503000000020004" pitchFamily="50" charset="0"/>
              </a:rPr>
              <a:t>Bruno Mars</a:t>
            </a:r>
          </a:p>
        </p:txBody>
      </p:sp>
      <p:pic>
        <p:nvPicPr>
          <p:cNvPr id="4098" name="Picture 2" descr="Bruno Mars | Spotify">
            <a:extLst>
              <a:ext uri="{FF2B5EF4-FFF2-40B4-BE49-F238E27FC236}">
                <a16:creationId xmlns:a16="http://schemas.microsoft.com/office/drawing/2014/main" id="{49D18B52-EC2F-DF6A-D6F9-76B72F898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1" y="713845"/>
            <a:ext cx="602755" cy="602755"/>
          </a:xfrm>
          <a:prstGeom prst="roundRect">
            <a:avLst>
              <a:gd name="adj" fmla="val 75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9A1D441-0288-DD8D-C438-F6DBDE461036}"/>
              </a:ext>
            </a:extLst>
          </p:cNvPr>
          <p:cNvSpPr txBox="1"/>
          <p:nvPr/>
        </p:nvSpPr>
        <p:spPr>
          <a:xfrm>
            <a:off x="12026" y="170193"/>
            <a:ext cx="1607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FSP DEMO - Dylan-XBold" panose="02000503000000020004" pitchFamily="50" charset="0"/>
              </a:rPr>
              <a:t>Tocando Agora: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35E71AF-6312-A5A6-0C11-3158A2BAF3A6}"/>
              </a:ext>
            </a:extLst>
          </p:cNvPr>
          <p:cNvSpPr txBox="1"/>
          <p:nvPr/>
        </p:nvSpPr>
        <p:spPr>
          <a:xfrm>
            <a:off x="12026" y="1801067"/>
            <a:ext cx="1100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  <a:latin typeface="FSP DEMO - Dylan-XBold" panose="02000503000000020004" pitchFamily="50" charset="0"/>
              </a:rPr>
              <a:t>Proximo</a:t>
            </a:r>
            <a:r>
              <a:rPr lang="pt-BR" sz="1400" dirty="0">
                <a:solidFill>
                  <a:schemeClr val="bg1"/>
                </a:solidFill>
                <a:latin typeface="FSP DEMO - Dylan-XBold" panose="02000503000000020004" pitchFamily="50" charset="0"/>
              </a:rPr>
              <a:t>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F89FE97-4BA1-ADB1-CBC7-A29BC862F220}"/>
              </a:ext>
            </a:extLst>
          </p:cNvPr>
          <p:cNvCxnSpPr/>
          <p:nvPr/>
        </p:nvCxnSpPr>
        <p:spPr>
          <a:xfrm>
            <a:off x="12026" y="1565191"/>
            <a:ext cx="27216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44A0669-5689-7091-3565-466252F4D0A2}"/>
              </a:ext>
            </a:extLst>
          </p:cNvPr>
          <p:cNvSpPr txBox="1"/>
          <p:nvPr/>
        </p:nvSpPr>
        <p:spPr>
          <a:xfrm>
            <a:off x="3845689" y="5611024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R² = 0.11189401118377906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31F266-67A5-B416-02EB-F4B61531312D}"/>
              </a:ext>
            </a:extLst>
          </p:cNvPr>
          <p:cNvSpPr txBox="1"/>
          <p:nvPr/>
        </p:nvSpPr>
        <p:spPr>
          <a:xfrm>
            <a:off x="3845690" y="5101754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Correlação de Person = -0.335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A51F9B6-F6C4-E66C-62B8-52FBCA4B2A67}"/>
              </a:ext>
            </a:extLst>
          </p:cNvPr>
          <p:cNvCxnSpPr/>
          <p:nvPr/>
        </p:nvCxnSpPr>
        <p:spPr>
          <a:xfrm>
            <a:off x="5210146" y="6090665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4DB2986-D9DC-EE19-960D-06756FCB8D90}"/>
              </a:ext>
            </a:extLst>
          </p:cNvPr>
          <p:cNvCxnSpPr/>
          <p:nvPr/>
        </p:nvCxnSpPr>
        <p:spPr>
          <a:xfrm>
            <a:off x="6022153" y="6090664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0C4D2B5-8C30-4BF6-D44E-979DA742482F}"/>
              </a:ext>
            </a:extLst>
          </p:cNvPr>
          <p:cNvCxnSpPr/>
          <p:nvPr/>
        </p:nvCxnSpPr>
        <p:spPr>
          <a:xfrm>
            <a:off x="6834160" y="6090663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03F84262-E7C6-584E-FAAE-31B41AFFF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7134" y="337892"/>
            <a:ext cx="4800523" cy="4367143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3FEAEE21-8822-7107-F391-AFEF1CF1E2E9}"/>
              </a:ext>
            </a:extLst>
          </p:cNvPr>
          <p:cNvSpPr txBox="1"/>
          <p:nvPr/>
        </p:nvSpPr>
        <p:spPr>
          <a:xfrm>
            <a:off x="7557396" y="5007438"/>
            <a:ext cx="4078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Bruno Mars demonstra uma relação moderada entre energia e popularidade em suas músicas aqui músicas mais tristes tendem a ser mais populares.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4936E55-1DD6-B9D7-2E25-C69D55E1766B}"/>
              </a:ext>
            </a:extLst>
          </p:cNvPr>
          <p:cNvSpPr/>
          <p:nvPr/>
        </p:nvSpPr>
        <p:spPr>
          <a:xfrm>
            <a:off x="3095626" y="0"/>
            <a:ext cx="627847" cy="6857991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5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6" grpId="0"/>
      <p:bldP spid="2" grpId="0"/>
      <p:bldP spid="3" grpId="0"/>
      <p:bldP spid="7" grpId="0"/>
      <p:bldP spid="8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D7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A98E91-9FB9-55F9-698D-E368FBDC4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D6210406-7C33-D6A7-FFEA-09186965D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145" y="5763"/>
            <a:ext cx="7315922" cy="6852237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EFB8ADC-6F90-D43F-9634-3D008FCCBF37}"/>
              </a:ext>
            </a:extLst>
          </p:cNvPr>
          <p:cNvGrpSpPr/>
          <p:nvPr/>
        </p:nvGrpSpPr>
        <p:grpSpPr>
          <a:xfrm>
            <a:off x="3808735" y="2755593"/>
            <a:ext cx="6750145" cy="830998"/>
            <a:chOff x="3808735" y="2790350"/>
            <a:chExt cx="6750145" cy="830998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FF13357-59DC-3C87-E67A-F4F571FBFC96}"/>
                </a:ext>
              </a:extLst>
            </p:cNvPr>
            <p:cNvSpPr txBox="1"/>
            <p:nvPr/>
          </p:nvSpPr>
          <p:spPr>
            <a:xfrm>
              <a:off x="3808735" y="2790351"/>
              <a:ext cx="67169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b="1" dirty="0">
                  <a:solidFill>
                    <a:srgbClr val="1DB954"/>
                  </a:solidFill>
                  <a:latin typeface="FSP DEMO - Dylan-Bold" panose="02000503000000020004" pitchFamily="50" charset="0"/>
                  <a:ea typeface="Nirmala UI" panose="020B0502040204020203" pitchFamily="34" charset="0"/>
                  <a:cs typeface="Nirmala UI" panose="020B0502040204020203" pitchFamily="34" charset="0"/>
                </a:rPr>
                <a:t>Regressões </a:t>
              </a:r>
              <a:r>
                <a:rPr lang="pt-BR" sz="4800" b="1" dirty="0" err="1">
                  <a:solidFill>
                    <a:srgbClr val="1DB954"/>
                  </a:solidFill>
                  <a:latin typeface="FSP DEMO - Dylan-Bold" panose="02000503000000020004" pitchFamily="50" charset="0"/>
                  <a:ea typeface="Nirmala UI" panose="020B0502040204020203" pitchFamily="34" charset="0"/>
                  <a:cs typeface="Nirmala UI" panose="020B0502040204020203" pitchFamily="34" charset="0"/>
                </a:rPr>
                <a:t>Multiplas</a:t>
              </a:r>
              <a:endParaRPr lang="pt-BR" sz="4800" b="1" dirty="0">
                <a:solidFill>
                  <a:srgbClr val="1DB954"/>
                </a:solidFill>
                <a:latin typeface="FSP DEMO - Dylan-Bold" panose="02000503000000020004" pitchFamily="50" charset="0"/>
                <a:ea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E9EA0C65-E48F-85C4-557F-839D0A414EA5}"/>
                </a:ext>
              </a:extLst>
            </p:cNvPr>
            <p:cNvSpPr txBox="1"/>
            <p:nvPr/>
          </p:nvSpPr>
          <p:spPr>
            <a:xfrm>
              <a:off x="3841894" y="2790350"/>
              <a:ext cx="67169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FSP DEMO - Dylan-Bold" panose="02000503000000020004" pitchFamily="50" charset="0"/>
                  <a:ea typeface="Nirmala UI" panose="020B0502040204020203" pitchFamily="34" charset="0"/>
                  <a:cs typeface="Nirmala UI" panose="020B0502040204020203" pitchFamily="34" charset="0"/>
                </a:rPr>
                <a:t>Regressões </a:t>
              </a:r>
              <a:r>
                <a:rPr lang="pt-BR" sz="4800" b="1" dirty="0" err="1">
                  <a:solidFill>
                    <a:schemeClr val="bg1"/>
                  </a:solidFill>
                  <a:latin typeface="FSP DEMO - Dylan-Bold" panose="02000503000000020004" pitchFamily="50" charset="0"/>
                  <a:ea typeface="Nirmala UI" panose="020B0502040204020203" pitchFamily="34" charset="0"/>
                  <a:cs typeface="Nirmala UI" panose="020B0502040204020203" pitchFamily="34" charset="0"/>
                </a:rPr>
                <a:t>Multiplas</a:t>
              </a:r>
              <a:endParaRPr lang="pt-BR" sz="4800" b="1" dirty="0">
                <a:solidFill>
                  <a:schemeClr val="bg1"/>
                </a:solidFill>
                <a:latin typeface="FSP DEMO - Dylan-Bold" panose="02000503000000020004" pitchFamily="50" charset="0"/>
                <a:ea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13B50C87-59CE-9872-75B1-EE06D82EB0E9}"/>
              </a:ext>
            </a:extLst>
          </p:cNvPr>
          <p:cNvSpPr/>
          <p:nvPr/>
        </p:nvSpPr>
        <p:spPr>
          <a:xfrm>
            <a:off x="0" y="0"/>
            <a:ext cx="3841894" cy="6858000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7FD8635-6AE8-EDE8-B1A0-7A6798DC3068}"/>
              </a:ext>
            </a:extLst>
          </p:cNvPr>
          <p:cNvGrpSpPr/>
          <p:nvPr/>
        </p:nvGrpSpPr>
        <p:grpSpPr>
          <a:xfrm>
            <a:off x="2305050" y="2503205"/>
            <a:ext cx="1400258" cy="1400258"/>
            <a:chOff x="3219450" y="2503205"/>
            <a:chExt cx="1400258" cy="1400258"/>
          </a:xfrm>
        </p:grpSpPr>
        <p:pic>
          <p:nvPicPr>
            <p:cNvPr id="4098" name="Picture 2" descr="KPI-de-compras">
              <a:extLst>
                <a:ext uri="{FF2B5EF4-FFF2-40B4-BE49-F238E27FC236}">
                  <a16:creationId xmlns:a16="http://schemas.microsoft.com/office/drawing/2014/main" id="{837C5C8F-34A5-4CAD-B970-DF9BAF72AC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41" r="34273" b="21132"/>
            <a:stretch/>
          </p:blipFill>
          <p:spPr bwMode="auto">
            <a:xfrm>
              <a:off x="3219450" y="2503205"/>
              <a:ext cx="1400258" cy="1400258"/>
            </a:xfrm>
            <a:prstGeom prst="roundRect">
              <a:avLst>
                <a:gd name="adj" fmla="val 10403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1CAA5FFF-005B-A70E-9E1A-9860E25CA05E}"/>
                </a:ext>
              </a:extLst>
            </p:cNvPr>
            <p:cNvSpPr/>
            <p:nvPr/>
          </p:nvSpPr>
          <p:spPr>
            <a:xfrm>
              <a:off x="4194627" y="3520432"/>
              <a:ext cx="335406" cy="335406"/>
            </a:xfrm>
            <a:prstGeom prst="ellipse">
              <a:avLst/>
            </a:prstGeom>
            <a:solidFill>
              <a:srgbClr val="1ED760"/>
            </a:solidFill>
            <a:ln>
              <a:noFill/>
            </a:ln>
            <a:effectLst>
              <a:outerShdw blurRad="25400" dist="25400" dir="8700000" algn="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426B3DDB-BA11-560D-A5F8-7577EE106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8054" y="3593306"/>
              <a:ext cx="138787" cy="185050"/>
            </a:xfrm>
            <a:prstGeom prst="rect">
              <a:avLst/>
            </a:prstGeom>
          </p:spPr>
        </p:pic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D7EF5CD4-62DA-CAE1-A790-414FB965D2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75" y="331423"/>
            <a:ext cx="1488141" cy="4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8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2" presetClass="entr" presetSubtype="8" accel="14000" decel="8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0F99D-7185-14C2-FAC9-5841CB8F0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21E6319-3911-BF0A-B9E7-13E7805C42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7" name="Picture 4" descr="Spotify Logo – PNG e Vetor – Download de Logo">
            <a:extLst>
              <a:ext uri="{FF2B5EF4-FFF2-40B4-BE49-F238E27FC236}">
                <a16:creationId xmlns:a16="http://schemas.microsoft.com/office/drawing/2014/main" id="{5ED57ADA-F979-76EA-4C87-A7B839E52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6E0B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96418" y="2567252"/>
            <a:ext cx="5732546" cy="172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AA24EDC-E101-6757-012D-83D9BDAA0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0" y="232271"/>
            <a:ext cx="1488141" cy="4456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8AB33B0-1802-940F-6AC5-04BECA1F2C6C}"/>
              </a:ext>
            </a:extLst>
          </p:cNvPr>
          <p:cNvSpPr txBox="1"/>
          <p:nvPr/>
        </p:nvSpPr>
        <p:spPr>
          <a:xfrm>
            <a:off x="3218329" y="232271"/>
            <a:ext cx="561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FSP DEMO - Dylan-XBold" panose="02000503000000020004" pitchFamily="50" charset="0"/>
              </a:rPr>
              <a:t>Eletrônica VS POP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059FC31-34B0-5008-EF28-E2F37A4A2061}"/>
              </a:ext>
            </a:extLst>
          </p:cNvPr>
          <p:cNvCxnSpPr>
            <a:cxnSpLocks/>
          </p:cNvCxnSpPr>
          <p:nvPr/>
        </p:nvCxnSpPr>
        <p:spPr>
          <a:xfrm>
            <a:off x="6096000" y="1406721"/>
            <a:ext cx="0" cy="2619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4059AA-29CB-FD5C-068F-23322158B4DB}"/>
              </a:ext>
            </a:extLst>
          </p:cNvPr>
          <p:cNvSpPr txBox="1"/>
          <p:nvPr/>
        </p:nvSpPr>
        <p:spPr>
          <a:xfrm>
            <a:off x="242048" y="1212061"/>
            <a:ext cx="561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FSP DEMO - Dylan-XBold" panose="02000503000000020004" pitchFamily="50" charset="0"/>
              </a:rPr>
              <a:t>Eletrônica</a:t>
            </a:r>
          </a:p>
        </p:txBody>
      </p:sp>
      <p:sp>
        <p:nvSpPr>
          <p:cNvPr id="24" name="Semicírculo 23">
            <a:extLst>
              <a:ext uri="{FF2B5EF4-FFF2-40B4-BE49-F238E27FC236}">
                <a16:creationId xmlns:a16="http://schemas.microsoft.com/office/drawing/2014/main" id="{81C04FCA-2C7D-741B-9B0F-0A87CDF82823}"/>
              </a:ext>
            </a:extLst>
          </p:cNvPr>
          <p:cNvSpPr/>
          <p:nvPr/>
        </p:nvSpPr>
        <p:spPr>
          <a:xfrm>
            <a:off x="985673" y="1905997"/>
            <a:ext cx="3919701" cy="3244880"/>
          </a:xfrm>
          <a:prstGeom prst="blockArc">
            <a:avLst>
              <a:gd name="adj1" fmla="val 10800000"/>
              <a:gd name="adj2" fmla="val 21544437"/>
              <a:gd name="adj3" fmla="val 2005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micírculo 28">
            <a:extLst>
              <a:ext uri="{FF2B5EF4-FFF2-40B4-BE49-F238E27FC236}">
                <a16:creationId xmlns:a16="http://schemas.microsoft.com/office/drawing/2014/main" id="{5CF3E48F-C152-2EBB-E0F1-EF136616BE10}"/>
              </a:ext>
            </a:extLst>
          </p:cNvPr>
          <p:cNvSpPr/>
          <p:nvPr/>
        </p:nvSpPr>
        <p:spPr>
          <a:xfrm>
            <a:off x="985673" y="1921964"/>
            <a:ext cx="3667123" cy="3228913"/>
          </a:xfrm>
          <a:prstGeom prst="blockArc">
            <a:avLst>
              <a:gd name="adj1" fmla="val 10767727"/>
              <a:gd name="adj2" fmla="val 12609083"/>
              <a:gd name="adj3" fmla="val 20457"/>
            </a:avLst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28DB5FD-35FC-E2D3-23B1-27F9466DCB87}"/>
              </a:ext>
            </a:extLst>
          </p:cNvPr>
          <p:cNvSpPr txBox="1"/>
          <p:nvPr/>
        </p:nvSpPr>
        <p:spPr>
          <a:xfrm>
            <a:off x="2140660" y="3046307"/>
            <a:ext cx="160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R² = 10.8%</a:t>
            </a:r>
          </a:p>
        </p:txBody>
      </p:sp>
      <p:sp>
        <p:nvSpPr>
          <p:cNvPr id="31" name="Semicírculo 30">
            <a:extLst>
              <a:ext uri="{FF2B5EF4-FFF2-40B4-BE49-F238E27FC236}">
                <a16:creationId xmlns:a16="http://schemas.microsoft.com/office/drawing/2014/main" id="{D3EECF00-A6AF-D882-3102-54322CF0E439}"/>
              </a:ext>
            </a:extLst>
          </p:cNvPr>
          <p:cNvSpPr/>
          <p:nvPr/>
        </p:nvSpPr>
        <p:spPr>
          <a:xfrm>
            <a:off x="6763654" y="1874384"/>
            <a:ext cx="3919701" cy="3244880"/>
          </a:xfrm>
          <a:prstGeom prst="blockArc">
            <a:avLst>
              <a:gd name="adj1" fmla="val 10800000"/>
              <a:gd name="adj2" fmla="val 21544437"/>
              <a:gd name="adj3" fmla="val 2005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Semicírculo 31">
            <a:extLst>
              <a:ext uri="{FF2B5EF4-FFF2-40B4-BE49-F238E27FC236}">
                <a16:creationId xmlns:a16="http://schemas.microsoft.com/office/drawing/2014/main" id="{C95664FD-9747-E6C5-A1BA-853E8C79B43F}"/>
              </a:ext>
            </a:extLst>
          </p:cNvPr>
          <p:cNvSpPr/>
          <p:nvPr/>
        </p:nvSpPr>
        <p:spPr>
          <a:xfrm>
            <a:off x="6763654" y="1890351"/>
            <a:ext cx="3667123" cy="3228913"/>
          </a:xfrm>
          <a:prstGeom prst="blockArc">
            <a:avLst>
              <a:gd name="adj1" fmla="val 10767727"/>
              <a:gd name="adj2" fmla="val 12041632"/>
              <a:gd name="adj3" fmla="val 20216"/>
            </a:avLst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626EE0D-208D-9E55-FE71-3F23CA943CC0}"/>
              </a:ext>
            </a:extLst>
          </p:cNvPr>
          <p:cNvSpPr txBox="1"/>
          <p:nvPr/>
        </p:nvSpPr>
        <p:spPr>
          <a:xfrm>
            <a:off x="7918641" y="3014694"/>
            <a:ext cx="160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R² = 7.0%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ED140EC-0A22-25BB-1424-A55752027E93}"/>
              </a:ext>
            </a:extLst>
          </p:cNvPr>
          <p:cNvSpPr txBox="1"/>
          <p:nvPr/>
        </p:nvSpPr>
        <p:spPr>
          <a:xfrm>
            <a:off x="5799771" y="1173903"/>
            <a:ext cx="561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FSP DEMO - Dylan-XBold" panose="02000503000000020004" pitchFamily="50" charset="0"/>
              </a:rPr>
              <a:t>POP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56503AA-4F50-3D37-CE99-8C9CFC0F348F}"/>
              </a:ext>
            </a:extLst>
          </p:cNvPr>
          <p:cNvSpPr txBox="1"/>
          <p:nvPr/>
        </p:nvSpPr>
        <p:spPr>
          <a:xfrm>
            <a:off x="2828764" y="4783938"/>
            <a:ext cx="6534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Foi analisado se a popularidade (variável independente) da música em diferentes gêneros, pode ser influencia pela sua duração, energia, </a:t>
            </a:r>
            <a:r>
              <a:rPr lang="pt-BR" b="1" dirty="0" err="1"/>
              <a:t>dançabilidade</a:t>
            </a:r>
            <a:r>
              <a:rPr lang="pt-BR" b="1" dirty="0"/>
              <a:t>, volume, fala e valência emocional.</a:t>
            </a:r>
          </a:p>
        </p:txBody>
      </p:sp>
    </p:spTree>
    <p:extLst>
      <p:ext uri="{BB962C8B-B14F-4D97-AF65-F5344CB8AC3E}">
        <p14:creationId xmlns:p14="http://schemas.microsoft.com/office/powerpoint/2010/main" val="1077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/>
      <p:bldP spid="24" grpId="0" animBg="1"/>
      <p:bldP spid="29" grpId="0" animBg="1"/>
      <p:bldP spid="30" grpId="0"/>
      <p:bldP spid="31" grpId="0" animBg="1"/>
      <p:bldP spid="32" grpId="0" animBg="1"/>
      <p:bldP spid="33" grpId="0"/>
      <p:bldP spid="35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EAB65-B503-14E6-BEDD-926218544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FCD6BC5-AC53-407E-D4CF-7205C4A3C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7" name="Picture 4" descr="Spotify Logo – PNG e Vetor – Download de Logo">
            <a:extLst>
              <a:ext uri="{FF2B5EF4-FFF2-40B4-BE49-F238E27FC236}">
                <a16:creationId xmlns:a16="http://schemas.microsoft.com/office/drawing/2014/main" id="{287309CE-6B9F-9003-DE4B-4D8C172B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6E0B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96418" y="2567252"/>
            <a:ext cx="5732546" cy="172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6614871-22ED-4C3C-40E3-D4C0408DC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0" y="232271"/>
            <a:ext cx="1488141" cy="4456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EAF2949-6FA0-7DF8-C960-2FBFF6A393E9}"/>
              </a:ext>
            </a:extLst>
          </p:cNvPr>
          <p:cNvSpPr txBox="1"/>
          <p:nvPr/>
        </p:nvSpPr>
        <p:spPr>
          <a:xfrm>
            <a:off x="3218329" y="232271"/>
            <a:ext cx="561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FSP DEMO - Dylan-XBold" panose="02000503000000020004" pitchFamily="50" charset="0"/>
              </a:rPr>
              <a:t>Eletrônica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F682DFE-DC5A-3087-F79A-7E6CAA4A1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809334"/>
              </p:ext>
            </p:extLst>
          </p:nvPr>
        </p:nvGraphicFramePr>
        <p:xfrm>
          <a:off x="573221" y="1336558"/>
          <a:ext cx="9589955" cy="4526096"/>
        </p:xfrm>
        <a:graphic>
          <a:graphicData uri="http://schemas.openxmlformats.org/drawingml/2006/table">
            <a:tbl>
              <a:tblPr/>
              <a:tblGrid>
                <a:gridCol w="2919195">
                  <a:extLst>
                    <a:ext uri="{9D8B030D-6E8A-4147-A177-3AD203B41FA5}">
                      <a16:colId xmlns:a16="http://schemas.microsoft.com/office/drawing/2014/main" val="3702875622"/>
                    </a:ext>
                  </a:extLst>
                </a:gridCol>
                <a:gridCol w="2122622">
                  <a:extLst>
                    <a:ext uri="{9D8B030D-6E8A-4147-A177-3AD203B41FA5}">
                      <a16:colId xmlns:a16="http://schemas.microsoft.com/office/drawing/2014/main" val="2881597096"/>
                    </a:ext>
                  </a:extLst>
                </a:gridCol>
                <a:gridCol w="2027043">
                  <a:extLst>
                    <a:ext uri="{9D8B030D-6E8A-4147-A177-3AD203B41FA5}">
                      <a16:colId xmlns:a16="http://schemas.microsoft.com/office/drawing/2014/main" val="3793034230"/>
                    </a:ext>
                  </a:extLst>
                </a:gridCol>
                <a:gridCol w="2521095">
                  <a:extLst>
                    <a:ext uri="{9D8B030D-6E8A-4147-A177-3AD203B41FA5}">
                      <a16:colId xmlns:a16="http://schemas.microsoft.com/office/drawing/2014/main" val="1889553066"/>
                    </a:ext>
                  </a:extLst>
                </a:gridCol>
              </a:tblGrid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Variável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Coef</a:t>
                      </a:r>
                      <a:r>
                        <a:rPr lang="pt-BR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. (</a:t>
                      </a:r>
                      <a:r>
                        <a:rPr lang="el-GR" b="1" dirty="0">
                          <a:ea typeface="Gadugi" panose="020B0502040204020203" pitchFamily="34" charset="0"/>
                        </a:rPr>
                        <a:t>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P-valor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Significância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981941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Intercepto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87.36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✅ Significativo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776477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duração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-0.000079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✅ Significativo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89374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energia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-38.96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✅ Significativo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556667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dançabilidade</a:t>
                      </a:r>
                      <a:endParaRPr lang="pt-BR" dirty="0"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-2.53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0.320</a:t>
                      </a:r>
                      <a:endParaRPr lang="pt-BR"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❌ </a:t>
                      </a:r>
                      <a:r>
                        <a:rPr lang="pt-BR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Descartar</a:t>
                      </a:r>
                      <a:endParaRPr lang="pt-BR" dirty="0"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614110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volume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+1.04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✅ Significativo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731631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fala</a:t>
                      </a:r>
                      <a:endParaRPr lang="pt-BR" dirty="0"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-4.00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0.317</a:t>
                      </a:r>
                      <a:endParaRPr lang="pt-BR"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❌ </a:t>
                      </a:r>
                      <a:r>
                        <a:rPr lang="pt-BR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Descartar</a:t>
                      </a:r>
                      <a:endParaRPr lang="pt-BR" dirty="0"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527874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valência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+9.78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✅ Significativo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746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24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839A3-3F7E-451A-DE30-7BEBBB881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DBB8469-F439-CF7F-1FC5-563CA9E7A8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7" name="Picture 4" descr="Spotify Logo – PNG e Vetor – Download de Logo">
            <a:extLst>
              <a:ext uri="{FF2B5EF4-FFF2-40B4-BE49-F238E27FC236}">
                <a16:creationId xmlns:a16="http://schemas.microsoft.com/office/drawing/2014/main" id="{54E6522D-B81D-F02D-5BBB-B41595397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6E0B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96418" y="2567252"/>
            <a:ext cx="5732546" cy="172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75C08E-6B73-5903-02E8-4AFAD7223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0" y="232271"/>
            <a:ext cx="1488141" cy="4456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2C6C3AD-A9B3-7654-714D-ED4393CFAC45}"/>
              </a:ext>
            </a:extLst>
          </p:cNvPr>
          <p:cNvSpPr txBox="1"/>
          <p:nvPr/>
        </p:nvSpPr>
        <p:spPr>
          <a:xfrm>
            <a:off x="3218329" y="232271"/>
            <a:ext cx="561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FSP DEMO - Dylan-XBold" panose="02000503000000020004" pitchFamily="50" charset="0"/>
              </a:rPr>
              <a:t>POP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8C3D15D-4E00-3489-C27C-9DBC68A8B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410234"/>
              </p:ext>
            </p:extLst>
          </p:nvPr>
        </p:nvGraphicFramePr>
        <p:xfrm>
          <a:off x="563696" y="1374658"/>
          <a:ext cx="9589955" cy="4526096"/>
        </p:xfrm>
        <a:graphic>
          <a:graphicData uri="http://schemas.openxmlformats.org/drawingml/2006/table">
            <a:tbl>
              <a:tblPr/>
              <a:tblGrid>
                <a:gridCol w="2919195">
                  <a:extLst>
                    <a:ext uri="{9D8B030D-6E8A-4147-A177-3AD203B41FA5}">
                      <a16:colId xmlns:a16="http://schemas.microsoft.com/office/drawing/2014/main" val="3702875622"/>
                    </a:ext>
                  </a:extLst>
                </a:gridCol>
                <a:gridCol w="2122622">
                  <a:extLst>
                    <a:ext uri="{9D8B030D-6E8A-4147-A177-3AD203B41FA5}">
                      <a16:colId xmlns:a16="http://schemas.microsoft.com/office/drawing/2014/main" val="2881597096"/>
                    </a:ext>
                  </a:extLst>
                </a:gridCol>
                <a:gridCol w="2027043">
                  <a:extLst>
                    <a:ext uri="{9D8B030D-6E8A-4147-A177-3AD203B41FA5}">
                      <a16:colId xmlns:a16="http://schemas.microsoft.com/office/drawing/2014/main" val="3793034230"/>
                    </a:ext>
                  </a:extLst>
                </a:gridCol>
                <a:gridCol w="2521095">
                  <a:extLst>
                    <a:ext uri="{9D8B030D-6E8A-4147-A177-3AD203B41FA5}">
                      <a16:colId xmlns:a16="http://schemas.microsoft.com/office/drawing/2014/main" val="1889553066"/>
                    </a:ext>
                  </a:extLst>
                </a:gridCol>
              </a:tblGrid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Variável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Coef</a:t>
                      </a:r>
                      <a:r>
                        <a:rPr lang="pt-BR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. (</a:t>
                      </a:r>
                      <a:r>
                        <a:rPr lang="el-GR" b="1" dirty="0">
                          <a:ea typeface="Gadugi" panose="020B0502040204020203" pitchFamily="34" charset="0"/>
                        </a:rPr>
                        <a:t>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P-valor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Significância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981941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Intercepto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87.04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✅ Significativo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776477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duração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-0.000043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✅ Significativo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89374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energia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-34.28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✅ Significativo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556667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dançabilidade</a:t>
                      </a:r>
                      <a:endParaRPr lang="pt-BR" b="0" dirty="0"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+13.641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✅ Significativo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614110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volume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+2.59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✅ Significativo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731631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fala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+22.23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✅ Significativo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527874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valência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0.803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❌ Descartar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746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61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B4EA9-0015-6B80-4C57-93DB0664B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A17380-00D4-40A5-A340-D50DFEAECD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7" name="Picture 4" descr="Spotify Logo – PNG e Vetor – Download de Logo">
            <a:extLst>
              <a:ext uri="{FF2B5EF4-FFF2-40B4-BE49-F238E27FC236}">
                <a16:creationId xmlns:a16="http://schemas.microsoft.com/office/drawing/2014/main" id="{08A4AEED-2AF7-5E87-B9E2-F84CADD12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6E0B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96418" y="2567252"/>
            <a:ext cx="5732546" cy="172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2804437-2620-82DF-C6F7-F9DBAD98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0" y="232271"/>
            <a:ext cx="1488141" cy="4456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3405FE5-1221-C92C-9D12-E3767BB4B5C5}"/>
              </a:ext>
            </a:extLst>
          </p:cNvPr>
          <p:cNvSpPr txBox="1"/>
          <p:nvPr/>
        </p:nvSpPr>
        <p:spPr>
          <a:xfrm>
            <a:off x="3218329" y="232271"/>
            <a:ext cx="561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FSP DEMO - Dylan-XBold" panose="02000503000000020004" pitchFamily="50" charset="0"/>
              </a:rPr>
              <a:t>Eletrônica VS POP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C79965C-870E-F013-B8C6-34DDAD527EA8}"/>
              </a:ext>
            </a:extLst>
          </p:cNvPr>
          <p:cNvCxnSpPr>
            <a:cxnSpLocks/>
          </p:cNvCxnSpPr>
          <p:nvPr/>
        </p:nvCxnSpPr>
        <p:spPr>
          <a:xfrm>
            <a:off x="6096000" y="1406721"/>
            <a:ext cx="0" cy="2619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2B0311B-E2AC-E65A-7E60-56805778C721}"/>
              </a:ext>
            </a:extLst>
          </p:cNvPr>
          <p:cNvSpPr txBox="1"/>
          <p:nvPr/>
        </p:nvSpPr>
        <p:spPr>
          <a:xfrm>
            <a:off x="242048" y="1212061"/>
            <a:ext cx="561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FSP DEMO - Dylan-XBold" panose="02000503000000020004" pitchFamily="50" charset="0"/>
              </a:rPr>
              <a:t>Eletrônica</a:t>
            </a:r>
          </a:p>
        </p:txBody>
      </p:sp>
      <p:sp>
        <p:nvSpPr>
          <p:cNvPr id="24" name="Semicírculo 23">
            <a:extLst>
              <a:ext uri="{FF2B5EF4-FFF2-40B4-BE49-F238E27FC236}">
                <a16:creationId xmlns:a16="http://schemas.microsoft.com/office/drawing/2014/main" id="{66CF53D3-33FB-EF28-BE51-9D1060A2AEC2}"/>
              </a:ext>
            </a:extLst>
          </p:cNvPr>
          <p:cNvSpPr/>
          <p:nvPr/>
        </p:nvSpPr>
        <p:spPr>
          <a:xfrm>
            <a:off x="985673" y="1890030"/>
            <a:ext cx="3919701" cy="3244880"/>
          </a:xfrm>
          <a:prstGeom prst="blockArc">
            <a:avLst>
              <a:gd name="adj1" fmla="val 10800000"/>
              <a:gd name="adj2" fmla="val 21544437"/>
              <a:gd name="adj3" fmla="val 2005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micírculo 28">
            <a:extLst>
              <a:ext uri="{FF2B5EF4-FFF2-40B4-BE49-F238E27FC236}">
                <a16:creationId xmlns:a16="http://schemas.microsoft.com/office/drawing/2014/main" id="{C5FF7008-60F4-EB9E-6F7E-54B1140D3DD3}"/>
              </a:ext>
            </a:extLst>
          </p:cNvPr>
          <p:cNvSpPr/>
          <p:nvPr/>
        </p:nvSpPr>
        <p:spPr>
          <a:xfrm>
            <a:off x="985673" y="1905997"/>
            <a:ext cx="3667123" cy="3228913"/>
          </a:xfrm>
          <a:prstGeom prst="blockArc">
            <a:avLst>
              <a:gd name="adj1" fmla="val 10767727"/>
              <a:gd name="adj2" fmla="val 12609083"/>
              <a:gd name="adj3" fmla="val 20457"/>
            </a:avLst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7DAE98-500F-53F7-886E-22C2517382FD}"/>
              </a:ext>
            </a:extLst>
          </p:cNvPr>
          <p:cNvSpPr txBox="1"/>
          <p:nvPr/>
        </p:nvSpPr>
        <p:spPr>
          <a:xfrm>
            <a:off x="2140660" y="3030340"/>
            <a:ext cx="160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R² = 10.8%</a:t>
            </a:r>
          </a:p>
        </p:txBody>
      </p:sp>
      <p:sp>
        <p:nvSpPr>
          <p:cNvPr id="31" name="Semicírculo 30">
            <a:extLst>
              <a:ext uri="{FF2B5EF4-FFF2-40B4-BE49-F238E27FC236}">
                <a16:creationId xmlns:a16="http://schemas.microsoft.com/office/drawing/2014/main" id="{8FB56E5C-2326-003D-5A08-B2AD78A31DF8}"/>
              </a:ext>
            </a:extLst>
          </p:cNvPr>
          <p:cNvSpPr/>
          <p:nvPr/>
        </p:nvSpPr>
        <p:spPr>
          <a:xfrm>
            <a:off x="6763654" y="1874384"/>
            <a:ext cx="3919701" cy="3244880"/>
          </a:xfrm>
          <a:prstGeom prst="blockArc">
            <a:avLst>
              <a:gd name="adj1" fmla="val 10800000"/>
              <a:gd name="adj2" fmla="val 21544437"/>
              <a:gd name="adj3" fmla="val 2005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Semicírculo 31">
            <a:extLst>
              <a:ext uri="{FF2B5EF4-FFF2-40B4-BE49-F238E27FC236}">
                <a16:creationId xmlns:a16="http://schemas.microsoft.com/office/drawing/2014/main" id="{2C345D8B-730A-2CAA-A903-6E4DB73182CF}"/>
              </a:ext>
            </a:extLst>
          </p:cNvPr>
          <p:cNvSpPr/>
          <p:nvPr/>
        </p:nvSpPr>
        <p:spPr>
          <a:xfrm>
            <a:off x="6763654" y="1874384"/>
            <a:ext cx="3667123" cy="3228913"/>
          </a:xfrm>
          <a:prstGeom prst="blockArc">
            <a:avLst>
              <a:gd name="adj1" fmla="val 10767727"/>
              <a:gd name="adj2" fmla="val 12041632"/>
              <a:gd name="adj3" fmla="val 20216"/>
            </a:avLst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ADA09A7-2706-3D19-130A-24A0853CE3F2}"/>
              </a:ext>
            </a:extLst>
          </p:cNvPr>
          <p:cNvSpPr txBox="1"/>
          <p:nvPr/>
        </p:nvSpPr>
        <p:spPr>
          <a:xfrm>
            <a:off x="7918641" y="3014694"/>
            <a:ext cx="160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R² = 7.0%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F8CD362-D617-9D6C-4089-05E19ABA3B27}"/>
              </a:ext>
            </a:extLst>
          </p:cNvPr>
          <p:cNvSpPr txBox="1"/>
          <p:nvPr/>
        </p:nvSpPr>
        <p:spPr>
          <a:xfrm>
            <a:off x="5799771" y="1173903"/>
            <a:ext cx="561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FSP DEMO - Dylan-XBold" panose="02000503000000020004" pitchFamily="50" charset="0"/>
              </a:rPr>
              <a:t>POP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6172483-47E4-F965-62BC-8DF6FA92C952}"/>
              </a:ext>
            </a:extLst>
          </p:cNvPr>
          <p:cNvSpPr txBox="1"/>
          <p:nvPr/>
        </p:nvSpPr>
        <p:spPr>
          <a:xfrm>
            <a:off x="2828764" y="4783938"/>
            <a:ext cx="653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Foi refeita a analise retirando a variáveis que poderiam ser descartadas segundo o p &gt; valor.</a:t>
            </a:r>
          </a:p>
        </p:txBody>
      </p:sp>
    </p:spTree>
    <p:extLst>
      <p:ext uri="{BB962C8B-B14F-4D97-AF65-F5344CB8AC3E}">
        <p14:creationId xmlns:p14="http://schemas.microsoft.com/office/powerpoint/2010/main" val="12575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/>
      <p:bldP spid="24" grpId="0" animBg="1"/>
      <p:bldP spid="29" grpId="0" animBg="1"/>
      <p:bldP spid="30" grpId="0"/>
      <p:bldP spid="31" grpId="0" animBg="1"/>
      <p:bldP spid="32" grpId="0" animBg="1"/>
      <p:bldP spid="33" grpId="0"/>
      <p:bldP spid="35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29DA5-24DA-9E34-E183-0C4C3765F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359BFB1-B0C0-F48E-A542-29BEC70EBD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7" name="Picture 4" descr="Spotify Logo – PNG e Vetor – Download de Logo">
            <a:extLst>
              <a:ext uri="{FF2B5EF4-FFF2-40B4-BE49-F238E27FC236}">
                <a16:creationId xmlns:a16="http://schemas.microsoft.com/office/drawing/2014/main" id="{41FFA411-3485-A889-A9C7-4199223DE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6E0B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96418" y="2567252"/>
            <a:ext cx="5732546" cy="172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E992F40-B2DD-E96C-F333-481316022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0" y="232271"/>
            <a:ext cx="1488141" cy="4456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6994A2C-EB73-C37B-E66B-5C8841805D4B}"/>
              </a:ext>
            </a:extLst>
          </p:cNvPr>
          <p:cNvSpPr txBox="1"/>
          <p:nvPr/>
        </p:nvSpPr>
        <p:spPr>
          <a:xfrm>
            <a:off x="3218329" y="232271"/>
            <a:ext cx="561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FSP DEMO - Dylan-XBold" panose="02000503000000020004" pitchFamily="50" charset="0"/>
              </a:rPr>
              <a:t>Eletrônica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34C9C1D-BFC6-B924-9B0D-45B9FBFDB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62329"/>
              </p:ext>
            </p:extLst>
          </p:nvPr>
        </p:nvGraphicFramePr>
        <p:xfrm>
          <a:off x="658946" y="1731714"/>
          <a:ext cx="9589955" cy="3394572"/>
        </p:xfrm>
        <a:graphic>
          <a:graphicData uri="http://schemas.openxmlformats.org/drawingml/2006/table">
            <a:tbl>
              <a:tblPr/>
              <a:tblGrid>
                <a:gridCol w="2919195">
                  <a:extLst>
                    <a:ext uri="{9D8B030D-6E8A-4147-A177-3AD203B41FA5}">
                      <a16:colId xmlns:a16="http://schemas.microsoft.com/office/drawing/2014/main" val="3702875622"/>
                    </a:ext>
                  </a:extLst>
                </a:gridCol>
                <a:gridCol w="2122622">
                  <a:extLst>
                    <a:ext uri="{9D8B030D-6E8A-4147-A177-3AD203B41FA5}">
                      <a16:colId xmlns:a16="http://schemas.microsoft.com/office/drawing/2014/main" val="2881597096"/>
                    </a:ext>
                  </a:extLst>
                </a:gridCol>
                <a:gridCol w="2027043">
                  <a:extLst>
                    <a:ext uri="{9D8B030D-6E8A-4147-A177-3AD203B41FA5}">
                      <a16:colId xmlns:a16="http://schemas.microsoft.com/office/drawing/2014/main" val="3793034230"/>
                    </a:ext>
                  </a:extLst>
                </a:gridCol>
                <a:gridCol w="2521095">
                  <a:extLst>
                    <a:ext uri="{9D8B030D-6E8A-4147-A177-3AD203B41FA5}">
                      <a16:colId xmlns:a16="http://schemas.microsoft.com/office/drawing/2014/main" val="1889553066"/>
                    </a:ext>
                  </a:extLst>
                </a:gridCol>
              </a:tblGrid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Variável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Coef</a:t>
                      </a:r>
                      <a:r>
                        <a:rPr lang="pt-BR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. (</a:t>
                      </a:r>
                      <a:r>
                        <a:rPr lang="el-GR" b="1" dirty="0">
                          <a:ea typeface="Gadugi" panose="020B0502040204020203" pitchFamily="34" charset="0"/>
                        </a:rPr>
                        <a:t>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P-valor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Significância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981941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Intercepto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85.79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✅ Significativo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776477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duração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-0.000079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✅ Significativo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89374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energia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-38.98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✅ Significativo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556667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volume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+1.06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✅ Significativo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731631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valência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+9.14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✅ Significativo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746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45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255B8-4D9C-DDE2-49FA-6F1F323A1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DE9CCB8-EE3E-6993-6161-38EFF9FE90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7" name="Picture 4" descr="Spotify Logo – PNG e Vetor – Download de Logo">
            <a:extLst>
              <a:ext uri="{FF2B5EF4-FFF2-40B4-BE49-F238E27FC236}">
                <a16:creationId xmlns:a16="http://schemas.microsoft.com/office/drawing/2014/main" id="{0D78B2D4-82BF-09B0-ED23-3E9560FEE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6E0B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96418" y="2567252"/>
            <a:ext cx="5732546" cy="172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28606D7-9DD6-07C5-D7B5-D9B661C9F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0" y="232271"/>
            <a:ext cx="1488141" cy="4456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0642E02-C515-4688-85C3-FEE44CCC644A}"/>
              </a:ext>
            </a:extLst>
          </p:cNvPr>
          <p:cNvSpPr txBox="1"/>
          <p:nvPr/>
        </p:nvSpPr>
        <p:spPr>
          <a:xfrm>
            <a:off x="3218329" y="232271"/>
            <a:ext cx="561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FSP DEMO - Dylan-XBold" panose="02000503000000020004" pitchFamily="50" charset="0"/>
              </a:rPr>
              <a:t>POP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B03AEFE-BAD2-0816-45A7-E3C86C0F0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63043"/>
              </p:ext>
            </p:extLst>
          </p:nvPr>
        </p:nvGraphicFramePr>
        <p:xfrm>
          <a:off x="516071" y="1448833"/>
          <a:ext cx="9589955" cy="3960334"/>
        </p:xfrm>
        <a:graphic>
          <a:graphicData uri="http://schemas.openxmlformats.org/drawingml/2006/table">
            <a:tbl>
              <a:tblPr/>
              <a:tblGrid>
                <a:gridCol w="2919195">
                  <a:extLst>
                    <a:ext uri="{9D8B030D-6E8A-4147-A177-3AD203B41FA5}">
                      <a16:colId xmlns:a16="http://schemas.microsoft.com/office/drawing/2014/main" val="3702875622"/>
                    </a:ext>
                  </a:extLst>
                </a:gridCol>
                <a:gridCol w="2122622">
                  <a:extLst>
                    <a:ext uri="{9D8B030D-6E8A-4147-A177-3AD203B41FA5}">
                      <a16:colId xmlns:a16="http://schemas.microsoft.com/office/drawing/2014/main" val="2881597096"/>
                    </a:ext>
                  </a:extLst>
                </a:gridCol>
                <a:gridCol w="2027043">
                  <a:extLst>
                    <a:ext uri="{9D8B030D-6E8A-4147-A177-3AD203B41FA5}">
                      <a16:colId xmlns:a16="http://schemas.microsoft.com/office/drawing/2014/main" val="3793034230"/>
                    </a:ext>
                  </a:extLst>
                </a:gridCol>
                <a:gridCol w="2521095">
                  <a:extLst>
                    <a:ext uri="{9D8B030D-6E8A-4147-A177-3AD203B41FA5}">
                      <a16:colId xmlns:a16="http://schemas.microsoft.com/office/drawing/2014/main" val="1889553066"/>
                    </a:ext>
                  </a:extLst>
                </a:gridCol>
              </a:tblGrid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Variável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Coef</a:t>
                      </a:r>
                      <a:r>
                        <a:rPr lang="pt-BR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. (</a:t>
                      </a:r>
                      <a:r>
                        <a:rPr lang="el-GR" b="1" dirty="0">
                          <a:ea typeface="Gadugi" panose="020B0502040204020203" pitchFamily="34" charset="0"/>
                        </a:rPr>
                        <a:t>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P-valor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Significância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981941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Intercepto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86.96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✅ Significativo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776477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duração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-0.000043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✅ Significativo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89374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energia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-34.08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✅ Significativo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556667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dançabilidade</a:t>
                      </a:r>
                      <a:endParaRPr lang="pt-BR" b="0" dirty="0"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13.91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✅ Significativo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614110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volume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2.59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✅ Significativo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731631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fala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22.23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✅ Significativo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527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51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D7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93F9A0-12FE-D209-F315-764F38918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7443989A-EED8-F9BE-DC5E-3AC84CA6C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145" y="5763"/>
            <a:ext cx="7315922" cy="6852237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4584D7F-AD67-08DD-6321-E12DED35333F}"/>
              </a:ext>
            </a:extLst>
          </p:cNvPr>
          <p:cNvGrpSpPr/>
          <p:nvPr/>
        </p:nvGrpSpPr>
        <p:grpSpPr>
          <a:xfrm>
            <a:off x="3808735" y="2755593"/>
            <a:ext cx="6750145" cy="830998"/>
            <a:chOff x="3808735" y="2790350"/>
            <a:chExt cx="6750145" cy="830998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411545D-F31B-01EC-B955-5332B75546E6}"/>
                </a:ext>
              </a:extLst>
            </p:cNvPr>
            <p:cNvSpPr txBox="1"/>
            <p:nvPr/>
          </p:nvSpPr>
          <p:spPr>
            <a:xfrm>
              <a:off x="3808735" y="2790351"/>
              <a:ext cx="67169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b="1" dirty="0">
                  <a:solidFill>
                    <a:srgbClr val="1DB954"/>
                  </a:solidFill>
                  <a:latin typeface="FSP DEMO - Dylan-Bold" panose="02000503000000020004" pitchFamily="50" charset="0"/>
                  <a:ea typeface="Nirmala UI" panose="020B0502040204020203" pitchFamily="34" charset="0"/>
                  <a:cs typeface="Nirmala UI" panose="020B0502040204020203" pitchFamily="34" charset="0"/>
                </a:rPr>
                <a:t>Regressões Lineares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576AC99-B0C8-9B7C-CD9F-CB3AFFAC13D1}"/>
                </a:ext>
              </a:extLst>
            </p:cNvPr>
            <p:cNvSpPr txBox="1"/>
            <p:nvPr/>
          </p:nvSpPr>
          <p:spPr>
            <a:xfrm>
              <a:off x="3841894" y="2790350"/>
              <a:ext cx="67169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FSP DEMO - Dylan-Bold" panose="02000503000000020004" pitchFamily="50" charset="0"/>
                  <a:ea typeface="Nirmala UI" panose="020B0502040204020203" pitchFamily="34" charset="0"/>
                  <a:cs typeface="Nirmala UI" panose="020B0502040204020203" pitchFamily="34" charset="0"/>
                </a:rPr>
                <a:t>Regressões Lineares</a:t>
              </a: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E813F06-B16A-4AE8-A72C-4CEC2052CE21}"/>
              </a:ext>
            </a:extLst>
          </p:cNvPr>
          <p:cNvSpPr/>
          <p:nvPr/>
        </p:nvSpPr>
        <p:spPr>
          <a:xfrm>
            <a:off x="0" y="0"/>
            <a:ext cx="3841894" cy="6858000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F26581A-86DA-EB53-F648-ADB2BDB7021C}"/>
              </a:ext>
            </a:extLst>
          </p:cNvPr>
          <p:cNvGrpSpPr/>
          <p:nvPr/>
        </p:nvGrpSpPr>
        <p:grpSpPr>
          <a:xfrm>
            <a:off x="2305050" y="2503205"/>
            <a:ext cx="1400258" cy="1400258"/>
            <a:chOff x="3219450" y="2503205"/>
            <a:chExt cx="1400258" cy="1400258"/>
          </a:xfrm>
        </p:grpSpPr>
        <p:pic>
          <p:nvPicPr>
            <p:cNvPr id="4098" name="Picture 2" descr="KPI-de-compras">
              <a:extLst>
                <a:ext uri="{FF2B5EF4-FFF2-40B4-BE49-F238E27FC236}">
                  <a16:creationId xmlns:a16="http://schemas.microsoft.com/office/drawing/2014/main" id="{15A44DA4-8105-1E15-878F-3D535271E5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41" r="34273" b="21132"/>
            <a:stretch/>
          </p:blipFill>
          <p:spPr bwMode="auto">
            <a:xfrm>
              <a:off x="3219450" y="2503205"/>
              <a:ext cx="1400258" cy="1400258"/>
            </a:xfrm>
            <a:prstGeom prst="roundRect">
              <a:avLst>
                <a:gd name="adj" fmla="val 10403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EF9375F1-587B-7AE6-DAF8-5AE83BDF28F8}"/>
                </a:ext>
              </a:extLst>
            </p:cNvPr>
            <p:cNvSpPr/>
            <p:nvPr/>
          </p:nvSpPr>
          <p:spPr>
            <a:xfrm>
              <a:off x="4194627" y="3520432"/>
              <a:ext cx="335406" cy="335406"/>
            </a:xfrm>
            <a:prstGeom prst="ellipse">
              <a:avLst/>
            </a:prstGeom>
            <a:solidFill>
              <a:srgbClr val="1ED760"/>
            </a:solidFill>
            <a:ln>
              <a:noFill/>
            </a:ln>
            <a:effectLst>
              <a:outerShdw blurRad="25400" dist="25400" dir="8700000" algn="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9774B11A-29E7-1437-4651-0E3FD8B68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8054" y="3593306"/>
              <a:ext cx="138787" cy="185050"/>
            </a:xfrm>
            <a:prstGeom prst="rect">
              <a:avLst/>
            </a:prstGeom>
          </p:spPr>
        </p:pic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140B92B8-8561-7F8F-E63A-D31FF403DD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75" y="331423"/>
            <a:ext cx="1488141" cy="4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5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2" presetClass="entr" presetSubtype="8" accel="14000" decel="8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8D50FD7-ACFB-6538-BA7D-CF4ECA4618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7" name="Picture 4" descr="Spotify Logo – PNG e Vetor – Download de Logo">
            <a:extLst>
              <a:ext uri="{FF2B5EF4-FFF2-40B4-BE49-F238E27FC236}">
                <a16:creationId xmlns:a16="http://schemas.microsoft.com/office/drawing/2014/main" id="{FA3AB507-F14A-7A34-F01B-A89E50B3C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6E0B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96418" y="2567252"/>
            <a:ext cx="5732546" cy="172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10D0C26-94AC-CE4B-9EC3-B3B4C2AB7F0F}"/>
              </a:ext>
            </a:extLst>
          </p:cNvPr>
          <p:cNvSpPr txBox="1"/>
          <p:nvPr/>
        </p:nvSpPr>
        <p:spPr>
          <a:xfrm>
            <a:off x="6675956" y="2634543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R² = 0.004193068073008899 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103D2E1-9F84-25C6-F16B-9D41670229CC}"/>
              </a:ext>
            </a:extLst>
          </p:cNvPr>
          <p:cNvSpPr txBox="1"/>
          <p:nvPr/>
        </p:nvSpPr>
        <p:spPr>
          <a:xfrm>
            <a:off x="6675957" y="2125273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Correlação de Person = 0.065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3682A7E-5536-6C28-2846-A6DA57869095}"/>
              </a:ext>
            </a:extLst>
          </p:cNvPr>
          <p:cNvSpPr/>
          <p:nvPr/>
        </p:nvSpPr>
        <p:spPr>
          <a:xfrm>
            <a:off x="6554017" y="3099409"/>
            <a:ext cx="3205798" cy="1595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5C47820-6018-321B-F6B0-C206602F692C}"/>
              </a:ext>
            </a:extLst>
          </p:cNvPr>
          <p:cNvSpPr/>
          <p:nvPr/>
        </p:nvSpPr>
        <p:spPr>
          <a:xfrm>
            <a:off x="6556209" y="3099403"/>
            <a:ext cx="89927" cy="159585"/>
          </a:xfrm>
          <a:prstGeom prst="round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C2E60C1-24B2-A829-80DD-E92B48AC0D16}"/>
              </a:ext>
            </a:extLst>
          </p:cNvPr>
          <p:cNvCxnSpPr/>
          <p:nvPr/>
        </p:nvCxnSpPr>
        <p:spPr>
          <a:xfrm>
            <a:off x="7228406" y="3114185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06B772-EF6B-6239-3DCB-92EDC0DD73AF}"/>
              </a:ext>
            </a:extLst>
          </p:cNvPr>
          <p:cNvCxnSpPr/>
          <p:nvPr/>
        </p:nvCxnSpPr>
        <p:spPr>
          <a:xfrm>
            <a:off x="8040413" y="3114184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4F7E5AC-746B-40F8-6544-007D2651BA47}"/>
              </a:ext>
            </a:extLst>
          </p:cNvPr>
          <p:cNvCxnSpPr/>
          <p:nvPr/>
        </p:nvCxnSpPr>
        <p:spPr>
          <a:xfrm>
            <a:off x="8852420" y="3114183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8FB548E-DD55-67BF-D626-5C7C50626EFB}"/>
              </a:ext>
            </a:extLst>
          </p:cNvPr>
          <p:cNvCxnSpPr/>
          <p:nvPr/>
        </p:nvCxnSpPr>
        <p:spPr>
          <a:xfrm>
            <a:off x="9664427" y="3114182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F823C3A5-BB13-CE70-2863-94E02B16E86B}"/>
              </a:ext>
            </a:extLst>
          </p:cNvPr>
          <p:cNvSpPr/>
          <p:nvPr/>
        </p:nvSpPr>
        <p:spPr>
          <a:xfrm>
            <a:off x="-1" y="0"/>
            <a:ext cx="6554017" cy="6858000"/>
          </a:xfrm>
          <a:prstGeom prst="rect">
            <a:avLst/>
          </a:prstGeom>
          <a:solidFill>
            <a:srgbClr val="FFF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1BDAB3A-7388-EC8E-6A90-3035B9406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0" y="232271"/>
            <a:ext cx="1488141" cy="4456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9AE5EAD-501F-2AD1-00E1-933C2784F490}"/>
              </a:ext>
            </a:extLst>
          </p:cNvPr>
          <p:cNvSpPr txBox="1"/>
          <p:nvPr/>
        </p:nvSpPr>
        <p:spPr>
          <a:xfrm>
            <a:off x="3218329" y="232271"/>
            <a:ext cx="561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FSP DEMO - Dylan-XBold" panose="02000503000000020004" pitchFamily="50" charset="0"/>
              </a:rPr>
              <a:t>Popularidade VS Dançabilidade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FBB29288-3723-04DD-D158-9B63919D3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29" y="1317813"/>
            <a:ext cx="4825309" cy="4367144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78CE453-3E43-98B0-D829-C87F8DC2D3EE}"/>
              </a:ext>
            </a:extLst>
          </p:cNvPr>
          <p:cNvSpPr txBox="1"/>
          <p:nvPr/>
        </p:nvSpPr>
        <p:spPr>
          <a:xfrm>
            <a:off x="6024281" y="3663479"/>
            <a:ext cx="4078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 popularidades das músicas dentro do spotify não tem forte ligação com a sua </a:t>
            </a:r>
            <a:r>
              <a:rPr lang="pt-BR" b="1" dirty="0" err="1"/>
              <a:t>dançabilidade</a:t>
            </a:r>
            <a:r>
              <a:rPr lang="pt-B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73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3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 animBg="1"/>
      <p:bldP spid="11" grpId="0" animBg="1"/>
      <p:bldP spid="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6425C-C19A-232C-7761-8A49C57A7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9BFEAFF-F08D-29A9-323C-7DF042DE96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7" name="Picture 4" descr="Spotify Logo – PNG e Vetor – Download de Logo">
            <a:extLst>
              <a:ext uri="{FF2B5EF4-FFF2-40B4-BE49-F238E27FC236}">
                <a16:creationId xmlns:a16="http://schemas.microsoft.com/office/drawing/2014/main" id="{DC444CE1-658B-B8AD-6CA5-7F4968E3A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6E0B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96418" y="2567252"/>
            <a:ext cx="5732546" cy="172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487217D-CE44-843F-46D8-637F22D2A238}"/>
              </a:ext>
            </a:extLst>
          </p:cNvPr>
          <p:cNvSpPr txBox="1"/>
          <p:nvPr/>
        </p:nvSpPr>
        <p:spPr>
          <a:xfrm>
            <a:off x="6675956" y="2634543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R² = 0.033904760622822216 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7A4F2DC-8B0E-F69D-4EA2-78FC3676A7D4}"/>
              </a:ext>
            </a:extLst>
          </p:cNvPr>
          <p:cNvSpPr txBox="1"/>
          <p:nvPr/>
        </p:nvSpPr>
        <p:spPr>
          <a:xfrm>
            <a:off x="6675957" y="2125273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Correlação de Person = -0.184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58923F8-13CB-74F7-FF20-8B0F42D7BD1F}"/>
              </a:ext>
            </a:extLst>
          </p:cNvPr>
          <p:cNvSpPr/>
          <p:nvPr/>
        </p:nvSpPr>
        <p:spPr>
          <a:xfrm>
            <a:off x="6554017" y="3099409"/>
            <a:ext cx="3205798" cy="1595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63E2124-D2E5-E0B8-7A48-A93C0EE834E4}"/>
              </a:ext>
            </a:extLst>
          </p:cNvPr>
          <p:cNvSpPr/>
          <p:nvPr/>
        </p:nvSpPr>
        <p:spPr>
          <a:xfrm>
            <a:off x="6556209" y="3099403"/>
            <a:ext cx="438316" cy="159585"/>
          </a:xfrm>
          <a:prstGeom prst="round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8A9DEFE-B683-BE40-8688-D59931B243EB}"/>
              </a:ext>
            </a:extLst>
          </p:cNvPr>
          <p:cNvCxnSpPr/>
          <p:nvPr/>
        </p:nvCxnSpPr>
        <p:spPr>
          <a:xfrm>
            <a:off x="7228406" y="3114185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350B98D-417E-3A12-36B5-47FC4135AC24}"/>
              </a:ext>
            </a:extLst>
          </p:cNvPr>
          <p:cNvCxnSpPr/>
          <p:nvPr/>
        </p:nvCxnSpPr>
        <p:spPr>
          <a:xfrm>
            <a:off x="8040413" y="3114184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344B13A-57A8-CCB2-3151-9AE182BFF2AF}"/>
              </a:ext>
            </a:extLst>
          </p:cNvPr>
          <p:cNvCxnSpPr/>
          <p:nvPr/>
        </p:nvCxnSpPr>
        <p:spPr>
          <a:xfrm>
            <a:off x="8852420" y="3114183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4729AE7-F665-796D-CD81-40E63796931A}"/>
              </a:ext>
            </a:extLst>
          </p:cNvPr>
          <p:cNvCxnSpPr/>
          <p:nvPr/>
        </p:nvCxnSpPr>
        <p:spPr>
          <a:xfrm>
            <a:off x="9664427" y="3114182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8F0B2977-64CF-1FA2-AE60-BFA940712363}"/>
              </a:ext>
            </a:extLst>
          </p:cNvPr>
          <p:cNvSpPr/>
          <p:nvPr/>
        </p:nvSpPr>
        <p:spPr>
          <a:xfrm>
            <a:off x="-1" y="0"/>
            <a:ext cx="6554017" cy="6858000"/>
          </a:xfrm>
          <a:prstGeom prst="rect">
            <a:avLst/>
          </a:prstGeom>
          <a:solidFill>
            <a:srgbClr val="FFF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34592D-4F02-F708-FEA9-A4100F8BB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0" y="232271"/>
            <a:ext cx="1488141" cy="4456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CF8C0A8-A1A3-4624-A12F-3301EF08C025}"/>
              </a:ext>
            </a:extLst>
          </p:cNvPr>
          <p:cNvSpPr txBox="1"/>
          <p:nvPr/>
        </p:nvSpPr>
        <p:spPr>
          <a:xfrm>
            <a:off x="3218329" y="232271"/>
            <a:ext cx="561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FSP DEMO - Dylan-XBold" panose="02000503000000020004" pitchFamily="50" charset="0"/>
              </a:rPr>
              <a:t>Dançabilidade VS Tempo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D4911DF7-47D1-45BB-A7DD-ADB5276AC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129" y="1317813"/>
            <a:ext cx="4825308" cy="4367144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E74AC21-7D6F-77C6-7AC3-C934EB813682}"/>
              </a:ext>
            </a:extLst>
          </p:cNvPr>
          <p:cNvSpPr txBox="1"/>
          <p:nvPr/>
        </p:nvSpPr>
        <p:spPr>
          <a:xfrm>
            <a:off x="6024281" y="3663479"/>
            <a:ext cx="4078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Música mais curtas tem uma leve tendencia a serem mais dançantes.</a:t>
            </a:r>
          </a:p>
        </p:txBody>
      </p:sp>
    </p:spTree>
    <p:extLst>
      <p:ext uri="{BB962C8B-B14F-4D97-AF65-F5344CB8AC3E}">
        <p14:creationId xmlns:p14="http://schemas.microsoft.com/office/powerpoint/2010/main" val="204438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3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 animBg="1"/>
      <p:bldP spid="11" grpId="0" animBg="1"/>
      <p:bldP spid="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C9B2D-162E-411A-1A00-421E73000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B953C2D-6FDE-3FCA-ED61-8B26E3E5C0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7" name="Picture 4" descr="Spotify Logo – PNG e Vetor – Download de Logo">
            <a:extLst>
              <a:ext uri="{FF2B5EF4-FFF2-40B4-BE49-F238E27FC236}">
                <a16:creationId xmlns:a16="http://schemas.microsoft.com/office/drawing/2014/main" id="{B52CA17F-E60B-88AB-5B49-44459CF1A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6E0B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96418" y="2567252"/>
            <a:ext cx="5732546" cy="172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13840C5-C5D1-C5C5-61F3-91A0E55A408E}"/>
              </a:ext>
            </a:extLst>
          </p:cNvPr>
          <p:cNvSpPr txBox="1"/>
          <p:nvPr/>
        </p:nvSpPr>
        <p:spPr>
          <a:xfrm>
            <a:off x="6675956" y="2634543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R² = 0.020630786289558056 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8E0C073-8FF1-E006-25D1-CF036C55F369}"/>
              </a:ext>
            </a:extLst>
          </p:cNvPr>
          <p:cNvSpPr txBox="1"/>
          <p:nvPr/>
        </p:nvSpPr>
        <p:spPr>
          <a:xfrm>
            <a:off x="6675957" y="2125273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Correlação de Person = -0.144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A12A8F-0828-499F-9AB5-D2C5916D99B4}"/>
              </a:ext>
            </a:extLst>
          </p:cNvPr>
          <p:cNvSpPr/>
          <p:nvPr/>
        </p:nvSpPr>
        <p:spPr>
          <a:xfrm>
            <a:off x="6554017" y="3099409"/>
            <a:ext cx="3205798" cy="1595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0B4F29E-F884-8BB0-1420-A56B9E29B66B}"/>
              </a:ext>
            </a:extLst>
          </p:cNvPr>
          <p:cNvSpPr/>
          <p:nvPr/>
        </p:nvSpPr>
        <p:spPr>
          <a:xfrm>
            <a:off x="6553740" y="3114182"/>
            <a:ext cx="320839" cy="130030"/>
          </a:xfrm>
          <a:prstGeom prst="round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A275756-6993-DF60-1372-65E8C90C4306}"/>
              </a:ext>
            </a:extLst>
          </p:cNvPr>
          <p:cNvCxnSpPr/>
          <p:nvPr/>
        </p:nvCxnSpPr>
        <p:spPr>
          <a:xfrm>
            <a:off x="7228406" y="3114185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BCD691F-02FF-FD0D-2FBE-DA50610A62F3}"/>
              </a:ext>
            </a:extLst>
          </p:cNvPr>
          <p:cNvCxnSpPr/>
          <p:nvPr/>
        </p:nvCxnSpPr>
        <p:spPr>
          <a:xfrm>
            <a:off x="8040413" y="3114184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4E77AB9-FE17-5AC2-1A71-71E420BE327A}"/>
              </a:ext>
            </a:extLst>
          </p:cNvPr>
          <p:cNvCxnSpPr/>
          <p:nvPr/>
        </p:nvCxnSpPr>
        <p:spPr>
          <a:xfrm>
            <a:off x="8852420" y="3114183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A90A00A-5E1B-BE73-E0A2-0F6FED436354}"/>
              </a:ext>
            </a:extLst>
          </p:cNvPr>
          <p:cNvCxnSpPr/>
          <p:nvPr/>
        </p:nvCxnSpPr>
        <p:spPr>
          <a:xfrm>
            <a:off x="9664427" y="3114182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F0139972-139E-A556-1837-413579F4D32C}"/>
              </a:ext>
            </a:extLst>
          </p:cNvPr>
          <p:cNvSpPr/>
          <p:nvPr/>
        </p:nvSpPr>
        <p:spPr>
          <a:xfrm>
            <a:off x="-1" y="0"/>
            <a:ext cx="6554017" cy="6858000"/>
          </a:xfrm>
          <a:prstGeom prst="rect">
            <a:avLst/>
          </a:prstGeom>
          <a:solidFill>
            <a:srgbClr val="FFF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C4C161-37D2-ACC6-6B85-5E104A340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0" y="232271"/>
            <a:ext cx="1488141" cy="4456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B95A050-7BAB-0D22-9B8E-C8507AD51669}"/>
              </a:ext>
            </a:extLst>
          </p:cNvPr>
          <p:cNvSpPr txBox="1"/>
          <p:nvPr/>
        </p:nvSpPr>
        <p:spPr>
          <a:xfrm>
            <a:off x="3218329" y="232271"/>
            <a:ext cx="561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FSP DEMO - Dylan-XBold" panose="02000503000000020004" pitchFamily="50" charset="0"/>
              </a:rPr>
              <a:t>Popularidade VS Duração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AC58D2DB-92D2-7BAA-D481-F617C504A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129" y="1317813"/>
            <a:ext cx="4825308" cy="4367144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93779FE-816E-68E3-A0C7-89815CF3DF6E}"/>
              </a:ext>
            </a:extLst>
          </p:cNvPr>
          <p:cNvSpPr txBox="1"/>
          <p:nvPr/>
        </p:nvSpPr>
        <p:spPr>
          <a:xfrm>
            <a:off x="6024281" y="3663479"/>
            <a:ext cx="4078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 popularidade das música tem baixa relação com a duração, porém em alguns casos músicas com duração entre 2 e 4 minutos tem tendencias a serem mais populares.</a:t>
            </a:r>
          </a:p>
        </p:txBody>
      </p:sp>
    </p:spTree>
    <p:extLst>
      <p:ext uri="{BB962C8B-B14F-4D97-AF65-F5344CB8AC3E}">
        <p14:creationId xmlns:p14="http://schemas.microsoft.com/office/powerpoint/2010/main" val="356106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3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 animBg="1"/>
      <p:bldP spid="11" grpId="0" animBg="1"/>
      <p:bldP spid="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197AB-0A4D-1B1F-6E0C-1005ADB91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E25A0B2-8FDE-C386-185A-F2465FB7D9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7" name="Picture 4" descr="Spotify Logo – PNG e Vetor – Download de Logo">
            <a:extLst>
              <a:ext uri="{FF2B5EF4-FFF2-40B4-BE49-F238E27FC236}">
                <a16:creationId xmlns:a16="http://schemas.microsoft.com/office/drawing/2014/main" id="{969D453A-2175-2A14-557F-17F79A5F9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6E0B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96418" y="2567252"/>
            <a:ext cx="5732546" cy="172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418ED69-6E96-FC92-5462-C9A0A2F82AC1}"/>
              </a:ext>
            </a:extLst>
          </p:cNvPr>
          <p:cNvSpPr txBox="1"/>
          <p:nvPr/>
        </p:nvSpPr>
        <p:spPr>
          <a:xfrm>
            <a:off x="6675956" y="2634543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R² = 0.4578711501790995 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BACD4C-3356-2A77-60E6-51A7458C22A3}"/>
              </a:ext>
            </a:extLst>
          </p:cNvPr>
          <p:cNvSpPr txBox="1"/>
          <p:nvPr/>
        </p:nvSpPr>
        <p:spPr>
          <a:xfrm>
            <a:off x="6675957" y="2125273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Correlação de Person = 0.677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EEA3541-5DE1-649F-79C9-4FB5A67A58E1}"/>
              </a:ext>
            </a:extLst>
          </p:cNvPr>
          <p:cNvSpPr/>
          <p:nvPr/>
        </p:nvSpPr>
        <p:spPr>
          <a:xfrm>
            <a:off x="6554017" y="3099409"/>
            <a:ext cx="3205798" cy="1595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EBA57F4-6E52-B2AE-B572-45486096B084}"/>
              </a:ext>
            </a:extLst>
          </p:cNvPr>
          <p:cNvSpPr/>
          <p:nvPr/>
        </p:nvSpPr>
        <p:spPr>
          <a:xfrm>
            <a:off x="6556209" y="3099403"/>
            <a:ext cx="2374615" cy="159585"/>
          </a:xfrm>
          <a:prstGeom prst="round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CF08864-63B9-A212-0FD3-60443C4A7FE7}"/>
              </a:ext>
            </a:extLst>
          </p:cNvPr>
          <p:cNvCxnSpPr/>
          <p:nvPr/>
        </p:nvCxnSpPr>
        <p:spPr>
          <a:xfrm>
            <a:off x="7228406" y="3114185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C408E94-479A-02AC-6EFB-5D85EA4A2FF9}"/>
              </a:ext>
            </a:extLst>
          </p:cNvPr>
          <p:cNvCxnSpPr/>
          <p:nvPr/>
        </p:nvCxnSpPr>
        <p:spPr>
          <a:xfrm>
            <a:off x="8040413" y="3114184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B66A33A-4A1C-82EB-764E-08F47308C258}"/>
              </a:ext>
            </a:extLst>
          </p:cNvPr>
          <p:cNvCxnSpPr/>
          <p:nvPr/>
        </p:nvCxnSpPr>
        <p:spPr>
          <a:xfrm>
            <a:off x="8852420" y="3114183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270EF9D-6276-F8A5-01E2-0A4562E43FEF}"/>
              </a:ext>
            </a:extLst>
          </p:cNvPr>
          <p:cNvCxnSpPr/>
          <p:nvPr/>
        </p:nvCxnSpPr>
        <p:spPr>
          <a:xfrm>
            <a:off x="9664427" y="3114182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B35AB089-779C-5D0B-91AD-A12B90F17365}"/>
              </a:ext>
            </a:extLst>
          </p:cNvPr>
          <p:cNvSpPr/>
          <p:nvPr/>
        </p:nvSpPr>
        <p:spPr>
          <a:xfrm>
            <a:off x="-1" y="0"/>
            <a:ext cx="6554017" cy="6858000"/>
          </a:xfrm>
          <a:prstGeom prst="rect">
            <a:avLst/>
          </a:prstGeom>
          <a:solidFill>
            <a:srgbClr val="FFF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6E2F11-8612-3CB0-3023-6B3227F10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0" y="232271"/>
            <a:ext cx="1488141" cy="4456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8514FD7-F831-7695-335A-95D6079DC2E6}"/>
              </a:ext>
            </a:extLst>
          </p:cNvPr>
          <p:cNvSpPr txBox="1"/>
          <p:nvPr/>
        </p:nvSpPr>
        <p:spPr>
          <a:xfrm>
            <a:off x="3218329" y="232271"/>
            <a:ext cx="561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FSP DEMO - Dylan-XBold" panose="02000503000000020004" pitchFamily="50" charset="0"/>
              </a:rPr>
              <a:t>Volume VS Energia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CB84BA84-2E33-3056-10ED-66C063543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129" y="1362131"/>
            <a:ext cx="4825309" cy="42785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B2FB5-D8ED-CBAA-7E4E-11DAC49AB5EB}"/>
              </a:ext>
            </a:extLst>
          </p:cNvPr>
          <p:cNvSpPr txBox="1"/>
          <p:nvPr/>
        </p:nvSpPr>
        <p:spPr>
          <a:xfrm>
            <a:off x="6024281" y="3663479"/>
            <a:ext cx="4078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Música mais energéticas tem uma forte ligação com músicas mais altas.</a:t>
            </a:r>
          </a:p>
        </p:txBody>
      </p:sp>
    </p:spTree>
    <p:extLst>
      <p:ext uri="{BB962C8B-B14F-4D97-AF65-F5344CB8AC3E}">
        <p14:creationId xmlns:p14="http://schemas.microsoft.com/office/powerpoint/2010/main" val="167319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3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 animBg="1"/>
      <p:bldP spid="11" grpId="0" animBg="1"/>
      <p:bldP spid="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potify Logo – PNG e Vetor – Download de Logo">
            <a:extLst>
              <a:ext uri="{FF2B5EF4-FFF2-40B4-BE49-F238E27FC236}">
                <a16:creationId xmlns:a16="http://schemas.microsoft.com/office/drawing/2014/main" id="{08B01144-BCC5-B55C-7544-FD56D560C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76" y="329710"/>
            <a:ext cx="1488140" cy="44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CF9A4C7-D9F8-14D5-2E66-EE9F3999AF56}"/>
              </a:ext>
            </a:extLst>
          </p:cNvPr>
          <p:cNvGrpSpPr/>
          <p:nvPr/>
        </p:nvGrpSpPr>
        <p:grpSpPr>
          <a:xfrm>
            <a:off x="640981" y="1788387"/>
            <a:ext cx="3096799" cy="3429000"/>
            <a:chOff x="643416" y="1714500"/>
            <a:chExt cx="3096799" cy="3429000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3AB60CEF-84DA-04C7-ED6E-BC0BA78947F5}"/>
                </a:ext>
              </a:extLst>
            </p:cNvPr>
            <p:cNvSpPr/>
            <p:nvPr/>
          </p:nvSpPr>
          <p:spPr>
            <a:xfrm>
              <a:off x="643416" y="1714500"/>
              <a:ext cx="3096799" cy="3429000"/>
            </a:xfrm>
            <a:prstGeom prst="roundRect">
              <a:avLst>
                <a:gd name="adj" fmla="val 11907"/>
              </a:avLst>
            </a:prstGeom>
            <a:solidFill>
              <a:srgbClr val="2A2A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102" name="Picture 6" descr="Ranking | Do pior ao melhor álbum de Taylor Swift - incluindo 'Midnights'">
              <a:extLst>
                <a:ext uri="{FF2B5EF4-FFF2-40B4-BE49-F238E27FC236}">
                  <a16:creationId xmlns:a16="http://schemas.microsoft.com/office/drawing/2014/main" id="{54AFC95B-524C-F813-3529-57F25353A9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5" r="21875"/>
            <a:stretch/>
          </p:blipFill>
          <p:spPr bwMode="auto">
            <a:xfrm>
              <a:off x="903027" y="1876422"/>
              <a:ext cx="2577578" cy="2577578"/>
            </a:xfrm>
            <a:prstGeom prst="roundRect">
              <a:avLst>
                <a:gd name="adj" fmla="val 8243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5278329-D805-3468-8D22-F03BDD12493C}"/>
                </a:ext>
              </a:extLst>
            </p:cNvPr>
            <p:cNvSpPr txBox="1"/>
            <p:nvPr/>
          </p:nvSpPr>
          <p:spPr>
            <a:xfrm>
              <a:off x="903027" y="4614084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FSP DEMO - Dylan-XBold" panose="02000503000000020004" pitchFamily="50" charset="0"/>
                </a:rPr>
                <a:t>Taylor Swift</a:t>
              </a: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365030F-98B4-6312-9A2E-AD42CC8B1D2E}"/>
                </a:ext>
              </a:extLst>
            </p:cNvPr>
            <p:cNvSpPr/>
            <p:nvPr/>
          </p:nvSpPr>
          <p:spPr>
            <a:xfrm>
              <a:off x="2819400" y="3827281"/>
              <a:ext cx="539058" cy="539058"/>
            </a:xfrm>
            <a:prstGeom prst="ellipse">
              <a:avLst/>
            </a:prstGeom>
            <a:solidFill>
              <a:srgbClr val="1ED760"/>
            </a:solidFill>
            <a:ln>
              <a:noFill/>
            </a:ln>
            <a:effectLst>
              <a:outerShdw blurRad="25400" dist="25400" dir="8700000" algn="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pic>
          <p:nvPicPr>
            <p:cNvPr id="20" name="Gráfico 19">
              <a:extLst>
                <a:ext uri="{FF2B5EF4-FFF2-40B4-BE49-F238E27FC236}">
                  <a16:creationId xmlns:a16="http://schemas.microsoft.com/office/drawing/2014/main" id="{B1C94B17-85FC-CBF0-C5BD-09B72C684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77401" y="3948105"/>
              <a:ext cx="223056" cy="297409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BD548073-82FC-C6F6-9D42-DF23E0EACE21}"/>
              </a:ext>
            </a:extLst>
          </p:cNvPr>
          <p:cNvGrpSpPr/>
          <p:nvPr/>
        </p:nvGrpSpPr>
        <p:grpSpPr>
          <a:xfrm>
            <a:off x="4546383" y="1788387"/>
            <a:ext cx="3096799" cy="3429000"/>
            <a:chOff x="4191000" y="1707886"/>
            <a:chExt cx="3096799" cy="3429000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EC5E3655-4AAE-10F1-3374-44869536F3B3}"/>
                </a:ext>
              </a:extLst>
            </p:cNvPr>
            <p:cNvSpPr/>
            <p:nvPr/>
          </p:nvSpPr>
          <p:spPr>
            <a:xfrm>
              <a:off x="4191000" y="1707886"/>
              <a:ext cx="3096799" cy="3429000"/>
            </a:xfrm>
            <a:prstGeom prst="roundRect">
              <a:avLst>
                <a:gd name="adj" fmla="val 11907"/>
              </a:avLst>
            </a:prstGeom>
            <a:solidFill>
              <a:srgbClr val="2A2A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D57661F9-1D66-BDD1-8830-2671F745E49A}"/>
                </a:ext>
              </a:extLst>
            </p:cNvPr>
            <p:cNvSpPr txBox="1"/>
            <p:nvPr/>
          </p:nvSpPr>
          <p:spPr>
            <a:xfrm>
              <a:off x="4450611" y="4607470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FSP DEMO - Dylan-XBold" panose="02000503000000020004" pitchFamily="50" charset="0"/>
                </a:rPr>
                <a:t>Coldplay</a:t>
              </a:r>
            </a:p>
          </p:txBody>
        </p:sp>
        <p:pic>
          <p:nvPicPr>
            <p:cNvPr id="4100" name="Picture 4" descr="Coldplay | Spotify">
              <a:extLst>
                <a:ext uri="{FF2B5EF4-FFF2-40B4-BE49-F238E27FC236}">
                  <a16:creationId xmlns:a16="http://schemas.microsoft.com/office/drawing/2014/main" id="{F16F2821-BC9E-4F35-2169-9415DE3505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450611" y="1868889"/>
              <a:ext cx="2577578" cy="2577578"/>
            </a:xfrm>
            <a:prstGeom prst="roundRect">
              <a:avLst>
                <a:gd name="adj" fmla="val 7136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AD88DD7-7313-135F-24AB-71A89892F296}"/>
                </a:ext>
              </a:extLst>
            </p:cNvPr>
            <p:cNvSpPr/>
            <p:nvPr/>
          </p:nvSpPr>
          <p:spPr>
            <a:xfrm>
              <a:off x="6366984" y="3820667"/>
              <a:ext cx="539058" cy="539058"/>
            </a:xfrm>
            <a:prstGeom prst="ellipse">
              <a:avLst/>
            </a:prstGeom>
            <a:solidFill>
              <a:srgbClr val="1ED760"/>
            </a:solidFill>
            <a:ln>
              <a:noFill/>
            </a:ln>
            <a:effectLst>
              <a:outerShdw blurRad="25400" dist="25400" dir="8700000" algn="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5FD9B857-7CB7-DE53-E096-2BA1F0408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24985" y="3941491"/>
              <a:ext cx="223056" cy="297409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CB281B1-867A-3241-756E-6DD4AD148724}"/>
              </a:ext>
            </a:extLst>
          </p:cNvPr>
          <p:cNvGrpSpPr/>
          <p:nvPr/>
        </p:nvGrpSpPr>
        <p:grpSpPr>
          <a:xfrm>
            <a:off x="8451785" y="1788387"/>
            <a:ext cx="3096799" cy="3429000"/>
            <a:chOff x="8672034" y="1707886"/>
            <a:chExt cx="3096799" cy="3429000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069E7DB-1693-0780-DD2D-9C4CF44A583D}"/>
                </a:ext>
              </a:extLst>
            </p:cNvPr>
            <p:cNvSpPr/>
            <p:nvPr/>
          </p:nvSpPr>
          <p:spPr>
            <a:xfrm>
              <a:off x="8672034" y="1707886"/>
              <a:ext cx="3096799" cy="3429000"/>
            </a:xfrm>
            <a:prstGeom prst="roundRect">
              <a:avLst>
                <a:gd name="adj" fmla="val 11907"/>
              </a:avLst>
            </a:prstGeom>
            <a:solidFill>
              <a:srgbClr val="2A2A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6478A9F6-E2A2-FE6C-B0E6-578C08587134}"/>
                </a:ext>
              </a:extLst>
            </p:cNvPr>
            <p:cNvSpPr txBox="1"/>
            <p:nvPr/>
          </p:nvSpPr>
          <p:spPr>
            <a:xfrm>
              <a:off x="8931645" y="4607470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FSP DEMO - Dylan-XBold" panose="02000503000000020004" pitchFamily="50" charset="0"/>
                </a:rPr>
                <a:t>Bruno Mars</a:t>
              </a:r>
            </a:p>
          </p:txBody>
        </p:sp>
        <p:pic>
          <p:nvPicPr>
            <p:cNvPr id="4098" name="Picture 2" descr="Bruno Mars | Spotify">
              <a:extLst>
                <a:ext uri="{FF2B5EF4-FFF2-40B4-BE49-F238E27FC236}">
                  <a16:creationId xmlns:a16="http://schemas.microsoft.com/office/drawing/2014/main" id="{F91797F7-7D19-83FA-91F1-16878A7029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1644" y="1868889"/>
              <a:ext cx="2577578" cy="2577578"/>
            </a:xfrm>
            <a:prstGeom prst="roundRect">
              <a:avLst>
                <a:gd name="adj" fmla="val 7576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4128AD28-8253-0C0A-1C19-3FC120C800E8}"/>
                </a:ext>
              </a:extLst>
            </p:cNvPr>
            <p:cNvSpPr/>
            <p:nvPr/>
          </p:nvSpPr>
          <p:spPr>
            <a:xfrm>
              <a:off x="10848018" y="3820667"/>
              <a:ext cx="539058" cy="539058"/>
            </a:xfrm>
            <a:prstGeom prst="ellipse">
              <a:avLst/>
            </a:prstGeom>
            <a:solidFill>
              <a:srgbClr val="1ED760"/>
            </a:solidFill>
            <a:ln>
              <a:noFill/>
            </a:ln>
            <a:effectLst>
              <a:outerShdw blurRad="25400" dist="25400" dir="8700000" algn="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pic>
          <p:nvPicPr>
            <p:cNvPr id="28" name="Gráfico 27">
              <a:extLst>
                <a:ext uri="{FF2B5EF4-FFF2-40B4-BE49-F238E27FC236}">
                  <a16:creationId xmlns:a16="http://schemas.microsoft.com/office/drawing/2014/main" id="{E4931A78-3E08-62F4-5FA9-A9E91A853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06019" y="3941491"/>
              <a:ext cx="223056" cy="2974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17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0E7BEE-3C93-3B5A-77B9-F35E40AFF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potify Logo – PNG e Vetor – Download de Logo">
            <a:extLst>
              <a:ext uri="{FF2B5EF4-FFF2-40B4-BE49-F238E27FC236}">
                <a16:creationId xmlns:a16="http://schemas.microsoft.com/office/drawing/2014/main" id="{2767EF50-AC79-1084-6D15-52C6EB163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757" y="302385"/>
            <a:ext cx="1488140" cy="44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3421501-52A4-DFF4-79B5-D6F500F211F9}"/>
              </a:ext>
            </a:extLst>
          </p:cNvPr>
          <p:cNvSpPr/>
          <p:nvPr/>
        </p:nvSpPr>
        <p:spPr>
          <a:xfrm>
            <a:off x="3723750" y="6075890"/>
            <a:ext cx="3205798" cy="1595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5883BC7-DC45-5C82-C8EB-C5EB1CC28B19}"/>
              </a:ext>
            </a:extLst>
          </p:cNvPr>
          <p:cNvSpPr/>
          <p:nvPr/>
        </p:nvSpPr>
        <p:spPr>
          <a:xfrm>
            <a:off x="3723473" y="6075890"/>
            <a:ext cx="693744" cy="159585"/>
          </a:xfrm>
          <a:prstGeom prst="round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CFBDC61-03C1-DCA8-2929-5B2F4F956EA7}"/>
              </a:ext>
            </a:extLst>
          </p:cNvPr>
          <p:cNvSpPr/>
          <p:nvPr/>
        </p:nvSpPr>
        <p:spPr>
          <a:xfrm>
            <a:off x="-104774" y="-304799"/>
            <a:ext cx="3200400" cy="7248524"/>
          </a:xfrm>
          <a:prstGeom prst="roundRect">
            <a:avLst>
              <a:gd name="adj" fmla="val 0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102" name="Picture 6" descr="Ranking | Do pior ao melhor álbum de Taylor Swift - incluindo 'Midnights'">
            <a:extLst>
              <a:ext uri="{FF2B5EF4-FFF2-40B4-BE49-F238E27FC236}">
                <a16:creationId xmlns:a16="http://schemas.microsoft.com/office/drawing/2014/main" id="{71C501B1-8E77-D4BE-E4B5-55D6072C2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 bwMode="auto">
          <a:xfrm>
            <a:off x="119542" y="749796"/>
            <a:ext cx="602754" cy="602754"/>
          </a:xfrm>
          <a:prstGeom prst="roundRect">
            <a:avLst>
              <a:gd name="adj" fmla="val 82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01DB42A-78ED-3D05-3EDB-38EC8A2EDC44}"/>
              </a:ext>
            </a:extLst>
          </p:cNvPr>
          <p:cNvSpPr txBox="1"/>
          <p:nvPr/>
        </p:nvSpPr>
        <p:spPr>
          <a:xfrm>
            <a:off x="1004887" y="876315"/>
            <a:ext cx="134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FSP DEMO - Dylan-Light" panose="02000503000000020004" pitchFamily="50" charset="0"/>
              </a:rPr>
              <a:t>Taylor Swift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9EC8BF-E6D0-84D6-6A54-51FE7FAD41AE}"/>
              </a:ext>
            </a:extLst>
          </p:cNvPr>
          <p:cNvSpPr txBox="1"/>
          <p:nvPr/>
        </p:nvSpPr>
        <p:spPr>
          <a:xfrm>
            <a:off x="1112163" y="2447055"/>
            <a:ext cx="113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FSP DEMO - Dylan-Light" panose="02000503000000020004" pitchFamily="50" charset="0"/>
              </a:rPr>
              <a:t>Coldplay</a:t>
            </a:r>
          </a:p>
        </p:txBody>
      </p:sp>
      <p:pic>
        <p:nvPicPr>
          <p:cNvPr id="4100" name="Picture 4" descr="Coldplay | Spotify">
            <a:extLst>
              <a:ext uri="{FF2B5EF4-FFF2-40B4-BE49-F238E27FC236}">
                <a16:creationId xmlns:a16="http://schemas.microsoft.com/office/drawing/2014/main" id="{144C0886-9FC5-6DB9-3752-4C3056D650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542" y="2344720"/>
            <a:ext cx="602754" cy="602754"/>
          </a:xfrm>
          <a:prstGeom prst="roundRect">
            <a:avLst>
              <a:gd name="adj" fmla="val 71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69918DE1-305E-8E75-4119-1F64B704FC3C}"/>
              </a:ext>
            </a:extLst>
          </p:cNvPr>
          <p:cNvSpPr txBox="1"/>
          <p:nvPr/>
        </p:nvSpPr>
        <p:spPr>
          <a:xfrm>
            <a:off x="1004887" y="3741249"/>
            <a:ext cx="134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FSP DEMO - Dylan-Light" panose="02000503000000020004" pitchFamily="50" charset="0"/>
              </a:rPr>
              <a:t>Bruno Mars</a:t>
            </a:r>
          </a:p>
        </p:txBody>
      </p:sp>
      <p:pic>
        <p:nvPicPr>
          <p:cNvPr id="4098" name="Picture 2" descr="Bruno Mars | Spotify">
            <a:extLst>
              <a:ext uri="{FF2B5EF4-FFF2-40B4-BE49-F238E27FC236}">
                <a16:creationId xmlns:a16="http://schemas.microsoft.com/office/drawing/2014/main" id="{6E0CC289-E75D-93EA-7A5D-0C5E76E9F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1" y="3609149"/>
            <a:ext cx="602755" cy="602755"/>
          </a:xfrm>
          <a:prstGeom prst="roundRect">
            <a:avLst>
              <a:gd name="adj" fmla="val 75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880C1D1-B744-B7A0-77A0-435412DB651E}"/>
              </a:ext>
            </a:extLst>
          </p:cNvPr>
          <p:cNvSpPr txBox="1"/>
          <p:nvPr/>
        </p:nvSpPr>
        <p:spPr>
          <a:xfrm>
            <a:off x="12026" y="170193"/>
            <a:ext cx="1607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FSP DEMO - Dylan-XBold" panose="02000503000000020004" pitchFamily="50" charset="0"/>
              </a:rPr>
              <a:t>Tocando Agora: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9A8B7A-6105-701D-82FF-D6B414B0DBDD}"/>
              </a:ext>
            </a:extLst>
          </p:cNvPr>
          <p:cNvSpPr txBox="1"/>
          <p:nvPr/>
        </p:nvSpPr>
        <p:spPr>
          <a:xfrm>
            <a:off x="12026" y="1801067"/>
            <a:ext cx="1100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  <a:latin typeface="FSP DEMO - Dylan-XBold" panose="02000503000000020004" pitchFamily="50" charset="0"/>
              </a:rPr>
              <a:t>Proximo</a:t>
            </a:r>
            <a:r>
              <a:rPr lang="pt-BR" sz="1400" dirty="0">
                <a:solidFill>
                  <a:schemeClr val="bg1"/>
                </a:solidFill>
                <a:latin typeface="FSP DEMO - Dylan-XBold" panose="02000503000000020004" pitchFamily="50" charset="0"/>
              </a:rPr>
              <a:t>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783DD61-0821-CC9A-BA3A-DFD8A2BA23CB}"/>
              </a:ext>
            </a:extLst>
          </p:cNvPr>
          <p:cNvCxnSpPr/>
          <p:nvPr/>
        </p:nvCxnSpPr>
        <p:spPr>
          <a:xfrm>
            <a:off x="12026" y="1565191"/>
            <a:ext cx="27216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A023A2E-CB0E-5453-9C60-7C64F5EDE67B}"/>
              </a:ext>
            </a:extLst>
          </p:cNvPr>
          <p:cNvSpPr txBox="1"/>
          <p:nvPr/>
        </p:nvSpPr>
        <p:spPr>
          <a:xfrm>
            <a:off x="3845689" y="5611024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R² = 0.05818724687374888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0BEF5D6-24DD-53CF-2598-DA776F8BC763}"/>
              </a:ext>
            </a:extLst>
          </p:cNvPr>
          <p:cNvSpPr txBox="1"/>
          <p:nvPr/>
        </p:nvSpPr>
        <p:spPr>
          <a:xfrm>
            <a:off x="3845690" y="5101754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Correlação de Person = -0.241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00B4C14-E851-4981-CB39-CD2D7CFF6259}"/>
              </a:ext>
            </a:extLst>
          </p:cNvPr>
          <p:cNvCxnSpPr/>
          <p:nvPr/>
        </p:nvCxnSpPr>
        <p:spPr>
          <a:xfrm>
            <a:off x="5210146" y="6090665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71661D0-FFFC-F822-4CCB-8D6C62085571}"/>
              </a:ext>
            </a:extLst>
          </p:cNvPr>
          <p:cNvCxnSpPr/>
          <p:nvPr/>
        </p:nvCxnSpPr>
        <p:spPr>
          <a:xfrm>
            <a:off x="6022153" y="6090664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9442617-B6B5-F4F4-3DB7-6A789D0C3921}"/>
              </a:ext>
            </a:extLst>
          </p:cNvPr>
          <p:cNvCxnSpPr/>
          <p:nvPr/>
        </p:nvCxnSpPr>
        <p:spPr>
          <a:xfrm>
            <a:off x="6834160" y="6090663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BB7856A7-09EC-22B6-6534-6E7B6E674B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7134" y="337892"/>
            <a:ext cx="4800524" cy="4367144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F3F4902E-E5DE-AE11-B406-A686C59F1008}"/>
              </a:ext>
            </a:extLst>
          </p:cNvPr>
          <p:cNvSpPr txBox="1"/>
          <p:nvPr/>
        </p:nvSpPr>
        <p:spPr>
          <a:xfrm>
            <a:off x="7557396" y="5007438"/>
            <a:ext cx="4078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 popularidade das músicas da Taylor Swift esta moderadamente a energia das músicas, músicas menos enérgicas tendem a ser mais populares.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AB03207-34AC-719C-7E12-A9BCC7499360}"/>
              </a:ext>
            </a:extLst>
          </p:cNvPr>
          <p:cNvSpPr/>
          <p:nvPr/>
        </p:nvSpPr>
        <p:spPr>
          <a:xfrm>
            <a:off x="3095626" y="0"/>
            <a:ext cx="627847" cy="6857991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77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/>
      <p:bldP spid="22" grpId="0"/>
      <p:bldP spid="26" grpId="0"/>
      <p:bldP spid="2" grpId="0"/>
      <p:bldP spid="3" grpId="0"/>
      <p:bldP spid="7" grpId="0"/>
      <p:bldP spid="8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BA583A-38DB-2D00-20EE-BB256BB20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potify Logo – PNG e Vetor – Download de Logo">
            <a:extLst>
              <a:ext uri="{FF2B5EF4-FFF2-40B4-BE49-F238E27FC236}">
                <a16:creationId xmlns:a16="http://schemas.microsoft.com/office/drawing/2014/main" id="{FE139C47-2A84-6B74-C110-CE8E0DB25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757" y="302385"/>
            <a:ext cx="1488140" cy="44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63A445F-43D4-EA15-2446-C740B3799B6C}"/>
              </a:ext>
            </a:extLst>
          </p:cNvPr>
          <p:cNvSpPr/>
          <p:nvPr/>
        </p:nvSpPr>
        <p:spPr>
          <a:xfrm>
            <a:off x="3723750" y="6075890"/>
            <a:ext cx="3205798" cy="1595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A904178-44FB-83AD-679E-9DBF7465DBC4}"/>
              </a:ext>
            </a:extLst>
          </p:cNvPr>
          <p:cNvSpPr/>
          <p:nvPr/>
        </p:nvSpPr>
        <p:spPr>
          <a:xfrm>
            <a:off x="3723472" y="6075890"/>
            <a:ext cx="743189" cy="159585"/>
          </a:xfrm>
          <a:prstGeom prst="round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96FEF5F-475F-695C-F072-6A9BAEDF7667}"/>
              </a:ext>
            </a:extLst>
          </p:cNvPr>
          <p:cNvSpPr/>
          <p:nvPr/>
        </p:nvSpPr>
        <p:spPr>
          <a:xfrm>
            <a:off x="-104774" y="-304799"/>
            <a:ext cx="3200400" cy="7248524"/>
          </a:xfrm>
          <a:prstGeom prst="roundRect">
            <a:avLst>
              <a:gd name="adj" fmla="val 0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0735AFC-F4BA-98FC-6B49-DB2E7607D742}"/>
              </a:ext>
            </a:extLst>
          </p:cNvPr>
          <p:cNvSpPr txBox="1"/>
          <p:nvPr/>
        </p:nvSpPr>
        <p:spPr>
          <a:xfrm>
            <a:off x="1112163" y="764202"/>
            <a:ext cx="113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FSP DEMO - Dylan-Light" panose="02000503000000020004" pitchFamily="50" charset="0"/>
              </a:rPr>
              <a:t>Coldplay</a:t>
            </a:r>
          </a:p>
        </p:txBody>
      </p:sp>
      <p:pic>
        <p:nvPicPr>
          <p:cNvPr id="4100" name="Picture 4" descr="Coldplay | Spotify">
            <a:extLst>
              <a:ext uri="{FF2B5EF4-FFF2-40B4-BE49-F238E27FC236}">
                <a16:creationId xmlns:a16="http://schemas.microsoft.com/office/drawing/2014/main" id="{79B15A07-F1B1-664E-2451-F66D3B43A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542" y="661867"/>
            <a:ext cx="602754" cy="602754"/>
          </a:xfrm>
          <a:prstGeom prst="roundRect">
            <a:avLst>
              <a:gd name="adj" fmla="val 71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ABCE574E-8AAB-089F-76F9-8D08157AF9A7}"/>
              </a:ext>
            </a:extLst>
          </p:cNvPr>
          <p:cNvSpPr txBox="1"/>
          <p:nvPr/>
        </p:nvSpPr>
        <p:spPr>
          <a:xfrm>
            <a:off x="1004887" y="2483136"/>
            <a:ext cx="134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FSP DEMO - Dylan-Light" panose="02000503000000020004" pitchFamily="50" charset="0"/>
              </a:rPr>
              <a:t>Bruno Mars</a:t>
            </a:r>
          </a:p>
        </p:txBody>
      </p:sp>
      <p:pic>
        <p:nvPicPr>
          <p:cNvPr id="4098" name="Picture 2" descr="Bruno Mars | Spotify">
            <a:extLst>
              <a:ext uri="{FF2B5EF4-FFF2-40B4-BE49-F238E27FC236}">
                <a16:creationId xmlns:a16="http://schemas.microsoft.com/office/drawing/2014/main" id="{E6A02499-CBFC-07E6-0DC5-79F0FADFD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1" y="2351036"/>
            <a:ext cx="602755" cy="602755"/>
          </a:xfrm>
          <a:prstGeom prst="roundRect">
            <a:avLst>
              <a:gd name="adj" fmla="val 75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45A21A1-A97D-CF1E-6B04-3DE811273D62}"/>
              </a:ext>
            </a:extLst>
          </p:cNvPr>
          <p:cNvSpPr txBox="1"/>
          <p:nvPr/>
        </p:nvSpPr>
        <p:spPr>
          <a:xfrm>
            <a:off x="12026" y="170193"/>
            <a:ext cx="1607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FSP DEMO - Dylan-XBold" panose="02000503000000020004" pitchFamily="50" charset="0"/>
              </a:rPr>
              <a:t>Tocando Agora: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76887F-0E62-9FB8-1C71-75EC3EB9BB3D}"/>
              </a:ext>
            </a:extLst>
          </p:cNvPr>
          <p:cNvSpPr txBox="1"/>
          <p:nvPr/>
        </p:nvSpPr>
        <p:spPr>
          <a:xfrm>
            <a:off x="12026" y="1801067"/>
            <a:ext cx="1100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  <a:latin typeface="FSP DEMO - Dylan-XBold" panose="02000503000000020004" pitchFamily="50" charset="0"/>
              </a:rPr>
              <a:t>Proximo</a:t>
            </a:r>
            <a:r>
              <a:rPr lang="pt-BR" sz="1400" dirty="0">
                <a:solidFill>
                  <a:schemeClr val="bg1"/>
                </a:solidFill>
                <a:latin typeface="FSP DEMO - Dylan-XBold" panose="02000503000000020004" pitchFamily="50" charset="0"/>
              </a:rPr>
              <a:t>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CFFAC92-8479-F1E9-3BEC-6725A5110DD0}"/>
              </a:ext>
            </a:extLst>
          </p:cNvPr>
          <p:cNvCxnSpPr/>
          <p:nvPr/>
        </p:nvCxnSpPr>
        <p:spPr>
          <a:xfrm>
            <a:off x="12026" y="1565191"/>
            <a:ext cx="27216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21BE64A-A599-8219-5C1D-C5CF9AB4BEF5}"/>
              </a:ext>
            </a:extLst>
          </p:cNvPr>
          <p:cNvSpPr txBox="1"/>
          <p:nvPr/>
        </p:nvSpPr>
        <p:spPr>
          <a:xfrm>
            <a:off x="3845689" y="5611024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R² = 0.06429705168435451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5C2E6F-7AF6-5BBF-0E4E-9B7D252E1E1A}"/>
              </a:ext>
            </a:extLst>
          </p:cNvPr>
          <p:cNvSpPr txBox="1"/>
          <p:nvPr/>
        </p:nvSpPr>
        <p:spPr>
          <a:xfrm>
            <a:off x="3845690" y="5101754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Correlação de Person = 0.254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86F4318-AA00-707D-2594-069C9E30FDAC}"/>
              </a:ext>
            </a:extLst>
          </p:cNvPr>
          <p:cNvCxnSpPr/>
          <p:nvPr/>
        </p:nvCxnSpPr>
        <p:spPr>
          <a:xfrm>
            <a:off x="5210146" y="6090665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D31B716-E926-B615-72B3-92CB877D8DD6}"/>
              </a:ext>
            </a:extLst>
          </p:cNvPr>
          <p:cNvCxnSpPr/>
          <p:nvPr/>
        </p:nvCxnSpPr>
        <p:spPr>
          <a:xfrm>
            <a:off x="6022153" y="6090664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586AF49-6931-8DC6-1990-78EDECC9EC69}"/>
              </a:ext>
            </a:extLst>
          </p:cNvPr>
          <p:cNvCxnSpPr/>
          <p:nvPr/>
        </p:nvCxnSpPr>
        <p:spPr>
          <a:xfrm>
            <a:off x="6834160" y="6090663"/>
            <a:ext cx="0" cy="1300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A7DE675B-980E-D046-B2EB-A69A5B61A2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7134" y="337892"/>
            <a:ext cx="4800524" cy="4367143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D037B6B0-2D39-FAB4-73DB-53A6664C85FC}"/>
              </a:ext>
            </a:extLst>
          </p:cNvPr>
          <p:cNvSpPr txBox="1"/>
          <p:nvPr/>
        </p:nvSpPr>
        <p:spPr>
          <a:xfrm>
            <a:off x="7557396" y="5007438"/>
            <a:ext cx="4078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 popularidade das músicas do Coldplay estão levemente ligadas com a energia nelas envolvidas, então quanto mais enérgica mais popular.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78A5E1C-CD47-7499-8210-FCB3D9E70A14}"/>
              </a:ext>
            </a:extLst>
          </p:cNvPr>
          <p:cNvSpPr/>
          <p:nvPr/>
        </p:nvSpPr>
        <p:spPr>
          <a:xfrm>
            <a:off x="3095626" y="0"/>
            <a:ext cx="627847" cy="6857991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98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2" grpId="0"/>
      <p:bldP spid="26" grpId="0"/>
      <p:bldP spid="2" grpId="0"/>
      <p:bldP spid="3" grpId="0"/>
      <p:bldP spid="7" grpId="0"/>
      <p:bldP spid="8" grpId="0"/>
      <p:bldP spid="3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513</Words>
  <Application>Microsoft Office PowerPoint</Application>
  <PresentationFormat>Widescreen</PresentationFormat>
  <Paragraphs>187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Gadugi</vt:lpstr>
      <vt:lpstr>FSP DEMO - Dylan-Bold</vt:lpstr>
      <vt:lpstr>Calibri Light</vt:lpstr>
      <vt:lpstr>FSP DEMO - Dylan-XBold</vt:lpstr>
      <vt:lpstr>Arial</vt:lpstr>
      <vt:lpstr>FSP DEMO - Dylan-Light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SOUZA DE CASTRO</dc:creator>
  <cp:lastModifiedBy>LEONARDO SOUZA DE CASTRO</cp:lastModifiedBy>
  <cp:revision>3</cp:revision>
  <dcterms:created xsi:type="dcterms:W3CDTF">2025-05-04T22:02:13Z</dcterms:created>
  <dcterms:modified xsi:type="dcterms:W3CDTF">2025-05-05T02:40:35Z</dcterms:modified>
</cp:coreProperties>
</file>