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70" r:id="rId4"/>
    <p:sldId id="263" r:id="rId5"/>
    <p:sldId id="258" r:id="rId6"/>
    <p:sldId id="259" r:id="rId7"/>
    <p:sldId id="260" r:id="rId8"/>
    <p:sldId id="261" r:id="rId9"/>
    <p:sldId id="262" r:id="rId10"/>
    <p:sldId id="264" r:id="rId11"/>
    <p:sldId id="269" r:id="rId12"/>
    <p:sldId id="265" r:id="rId13"/>
    <p:sldId id="266" r:id="rId14"/>
    <p:sldId id="267" r:id="rId15"/>
    <p:sldId id="268" r:id="rId16"/>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53"/>
    <p:restoredTop sz="65590" autoAdjust="0"/>
  </p:normalViewPr>
  <p:slideViewPr>
    <p:cSldViewPr snapToGrid="0" snapToObjects="1">
      <p:cViewPr>
        <p:scale>
          <a:sx n="50" d="100"/>
          <a:sy n="50" d="100"/>
        </p:scale>
        <p:origin x="2270" y="17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95162-6873-F647-B392-BF6A1F606277}" type="datetimeFigureOut">
              <a:rPr lang="it-IT" smtClean="0"/>
              <a:t>15/02/2023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FDF8BA-B6A2-CC4D-B552-37BF044E1040}" type="slidenum">
              <a:rPr lang="it-IT" smtClean="0"/>
              <a:t>‹N›</a:t>
            </a:fld>
            <a:endParaRPr lang="it-IT"/>
          </a:p>
        </p:txBody>
      </p:sp>
    </p:spTree>
    <p:extLst>
      <p:ext uri="{BB962C8B-B14F-4D97-AF65-F5344CB8AC3E}">
        <p14:creationId xmlns:p14="http://schemas.microsoft.com/office/powerpoint/2010/main" val="11468600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11</a:t>
            </a:fld>
            <a:endParaRPr lang="it-IT"/>
          </a:p>
        </p:txBody>
      </p:sp>
    </p:spTree>
    <p:extLst>
      <p:ext uri="{BB962C8B-B14F-4D97-AF65-F5344CB8AC3E}">
        <p14:creationId xmlns:p14="http://schemas.microsoft.com/office/powerpoint/2010/main" val="2363101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14</a:t>
            </a:fld>
            <a:endParaRPr lang="it-IT"/>
          </a:p>
        </p:txBody>
      </p:sp>
    </p:spTree>
    <p:extLst>
      <p:ext uri="{BB962C8B-B14F-4D97-AF65-F5344CB8AC3E}">
        <p14:creationId xmlns:p14="http://schemas.microsoft.com/office/powerpoint/2010/main" val="210300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15/02/2023</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7808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15/02/2023</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7931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15/02/2023</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08213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15/02/2023</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420111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15/02/2023</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8976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15/02/2023</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93855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15/02/2023</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6350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15/02/2023</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26675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15/02/2023</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12425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15/02/2023</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52467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15/02/2023</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295406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82741" y="90093"/>
            <a:ext cx="8761797" cy="1143000"/>
          </a:xfrm>
          <a:prstGeom prst="rect">
            <a:avLst/>
          </a:prstGeom>
        </p:spPr>
        <p:txBody>
          <a:bodyPr vert="horz" lIns="91440" tIns="45720" rIns="91440" bIns="45720" rtlCol="0" anchor="ctr">
            <a:normAutofit/>
          </a:bodyPr>
          <a:lstStyle/>
          <a:p>
            <a:r>
              <a:rPr lang="en-US" noProof="0" dirty="0"/>
              <a:t>Fare </a:t>
            </a:r>
            <a:r>
              <a:rPr lang="en-US" noProof="0" dirty="0" err="1"/>
              <a:t>clic</a:t>
            </a:r>
            <a:r>
              <a:rPr lang="en-US" noProof="0" dirty="0"/>
              <a:t> per </a:t>
            </a:r>
            <a:r>
              <a:rPr lang="en-US" noProof="0" dirty="0" err="1"/>
              <a:t>modificare</a:t>
            </a:r>
            <a:r>
              <a:rPr lang="en-US" noProof="0" dirty="0"/>
              <a:t> stile</a:t>
            </a:r>
          </a:p>
        </p:txBody>
      </p:sp>
      <p:sp>
        <p:nvSpPr>
          <p:cNvPr id="3" name="Segnaposto testo 2"/>
          <p:cNvSpPr>
            <a:spLocks noGrp="1"/>
          </p:cNvSpPr>
          <p:nvPr>
            <p:ph type="body" idx="1"/>
          </p:nvPr>
        </p:nvSpPr>
        <p:spPr>
          <a:xfrm>
            <a:off x="182741" y="1350522"/>
            <a:ext cx="8761797" cy="4794457"/>
          </a:xfrm>
          <a:prstGeom prst="rect">
            <a:avLst/>
          </a:prstGeom>
        </p:spPr>
        <p:txBody>
          <a:bodyPr vert="horz" lIns="91440" tIns="45720" rIns="91440" bIns="45720" rtlCol="0">
            <a:normAutofit/>
          </a:bodyPr>
          <a:lstStyle/>
          <a:p>
            <a:pPr lvl="0"/>
            <a:r>
              <a:rPr lang="en-US" noProof="0" dirty="0"/>
              <a:t>Fare </a:t>
            </a:r>
            <a:r>
              <a:rPr lang="en-US" noProof="0" dirty="0" err="1"/>
              <a:t>clic</a:t>
            </a:r>
            <a:r>
              <a:rPr lang="en-US" noProof="0" dirty="0"/>
              <a:t> per </a:t>
            </a:r>
            <a:r>
              <a:rPr lang="en-US" noProof="0" dirty="0" err="1"/>
              <a:t>modificare</a:t>
            </a:r>
            <a:r>
              <a:rPr lang="en-US" noProof="0" dirty="0"/>
              <a:t> </a:t>
            </a:r>
            <a:r>
              <a:rPr lang="en-US" noProof="0" dirty="0" err="1"/>
              <a:t>gli</a:t>
            </a:r>
            <a:r>
              <a:rPr lang="en-US" noProof="0" dirty="0"/>
              <a:t> </a:t>
            </a:r>
            <a:r>
              <a:rPr lang="en-US" noProof="0" dirty="0" err="1"/>
              <a:t>stili</a:t>
            </a:r>
            <a:r>
              <a:rPr lang="en-US" noProof="0" dirty="0"/>
              <a:t> del </a:t>
            </a:r>
            <a:r>
              <a:rPr lang="en-US" noProof="0" dirty="0" err="1"/>
              <a:t>testo</a:t>
            </a:r>
            <a:r>
              <a:rPr lang="en-US" noProof="0" dirty="0"/>
              <a:t>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err="1"/>
              <a:t>Quinto</a:t>
            </a:r>
            <a:r>
              <a:rPr lang="en-US" noProof="0" dirty="0"/>
              <a:t> </a:t>
            </a:r>
            <a:r>
              <a:rPr lang="en-US" noProof="0" dirty="0" err="1"/>
              <a:t>livello</a:t>
            </a:r>
            <a:endParaRPr lang="en-US" noProof="0" dirty="0"/>
          </a:p>
        </p:txBody>
      </p:sp>
      <p:pic>
        <p:nvPicPr>
          <p:cNvPr id="9" name="Immagine 8" descr="crossLabLogo.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130101" y="6226140"/>
            <a:ext cx="1556700" cy="511003"/>
          </a:xfrm>
          <a:prstGeom prst="rect">
            <a:avLst/>
          </a:prstGeom>
        </p:spPr>
      </p:pic>
      <p:pic>
        <p:nvPicPr>
          <p:cNvPr id="10" name="Immagine 9" descr="Schermata 2019-07-02 alle 11.33.44.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82742" y="6226140"/>
            <a:ext cx="2392045" cy="548860"/>
          </a:xfrm>
          <a:prstGeom prst="rect">
            <a:avLst/>
          </a:prstGeom>
        </p:spPr>
      </p:pic>
      <p:pic>
        <p:nvPicPr>
          <p:cNvPr id="12" name="Immagine 11" descr="logoUnipi.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068848" y="6144979"/>
            <a:ext cx="1307462" cy="696420"/>
          </a:xfrm>
          <a:prstGeom prst="rect">
            <a:avLst/>
          </a:prstGeom>
        </p:spPr>
      </p:pic>
    </p:spTree>
    <p:extLst>
      <p:ext uri="{BB962C8B-B14F-4D97-AF65-F5344CB8AC3E}">
        <p14:creationId xmlns:p14="http://schemas.microsoft.com/office/powerpoint/2010/main" val="114788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0" y="2130425"/>
            <a:ext cx="9144000" cy="1470025"/>
          </a:xfrm>
        </p:spPr>
        <p:txBody>
          <a:bodyPr>
            <a:normAutofit fontScale="90000"/>
          </a:bodyPr>
          <a:lstStyle/>
          <a:p>
            <a:r>
              <a:rPr lang="en-US" sz="3900" dirty="0"/>
              <a:t>Large-Scale and Multi-Structured Databases</a:t>
            </a:r>
            <a:br>
              <a:rPr lang="en-US" dirty="0"/>
            </a:br>
            <a:r>
              <a:rPr lang="en-US" b="1" i="1" dirty="0"/>
              <a:t>Project Design</a:t>
            </a:r>
            <a:br>
              <a:rPr lang="en-US" b="1" i="1" dirty="0"/>
            </a:br>
            <a:r>
              <a:rPr lang="en-US" b="1" i="1" dirty="0" err="1"/>
              <a:t>SocialRestaurant</a:t>
            </a:r>
            <a:endParaRPr lang="en-US" sz="3300" i="1" dirty="0"/>
          </a:p>
        </p:txBody>
      </p:sp>
      <p:sp>
        <p:nvSpPr>
          <p:cNvPr id="3" name="Sottotitolo 2"/>
          <p:cNvSpPr>
            <a:spLocks noGrp="1"/>
          </p:cNvSpPr>
          <p:nvPr>
            <p:ph type="subTitle" idx="1"/>
          </p:nvPr>
        </p:nvSpPr>
        <p:spPr/>
        <p:txBody>
          <a:bodyPr/>
          <a:lstStyle/>
          <a:p>
            <a:r>
              <a:rPr lang="it-IT" dirty="0"/>
              <a:t>Leonardo Turchetti</a:t>
            </a:r>
          </a:p>
        </p:txBody>
      </p:sp>
    </p:spTree>
    <p:extLst>
      <p:ext uri="{BB962C8B-B14F-4D97-AF65-F5344CB8AC3E}">
        <p14:creationId xmlns:p14="http://schemas.microsoft.com/office/powerpoint/2010/main" val="1621469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91C834-1531-EF45-9F75-1C146E72C46B}"/>
              </a:ext>
            </a:extLst>
          </p:cNvPr>
          <p:cNvSpPr>
            <a:spLocks noGrp="1"/>
          </p:cNvSpPr>
          <p:nvPr>
            <p:ph type="title"/>
          </p:nvPr>
        </p:nvSpPr>
        <p:spPr/>
        <p:txBody>
          <a:bodyPr>
            <a:normAutofit/>
          </a:bodyPr>
          <a:lstStyle/>
          <a:p>
            <a:r>
              <a:rPr lang="en-US" dirty="0"/>
              <a:t>Most Relevant Queries MongoDB</a:t>
            </a:r>
          </a:p>
        </p:txBody>
      </p:sp>
      <p:sp>
        <p:nvSpPr>
          <p:cNvPr id="3" name="CasellaDiTesto 2">
            <a:extLst>
              <a:ext uri="{FF2B5EF4-FFF2-40B4-BE49-F238E27FC236}">
                <a16:creationId xmlns:a16="http://schemas.microsoft.com/office/drawing/2014/main" id="{1106BE54-4991-7B40-B605-26279527E87B}"/>
              </a:ext>
            </a:extLst>
          </p:cNvPr>
          <p:cNvSpPr txBox="1"/>
          <p:nvPr/>
        </p:nvSpPr>
        <p:spPr>
          <a:xfrm>
            <a:off x="473332" y="1926770"/>
            <a:ext cx="8180614" cy="3693319"/>
          </a:xfrm>
          <a:prstGeom prst="rect">
            <a:avLst/>
          </a:prstGeom>
          <a:noFill/>
        </p:spPr>
        <p:txBody>
          <a:bodyPr wrap="square" rtlCol="0">
            <a:spAutoFit/>
          </a:bodyPr>
          <a:lstStyle/>
          <a:p>
            <a:pPr marL="285750" indent="-285750" algn="l" rtl="0">
              <a:buFont typeface="Arial" panose="020B0604020202020204" pitchFamily="34" charset="0"/>
              <a:buChar char="•"/>
            </a:pPr>
            <a:r>
              <a:rPr lang="en-US" b="1" dirty="0"/>
              <a:t>Get Most commented Restaurant: </a:t>
            </a:r>
            <a:r>
              <a:rPr lang="en-US" dirty="0">
                <a:effectLst/>
              </a:rPr>
              <a:t>Select restaurants with the highest number of reviews in a specific period.</a:t>
            </a:r>
          </a:p>
          <a:p>
            <a:pPr algn="l" rtl="0"/>
            <a:endParaRPr lang="en-US" dirty="0">
              <a:effectLst/>
            </a:endParaRPr>
          </a:p>
          <a:p>
            <a:pPr marL="285750" indent="-285750" algn="l" rtl="0">
              <a:buFont typeface="Arial" panose="020B0604020202020204" pitchFamily="34" charset="0"/>
              <a:buChar char="•"/>
            </a:pPr>
            <a:r>
              <a:rPr lang="en-US" b="1" dirty="0">
                <a:effectLst/>
              </a:rPr>
              <a:t>Get Categories summary by Comments: </a:t>
            </a:r>
            <a:r>
              <a:rPr lang="en-US" b="0" i="0" dirty="0">
                <a:effectLst/>
              </a:rPr>
              <a:t>This function returns the categories of cuisine ordered by the number of reviews </a:t>
            </a:r>
            <a:r>
              <a:rPr lang="en-US" dirty="0">
                <a:effectLst/>
              </a:rPr>
              <a:t>in a specific period</a:t>
            </a:r>
            <a:r>
              <a:rPr lang="en-US" b="0" i="0" dirty="0">
                <a:effectLst/>
                <a:latin typeface="Arial" panose="020B0604020202020204" pitchFamily="34" charset="0"/>
              </a:rPr>
              <a:t>.</a:t>
            </a:r>
          </a:p>
          <a:p>
            <a:pPr algn="l" rtl="0"/>
            <a:endParaRPr lang="en-US" b="0" i="0" dirty="0">
              <a:effectLst/>
              <a:latin typeface="Arial" panose="020B0604020202020204" pitchFamily="34" charset="0"/>
            </a:endParaRPr>
          </a:p>
          <a:p>
            <a:pPr marL="285750" indent="-285750" algn="l" rtl="0">
              <a:buFont typeface="Arial" panose="020B0604020202020204" pitchFamily="34" charset="0"/>
              <a:buChar char="•"/>
            </a:pPr>
            <a:r>
              <a:rPr lang="en-US" b="1" dirty="0">
                <a:effectLst/>
              </a:rPr>
              <a:t>Get Cities summary by Booking: </a:t>
            </a:r>
            <a:r>
              <a:rPr lang="en-US" b="0" i="0" dirty="0">
                <a:effectLst/>
              </a:rPr>
              <a:t>This function returns the cities of ordered by the number of booking </a:t>
            </a:r>
            <a:r>
              <a:rPr lang="en-US" dirty="0">
                <a:effectLst/>
              </a:rPr>
              <a:t>in a specific period</a:t>
            </a:r>
            <a:r>
              <a:rPr lang="en-US" b="0" i="0" dirty="0">
                <a:effectLst/>
              </a:rPr>
              <a:t>.</a:t>
            </a:r>
            <a:br>
              <a:rPr lang="en-US" dirty="0">
                <a:effectLst/>
              </a:rPr>
            </a:br>
            <a:endParaRPr lang="en-US" dirty="0">
              <a:effectLst/>
            </a:endParaRPr>
          </a:p>
          <a:p>
            <a:br>
              <a:rPr lang="en-US" b="0" i="0" dirty="0">
                <a:solidFill>
                  <a:srgbClr val="5D6879"/>
                </a:solidFill>
                <a:effectLst/>
                <a:latin typeface="Lato" panose="020F0502020204030203" pitchFamily="34" charset="0"/>
              </a:rPr>
            </a:br>
            <a:r>
              <a:rPr lang="en-US" b="1" dirty="0"/>
              <a:t>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582088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91C834-1531-EF45-9F75-1C146E72C46B}"/>
              </a:ext>
            </a:extLst>
          </p:cNvPr>
          <p:cNvSpPr>
            <a:spLocks noGrp="1"/>
          </p:cNvSpPr>
          <p:nvPr>
            <p:ph type="title"/>
          </p:nvPr>
        </p:nvSpPr>
        <p:spPr/>
        <p:txBody>
          <a:bodyPr>
            <a:normAutofit/>
          </a:bodyPr>
          <a:lstStyle/>
          <a:p>
            <a:r>
              <a:rPr lang="en-US" dirty="0"/>
              <a:t>Most Relevant Queries Neo4j</a:t>
            </a:r>
          </a:p>
        </p:txBody>
      </p:sp>
      <p:sp>
        <p:nvSpPr>
          <p:cNvPr id="4" name="CasellaDiTesto 3">
            <a:extLst>
              <a:ext uri="{FF2B5EF4-FFF2-40B4-BE49-F238E27FC236}">
                <a16:creationId xmlns:a16="http://schemas.microsoft.com/office/drawing/2014/main" id="{6534CD9E-6CD7-5535-72B0-B8970FE9EDD9}"/>
              </a:ext>
            </a:extLst>
          </p:cNvPr>
          <p:cNvSpPr txBox="1"/>
          <p:nvPr/>
        </p:nvSpPr>
        <p:spPr>
          <a:xfrm>
            <a:off x="473332" y="1135596"/>
            <a:ext cx="8180614" cy="5632311"/>
          </a:xfrm>
          <a:prstGeom prst="rect">
            <a:avLst/>
          </a:prstGeom>
          <a:noFill/>
        </p:spPr>
        <p:txBody>
          <a:bodyPr wrap="square" rtlCol="0">
            <a:spAutoFit/>
          </a:bodyPr>
          <a:lstStyle/>
          <a:p>
            <a:endParaRPr lang="en-US" b="1" dirty="0"/>
          </a:p>
          <a:p>
            <a:pPr marL="285750" indent="-285750">
              <a:buFont typeface="Arial" panose="020B0604020202020204" pitchFamily="34" charset="0"/>
              <a:buChar char="•"/>
            </a:pPr>
            <a:r>
              <a:rPr lang="en-US" b="1" dirty="0"/>
              <a:t>Most followed User: </a:t>
            </a:r>
            <a:r>
              <a:rPr lang="en-US" b="0" i="0" dirty="0">
                <a:effectLst/>
              </a:rPr>
              <a:t>The query returns the list of the most followed users</a:t>
            </a:r>
            <a:endParaRPr lang="en-US" b="1" dirty="0"/>
          </a:p>
          <a:p>
            <a:pPr marL="285750" indent="-285750">
              <a:buFont typeface="Arial" panose="020B0604020202020204" pitchFamily="34" charset="0"/>
              <a:buChar char="•"/>
            </a:pPr>
            <a:r>
              <a:rPr lang="en-US" b="1" dirty="0"/>
              <a:t>Most liked Restaurant: </a:t>
            </a:r>
            <a:r>
              <a:rPr lang="en-US" b="0" i="0" dirty="0">
                <a:effectLst/>
              </a:rPr>
              <a:t>The query returns the list of the most liked restaurants in a specific period.</a:t>
            </a:r>
            <a:endParaRPr lang="en-US" b="1" dirty="0"/>
          </a:p>
          <a:p>
            <a:pPr marL="285750" indent="-285750">
              <a:buFont typeface="Arial" panose="020B0604020202020204" pitchFamily="34" charset="0"/>
              <a:buChar char="•"/>
            </a:pPr>
            <a:r>
              <a:rPr lang="en-US" b="1" dirty="0"/>
              <a:t>Category summary by Likes: </a:t>
            </a:r>
            <a:r>
              <a:rPr lang="en-US" b="0" i="0" dirty="0">
                <a:effectLst/>
              </a:rPr>
              <a:t>The query returns a list of the most liked categories of cuisine in a specific period.</a:t>
            </a:r>
          </a:p>
          <a:p>
            <a:pPr marL="285750" indent="-285750">
              <a:buFont typeface="Arial" panose="020B0604020202020204" pitchFamily="34" charset="0"/>
              <a:buChar char="•"/>
            </a:pPr>
            <a:r>
              <a:rPr lang="en-US" b="1" dirty="0"/>
              <a:t>Suggested Users: </a:t>
            </a:r>
            <a:r>
              <a:rPr lang="en-US" dirty="0">
                <a:effectLst/>
              </a:rPr>
              <a:t>The query returns a list of suggested users for the logged user. Suggestions are based on most followed users who are 2 FOLLOWS hops far from the logged user(first level), while the second level of suggestion returns most followed users that have likes in common with the logged user.</a:t>
            </a:r>
          </a:p>
          <a:p>
            <a:pPr marL="285750" indent="-285750">
              <a:buFont typeface="Arial" panose="020B0604020202020204" pitchFamily="34" charset="0"/>
              <a:buChar char="•"/>
            </a:pPr>
            <a:r>
              <a:rPr lang="en-US" b="1" dirty="0"/>
              <a:t>Suggested Restaurants: </a:t>
            </a:r>
            <a:r>
              <a:rPr lang="en-US" dirty="0">
                <a:effectLst/>
              </a:rPr>
              <a:t>The query returns a list of suggested restaurants for the logged user. Suggestions are based on restaurants liked by followed users (first level) and restaurants liked by user that are 2 FOLLOWS hops far from the logged user (second level). Restaurants returned are ordered by the number of times they appeared in the results, so restaurants that appear more are most likely to be like the interests of the logged user.</a:t>
            </a:r>
            <a:br>
              <a:rPr lang="en-US" dirty="0">
                <a:effectLst/>
              </a:rPr>
            </a:br>
            <a:endParaRPr lang="en-US" dirty="0">
              <a:effectLst/>
            </a:endParaRPr>
          </a:p>
          <a:p>
            <a:br>
              <a:rPr lang="en-US" dirty="0">
                <a:effectLst/>
              </a:rPr>
            </a:br>
            <a:br>
              <a:rPr lang="en-US" b="0" i="0" dirty="0">
                <a:solidFill>
                  <a:srgbClr val="5D6879"/>
                </a:solidFill>
                <a:effectLst/>
                <a:latin typeface="Lato" panose="020F0502020204030203" pitchFamily="34" charset="0"/>
              </a:rPr>
            </a:br>
            <a:endParaRPr lang="en-US" b="1" dirty="0"/>
          </a:p>
        </p:txBody>
      </p:sp>
    </p:spTree>
    <p:extLst>
      <p:ext uri="{BB962C8B-B14F-4D97-AF65-F5344CB8AC3E}">
        <p14:creationId xmlns:p14="http://schemas.microsoft.com/office/powerpoint/2010/main" val="1713170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91C834-1531-EF45-9F75-1C146E72C46B}"/>
              </a:ext>
            </a:extLst>
          </p:cNvPr>
          <p:cNvSpPr>
            <a:spLocks noGrp="1"/>
          </p:cNvSpPr>
          <p:nvPr>
            <p:ph type="title"/>
          </p:nvPr>
        </p:nvSpPr>
        <p:spPr/>
        <p:txBody>
          <a:bodyPr>
            <a:normAutofit/>
          </a:bodyPr>
          <a:lstStyle/>
          <a:p>
            <a:r>
              <a:rPr lang="en-US" dirty="0"/>
              <a:t>Consistency</a:t>
            </a:r>
          </a:p>
        </p:txBody>
      </p:sp>
      <p:sp>
        <p:nvSpPr>
          <p:cNvPr id="3" name="CasellaDiTesto 2">
            <a:extLst>
              <a:ext uri="{FF2B5EF4-FFF2-40B4-BE49-F238E27FC236}">
                <a16:creationId xmlns:a16="http://schemas.microsoft.com/office/drawing/2014/main" id="{1106BE54-4991-7B40-B605-26279527E87B}"/>
              </a:ext>
            </a:extLst>
          </p:cNvPr>
          <p:cNvSpPr txBox="1"/>
          <p:nvPr/>
        </p:nvSpPr>
        <p:spPr>
          <a:xfrm>
            <a:off x="620486" y="1599223"/>
            <a:ext cx="8180614" cy="1477328"/>
          </a:xfrm>
          <a:prstGeom prst="rect">
            <a:avLst/>
          </a:prstGeom>
          <a:noFill/>
        </p:spPr>
        <p:txBody>
          <a:bodyPr wrap="square" rtlCol="0">
            <a:spAutoFit/>
          </a:bodyPr>
          <a:lstStyle/>
          <a:p>
            <a:r>
              <a:rPr lang="en-US" dirty="0"/>
              <a:t>The operations which require cross-database consistency management are  Add/Remove/Update a User Add/Remove Restaurant. For the update of the users, we have only to keep consistency on the field “username”, because it is the only information updatable in Neo4J entity.</a:t>
            </a:r>
          </a:p>
          <a:p>
            <a:pPr marL="285750" indent="-285750">
              <a:buFont typeface="Arial" panose="020B0604020202020204" pitchFamily="34" charset="0"/>
              <a:buChar char="•"/>
            </a:pPr>
            <a:endParaRPr lang="en-US" b="1" dirty="0"/>
          </a:p>
        </p:txBody>
      </p:sp>
      <p:pic>
        <p:nvPicPr>
          <p:cNvPr id="6" name="Immagine 5">
            <a:extLst>
              <a:ext uri="{FF2B5EF4-FFF2-40B4-BE49-F238E27FC236}">
                <a16:creationId xmlns:a16="http://schemas.microsoft.com/office/drawing/2014/main" id="{94276207-96AE-3D91-F9F5-EC82CE56A321}"/>
              </a:ext>
            </a:extLst>
          </p:cNvPr>
          <p:cNvPicPr>
            <a:picLocks noChangeAspect="1"/>
          </p:cNvPicPr>
          <p:nvPr/>
        </p:nvPicPr>
        <p:blipFill>
          <a:blip r:embed="rId2"/>
          <a:stretch>
            <a:fillRect/>
          </a:stretch>
        </p:blipFill>
        <p:spPr>
          <a:xfrm>
            <a:off x="1484892" y="3076551"/>
            <a:ext cx="6157494" cy="2225233"/>
          </a:xfrm>
          <a:prstGeom prst="rect">
            <a:avLst/>
          </a:prstGeom>
        </p:spPr>
      </p:pic>
    </p:spTree>
    <p:extLst>
      <p:ext uri="{BB962C8B-B14F-4D97-AF65-F5344CB8AC3E}">
        <p14:creationId xmlns:p14="http://schemas.microsoft.com/office/powerpoint/2010/main" val="880181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91C834-1531-EF45-9F75-1C146E72C46B}"/>
              </a:ext>
            </a:extLst>
          </p:cNvPr>
          <p:cNvSpPr>
            <a:spLocks noGrp="1"/>
          </p:cNvSpPr>
          <p:nvPr>
            <p:ph type="title"/>
          </p:nvPr>
        </p:nvSpPr>
        <p:spPr/>
        <p:txBody>
          <a:bodyPr>
            <a:normAutofit/>
          </a:bodyPr>
          <a:lstStyle/>
          <a:p>
            <a:r>
              <a:rPr lang="en-US" dirty="0" err="1"/>
              <a:t>Sharding</a:t>
            </a:r>
            <a:endParaRPr lang="en-US" dirty="0"/>
          </a:p>
        </p:txBody>
      </p:sp>
      <p:sp>
        <p:nvSpPr>
          <p:cNvPr id="3" name="CasellaDiTesto 2">
            <a:extLst>
              <a:ext uri="{FF2B5EF4-FFF2-40B4-BE49-F238E27FC236}">
                <a16:creationId xmlns:a16="http://schemas.microsoft.com/office/drawing/2014/main" id="{1106BE54-4991-7B40-B605-26279527E87B}"/>
              </a:ext>
            </a:extLst>
          </p:cNvPr>
          <p:cNvSpPr txBox="1"/>
          <p:nvPr/>
        </p:nvSpPr>
        <p:spPr>
          <a:xfrm>
            <a:off x="620486" y="1449098"/>
            <a:ext cx="8180614" cy="4247317"/>
          </a:xfrm>
          <a:prstGeom prst="rect">
            <a:avLst/>
          </a:prstGeom>
          <a:noFill/>
        </p:spPr>
        <p:txBody>
          <a:bodyPr wrap="square" rtlCol="0">
            <a:spAutoFit/>
          </a:bodyPr>
          <a:lstStyle/>
          <a:p>
            <a:pPr algn="l" rtl="0"/>
            <a:r>
              <a:rPr lang="en-US" b="1" dirty="0"/>
              <a:t> </a:t>
            </a:r>
            <a:r>
              <a:rPr lang="en-US" dirty="0">
                <a:effectLst/>
                <a:latin typeface="Arial" panose="020B0604020202020204" pitchFamily="34" charset="0"/>
              </a:rPr>
              <a:t>To implement the </a:t>
            </a:r>
            <a:r>
              <a:rPr lang="en-US" dirty="0" err="1">
                <a:effectLst/>
                <a:latin typeface="Arial" panose="020B0604020202020204" pitchFamily="34" charset="0"/>
              </a:rPr>
              <a:t>sharding</a:t>
            </a:r>
            <a:r>
              <a:rPr lang="en-US" dirty="0">
                <a:effectLst/>
                <a:latin typeface="Arial" panose="020B0604020202020204" pitchFamily="34" charset="0"/>
              </a:rPr>
              <a:t> we select two different </a:t>
            </a:r>
            <a:r>
              <a:rPr lang="en-US" dirty="0" err="1">
                <a:effectLst/>
                <a:latin typeface="Arial" panose="020B0604020202020204" pitchFamily="34" charset="0"/>
              </a:rPr>
              <a:t>sharding</a:t>
            </a:r>
            <a:r>
              <a:rPr lang="en-US" dirty="0">
                <a:effectLst/>
                <a:latin typeface="Arial" panose="020B0604020202020204" pitchFamily="34" charset="0"/>
              </a:rPr>
              <a:t> keys, one for each collection of the document database (User, Restaurant and Booking Collection), for</a:t>
            </a:r>
            <a:r>
              <a:rPr lang="en-US" dirty="0">
                <a:latin typeface="Arial" panose="020B0604020202020204" pitchFamily="34" charset="0"/>
              </a:rPr>
              <a:t> </a:t>
            </a:r>
            <a:r>
              <a:rPr lang="en-US" dirty="0">
                <a:effectLst/>
                <a:latin typeface="Arial" panose="020B0604020202020204" pitchFamily="34" charset="0"/>
              </a:rPr>
              <a:t>each collections we use as partitioning method the </a:t>
            </a:r>
            <a:r>
              <a:rPr lang="en-US" b="1" dirty="0">
                <a:effectLst/>
                <a:latin typeface="Arial" panose="020B0604020202020204" pitchFamily="34" charset="0"/>
              </a:rPr>
              <a:t>Consistent hashing</a:t>
            </a:r>
            <a:r>
              <a:rPr lang="en-US" dirty="0">
                <a:effectLst/>
                <a:latin typeface="Arial" panose="020B0604020202020204" pitchFamily="34" charset="0"/>
              </a:rPr>
              <a:t>, because if</a:t>
            </a:r>
            <a:r>
              <a:rPr lang="en-US" dirty="0">
                <a:latin typeface="Arial" panose="020B0604020202020204" pitchFamily="34" charset="0"/>
              </a:rPr>
              <a:t> </a:t>
            </a:r>
            <a:r>
              <a:rPr lang="en-US" dirty="0">
                <a:effectLst/>
                <a:latin typeface="Arial" panose="020B0604020202020204" pitchFamily="34" charset="0"/>
              </a:rPr>
              <a:t>the number of nodes of the cluster will change, it will be easier to relocate data.</a:t>
            </a:r>
            <a:br>
              <a:rPr lang="en-US" dirty="0">
                <a:effectLst/>
              </a:rPr>
            </a:br>
            <a:r>
              <a:rPr lang="en-US" dirty="0">
                <a:effectLst/>
                <a:latin typeface="Arial" panose="020B0604020202020204" pitchFamily="34" charset="0"/>
              </a:rPr>
              <a:t>The </a:t>
            </a:r>
            <a:r>
              <a:rPr lang="en-US" dirty="0" err="1">
                <a:effectLst/>
                <a:latin typeface="Arial" panose="020B0604020202020204" pitchFamily="34" charset="0"/>
              </a:rPr>
              <a:t>sharding</a:t>
            </a:r>
            <a:r>
              <a:rPr lang="en-US" dirty="0">
                <a:effectLst/>
                <a:latin typeface="Arial" panose="020B0604020202020204" pitchFamily="34" charset="0"/>
              </a:rPr>
              <a:t> keys are:</a:t>
            </a:r>
            <a:br>
              <a:rPr lang="en-US" dirty="0">
                <a:effectLst/>
              </a:rPr>
            </a:br>
            <a:r>
              <a:rPr lang="en-US" dirty="0">
                <a:effectLst/>
                <a:latin typeface="Courier New" panose="02070309020205020404" pitchFamily="49" charset="0"/>
              </a:rPr>
              <a:t>• </a:t>
            </a:r>
            <a:r>
              <a:rPr lang="en-US" dirty="0">
                <a:effectLst/>
                <a:latin typeface="Arial" panose="020B0604020202020204" pitchFamily="34" charset="0"/>
              </a:rPr>
              <a:t>For the User Collection we choose the attribute “</a:t>
            </a:r>
            <a:r>
              <a:rPr lang="en-US" b="1" dirty="0">
                <a:effectLst/>
                <a:latin typeface="Arial" panose="020B0604020202020204" pitchFamily="34" charset="0"/>
              </a:rPr>
              <a:t>username</a:t>
            </a:r>
            <a:r>
              <a:rPr lang="en-US" dirty="0">
                <a:effectLst/>
                <a:latin typeface="Arial" panose="020B0604020202020204" pitchFamily="34" charset="0"/>
              </a:rPr>
              <a:t>”, which is 	unique</a:t>
            </a:r>
            <a:r>
              <a:rPr lang="en-US" dirty="0">
                <a:latin typeface="Arial" panose="020B0604020202020204" pitchFamily="34" charset="0"/>
              </a:rPr>
              <a:t> </a:t>
            </a:r>
            <a:r>
              <a:rPr lang="en-US" dirty="0">
                <a:effectLst/>
                <a:latin typeface="Arial" panose="020B0604020202020204" pitchFamily="34" charset="0"/>
              </a:rPr>
              <a:t>among the users, as </a:t>
            </a:r>
            <a:r>
              <a:rPr lang="en-US" dirty="0" err="1">
                <a:effectLst/>
                <a:latin typeface="Arial" panose="020B0604020202020204" pitchFamily="34" charset="0"/>
              </a:rPr>
              <a:t>sharding</a:t>
            </a:r>
            <a:r>
              <a:rPr lang="en-US" dirty="0">
                <a:effectLst/>
                <a:latin typeface="Arial" panose="020B0604020202020204" pitchFamily="34" charset="0"/>
              </a:rPr>
              <a:t> key.</a:t>
            </a:r>
            <a:br>
              <a:rPr lang="en-US" dirty="0">
                <a:effectLst/>
              </a:rPr>
            </a:br>
            <a:r>
              <a:rPr lang="en-US" dirty="0">
                <a:effectLst/>
                <a:latin typeface="Courier New" panose="02070309020205020404" pitchFamily="49" charset="0"/>
              </a:rPr>
              <a:t>• </a:t>
            </a:r>
            <a:r>
              <a:rPr lang="en-US" dirty="0">
                <a:effectLst/>
                <a:latin typeface="Arial" panose="020B0604020202020204" pitchFamily="34" charset="0"/>
              </a:rPr>
              <a:t>For the Restaurant Collection we choose the attribute “ </a:t>
            </a:r>
            <a:r>
              <a:rPr lang="en-US" b="1" dirty="0">
                <a:latin typeface="Arial" panose="020B0604020202020204" pitchFamily="34" charset="0"/>
              </a:rPr>
              <a:t>city</a:t>
            </a:r>
            <a:r>
              <a:rPr lang="en-US" dirty="0">
                <a:effectLst/>
                <a:latin typeface="Arial" panose="020B0604020202020204" pitchFamily="34" charset="0"/>
              </a:rPr>
              <a:t>” as </a:t>
            </a:r>
            <a:r>
              <a:rPr lang="en-US" dirty="0" err="1">
                <a:effectLst/>
                <a:latin typeface="Arial" panose="020B0604020202020204" pitchFamily="34" charset="0"/>
              </a:rPr>
              <a:t>sharding</a:t>
            </a:r>
            <a:r>
              <a:rPr lang="en-US" dirty="0">
                <a:effectLst/>
                <a:latin typeface="Arial" panose="020B0604020202020204" pitchFamily="34" charset="0"/>
              </a:rPr>
              <a:t> 	key.</a:t>
            </a:r>
            <a:br>
              <a:rPr lang="en-US" dirty="0">
                <a:effectLst/>
              </a:rPr>
            </a:br>
            <a:r>
              <a:rPr lang="en-US" dirty="0">
                <a:effectLst/>
                <a:latin typeface="Courier New" panose="02070309020205020404" pitchFamily="49" charset="0"/>
              </a:rPr>
              <a:t>• </a:t>
            </a:r>
            <a:r>
              <a:rPr lang="en-US" dirty="0">
                <a:effectLst/>
                <a:latin typeface="Arial" panose="020B0604020202020204" pitchFamily="34" charset="0"/>
              </a:rPr>
              <a:t>For the Booking Collection we choose the attribute “</a:t>
            </a:r>
            <a:r>
              <a:rPr lang="en-US" b="1" dirty="0">
                <a:effectLst/>
                <a:latin typeface="Arial" panose="020B0604020202020204" pitchFamily="34" charset="0"/>
              </a:rPr>
              <a:t>timestamp</a:t>
            </a:r>
            <a:r>
              <a:rPr lang="en-US" dirty="0">
                <a:effectLst/>
                <a:latin typeface="Arial" panose="020B0604020202020204" pitchFamily="34" charset="0"/>
              </a:rPr>
              <a:t>” as </a:t>
            </a:r>
            <a:r>
              <a:rPr lang="en-US" dirty="0" err="1">
                <a:effectLst/>
                <a:latin typeface="Arial" panose="020B0604020202020204" pitchFamily="34" charset="0"/>
              </a:rPr>
              <a:t>sharding</a:t>
            </a:r>
            <a:r>
              <a:rPr lang="en-US">
                <a:effectLst/>
                <a:latin typeface="Arial" panose="020B0604020202020204" pitchFamily="34" charset="0"/>
              </a:rPr>
              <a:t> 	key</a:t>
            </a:r>
            <a:r>
              <a:rPr lang="en-US" dirty="0">
                <a:effectLst/>
                <a:latin typeface="Arial" panose="020B0604020202020204" pitchFamily="34" charset="0"/>
              </a:rPr>
              <a:t>.</a:t>
            </a:r>
            <a:br>
              <a:rPr lang="en-US" b="0" i="0" dirty="0">
                <a:solidFill>
                  <a:srgbClr val="5D6879"/>
                </a:solidFill>
                <a:effectLst/>
                <a:latin typeface="Lato" panose="020F0502020204030203" pitchFamily="34" charset="0"/>
              </a:rPr>
            </a:b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954697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91C834-1531-EF45-9F75-1C146E72C46B}"/>
              </a:ext>
            </a:extLst>
          </p:cNvPr>
          <p:cNvSpPr>
            <a:spLocks noGrp="1"/>
          </p:cNvSpPr>
          <p:nvPr>
            <p:ph type="title"/>
          </p:nvPr>
        </p:nvSpPr>
        <p:spPr/>
        <p:txBody>
          <a:bodyPr>
            <a:normAutofit/>
          </a:bodyPr>
          <a:lstStyle/>
          <a:p>
            <a:r>
              <a:rPr lang="en-US" dirty="0"/>
              <a:t>Software and Hardware Architecture</a:t>
            </a:r>
          </a:p>
        </p:txBody>
      </p:sp>
      <p:sp>
        <p:nvSpPr>
          <p:cNvPr id="3" name="CasellaDiTesto 2">
            <a:extLst>
              <a:ext uri="{FF2B5EF4-FFF2-40B4-BE49-F238E27FC236}">
                <a16:creationId xmlns:a16="http://schemas.microsoft.com/office/drawing/2014/main" id="{1106BE54-4991-7B40-B605-26279527E87B}"/>
              </a:ext>
            </a:extLst>
          </p:cNvPr>
          <p:cNvSpPr txBox="1"/>
          <p:nvPr/>
        </p:nvSpPr>
        <p:spPr>
          <a:xfrm>
            <a:off x="473332" y="1506944"/>
            <a:ext cx="8180614" cy="1477328"/>
          </a:xfrm>
          <a:prstGeom prst="rect">
            <a:avLst/>
          </a:prstGeom>
          <a:noFill/>
        </p:spPr>
        <p:txBody>
          <a:bodyPr wrap="square" rtlCol="0">
            <a:spAutoFit/>
          </a:bodyPr>
          <a:lstStyle/>
          <a:p>
            <a:r>
              <a:rPr lang="en-US" b="1" dirty="0"/>
              <a:t>Programming Language:</a:t>
            </a:r>
          </a:p>
          <a:p>
            <a:pPr marL="285750" indent="-285750">
              <a:buFont typeface="Arial" panose="020B0604020202020204" pitchFamily="34" charset="0"/>
              <a:buChar char="•"/>
            </a:pPr>
            <a:r>
              <a:rPr lang="en-US" dirty="0"/>
              <a:t>Java</a:t>
            </a:r>
          </a:p>
          <a:p>
            <a:pPr marL="285750" indent="-285750">
              <a:buFont typeface="Arial" panose="020B0604020202020204" pitchFamily="34" charset="0"/>
              <a:buChar char="•"/>
            </a:pPr>
            <a:r>
              <a:rPr lang="en-US" dirty="0" err="1"/>
              <a:t>JavFX</a:t>
            </a:r>
            <a:r>
              <a:rPr lang="en-US" b="1" dirty="0"/>
              <a:t>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sp>
        <p:nvSpPr>
          <p:cNvPr id="4" name="CasellaDiTesto 3">
            <a:extLst>
              <a:ext uri="{FF2B5EF4-FFF2-40B4-BE49-F238E27FC236}">
                <a16:creationId xmlns:a16="http://schemas.microsoft.com/office/drawing/2014/main" id="{6534CD9E-6CD7-5535-72B0-B8970FE9EDD9}"/>
              </a:ext>
            </a:extLst>
          </p:cNvPr>
          <p:cNvSpPr txBox="1"/>
          <p:nvPr/>
        </p:nvSpPr>
        <p:spPr>
          <a:xfrm>
            <a:off x="6830753" y="1599277"/>
            <a:ext cx="1980158" cy="646331"/>
          </a:xfrm>
          <a:prstGeom prst="rect">
            <a:avLst/>
          </a:prstGeom>
          <a:noFill/>
        </p:spPr>
        <p:txBody>
          <a:bodyPr wrap="square" rtlCol="0">
            <a:spAutoFit/>
          </a:bodyPr>
          <a:lstStyle/>
          <a:p>
            <a:r>
              <a:rPr lang="en-US" b="1" dirty="0"/>
              <a:t>Frameworks:</a:t>
            </a:r>
          </a:p>
          <a:p>
            <a:pPr marL="285750" indent="-285750">
              <a:buFont typeface="Arial" panose="020B0604020202020204" pitchFamily="34" charset="0"/>
              <a:buChar char="•"/>
            </a:pPr>
            <a:r>
              <a:rPr lang="en-US" dirty="0"/>
              <a:t>Maven</a:t>
            </a:r>
          </a:p>
        </p:txBody>
      </p:sp>
      <p:sp>
        <p:nvSpPr>
          <p:cNvPr id="5" name="CasellaDiTesto 4">
            <a:extLst>
              <a:ext uri="{FF2B5EF4-FFF2-40B4-BE49-F238E27FC236}">
                <a16:creationId xmlns:a16="http://schemas.microsoft.com/office/drawing/2014/main" id="{6BEE88A6-A153-65AC-9612-E1ED68189C5C}"/>
              </a:ext>
            </a:extLst>
          </p:cNvPr>
          <p:cNvSpPr txBox="1"/>
          <p:nvPr/>
        </p:nvSpPr>
        <p:spPr>
          <a:xfrm>
            <a:off x="3832027" y="1506944"/>
            <a:ext cx="2527830" cy="1477328"/>
          </a:xfrm>
          <a:prstGeom prst="rect">
            <a:avLst/>
          </a:prstGeom>
          <a:noFill/>
        </p:spPr>
        <p:txBody>
          <a:bodyPr wrap="square" rtlCol="0">
            <a:spAutoFit/>
          </a:bodyPr>
          <a:lstStyle/>
          <a:p>
            <a:r>
              <a:rPr lang="en-US" b="1" dirty="0"/>
              <a:t>DBMs:</a:t>
            </a:r>
          </a:p>
          <a:p>
            <a:pPr marL="285750" indent="-285750">
              <a:buFont typeface="Arial" panose="020B0604020202020204" pitchFamily="34" charset="0"/>
              <a:buChar char="•"/>
            </a:pPr>
            <a:r>
              <a:rPr lang="en-US" dirty="0"/>
              <a:t>MongoDB</a:t>
            </a:r>
          </a:p>
          <a:p>
            <a:pPr marL="285750" indent="-285750">
              <a:buFont typeface="Arial" panose="020B0604020202020204" pitchFamily="34" charset="0"/>
              <a:buChar char="•"/>
            </a:pPr>
            <a:r>
              <a:rPr lang="en-US" dirty="0"/>
              <a:t>Neo4j</a:t>
            </a:r>
            <a:r>
              <a:rPr lang="en-US" b="1" dirty="0"/>
              <a:t>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pic>
        <p:nvPicPr>
          <p:cNvPr id="7" name="Immagine 6">
            <a:extLst>
              <a:ext uri="{FF2B5EF4-FFF2-40B4-BE49-F238E27FC236}">
                <a16:creationId xmlns:a16="http://schemas.microsoft.com/office/drawing/2014/main" id="{54CD263C-6CB7-0ED8-4902-B11125897D3A}"/>
              </a:ext>
            </a:extLst>
          </p:cNvPr>
          <p:cNvPicPr>
            <a:picLocks noChangeAspect="1"/>
          </p:cNvPicPr>
          <p:nvPr/>
        </p:nvPicPr>
        <p:blipFill>
          <a:blip r:embed="rId3"/>
          <a:stretch>
            <a:fillRect/>
          </a:stretch>
        </p:blipFill>
        <p:spPr>
          <a:xfrm>
            <a:off x="576911" y="2688468"/>
            <a:ext cx="7990178" cy="3174859"/>
          </a:xfrm>
          <a:prstGeom prst="rect">
            <a:avLst/>
          </a:prstGeom>
        </p:spPr>
      </p:pic>
    </p:spTree>
    <p:extLst>
      <p:ext uri="{BB962C8B-B14F-4D97-AF65-F5344CB8AC3E}">
        <p14:creationId xmlns:p14="http://schemas.microsoft.com/office/powerpoint/2010/main" val="1813391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91C834-1531-EF45-9F75-1C146E72C46B}"/>
              </a:ext>
            </a:extLst>
          </p:cNvPr>
          <p:cNvSpPr>
            <a:spLocks noGrp="1"/>
          </p:cNvSpPr>
          <p:nvPr>
            <p:ph type="title"/>
          </p:nvPr>
        </p:nvSpPr>
        <p:spPr/>
        <p:txBody>
          <a:bodyPr>
            <a:normAutofit/>
          </a:bodyPr>
          <a:lstStyle/>
          <a:p>
            <a:r>
              <a:rPr lang="en-US" dirty="0"/>
              <a:t>Final Consideration</a:t>
            </a:r>
          </a:p>
        </p:txBody>
      </p:sp>
      <p:sp>
        <p:nvSpPr>
          <p:cNvPr id="3" name="CasellaDiTesto 2">
            <a:extLst>
              <a:ext uri="{FF2B5EF4-FFF2-40B4-BE49-F238E27FC236}">
                <a16:creationId xmlns:a16="http://schemas.microsoft.com/office/drawing/2014/main" id="{1106BE54-4991-7B40-B605-26279527E87B}"/>
              </a:ext>
            </a:extLst>
          </p:cNvPr>
          <p:cNvSpPr txBox="1"/>
          <p:nvPr/>
        </p:nvSpPr>
        <p:spPr>
          <a:xfrm>
            <a:off x="620486" y="1465105"/>
            <a:ext cx="8180614" cy="923330"/>
          </a:xfrm>
          <a:prstGeom prst="rect">
            <a:avLst/>
          </a:prstGeom>
          <a:noFill/>
        </p:spPr>
        <p:txBody>
          <a:bodyPr wrap="square" rtlCol="0">
            <a:spAutoFit/>
          </a:bodyPr>
          <a:lstStyle/>
          <a:p>
            <a:r>
              <a:rPr lang="en-US" dirty="0"/>
              <a:t>As the query analysis has revealed, our application is read heavy, so we introduced indexes to tune queries that are executed more frequently. </a:t>
            </a:r>
            <a:endParaRPr lang="en-US" b="1" dirty="0"/>
          </a:p>
          <a:p>
            <a:pPr marL="285750" indent="-285750">
              <a:buFont typeface="Arial" panose="020B0604020202020204" pitchFamily="34" charset="0"/>
              <a:buChar char="•"/>
            </a:pPr>
            <a:endParaRPr lang="en-US" b="1" dirty="0"/>
          </a:p>
        </p:txBody>
      </p:sp>
      <p:sp>
        <p:nvSpPr>
          <p:cNvPr id="5" name="CasellaDiTesto 4">
            <a:extLst>
              <a:ext uri="{FF2B5EF4-FFF2-40B4-BE49-F238E27FC236}">
                <a16:creationId xmlns:a16="http://schemas.microsoft.com/office/drawing/2014/main" id="{C82BA74B-DB80-A221-DEEE-75D51FFFE593}"/>
              </a:ext>
            </a:extLst>
          </p:cNvPr>
          <p:cNvSpPr txBox="1"/>
          <p:nvPr/>
        </p:nvSpPr>
        <p:spPr>
          <a:xfrm>
            <a:off x="481694" y="2620447"/>
            <a:ext cx="3876284" cy="2462213"/>
          </a:xfrm>
          <a:prstGeom prst="rect">
            <a:avLst/>
          </a:prstGeom>
          <a:noFill/>
        </p:spPr>
        <p:txBody>
          <a:bodyPr wrap="square" rtlCol="0">
            <a:spAutoFit/>
          </a:bodyPr>
          <a:lstStyle/>
          <a:p>
            <a:r>
              <a:rPr lang="it-IT" sz="1400" b="0" i="0" dirty="0">
                <a:effectLst/>
                <a:latin typeface="Arial" panose="020B0604020202020204" pitchFamily="34" charset="0"/>
              </a:rPr>
              <a:t>\\</a:t>
            </a:r>
            <a:r>
              <a:rPr lang="it-IT" sz="1400" b="0" i="0" dirty="0">
                <a:effectLst/>
                <a:latin typeface="Courier New" panose="02070309020205020404" pitchFamily="49" charset="0"/>
              </a:rPr>
              <a:t>Query </a:t>
            </a:r>
            <a:r>
              <a:rPr lang="it-IT" sz="1400" b="1" i="0" dirty="0" err="1">
                <a:effectLst/>
                <a:latin typeface="Courier New" panose="02070309020205020404" pitchFamily="49" charset="0"/>
              </a:rPr>
              <a:t>SearchRestaurantbyName</a:t>
            </a:r>
            <a:r>
              <a:rPr lang="it-IT" sz="1400" b="0" i="0" dirty="0">
                <a:effectLst/>
                <a:latin typeface="Courier New" panose="02070309020205020404" pitchFamily="49" charset="0"/>
              </a:rPr>
              <a:t>("a")</a:t>
            </a:r>
          </a:p>
          <a:p>
            <a:br>
              <a:rPr lang="it-IT" sz="1400" dirty="0"/>
            </a:br>
            <a:r>
              <a:rPr lang="it-IT" sz="1400" b="0" i="0" dirty="0" err="1">
                <a:effectLst/>
                <a:latin typeface="Courier New" panose="02070309020205020404" pitchFamily="49" charset="0"/>
              </a:rPr>
              <a:t>Result</a:t>
            </a:r>
            <a:r>
              <a:rPr lang="it-IT" sz="1400" b="0" i="0" dirty="0">
                <a:effectLst/>
                <a:latin typeface="Courier New" panose="02070309020205020404" pitchFamily="49" charset="0"/>
              </a:rPr>
              <a:t> </a:t>
            </a:r>
            <a:r>
              <a:rPr lang="it-IT" sz="1400" b="0" i="0" dirty="0" err="1">
                <a:effectLst/>
                <a:latin typeface="Courier New" panose="02070309020205020404" pitchFamily="49" charset="0"/>
              </a:rPr>
              <a:t>without</a:t>
            </a:r>
            <a:r>
              <a:rPr lang="it-IT" sz="1400" b="0" i="0" dirty="0">
                <a:effectLst/>
                <a:latin typeface="Courier New" panose="02070309020205020404" pitchFamily="49" charset="0"/>
              </a:rPr>
              <a:t> index:</a:t>
            </a:r>
            <a:br>
              <a:rPr lang="it-IT" sz="1400" dirty="0"/>
            </a:br>
            <a:r>
              <a:rPr lang="it-IT" sz="1400" b="0" i="0" dirty="0" err="1">
                <a:effectLst/>
                <a:latin typeface="Courier New" panose="02070309020205020404" pitchFamily="49" charset="0"/>
              </a:rPr>
              <a:t>executionTimeMillis</a:t>
            </a:r>
            <a:r>
              <a:rPr lang="it-IT" sz="1400" b="0" i="0" dirty="0">
                <a:effectLst/>
                <a:latin typeface="Courier New" panose="02070309020205020404" pitchFamily="49" charset="0"/>
              </a:rPr>
              <a:t>: 0</a:t>
            </a:r>
            <a:br>
              <a:rPr lang="it-IT" sz="1400" dirty="0"/>
            </a:br>
            <a:r>
              <a:rPr lang="it-IT" sz="1400" b="0" i="0" dirty="0" err="1">
                <a:effectLst/>
                <a:latin typeface="Courier New" panose="02070309020205020404" pitchFamily="49" charset="0"/>
              </a:rPr>
              <a:t>totalKeysExamined</a:t>
            </a:r>
            <a:r>
              <a:rPr lang="it-IT" sz="1400" b="0" i="0" dirty="0">
                <a:effectLst/>
                <a:latin typeface="Courier New" panose="02070309020205020404" pitchFamily="49" charset="0"/>
              </a:rPr>
              <a:t>: 100</a:t>
            </a:r>
            <a:br>
              <a:rPr lang="it-IT" sz="1400" dirty="0"/>
            </a:br>
            <a:r>
              <a:rPr lang="it-IT" sz="1400" b="0" i="0" dirty="0" err="1">
                <a:effectLst/>
                <a:latin typeface="Courier New" panose="02070309020205020404" pitchFamily="49" charset="0"/>
              </a:rPr>
              <a:t>totalDocsExamined</a:t>
            </a:r>
            <a:r>
              <a:rPr lang="it-IT" sz="1400" b="0" i="0" dirty="0">
                <a:effectLst/>
                <a:latin typeface="Courier New" panose="02070309020205020404" pitchFamily="49" charset="0"/>
              </a:rPr>
              <a:t>: 100</a:t>
            </a:r>
          </a:p>
          <a:p>
            <a:br>
              <a:rPr lang="it-IT" sz="1400" dirty="0"/>
            </a:br>
            <a:r>
              <a:rPr lang="it-IT" sz="1400" b="0" i="0" dirty="0" err="1">
                <a:effectLst/>
                <a:latin typeface="Courier New" panose="02070309020205020404" pitchFamily="49" charset="0"/>
              </a:rPr>
              <a:t>Result</a:t>
            </a:r>
            <a:r>
              <a:rPr lang="it-IT" sz="1400" b="0" i="0" dirty="0">
                <a:effectLst/>
                <a:latin typeface="Courier New" panose="02070309020205020404" pitchFamily="49" charset="0"/>
              </a:rPr>
              <a:t> with index "</a:t>
            </a:r>
            <a:r>
              <a:rPr lang="it-IT" sz="1400" b="1" i="0" dirty="0">
                <a:effectLst/>
                <a:latin typeface="Courier New" panose="02070309020205020404" pitchFamily="49" charset="0"/>
              </a:rPr>
              <a:t>name</a:t>
            </a:r>
            <a:r>
              <a:rPr lang="it-IT" sz="1400" b="0" i="0" dirty="0">
                <a:effectLst/>
                <a:latin typeface="Courier New" panose="02070309020205020404" pitchFamily="49" charset="0"/>
              </a:rPr>
              <a:t>":</a:t>
            </a:r>
            <a:br>
              <a:rPr lang="it-IT" sz="1400" dirty="0"/>
            </a:br>
            <a:r>
              <a:rPr lang="it-IT" sz="1400" b="0" i="0" dirty="0" err="1">
                <a:effectLst/>
                <a:latin typeface="Courier New" panose="02070309020205020404" pitchFamily="49" charset="0"/>
              </a:rPr>
              <a:t>executionTimeMillis</a:t>
            </a:r>
            <a:r>
              <a:rPr lang="it-IT" sz="1400" b="0" i="0" dirty="0">
                <a:effectLst/>
                <a:latin typeface="Courier New" panose="02070309020205020404" pitchFamily="49" charset="0"/>
              </a:rPr>
              <a:t>: 1</a:t>
            </a:r>
            <a:br>
              <a:rPr lang="it-IT" sz="1400" dirty="0"/>
            </a:br>
            <a:r>
              <a:rPr lang="it-IT" sz="1400" b="0" i="0" dirty="0" err="1">
                <a:effectLst/>
                <a:latin typeface="Courier New" panose="02070309020205020404" pitchFamily="49" charset="0"/>
              </a:rPr>
              <a:t>totalKeysExamined</a:t>
            </a:r>
            <a:r>
              <a:rPr lang="it-IT" sz="1400" b="0" i="0" dirty="0">
                <a:effectLst/>
                <a:latin typeface="Courier New" panose="02070309020205020404" pitchFamily="49" charset="0"/>
              </a:rPr>
              <a:t>: 100</a:t>
            </a:r>
            <a:br>
              <a:rPr lang="it-IT" sz="1400" dirty="0"/>
            </a:br>
            <a:r>
              <a:rPr lang="it-IT" sz="1400" b="0" i="0" dirty="0" err="1">
                <a:effectLst/>
                <a:latin typeface="Courier New" panose="02070309020205020404" pitchFamily="49" charset="0"/>
              </a:rPr>
              <a:t>totalDocsExamined</a:t>
            </a:r>
            <a:r>
              <a:rPr lang="it-IT" sz="1400" b="0" i="0" dirty="0">
                <a:effectLst/>
                <a:latin typeface="Courier New" panose="02070309020205020404" pitchFamily="49" charset="0"/>
              </a:rPr>
              <a:t>: 78</a:t>
            </a:r>
            <a:endParaRPr lang="en-US" sz="1400" b="1" dirty="0"/>
          </a:p>
        </p:txBody>
      </p:sp>
      <p:sp>
        <p:nvSpPr>
          <p:cNvPr id="6" name="CasellaDiTesto 5">
            <a:extLst>
              <a:ext uri="{FF2B5EF4-FFF2-40B4-BE49-F238E27FC236}">
                <a16:creationId xmlns:a16="http://schemas.microsoft.com/office/drawing/2014/main" id="{92F1778A-ACB8-C2EE-2B13-7695FC9C6486}"/>
              </a:ext>
            </a:extLst>
          </p:cNvPr>
          <p:cNvSpPr txBox="1"/>
          <p:nvPr/>
        </p:nvSpPr>
        <p:spPr>
          <a:xfrm>
            <a:off x="4499390" y="2595503"/>
            <a:ext cx="4057756" cy="2677656"/>
          </a:xfrm>
          <a:prstGeom prst="rect">
            <a:avLst/>
          </a:prstGeom>
          <a:noFill/>
        </p:spPr>
        <p:txBody>
          <a:bodyPr wrap="square" rtlCol="0">
            <a:spAutoFit/>
          </a:bodyPr>
          <a:lstStyle/>
          <a:p>
            <a:r>
              <a:rPr lang="it-IT" sz="1400" b="0" i="0" dirty="0">
                <a:effectLst/>
                <a:latin typeface="Arial" panose="020B0604020202020204" pitchFamily="34" charset="0"/>
              </a:rPr>
              <a:t>\\</a:t>
            </a:r>
            <a:r>
              <a:rPr lang="it-IT" sz="1400" b="0" i="0" dirty="0">
                <a:effectLst/>
                <a:latin typeface="Courier New" panose="02070309020205020404" pitchFamily="49" charset="0"/>
              </a:rPr>
              <a:t>Query </a:t>
            </a:r>
            <a:r>
              <a:rPr lang="it-IT" sz="1400" b="1" i="0" dirty="0" err="1">
                <a:effectLst/>
                <a:latin typeface="Courier New" panose="02070309020205020404" pitchFamily="49" charset="0"/>
              </a:rPr>
              <a:t>SearchRestaurantbyCuisine</a:t>
            </a:r>
            <a:r>
              <a:rPr lang="it-IT" sz="1400" b="0" i="0" dirty="0">
                <a:effectLst/>
                <a:latin typeface="Courier New" panose="02070309020205020404" pitchFamily="49" charset="0"/>
              </a:rPr>
              <a:t>("</a:t>
            </a:r>
            <a:r>
              <a:rPr lang="it-IT" sz="1400" b="0" i="0" dirty="0" err="1">
                <a:effectLst/>
                <a:latin typeface="Courier New" panose="02070309020205020404" pitchFamily="49" charset="0"/>
              </a:rPr>
              <a:t>Italian</a:t>
            </a:r>
            <a:r>
              <a:rPr lang="it-IT" sz="1400" b="0" i="0" dirty="0">
                <a:effectLst/>
                <a:latin typeface="Courier New" panose="02070309020205020404" pitchFamily="49" charset="0"/>
              </a:rPr>
              <a:t>")</a:t>
            </a:r>
          </a:p>
          <a:p>
            <a:br>
              <a:rPr lang="it-IT" sz="1400" dirty="0"/>
            </a:br>
            <a:r>
              <a:rPr lang="it-IT" sz="1400" b="0" i="0" dirty="0" err="1">
                <a:effectLst/>
                <a:latin typeface="Courier New" panose="02070309020205020404" pitchFamily="49" charset="0"/>
              </a:rPr>
              <a:t>Result</a:t>
            </a:r>
            <a:r>
              <a:rPr lang="it-IT" sz="1400" b="0" i="0" dirty="0">
                <a:effectLst/>
                <a:latin typeface="Courier New" panose="02070309020205020404" pitchFamily="49" charset="0"/>
              </a:rPr>
              <a:t> </a:t>
            </a:r>
            <a:r>
              <a:rPr lang="it-IT" sz="1400" b="0" i="0" dirty="0" err="1">
                <a:effectLst/>
                <a:latin typeface="Courier New" panose="02070309020205020404" pitchFamily="49" charset="0"/>
              </a:rPr>
              <a:t>without</a:t>
            </a:r>
            <a:r>
              <a:rPr lang="it-IT" sz="1400" b="0" i="0" dirty="0">
                <a:effectLst/>
                <a:latin typeface="Courier New" panose="02070309020205020404" pitchFamily="49" charset="0"/>
              </a:rPr>
              <a:t> index:</a:t>
            </a:r>
            <a:br>
              <a:rPr lang="it-IT" sz="1400" dirty="0"/>
            </a:br>
            <a:r>
              <a:rPr lang="it-IT" sz="1400" b="0" i="0" dirty="0" err="1">
                <a:effectLst/>
                <a:latin typeface="Courier New" panose="02070309020205020404" pitchFamily="49" charset="0"/>
              </a:rPr>
              <a:t>executionTimeMillis</a:t>
            </a:r>
            <a:r>
              <a:rPr lang="it-IT" sz="1400" b="0" i="0" dirty="0">
                <a:effectLst/>
                <a:latin typeface="Courier New" panose="02070309020205020404" pitchFamily="49" charset="0"/>
              </a:rPr>
              <a:t>: 1</a:t>
            </a:r>
            <a:br>
              <a:rPr lang="it-IT" sz="1400" dirty="0"/>
            </a:br>
            <a:r>
              <a:rPr lang="it-IT" sz="1400" b="0" i="0" dirty="0" err="1">
                <a:effectLst/>
                <a:latin typeface="Courier New" panose="02070309020205020404" pitchFamily="49" charset="0"/>
              </a:rPr>
              <a:t>totalKeysExamined</a:t>
            </a:r>
            <a:r>
              <a:rPr lang="it-IT" sz="1400" b="0" i="0" dirty="0">
                <a:effectLst/>
                <a:latin typeface="Courier New" panose="02070309020205020404" pitchFamily="49" charset="0"/>
              </a:rPr>
              <a:t>: 100</a:t>
            </a:r>
            <a:br>
              <a:rPr lang="it-IT" sz="1400" dirty="0"/>
            </a:br>
            <a:r>
              <a:rPr lang="it-IT" sz="1400" b="0" i="0" dirty="0" err="1">
                <a:effectLst/>
                <a:latin typeface="Courier New" panose="02070309020205020404" pitchFamily="49" charset="0"/>
              </a:rPr>
              <a:t>totalDocsExamined</a:t>
            </a:r>
            <a:r>
              <a:rPr lang="it-IT" sz="1400" b="0" i="0" dirty="0">
                <a:effectLst/>
                <a:latin typeface="Courier New" panose="02070309020205020404" pitchFamily="49" charset="0"/>
              </a:rPr>
              <a:t>: 100</a:t>
            </a:r>
          </a:p>
          <a:p>
            <a:br>
              <a:rPr lang="it-IT" sz="1400" dirty="0"/>
            </a:br>
            <a:r>
              <a:rPr lang="it-IT" sz="1400" b="0" i="0" dirty="0" err="1">
                <a:effectLst/>
                <a:latin typeface="Courier New" panose="02070309020205020404" pitchFamily="49" charset="0"/>
              </a:rPr>
              <a:t>Result</a:t>
            </a:r>
            <a:r>
              <a:rPr lang="it-IT" sz="1400" b="0" i="0" dirty="0">
                <a:effectLst/>
                <a:latin typeface="Courier New" panose="02070309020205020404" pitchFamily="49" charset="0"/>
              </a:rPr>
              <a:t> with index "</a:t>
            </a:r>
            <a:r>
              <a:rPr lang="it-IT" sz="1400" b="1" i="0" dirty="0">
                <a:effectLst/>
                <a:latin typeface="Courier New" panose="02070309020205020404" pitchFamily="49" charset="0"/>
              </a:rPr>
              <a:t>cuisine</a:t>
            </a:r>
            <a:r>
              <a:rPr lang="it-IT" sz="1400" b="0" i="0" dirty="0">
                <a:effectLst/>
                <a:latin typeface="Courier New" panose="02070309020205020404" pitchFamily="49" charset="0"/>
              </a:rPr>
              <a:t>":</a:t>
            </a:r>
            <a:br>
              <a:rPr lang="it-IT" sz="1400" dirty="0"/>
            </a:br>
            <a:r>
              <a:rPr lang="it-IT" sz="1400" b="0" i="0" dirty="0" err="1">
                <a:effectLst/>
                <a:latin typeface="Courier New" panose="02070309020205020404" pitchFamily="49" charset="0"/>
              </a:rPr>
              <a:t>executionTimeMillis</a:t>
            </a:r>
            <a:r>
              <a:rPr lang="it-IT" sz="1400" b="0" i="0" dirty="0">
                <a:effectLst/>
                <a:latin typeface="Courier New" panose="02070309020205020404" pitchFamily="49" charset="0"/>
              </a:rPr>
              <a:t>: 0</a:t>
            </a:r>
            <a:br>
              <a:rPr lang="it-IT" sz="1400" dirty="0"/>
            </a:br>
            <a:r>
              <a:rPr lang="it-IT" sz="1400" b="0" i="0" dirty="0" err="1">
                <a:effectLst/>
                <a:latin typeface="Courier New" panose="02070309020205020404" pitchFamily="49" charset="0"/>
              </a:rPr>
              <a:t>totalKeysExamined</a:t>
            </a:r>
            <a:r>
              <a:rPr lang="it-IT" sz="1400" b="0" i="0" dirty="0">
                <a:effectLst/>
                <a:latin typeface="Courier New" panose="02070309020205020404" pitchFamily="49" charset="0"/>
              </a:rPr>
              <a:t>: 100</a:t>
            </a:r>
            <a:br>
              <a:rPr lang="it-IT" sz="1400" dirty="0"/>
            </a:br>
            <a:r>
              <a:rPr lang="it-IT" sz="1400" b="0" i="0" dirty="0" err="1">
                <a:effectLst/>
                <a:latin typeface="Courier New" panose="02070309020205020404" pitchFamily="49" charset="0"/>
              </a:rPr>
              <a:t>totalDocsExamined</a:t>
            </a:r>
            <a:r>
              <a:rPr lang="it-IT" sz="1400" b="0" i="0" dirty="0">
                <a:effectLst/>
                <a:latin typeface="Courier New" panose="02070309020205020404" pitchFamily="49" charset="0"/>
              </a:rPr>
              <a:t>: 13</a:t>
            </a:r>
            <a:endParaRPr lang="en-US" sz="1400" b="1" dirty="0"/>
          </a:p>
        </p:txBody>
      </p:sp>
      <p:sp>
        <p:nvSpPr>
          <p:cNvPr id="7" name="CasellaDiTesto 6">
            <a:extLst>
              <a:ext uri="{FF2B5EF4-FFF2-40B4-BE49-F238E27FC236}">
                <a16:creationId xmlns:a16="http://schemas.microsoft.com/office/drawing/2014/main" id="{7C9DB963-5F1E-3A1D-6583-81B164084A4E}"/>
              </a:ext>
            </a:extLst>
          </p:cNvPr>
          <p:cNvSpPr txBox="1"/>
          <p:nvPr/>
        </p:nvSpPr>
        <p:spPr>
          <a:xfrm>
            <a:off x="409083" y="5299394"/>
            <a:ext cx="8180614" cy="646331"/>
          </a:xfrm>
          <a:prstGeom prst="rect">
            <a:avLst/>
          </a:prstGeom>
          <a:noFill/>
        </p:spPr>
        <p:txBody>
          <a:bodyPr wrap="square" rtlCol="0">
            <a:spAutoFit/>
          </a:bodyPr>
          <a:lstStyle/>
          <a:p>
            <a:r>
              <a:rPr lang="en-US" dirty="0"/>
              <a:t>Project repository:  https://github.com/Leonardo-Turchetti/Progetto-Large-Scale</a:t>
            </a:r>
            <a:endParaRPr lang="en-US" b="1"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91331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3632E-76E6-2A49-A199-3826627DF6B8}"/>
              </a:ext>
            </a:extLst>
          </p:cNvPr>
          <p:cNvSpPr>
            <a:spLocks noGrp="1"/>
          </p:cNvSpPr>
          <p:nvPr>
            <p:ph type="title"/>
          </p:nvPr>
        </p:nvSpPr>
        <p:spPr/>
        <p:txBody>
          <a:bodyPr/>
          <a:lstStyle/>
          <a:p>
            <a:r>
              <a:rPr lang="en-US" dirty="0"/>
              <a:t>Use Case Analysis</a:t>
            </a:r>
          </a:p>
        </p:txBody>
      </p:sp>
      <p:pic>
        <p:nvPicPr>
          <p:cNvPr id="9" name="Immagine 8">
            <a:extLst>
              <a:ext uri="{FF2B5EF4-FFF2-40B4-BE49-F238E27FC236}">
                <a16:creationId xmlns:a16="http://schemas.microsoft.com/office/drawing/2014/main" id="{716F8197-6AC3-077E-8923-BCA79CC30F10}"/>
              </a:ext>
            </a:extLst>
          </p:cNvPr>
          <p:cNvPicPr>
            <a:picLocks noChangeAspect="1"/>
          </p:cNvPicPr>
          <p:nvPr/>
        </p:nvPicPr>
        <p:blipFill>
          <a:blip r:embed="rId2"/>
          <a:stretch>
            <a:fillRect/>
          </a:stretch>
        </p:blipFill>
        <p:spPr>
          <a:xfrm>
            <a:off x="1756166" y="1104698"/>
            <a:ext cx="5631668" cy="4648603"/>
          </a:xfrm>
          <a:prstGeom prst="rect">
            <a:avLst/>
          </a:prstGeom>
        </p:spPr>
      </p:pic>
    </p:spTree>
    <p:extLst>
      <p:ext uri="{BB962C8B-B14F-4D97-AF65-F5344CB8AC3E}">
        <p14:creationId xmlns:p14="http://schemas.microsoft.com/office/powerpoint/2010/main" val="104211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3632E-76E6-2A49-A199-3826627DF6B8}"/>
              </a:ext>
            </a:extLst>
          </p:cNvPr>
          <p:cNvSpPr>
            <a:spLocks noGrp="1"/>
          </p:cNvSpPr>
          <p:nvPr>
            <p:ph type="title"/>
          </p:nvPr>
        </p:nvSpPr>
        <p:spPr/>
        <p:txBody>
          <a:bodyPr/>
          <a:lstStyle/>
          <a:p>
            <a:r>
              <a:rPr lang="en-US" dirty="0"/>
              <a:t>UML Class Diagram Analysis</a:t>
            </a:r>
          </a:p>
        </p:txBody>
      </p:sp>
      <p:pic>
        <p:nvPicPr>
          <p:cNvPr id="5" name="Immagine 4" descr="Immagine che contiene testo, interni&#10;&#10;Descrizione generata automaticamente">
            <a:extLst>
              <a:ext uri="{FF2B5EF4-FFF2-40B4-BE49-F238E27FC236}">
                <a16:creationId xmlns:a16="http://schemas.microsoft.com/office/drawing/2014/main" id="{32A2AC0C-120D-3F22-D4BA-F24C9C7EC304}"/>
              </a:ext>
            </a:extLst>
          </p:cNvPr>
          <p:cNvPicPr>
            <a:picLocks noChangeAspect="1"/>
          </p:cNvPicPr>
          <p:nvPr/>
        </p:nvPicPr>
        <p:blipFill>
          <a:blip r:embed="rId2"/>
          <a:stretch>
            <a:fillRect/>
          </a:stretch>
        </p:blipFill>
        <p:spPr>
          <a:xfrm>
            <a:off x="375557" y="1404256"/>
            <a:ext cx="7985760" cy="3825166"/>
          </a:xfrm>
          <a:prstGeom prst="rect">
            <a:avLst/>
          </a:prstGeom>
        </p:spPr>
      </p:pic>
    </p:spTree>
    <p:extLst>
      <p:ext uri="{BB962C8B-B14F-4D97-AF65-F5344CB8AC3E}">
        <p14:creationId xmlns:p14="http://schemas.microsoft.com/office/powerpoint/2010/main" val="371474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1D8A20-7DC5-3042-A86D-62CF3361ACA7}"/>
              </a:ext>
            </a:extLst>
          </p:cNvPr>
          <p:cNvSpPr>
            <a:spLocks noGrp="1"/>
          </p:cNvSpPr>
          <p:nvPr>
            <p:ph type="title"/>
          </p:nvPr>
        </p:nvSpPr>
        <p:spPr/>
        <p:txBody>
          <a:bodyPr>
            <a:normAutofit/>
          </a:bodyPr>
          <a:lstStyle/>
          <a:p>
            <a:r>
              <a:rPr lang="en-US" dirty="0"/>
              <a:t>UML Class Diagram Analysis</a:t>
            </a:r>
          </a:p>
        </p:txBody>
      </p:sp>
      <p:pic>
        <p:nvPicPr>
          <p:cNvPr id="5" name="Immagine 4" descr="Immagine che contiene testo, cielo, bianco&#10;&#10;Descrizione generata automaticamente">
            <a:extLst>
              <a:ext uri="{FF2B5EF4-FFF2-40B4-BE49-F238E27FC236}">
                <a16:creationId xmlns:a16="http://schemas.microsoft.com/office/drawing/2014/main" id="{FC643265-CFE1-D7BE-7C29-B79FD43D76C0}"/>
              </a:ext>
            </a:extLst>
          </p:cNvPr>
          <p:cNvPicPr>
            <a:picLocks noChangeAspect="1"/>
          </p:cNvPicPr>
          <p:nvPr/>
        </p:nvPicPr>
        <p:blipFill>
          <a:blip r:embed="rId2"/>
          <a:stretch>
            <a:fillRect/>
          </a:stretch>
        </p:blipFill>
        <p:spPr>
          <a:xfrm>
            <a:off x="888704" y="982778"/>
            <a:ext cx="7349869" cy="3902019"/>
          </a:xfrm>
          <a:prstGeom prst="rect">
            <a:avLst/>
          </a:prstGeom>
        </p:spPr>
      </p:pic>
      <p:sp>
        <p:nvSpPr>
          <p:cNvPr id="6" name="Titolo 1">
            <a:extLst>
              <a:ext uri="{FF2B5EF4-FFF2-40B4-BE49-F238E27FC236}">
                <a16:creationId xmlns:a16="http://schemas.microsoft.com/office/drawing/2014/main" id="{34B10B20-7AA0-4733-381B-C9689BC0F66D}"/>
              </a:ext>
            </a:extLst>
          </p:cNvPr>
          <p:cNvSpPr txBox="1">
            <a:spLocks/>
          </p:cNvSpPr>
          <p:nvPr/>
        </p:nvSpPr>
        <p:spPr>
          <a:xfrm>
            <a:off x="396240" y="5166360"/>
            <a:ext cx="8548298" cy="708862"/>
          </a:xfrm>
          <a:prstGeom prst="rect">
            <a:avLst/>
          </a:prstGeom>
        </p:spPr>
        <p:txBody>
          <a:bodyPr vert="horz" lIns="91440" tIns="45720" rIns="91440" bIns="45720" rtlCol="0" anchor="ctr">
            <a:normAutofit fontScale="2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rtl="0"/>
            <a:r>
              <a:rPr lang="en-US" sz="7200" dirty="0">
                <a:effectLst/>
                <a:latin typeface="Arial" panose="020B0604020202020204" pitchFamily="34" charset="0"/>
              </a:rPr>
              <a:t>We resolve the generalization adding one attribute to the class user for specify the role of the generic user.</a:t>
            </a:r>
            <a:br>
              <a:rPr lang="en-US" sz="7200" dirty="0">
                <a:effectLst/>
              </a:rPr>
            </a:br>
            <a:endParaRPr lang="en-US" sz="7200" dirty="0">
              <a:effectLst/>
            </a:endParaRPr>
          </a:p>
          <a:p>
            <a:br>
              <a:rPr lang="en-US" b="0" i="0" dirty="0">
                <a:solidFill>
                  <a:srgbClr val="5D6879"/>
                </a:solidFill>
                <a:effectLst/>
                <a:latin typeface="Lato" panose="020F0502020204030203" pitchFamily="34" charset="0"/>
              </a:rPr>
            </a:br>
            <a:endParaRPr lang="en-US" dirty="0"/>
          </a:p>
        </p:txBody>
      </p:sp>
    </p:spTree>
    <p:extLst>
      <p:ext uri="{BB962C8B-B14F-4D97-AF65-F5344CB8AC3E}">
        <p14:creationId xmlns:p14="http://schemas.microsoft.com/office/powerpoint/2010/main" val="71099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93700-7F87-6E45-9902-A8B2384A37AF}"/>
              </a:ext>
            </a:extLst>
          </p:cNvPr>
          <p:cNvSpPr>
            <a:spLocks noGrp="1"/>
          </p:cNvSpPr>
          <p:nvPr>
            <p:ph type="title"/>
          </p:nvPr>
        </p:nvSpPr>
        <p:spPr/>
        <p:txBody>
          <a:bodyPr/>
          <a:lstStyle/>
          <a:p>
            <a:r>
              <a:rPr lang="en-US" dirty="0"/>
              <a:t>Dataset Description</a:t>
            </a:r>
          </a:p>
        </p:txBody>
      </p:sp>
      <p:sp>
        <p:nvSpPr>
          <p:cNvPr id="3" name="CasellaDiTesto 2">
            <a:extLst>
              <a:ext uri="{FF2B5EF4-FFF2-40B4-BE49-F238E27FC236}">
                <a16:creationId xmlns:a16="http://schemas.microsoft.com/office/drawing/2014/main" id="{068E8217-0879-6045-A028-80534F620714}"/>
              </a:ext>
            </a:extLst>
          </p:cNvPr>
          <p:cNvSpPr txBox="1"/>
          <p:nvPr/>
        </p:nvSpPr>
        <p:spPr>
          <a:xfrm>
            <a:off x="335280" y="1028343"/>
            <a:ext cx="8228354" cy="5355312"/>
          </a:xfrm>
          <a:prstGeom prst="rect">
            <a:avLst/>
          </a:prstGeom>
          <a:noFill/>
        </p:spPr>
        <p:txBody>
          <a:bodyPr wrap="square" rtlCol="0">
            <a:spAutoFit/>
          </a:bodyPr>
          <a:lstStyle/>
          <a:p>
            <a:pPr lvl="0"/>
            <a:r>
              <a:rPr lang="en-US" b="1" i="1" dirty="0"/>
              <a:t>Source: </a:t>
            </a:r>
          </a:p>
          <a:p>
            <a:pPr marL="342900" lvl="0" indent="-342900">
              <a:buFont typeface="Arial" panose="020B0604020202020204" pitchFamily="34" charset="0"/>
              <a:buChar char="•"/>
            </a:pPr>
            <a:r>
              <a:rPr lang="en-US" dirty="0"/>
              <a:t>Trip Advisor (Kaggle)</a:t>
            </a:r>
          </a:p>
          <a:p>
            <a:pPr lvl="0"/>
            <a:r>
              <a:rPr lang="en-US" dirty="0"/>
              <a:t>	https://www.kaggle.com/datasets/stefanoleone992/tripadvisor-european-restaurants</a:t>
            </a:r>
          </a:p>
          <a:p>
            <a:pPr marL="342900" lvl="0" indent="-342900">
              <a:buFont typeface="Arial" panose="020B0604020202020204" pitchFamily="34" charset="0"/>
              <a:buChar char="•"/>
            </a:pPr>
            <a:r>
              <a:rPr lang="en-US" dirty="0"/>
              <a:t>Zomato (Kaggle)</a:t>
            </a:r>
          </a:p>
          <a:p>
            <a:pPr lvl="0"/>
            <a:r>
              <a:rPr lang="en-US" dirty="0"/>
              <a:t>	 https://www.kaggle.com/datasets/himanshupoddar/zomato-bangalore-restaurants</a:t>
            </a:r>
            <a:endParaRPr lang="en-US" b="1" i="1" dirty="0"/>
          </a:p>
          <a:p>
            <a:pPr lvl="0"/>
            <a:r>
              <a:rPr lang="en-US" b="1" i="1" dirty="0"/>
              <a:t>Description: </a:t>
            </a:r>
          </a:p>
          <a:p>
            <a:pPr lvl="0"/>
            <a:r>
              <a:rPr lang="en-US" dirty="0"/>
              <a:t>The first component of the application database are the restaurants. In order to respect the variety constraint we downloaded restaurants information from two different sources:  the first source is a dataset from Kaggle that restaurants from European Cities from </a:t>
            </a:r>
            <a:r>
              <a:rPr lang="en-US" dirty="0" err="1"/>
              <a:t>TripAdisor</a:t>
            </a:r>
            <a:r>
              <a:rPr lang="en-US" dirty="0"/>
              <a:t>; the second source is another dataset from Kaggle that includes Bangalore's restaurants from Zomato. The other components of the dataset are the Users and the Bookings and in this case, we populated manually the database about this two type of data.</a:t>
            </a:r>
            <a:endParaRPr lang="en-US" b="1" i="1" dirty="0"/>
          </a:p>
          <a:p>
            <a:pPr lvl="0"/>
            <a:r>
              <a:rPr lang="en-US" b="1" i="1" dirty="0"/>
              <a:t>Volume: </a:t>
            </a:r>
            <a:r>
              <a:rPr lang="en-US" dirty="0"/>
              <a:t>100Kb</a:t>
            </a:r>
            <a:endParaRPr lang="en-US" dirty="0">
              <a:latin typeface="+mj-lt"/>
            </a:endParaRPr>
          </a:p>
          <a:p>
            <a:pPr lvl="0"/>
            <a:r>
              <a:rPr lang="en-US" b="1" i="1" dirty="0"/>
              <a:t>Variety</a:t>
            </a:r>
            <a:r>
              <a:rPr lang="en-US" dirty="0"/>
              <a:t>: </a:t>
            </a:r>
          </a:p>
          <a:p>
            <a:pPr lvl="0"/>
            <a:r>
              <a:rPr lang="en-US" dirty="0"/>
              <a:t>We use two different sources for building the dataset of the web application</a:t>
            </a:r>
            <a:endParaRPr lang="it-IT" dirty="0"/>
          </a:p>
          <a:p>
            <a:endParaRPr lang="en-US" dirty="0"/>
          </a:p>
        </p:txBody>
      </p:sp>
    </p:spTree>
    <p:extLst>
      <p:ext uri="{BB962C8B-B14F-4D97-AF65-F5344CB8AC3E}">
        <p14:creationId xmlns:p14="http://schemas.microsoft.com/office/powerpoint/2010/main" val="1056679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1A7364-9B4E-DC49-AA70-BE5A302DEAAF}"/>
              </a:ext>
            </a:extLst>
          </p:cNvPr>
          <p:cNvSpPr>
            <a:spLocks noGrp="1"/>
          </p:cNvSpPr>
          <p:nvPr>
            <p:ph type="title"/>
          </p:nvPr>
        </p:nvSpPr>
        <p:spPr/>
        <p:txBody>
          <a:bodyPr/>
          <a:lstStyle/>
          <a:p>
            <a:r>
              <a:rPr lang="en-US" dirty="0"/>
              <a:t>Non Functional Requirements</a:t>
            </a:r>
          </a:p>
        </p:txBody>
      </p:sp>
      <p:sp>
        <p:nvSpPr>
          <p:cNvPr id="3" name="Titolo 1">
            <a:extLst>
              <a:ext uri="{FF2B5EF4-FFF2-40B4-BE49-F238E27FC236}">
                <a16:creationId xmlns:a16="http://schemas.microsoft.com/office/drawing/2014/main" id="{5709418B-0235-0B84-BC8A-E6B4A60A0606}"/>
              </a:ext>
            </a:extLst>
          </p:cNvPr>
          <p:cNvSpPr txBox="1">
            <a:spLocks/>
          </p:cNvSpPr>
          <p:nvPr/>
        </p:nvSpPr>
        <p:spPr>
          <a:xfrm>
            <a:off x="0" y="1445106"/>
            <a:ext cx="8761797" cy="341349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b="0" i="0" dirty="0">
                <a:effectLst/>
                <a:latin typeface="Courier New" panose="02070309020205020404" pitchFamily="49" charset="0"/>
              </a:rPr>
              <a:t>• </a:t>
            </a:r>
            <a:r>
              <a:rPr lang="en-US" sz="2000" b="0" i="0" dirty="0">
                <a:effectLst/>
                <a:latin typeface="Arial" panose="020B0604020202020204" pitchFamily="34" charset="0"/>
              </a:rPr>
              <a:t>The application needs to be highly available and always online.</a:t>
            </a:r>
          </a:p>
          <a:p>
            <a:pPr algn="l"/>
            <a:br>
              <a:rPr lang="en-US" sz="2000" dirty="0"/>
            </a:br>
            <a:r>
              <a:rPr lang="en-US" sz="2000" b="0" i="0" dirty="0">
                <a:effectLst/>
                <a:latin typeface="Courier New" panose="02070309020205020404" pitchFamily="49" charset="0"/>
              </a:rPr>
              <a:t>• </a:t>
            </a:r>
            <a:r>
              <a:rPr lang="en-US" sz="2000" b="0" i="0" dirty="0">
                <a:effectLst/>
                <a:latin typeface="Arial" panose="020B0604020202020204" pitchFamily="34" charset="0"/>
              </a:rPr>
              <a:t>The system needs to be tolerant to data lost and to single point of failure.</a:t>
            </a:r>
          </a:p>
          <a:p>
            <a:pPr algn="l"/>
            <a:br>
              <a:rPr lang="en-US" sz="2000" dirty="0"/>
            </a:br>
            <a:r>
              <a:rPr lang="en-US" sz="2000" b="0" i="0" dirty="0">
                <a:effectLst/>
                <a:latin typeface="Courier New" panose="02070309020205020404" pitchFamily="49" charset="0"/>
              </a:rPr>
              <a:t>• </a:t>
            </a:r>
            <a:r>
              <a:rPr lang="en-US" sz="2000" b="0" i="0" dirty="0">
                <a:effectLst/>
                <a:latin typeface="Arial" panose="020B0604020202020204" pitchFamily="34" charset="0"/>
              </a:rPr>
              <a:t>The application needs to provide fast response search results to improve </a:t>
            </a:r>
          </a:p>
          <a:p>
            <a:pPr algn="l"/>
            <a:r>
              <a:rPr lang="en-US" sz="2000" b="0" i="0" dirty="0">
                <a:effectLst/>
                <a:latin typeface="Arial" panose="020B0604020202020204" pitchFamily="34" charset="0"/>
              </a:rPr>
              <a:t>	the user experience.</a:t>
            </a:r>
          </a:p>
          <a:p>
            <a:pPr algn="l"/>
            <a:br>
              <a:rPr lang="en-US" sz="2000" dirty="0"/>
            </a:br>
            <a:r>
              <a:rPr lang="en-US" sz="2000" b="0" i="0" dirty="0">
                <a:effectLst/>
                <a:latin typeface="Courier New" panose="02070309020205020404" pitchFamily="49" charset="0"/>
              </a:rPr>
              <a:t>• </a:t>
            </a:r>
            <a:r>
              <a:rPr lang="en-US" sz="2000" b="0" i="0" dirty="0">
                <a:effectLst/>
                <a:latin typeface="Arial" panose="020B0604020202020204" pitchFamily="34" charset="0"/>
              </a:rPr>
              <a:t>The application needs to be user-friendly so a GUI must be provided</a:t>
            </a:r>
            <a:endParaRPr lang="en-US" sz="2000" dirty="0"/>
          </a:p>
        </p:txBody>
      </p:sp>
    </p:spTree>
    <p:extLst>
      <p:ext uri="{BB962C8B-B14F-4D97-AF65-F5344CB8AC3E}">
        <p14:creationId xmlns:p14="http://schemas.microsoft.com/office/powerpoint/2010/main" val="773792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p:txBody>
          <a:bodyPr>
            <a:normAutofit fontScale="90000"/>
          </a:bodyPr>
          <a:lstStyle/>
          <a:p>
            <a:r>
              <a:rPr lang="en-US" dirty="0"/>
              <a:t>Non functional Requirements and CAP Theorem</a:t>
            </a:r>
          </a:p>
        </p:txBody>
      </p:sp>
      <p:sp>
        <p:nvSpPr>
          <p:cNvPr id="4" name="Titolo 1">
            <a:extLst>
              <a:ext uri="{FF2B5EF4-FFF2-40B4-BE49-F238E27FC236}">
                <a16:creationId xmlns:a16="http://schemas.microsoft.com/office/drawing/2014/main" id="{69BF38CE-46E5-06E6-D638-6F78BF2028C4}"/>
              </a:ext>
            </a:extLst>
          </p:cNvPr>
          <p:cNvSpPr txBox="1">
            <a:spLocks/>
          </p:cNvSpPr>
          <p:nvPr/>
        </p:nvSpPr>
        <p:spPr>
          <a:xfrm>
            <a:off x="182740" y="1583140"/>
            <a:ext cx="8761797" cy="453105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800" b="0" i="0" dirty="0">
                <a:effectLst/>
                <a:latin typeface="Arial" panose="020B0604020202020204" pitchFamily="34" charset="0"/>
              </a:rPr>
              <a:t>According to the Non-Functional Requirements, our system must provide high availability, fast response times and to be tolerant to data lost and single point of failure. To achieve such results, we orient our application on the A (Availability), P (Partition Protection) edge of the CAP triangle. In our application we want to offer a</a:t>
            </a:r>
            <a:br>
              <a:rPr lang="en-US" sz="1800" dirty="0"/>
            </a:br>
            <a:r>
              <a:rPr lang="en-US" sz="1800" b="0" i="0" dirty="0">
                <a:effectLst/>
                <a:latin typeface="Arial" panose="020B0604020202020204" pitchFamily="34" charset="0"/>
              </a:rPr>
              <a:t>high availability of the content, even if an error occurs on the network layer, at the</a:t>
            </a:r>
            <a:br>
              <a:rPr lang="en-US" sz="1800" dirty="0"/>
            </a:br>
            <a:r>
              <a:rPr lang="en-US" sz="1800" b="0" i="0" dirty="0">
                <a:effectLst/>
                <a:latin typeface="Arial" panose="020B0604020202020204" pitchFamily="34" charset="0"/>
              </a:rPr>
              <a:t>cost of returning, to the users, data which is not always accurate. For this reason,</a:t>
            </a:r>
            <a:br>
              <a:rPr lang="en-US" sz="1800" dirty="0"/>
            </a:br>
            <a:r>
              <a:rPr lang="en-US" sz="1800" b="0" i="0" dirty="0">
                <a:effectLst/>
                <a:latin typeface="Arial" panose="020B0604020202020204" pitchFamily="34" charset="0"/>
              </a:rPr>
              <a:t>we adopt the </a:t>
            </a:r>
            <a:r>
              <a:rPr lang="en-US" sz="1800" b="1" i="0" dirty="0">
                <a:effectLst/>
                <a:latin typeface="Arial" panose="020B0604020202020204" pitchFamily="34" charset="0"/>
              </a:rPr>
              <a:t>Eventually Consistency</a:t>
            </a:r>
            <a:r>
              <a:rPr lang="en-US" sz="1800" b="0" i="0" dirty="0">
                <a:effectLst/>
                <a:latin typeface="Arial" panose="020B0604020202020204" pitchFamily="34" charset="0"/>
              </a:rPr>
              <a:t> paradigm on our dataset.</a:t>
            </a:r>
            <a:br>
              <a:rPr lang="en-US" sz="1800" dirty="0"/>
            </a:br>
            <a:r>
              <a:rPr lang="en-US" sz="1800" b="0" i="0" dirty="0">
                <a:effectLst/>
                <a:latin typeface="Courier New" panose="02070309020205020404" pitchFamily="49" charset="0"/>
              </a:rPr>
              <a:t>• </a:t>
            </a:r>
            <a:r>
              <a:rPr lang="en-US" sz="1800" b="1" i="0" dirty="0">
                <a:effectLst/>
                <a:latin typeface="Arial" panose="020B0604020202020204" pitchFamily="34" charset="0"/>
              </a:rPr>
              <a:t>High availability </a:t>
            </a:r>
            <a:r>
              <a:rPr lang="en-US" sz="1800" b="0" i="0" dirty="0">
                <a:effectLst/>
                <a:latin typeface="Arial" panose="020B0604020202020204" pitchFamily="34" charset="0"/>
              </a:rPr>
              <a:t>of the service due to the way we handle the writes operation. In 	fact, after receiving a write operation we will update one server, and the replicas 	will be updated in a second moment. In this way writes operation don’t keep the 	server busy for too much time.</a:t>
            </a:r>
            <a:br>
              <a:rPr lang="en-US" sz="1800" dirty="0"/>
            </a:br>
            <a:r>
              <a:rPr lang="en-US" sz="1800" b="0" i="0" dirty="0">
                <a:effectLst/>
                <a:latin typeface="Courier New" panose="02070309020205020404" pitchFamily="49" charset="0"/>
              </a:rPr>
              <a:t>• </a:t>
            </a:r>
            <a:r>
              <a:rPr lang="en-US" sz="1800" b="1" i="0" dirty="0">
                <a:effectLst/>
                <a:latin typeface="Arial" panose="020B0604020202020204" pitchFamily="34" charset="0"/>
              </a:rPr>
              <a:t>Partition Protection </a:t>
            </a:r>
            <a:r>
              <a:rPr lang="en-US" sz="1800" b="0" i="0" dirty="0">
                <a:effectLst/>
                <a:latin typeface="Arial" panose="020B0604020202020204" pitchFamily="34" charset="0"/>
              </a:rPr>
              <a:t>of the service is guarantee by the presence of replicas</a:t>
            </a:r>
            <a:br>
              <a:rPr lang="en-US" sz="1800" dirty="0"/>
            </a:br>
            <a:r>
              <a:rPr lang="en-US" sz="1800" dirty="0"/>
              <a:t>	</a:t>
            </a:r>
            <a:r>
              <a:rPr lang="en-US" sz="1800" b="0" i="0" dirty="0">
                <a:effectLst/>
                <a:latin typeface="Arial" panose="020B0604020202020204" pitchFamily="34" charset="0"/>
              </a:rPr>
              <a:t>in our cluster, if one server is down, we can continue to offer our service by</a:t>
            </a:r>
            <a:br>
              <a:rPr lang="en-US" sz="1800" dirty="0"/>
            </a:br>
            <a:r>
              <a:rPr lang="en-US" sz="1800" dirty="0"/>
              <a:t>	</a:t>
            </a:r>
            <a:r>
              <a:rPr lang="en-US" sz="1800" b="0" i="0" dirty="0">
                <a:effectLst/>
                <a:latin typeface="Arial" panose="020B0604020202020204" pitchFamily="34" charset="0"/>
              </a:rPr>
              <a:t>searching the content in the replicas.</a:t>
            </a:r>
            <a:endParaRPr lang="en-US" sz="1800" dirty="0"/>
          </a:p>
        </p:txBody>
      </p:sp>
    </p:spTree>
    <p:extLst>
      <p:ext uri="{BB962C8B-B14F-4D97-AF65-F5344CB8AC3E}">
        <p14:creationId xmlns:p14="http://schemas.microsoft.com/office/powerpoint/2010/main" val="877565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a:xfrm>
            <a:off x="191099" y="1385493"/>
            <a:ext cx="8761797" cy="1282890"/>
          </a:xfrm>
        </p:spPr>
        <p:txBody>
          <a:bodyPr>
            <a:normAutofit/>
          </a:bodyPr>
          <a:lstStyle/>
          <a:p>
            <a:pPr marL="285750" indent="-285750" algn="l">
              <a:buFont typeface="Arial" panose="020B0604020202020204" pitchFamily="34" charset="0"/>
              <a:buChar char="•"/>
            </a:pPr>
            <a:r>
              <a:rPr lang="en-US" sz="1800" dirty="0"/>
              <a:t>Document database manage most of the data regarding Users, Restaurants and Booking</a:t>
            </a:r>
            <a:br>
              <a:rPr lang="en-US" sz="1800" dirty="0"/>
            </a:br>
            <a:br>
              <a:rPr lang="en-US" sz="1800" dirty="0"/>
            </a:br>
            <a:endParaRPr lang="en-US" sz="1800" dirty="0"/>
          </a:p>
        </p:txBody>
      </p:sp>
      <p:sp>
        <p:nvSpPr>
          <p:cNvPr id="3" name="Titolo 1">
            <a:extLst>
              <a:ext uri="{FF2B5EF4-FFF2-40B4-BE49-F238E27FC236}">
                <a16:creationId xmlns:a16="http://schemas.microsoft.com/office/drawing/2014/main" id="{D7D61963-1322-34A4-B2D1-F502C6AEF974}"/>
              </a:ext>
            </a:extLst>
          </p:cNvPr>
          <p:cNvSpPr txBox="1">
            <a:spLocks/>
          </p:cNvSpPr>
          <p:nvPr/>
        </p:nvSpPr>
        <p:spPr>
          <a:xfrm>
            <a:off x="335141" y="242493"/>
            <a:ext cx="8761797"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Database Design in MongoDB</a:t>
            </a:r>
            <a:endParaRPr lang="en-US" dirty="0"/>
          </a:p>
        </p:txBody>
      </p:sp>
      <p:sp>
        <p:nvSpPr>
          <p:cNvPr id="4" name="Titolo 1">
            <a:extLst>
              <a:ext uri="{FF2B5EF4-FFF2-40B4-BE49-F238E27FC236}">
                <a16:creationId xmlns:a16="http://schemas.microsoft.com/office/drawing/2014/main" id="{59F1BEA7-FA7A-CEE0-5D98-12BFDC874B72}"/>
              </a:ext>
            </a:extLst>
          </p:cNvPr>
          <p:cNvSpPr txBox="1">
            <a:spLocks/>
          </p:cNvSpPr>
          <p:nvPr/>
        </p:nvSpPr>
        <p:spPr>
          <a:xfrm>
            <a:off x="191098" y="1901271"/>
            <a:ext cx="8761797" cy="685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285750" indent="-285750" algn="l">
              <a:buFont typeface="Arial" panose="020B0604020202020204" pitchFamily="34" charset="0"/>
              <a:buChar char="•"/>
            </a:pPr>
            <a:r>
              <a:rPr lang="en-US" sz="1800" dirty="0"/>
              <a:t>Allow us also to embed object that are commonly used together, in our case restaurant list inside the user collection and review inside the restaurant collection</a:t>
            </a:r>
          </a:p>
        </p:txBody>
      </p:sp>
      <p:pic>
        <p:nvPicPr>
          <p:cNvPr id="6" name="Immagine 5">
            <a:extLst>
              <a:ext uri="{FF2B5EF4-FFF2-40B4-BE49-F238E27FC236}">
                <a16:creationId xmlns:a16="http://schemas.microsoft.com/office/drawing/2014/main" id="{AB57C4F5-F358-1271-A9F6-CF1852312051}"/>
              </a:ext>
            </a:extLst>
          </p:cNvPr>
          <p:cNvPicPr>
            <a:picLocks noChangeAspect="1"/>
          </p:cNvPicPr>
          <p:nvPr/>
        </p:nvPicPr>
        <p:blipFill>
          <a:blip r:embed="rId2"/>
          <a:stretch>
            <a:fillRect/>
          </a:stretch>
        </p:blipFill>
        <p:spPr>
          <a:xfrm>
            <a:off x="4203510" y="4634539"/>
            <a:ext cx="3162574" cy="1036410"/>
          </a:xfrm>
          <a:prstGeom prst="rect">
            <a:avLst/>
          </a:prstGeom>
        </p:spPr>
      </p:pic>
      <p:pic>
        <p:nvPicPr>
          <p:cNvPr id="8" name="Immagine 7" descr="Immagine che contiene testo&#10;&#10;Descrizione generata automaticamente">
            <a:extLst>
              <a:ext uri="{FF2B5EF4-FFF2-40B4-BE49-F238E27FC236}">
                <a16:creationId xmlns:a16="http://schemas.microsoft.com/office/drawing/2014/main" id="{CCB5051D-6E97-7394-8ED7-33D8FA149B7B}"/>
              </a:ext>
            </a:extLst>
          </p:cNvPr>
          <p:cNvPicPr>
            <a:picLocks noChangeAspect="1"/>
          </p:cNvPicPr>
          <p:nvPr/>
        </p:nvPicPr>
        <p:blipFill>
          <a:blip r:embed="rId3"/>
          <a:stretch>
            <a:fillRect/>
          </a:stretch>
        </p:blipFill>
        <p:spPr>
          <a:xfrm>
            <a:off x="486559" y="2775573"/>
            <a:ext cx="3090204" cy="2828089"/>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48125D3D-55A0-1C9E-59B7-F2F2E1D6C35D}"/>
              </a:ext>
            </a:extLst>
          </p:cNvPr>
          <p:cNvPicPr>
            <a:picLocks noChangeAspect="1"/>
          </p:cNvPicPr>
          <p:nvPr/>
        </p:nvPicPr>
        <p:blipFill>
          <a:blip r:embed="rId4"/>
          <a:stretch>
            <a:fillRect/>
          </a:stretch>
        </p:blipFill>
        <p:spPr>
          <a:xfrm>
            <a:off x="4203510" y="2668383"/>
            <a:ext cx="3789321" cy="1884844"/>
          </a:xfrm>
          <a:prstGeom prst="rect">
            <a:avLst/>
          </a:prstGeom>
        </p:spPr>
      </p:pic>
    </p:spTree>
    <p:extLst>
      <p:ext uri="{BB962C8B-B14F-4D97-AF65-F5344CB8AC3E}">
        <p14:creationId xmlns:p14="http://schemas.microsoft.com/office/powerpoint/2010/main" val="416586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p:txBody>
          <a:bodyPr>
            <a:normAutofit/>
          </a:bodyPr>
          <a:lstStyle/>
          <a:p>
            <a:r>
              <a:rPr lang="en-US" dirty="0"/>
              <a:t>Database Design Neo4j</a:t>
            </a:r>
          </a:p>
        </p:txBody>
      </p:sp>
      <p:sp>
        <p:nvSpPr>
          <p:cNvPr id="3" name="CasellaDiTesto 2">
            <a:extLst>
              <a:ext uri="{FF2B5EF4-FFF2-40B4-BE49-F238E27FC236}">
                <a16:creationId xmlns:a16="http://schemas.microsoft.com/office/drawing/2014/main" id="{224C366F-1E96-14B4-4FB0-C349162518EA}"/>
              </a:ext>
            </a:extLst>
          </p:cNvPr>
          <p:cNvSpPr txBox="1"/>
          <p:nvPr/>
        </p:nvSpPr>
        <p:spPr>
          <a:xfrm>
            <a:off x="696036" y="1801504"/>
            <a:ext cx="1486048" cy="923330"/>
          </a:xfrm>
          <a:prstGeom prst="rect">
            <a:avLst/>
          </a:prstGeom>
          <a:noFill/>
        </p:spPr>
        <p:txBody>
          <a:bodyPr wrap="none" rtlCol="0">
            <a:spAutoFit/>
          </a:bodyPr>
          <a:lstStyle/>
          <a:p>
            <a:r>
              <a:rPr lang="it-IT" b="1" dirty="0" err="1"/>
              <a:t>Entities</a:t>
            </a:r>
            <a:r>
              <a:rPr lang="it-IT" b="1" dirty="0"/>
              <a:t>:</a:t>
            </a:r>
          </a:p>
          <a:p>
            <a:pPr marL="285750" indent="-285750">
              <a:buFont typeface="Arial" panose="020B0604020202020204" pitchFamily="34" charset="0"/>
              <a:buChar char="•"/>
            </a:pPr>
            <a:r>
              <a:rPr lang="it-IT" dirty="0"/>
              <a:t>User</a:t>
            </a:r>
          </a:p>
          <a:p>
            <a:pPr marL="285750" indent="-285750">
              <a:buFont typeface="Arial" panose="020B0604020202020204" pitchFamily="34" charset="0"/>
              <a:buChar char="•"/>
            </a:pPr>
            <a:r>
              <a:rPr lang="it-IT" dirty="0" err="1"/>
              <a:t>Restaurant</a:t>
            </a:r>
            <a:endParaRPr lang="it-IT" dirty="0"/>
          </a:p>
        </p:txBody>
      </p:sp>
      <p:sp>
        <p:nvSpPr>
          <p:cNvPr id="4" name="CasellaDiTesto 3">
            <a:extLst>
              <a:ext uri="{FF2B5EF4-FFF2-40B4-BE49-F238E27FC236}">
                <a16:creationId xmlns:a16="http://schemas.microsoft.com/office/drawing/2014/main" id="{B8EFE25C-857C-BDFF-D696-D3EF2A562FD8}"/>
              </a:ext>
            </a:extLst>
          </p:cNvPr>
          <p:cNvSpPr txBox="1"/>
          <p:nvPr/>
        </p:nvSpPr>
        <p:spPr>
          <a:xfrm>
            <a:off x="696036" y="3671502"/>
            <a:ext cx="2762038" cy="1200329"/>
          </a:xfrm>
          <a:prstGeom prst="rect">
            <a:avLst/>
          </a:prstGeom>
          <a:noFill/>
        </p:spPr>
        <p:txBody>
          <a:bodyPr wrap="none" rtlCol="0">
            <a:spAutoFit/>
          </a:bodyPr>
          <a:lstStyle/>
          <a:p>
            <a:r>
              <a:rPr lang="it-IT" b="1" dirty="0" err="1"/>
              <a:t>Relationship</a:t>
            </a:r>
            <a:r>
              <a:rPr lang="it-IT" b="1" dirty="0"/>
              <a:t>:</a:t>
            </a:r>
          </a:p>
          <a:p>
            <a:pPr marL="285750" indent="-285750">
              <a:buFont typeface="Arial" panose="020B0604020202020204" pitchFamily="34" charset="0"/>
              <a:buChar char="•"/>
            </a:pPr>
            <a:r>
              <a:rPr lang="it-IT" dirty="0"/>
              <a:t>User-&gt;FOLLOW-&gt;User</a:t>
            </a:r>
          </a:p>
          <a:p>
            <a:pPr marL="285750" indent="-285750">
              <a:buFont typeface="Arial" panose="020B0604020202020204" pitchFamily="34" charset="0"/>
              <a:buChar char="•"/>
            </a:pPr>
            <a:r>
              <a:rPr lang="it-IT" dirty="0"/>
              <a:t>User-&gt;ADD-&gt; </a:t>
            </a:r>
            <a:r>
              <a:rPr lang="it-IT" dirty="0" err="1"/>
              <a:t>Restaurant</a:t>
            </a:r>
            <a:endParaRPr lang="it-IT" dirty="0"/>
          </a:p>
          <a:p>
            <a:pPr marL="285750" indent="-285750">
              <a:buFont typeface="Arial" panose="020B0604020202020204" pitchFamily="34" charset="0"/>
              <a:buChar char="•"/>
            </a:pPr>
            <a:r>
              <a:rPr lang="it-IT" dirty="0"/>
              <a:t>User-&gt;LIKE-&gt; </a:t>
            </a:r>
            <a:r>
              <a:rPr lang="it-IT" dirty="0" err="1"/>
              <a:t>Restaurant</a:t>
            </a:r>
            <a:endParaRPr lang="it-IT" dirty="0"/>
          </a:p>
        </p:txBody>
      </p:sp>
      <p:pic>
        <p:nvPicPr>
          <p:cNvPr id="8" name="Immagine 7" descr="Immagine che contiene aria&#10;&#10;Descrizione generata automaticamente">
            <a:extLst>
              <a:ext uri="{FF2B5EF4-FFF2-40B4-BE49-F238E27FC236}">
                <a16:creationId xmlns:a16="http://schemas.microsoft.com/office/drawing/2014/main" id="{E02B9F64-5887-2E7A-602D-6A9DC1B79578}"/>
              </a:ext>
            </a:extLst>
          </p:cNvPr>
          <p:cNvPicPr>
            <a:picLocks noChangeAspect="1"/>
          </p:cNvPicPr>
          <p:nvPr/>
        </p:nvPicPr>
        <p:blipFill>
          <a:blip r:embed="rId2"/>
          <a:stretch>
            <a:fillRect/>
          </a:stretch>
        </p:blipFill>
        <p:spPr>
          <a:xfrm>
            <a:off x="3460571" y="1805799"/>
            <a:ext cx="4708380" cy="3066031"/>
          </a:xfrm>
          <a:prstGeom prst="rect">
            <a:avLst/>
          </a:prstGeom>
        </p:spPr>
      </p:pic>
    </p:spTree>
    <p:extLst>
      <p:ext uri="{BB962C8B-B14F-4D97-AF65-F5344CB8AC3E}">
        <p14:creationId xmlns:p14="http://schemas.microsoft.com/office/powerpoint/2010/main" val="112743059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1144</Words>
  <Application>Microsoft Office PowerPoint</Application>
  <PresentationFormat>Presentazione su schermo (4:3)</PresentationFormat>
  <Paragraphs>76</Paragraphs>
  <Slides>15</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Arial</vt:lpstr>
      <vt:lpstr>Calibri</vt:lpstr>
      <vt:lpstr>Courier New</vt:lpstr>
      <vt:lpstr>Lato</vt:lpstr>
      <vt:lpstr>Tema di Office</vt:lpstr>
      <vt:lpstr>Large-Scale and Multi-Structured Databases Project Design SocialRestaurant</vt:lpstr>
      <vt:lpstr>Use Case Analysis</vt:lpstr>
      <vt:lpstr>UML Class Diagram Analysis</vt:lpstr>
      <vt:lpstr>UML Class Diagram Analysis</vt:lpstr>
      <vt:lpstr>Dataset Description</vt:lpstr>
      <vt:lpstr>Non Functional Requirements</vt:lpstr>
      <vt:lpstr>Non functional Requirements and CAP Theorem</vt:lpstr>
      <vt:lpstr>Document database manage most of the data regarding Users, Restaurants and Booking  </vt:lpstr>
      <vt:lpstr>Database Design Neo4j</vt:lpstr>
      <vt:lpstr>Most Relevant Queries MongoDB</vt:lpstr>
      <vt:lpstr>Most Relevant Queries Neo4j</vt:lpstr>
      <vt:lpstr>Consistency</vt:lpstr>
      <vt:lpstr>Sharding</vt:lpstr>
      <vt:lpstr>Software and Hardware Architecture</vt:lpstr>
      <vt:lpstr>Final Consideration</vt:lpstr>
    </vt:vector>
  </TitlesOfParts>
  <Company>Università di Pisa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Scale and Non-Structured Databases The Database Revolutions</dc:title>
  <dc:creator>Francesco  Marcelloni</dc:creator>
  <cp:lastModifiedBy>Leonardo Turchetti</cp:lastModifiedBy>
  <cp:revision>153</cp:revision>
  <dcterms:created xsi:type="dcterms:W3CDTF">2019-07-02T09:26:30Z</dcterms:created>
  <dcterms:modified xsi:type="dcterms:W3CDTF">2023-02-15T21:14:32Z</dcterms:modified>
</cp:coreProperties>
</file>